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4" r:id="rId7"/>
    <p:sldId id="268" r:id="rId8"/>
    <p:sldId id="270" r:id="rId9"/>
    <p:sldId id="259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33"/>
    <a:srgbClr val="5B94B0"/>
    <a:srgbClr val="D20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8FF0DF-5E93-BB8C-E348-4D8C9BDE2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96A9413-0E7A-1932-5471-409A3547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0A9716-1DD6-74FB-9BA9-1EE0A582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9C73D7-8BB4-8212-EFBD-FA7F96CE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E7757A-2C7D-51EC-2A79-28F96041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799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F94C2-A534-7B25-36D8-C0D0011F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FBF3D1-2D17-032E-40C0-4B2B3B457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7889DB-6ABE-016F-7701-BC9629A3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A22F28-29FB-DFD2-82CA-5E2061FD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B86B8B-F121-9771-9427-BE8CB1AF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56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834170E-9B2F-ED61-C45A-6C6BC33D9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59B0246-8D4D-B7AD-9831-FD9F865FB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74ECFE-CB82-CB56-F15E-D9D31737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9F35A-7D33-8CB5-7050-793731F3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8290AB-FD5C-6AE6-68AA-0E55B05E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21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FE3E52-6E8E-5031-D054-5A7F27DE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33F817-489A-5617-15E3-4A20DF3E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B8ADF2-3F7D-103F-30D0-46E77003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6D51B84-756D-70FF-DC7E-5B40AD0E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3E88BB-518B-241F-6F50-05123748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95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4ACADF-17C7-4060-D1F4-8D7D6FCD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3EE07D-6C53-2D01-9836-E86C1061C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4809BD3-B79A-3C47-4D87-73C4A433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3FC46B-1155-2FDD-2A35-BF544C5C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78D608-D052-9862-B819-F7ED2E33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03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262869-BEC7-3488-2E5F-B94EAE17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015720-F5DB-86CA-5558-68462D74D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318C611-3745-F33F-DB5B-BF3EA89F7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362306-F119-370F-430A-2E9BC4ED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49CF5F-4961-0FCF-3AFD-288F166B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423F2D2-A769-3B17-6F0E-F32EBA3F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36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578315-6A90-8D2F-3D50-4FA9B765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7092896-C281-ECA0-3243-92B64343A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EF68800-AFAC-39F3-908E-0E8B91CA5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1018581-4AAA-CD97-DFF1-83A8BB4DE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FD24D0C-C852-5A69-258A-7B2A749B5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473E908-2EF0-FEBD-E77F-35BA143CB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08EAF8A-F7B0-2BDD-4F89-660E8B0A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D2E32E3-8894-715E-FFDA-63EF2DC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17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1EC121-931A-9A67-BE9C-0B26FE6C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0E8124C-C5F5-A4E0-E2AA-F0EF135B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41230DD-8A6B-908D-B33E-929B0D10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BA67776-0C20-150A-B5C4-576FBB90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99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24CA195-A5A0-56D5-F39D-EDD8CF9B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09812B9-DDD3-39C7-475B-6A23F599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434057-B610-4D9B-35F3-7EB32D62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9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5C950D-3CBE-BA9D-02A5-367346ED6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947FC5-3BC7-2B39-EDC6-52653B29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A30D39-BF4C-4FB3-AD47-0B6476209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5886F0-BE2E-7196-64F3-A7E7297E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72EFA49-EF60-0784-1632-64FE577F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095F1F-8B4E-9169-4EE6-44F2B6FB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3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75FF5A-2137-E980-EA23-1FEC0DEE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CD87FAE-55FF-507F-CE75-245D725BDB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96E62E-DDCA-0CCC-4832-592F260A1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C16B328-42FE-1B1D-EC13-13E2D9E9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77D983B-C6D2-1560-3174-AB3D5D1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87A03B-B008-C99A-0176-86A9C01F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5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35936E4-61ED-F914-35C5-276C137A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32DDC67-0CEC-94F5-82A1-3D6461AF9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B3D7DD-C749-8F6A-24C8-82581AFA8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426E-D1B3-C04F-87FE-14721FD9FC5B}" type="datetimeFigureOut">
              <a:rPr lang="tr-TR" smtClean="0"/>
              <a:t>10.07.2025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A3E388-E655-9B56-F814-5390B6D5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EACFFE-C203-113C-9C1B-CBC6F1DC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876A-0405-DE4E-8F57-B35FA1FF5C8B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7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C496F7C-EDD8-EA1E-AE81-60336DC5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304800"/>
            <a:ext cx="4043680" cy="1600840"/>
          </a:xfrm>
          <a:prstGeom prst="rect">
            <a:avLst/>
          </a:prstGeom>
        </p:spPr>
      </p:pic>
      <p:sp>
        <p:nvSpPr>
          <p:cNvPr id="11" name="Apakšvirsraksts 2">
            <a:extLst>
              <a:ext uri="{FF2B5EF4-FFF2-40B4-BE49-F238E27FC236}">
                <a16:creationId xmlns:a16="http://schemas.microsoft.com/office/drawing/2014/main" id="{3635D51F-1FE4-46AF-3F37-7BEEE6454CBB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>
          <a:xfrm>
            <a:off x="771644" y="2425723"/>
            <a:ext cx="10745165" cy="25266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1" dirty="0">
                <a:solidFill>
                  <a:srgbClr val="000F33"/>
                </a:solidFill>
                <a:latin typeface="Aptos" panose="020B0004020202020204" pitchFamily="34" charset="0"/>
              </a:rPr>
              <a:t>Social movements and collaborative climate adaption: the case of Campo do </a:t>
            </a:r>
            <a:r>
              <a:rPr lang="en-US" b="1" dirty="0" err="1">
                <a:solidFill>
                  <a:srgbClr val="000F33"/>
                </a:solidFill>
                <a:latin typeface="Aptos" panose="020B0004020202020204" pitchFamily="34" charset="0"/>
              </a:rPr>
              <a:t>Bomba</a:t>
            </a:r>
            <a:r>
              <a:rPr lang="en-US" b="1" dirty="0">
                <a:solidFill>
                  <a:srgbClr val="000F33"/>
                </a:solidFill>
                <a:latin typeface="Aptos" panose="020B0004020202020204" pitchFamily="34" charset="0"/>
              </a:rPr>
              <a:t>, in Duque de Caxias-RJ- Brazil </a:t>
            </a:r>
          </a:p>
          <a:p>
            <a:pPr algn="ctr"/>
            <a:endParaRPr lang="en-US" b="1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/>
            <a:r>
              <a:rPr lang="pt-BR" sz="2400" dirty="0">
                <a:solidFill>
                  <a:srgbClr val="000F33"/>
                </a:solidFill>
                <a:latin typeface="Aptos" panose="020B0004020202020204" pitchFamily="34" charset="0"/>
              </a:rPr>
              <a:t>Ana Lucia Britto, </a:t>
            </a:r>
            <a:r>
              <a:rPr lang="pt-BR" sz="2400" dirty="0" err="1">
                <a:solidFill>
                  <a:srgbClr val="000F33"/>
                </a:solidFill>
                <a:latin typeface="Aptos" panose="020B0004020202020204" pitchFamily="34" charset="0"/>
              </a:rPr>
              <a:t>Thêmis</a:t>
            </a:r>
            <a:r>
              <a:rPr lang="pt-BR" sz="2400" dirty="0">
                <a:solidFill>
                  <a:srgbClr val="000F33"/>
                </a:solidFill>
                <a:latin typeface="Aptos" panose="020B0004020202020204" pitchFamily="34" charset="0"/>
              </a:rPr>
              <a:t> Aragão, Jorge Nassar Fleury</a:t>
            </a:r>
          </a:p>
          <a:p>
            <a:pPr algn="ctr"/>
            <a:r>
              <a:rPr lang="en-US" sz="2000" dirty="0">
                <a:solidFill>
                  <a:srgbClr val="000F33"/>
                </a:solidFill>
                <a:latin typeface="Aptos" panose="020B0004020202020204" pitchFamily="34" charset="0"/>
              </a:rPr>
              <a:t>Urbanism Program – Federal University of Rio de Janeiro</a:t>
            </a:r>
          </a:p>
          <a:p>
            <a:pPr algn="ctr"/>
            <a:r>
              <a:rPr lang="en-US" sz="2000" dirty="0" err="1">
                <a:solidFill>
                  <a:srgbClr val="000F33"/>
                </a:solidFill>
                <a:latin typeface="Aptos" panose="020B0004020202020204" pitchFamily="34" charset="0"/>
              </a:rPr>
              <a:t>ana.britto@fau.ufrj.br</a:t>
            </a:r>
            <a:endParaRPr lang="en-US" sz="2000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/>
            <a:endParaRPr lang="pt-BR" sz="2400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/>
            <a:endParaRPr lang="pt-BR" sz="2400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/>
            <a:endParaRPr lang="pt-BR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/>
            <a:endParaRPr dirty="0">
              <a:solidFill>
                <a:srgbClr val="000F33"/>
              </a:solidFill>
              <a:latin typeface="Aptos" panose="020B0004020202020204" pitchFamily="34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678251B-3227-E337-B6DE-C3D40DEA4660}"/>
              </a:ext>
            </a:extLst>
          </p:cNvPr>
          <p:cNvSpPr/>
          <p:nvPr/>
        </p:nvSpPr>
        <p:spPr>
          <a:xfrm flipV="1">
            <a:off x="1446834" y="1484452"/>
            <a:ext cx="10745165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146852BE-6728-809A-BD6C-F98D5A5603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1" y="5989983"/>
            <a:ext cx="4043680" cy="748747"/>
          </a:xfrm>
          <a:prstGeom prst="rect">
            <a:avLst/>
          </a:prstGeom>
        </p:spPr>
      </p:pic>
      <p:pic>
        <p:nvPicPr>
          <p:cNvPr id="3" name="object 5">
            <a:extLst>
              <a:ext uri="{FF2B5EF4-FFF2-40B4-BE49-F238E27FC236}">
                <a16:creationId xmlns:a16="http://schemas.microsoft.com/office/drawing/2014/main" id="{AB731E53-A572-97C1-4BAB-84DA5D228BC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46191" y="5847912"/>
            <a:ext cx="2343513" cy="89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0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E944DA45-CF27-F007-82AC-12C983A731CF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E85A9C2-0791-8A39-5269-B1B8F3DA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7" name="Virsraksts 1">
            <a:extLst>
              <a:ext uri="{FF2B5EF4-FFF2-40B4-BE49-F238E27FC236}">
                <a16:creationId xmlns:a16="http://schemas.microsoft.com/office/drawing/2014/main" id="{75A34061-D5BF-7E9E-B999-02A295DE5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>
                <a:solidFill>
                  <a:srgbClr val="1D4289"/>
                </a:solidFill>
                <a:latin typeface="Aptos" panose="020B0004020202020204" pitchFamily="34" charset="0"/>
              </a:rPr>
              <a:t>Context: Climate Governance in Brazil  and in peripheral municipalities of Rio de Janeiro Metropolitan Region</a:t>
            </a:r>
            <a:endParaRPr sz="360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838E1B7F-5BDA-5CB1-9323-9CA5D57E4397}"/>
              </a:ext>
            </a:extLst>
          </p:cNvPr>
          <p:cNvSpPr txBox="1">
            <a:spLocks/>
          </p:cNvSpPr>
          <p:nvPr/>
        </p:nvSpPr>
        <p:spPr>
          <a:xfrm>
            <a:off x="418011" y="1550600"/>
            <a:ext cx="5890124" cy="4538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E284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GB" sz="1800" dirty="0">
                <a:solidFill>
                  <a:srgbClr val="0E284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etween January 2013 and December 2024, 95% were affected by different climate disasters ( most of them by floods) </a:t>
            </a:r>
            <a:r>
              <a:rPr lang="pt-BR" sz="1400" dirty="0">
                <a:effectLst/>
              </a:rPr>
              <a:t>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Most municipalities lack  of institutional capacity and adaptation plans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GB" sz="1800" dirty="0">
                <a:solidFill>
                  <a:srgbClr val="0E284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Rio de Janeiro Metropolitan Area (</a:t>
            </a:r>
            <a:r>
              <a:rPr lang="en-GB" sz="1800" dirty="0" err="1">
                <a:solidFill>
                  <a:srgbClr val="0E284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RMRJ</a:t>
            </a:r>
            <a:r>
              <a:rPr lang="en-GB" sz="1800" dirty="0">
                <a:solidFill>
                  <a:srgbClr val="0E284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has twenty-two municipalities and only two of them have a Climate Change Mitigation and Adaptation Plan.</a:t>
            </a:r>
            <a:r>
              <a:rPr lang="pt-BR" sz="1400" dirty="0">
                <a:effectLst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The paper aims to discuss social participation in climate adaptation projects/actions and the possibilities of collective adaptation (</a:t>
            </a:r>
            <a:r>
              <a:rPr lang="en-US" sz="2000" dirty="0" err="1">
                <a:latin typeface="Aptos" panose="020B0004020202020204" pitchFamily="34" charset="0"/>
              </a:rPr>
              <a:t>Wannewitz</a:t>
            </a:r>
            <a:r>
              <a:rPr lang="en-US" sz="2000" dirty="0">
                <a:latin typeface="Aptos" panose="020B0004020202020204" pitchFamily="34" charset="0"/>
              </a:rPr>
              <a:t> and </a:t>
            </a:r>
            <a:r>
              <a:rPr lang="en-US" sz="2000" dirty="0" err="1">
                <a:latin typeface="Aptos" panose="020B0004020202020204" pitchFamily="34" charset="0"/>
              </a:rPr>
              <a:t>Garschagen</a:t>
            </a:r>
            <a:r>
              <a:rPr lang="en-US" sz="2000" dirty="0">
                <a:latin typeface="Aptos" panose="020B0004020202020204" pitchFamily="34" charset="0"/>
              </a:rPr>
              <a:t>, 2023) in vulnerable communities.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</p:txBody>
      </p:sp>
      <p:pic>
        <p:nvPicPr>
          <p:cNvPr id="3" name="Imagem 2" descr="Vista aérea de uma cidade&#10;&#10;Descrição gerada automaticamente">
            <a:extLst>
              <a:ext uri="{FF2B5EF4-FFF2-40B4-BE49-F238E27FC236}">
                <a16:creationId xmlns:a16="http://schemas.microsoft.com/office/drawing/2014/main" id="{F43127D7-6E01-D166-7347-E88477673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134" y="1695041"/>
            <a:ext cx="5509398" cy="40359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DC0F8D-16A2-31B3-AC9E-C89AB86E9BB4}"/>
              </a:ext>
            </a:extLst>
          </p:cNvPr>
          <p:cNvSpPr txBox="1"/>
          <p:nvPr/>
        </p:nvSpPr>
        <p:spPr>
          <a:xfrm>
            <a:off x="7867313" y="5636653"/>
            <a:ext cx="302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Duque de Caxias January 2024</a:t>
            </a:r>
          </a:p>
        </p:txBody>
      </p:sp>
    </p:spTree>
    <p:extLst>
      <p:ext uri="{BB962C8B-B14F-4D97-AF65-F5344CB8AC3E}">
        <p14:creationId xmlns:p14="http://schemas.microsoft.com/office/powerpoint/2010/main" val="91371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370ED-7DE0-DEA6-9662-93AF45D7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4DC177C-37ED-84BE-092C-331C311FB839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1E6D75E-1C64-C8C3-8F02-1E3FEA56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57B0152A-AE2B-A9A0-F402-421E9DA122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4853" y="450604"/>
            <a:ext cx="11492679" cy="6365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>
                <a:solidFill>
                  <a:srgbClr val="1D4289"/>
                </a:solidFill>
                <a:latin typeface="Aptos" panose="020B0004020202020204" pitchFamily="34" charset="0"/>
              </a:rPr>
              <a:t>The study area: Duque de Caxias municipality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26DD526-900C-56D4-4B39-F394BAED1793}"/>
              </a:ext>
            </a:extLst>
          </p:cNvPr>
          <p:cNvSpPr txBox="1">
            <a:spLocks/>
          </p:cNvSpPr>
          <p:nvPr/>
        </p:nvSpPr>
        <p:spPr>
          <a:xfrm>
            <a:off x="324853" y="1165589"/>
            <a:ext cx="11155947" cy="5509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Aptos" panose="020B0004020202020204" pitchFamily="34" charset="0"/>
              </a:rPr>
              <a:t>808,161 inhabitants; about 30% of the population living below the poverty</a:t>
            </a:r>
          </a:p>
          <a:p>
            <a:r>
              <a:rPr lang="en-GB" sz="5000" dirty="0">
                <a:solidFill>
                  <a:srgbClr val="0E2841"/>
                </a:solidFill>
                <a:effectLst/>
                <a:latin typeface="Aptos" panose="020B0004020202020204" pitchFamily="34" charset="0"/>
                <a:ea typeface="Arial" panose="020B0604020202020204" pitchFamily="34" charset="0"/>
              </a:rPr>
              <a:t>45% of households are in high-risk</a:t>
            </a:r>
            <a:r>
              <a:rPr lang="pt-BR" sz="5000" dirty="0">
                <a:effectLst/>
                <a:latin typeface="Aptos" panose="020B0004020202020204" pitchFamily="34" charset="0"/>
              </a:rPr>
              <a:t> </a:t>
            </a:r>
            <a:r>
              <a:rPr lang="en-US" sz="5000" dirty="0">
                <a:effectLst/>
                <a:latin typeface="Aptos" panose="020B0004020202020204" pitchFamily="34" charset="0"/>
              </a:rPr>
              <a:t>of f</a:t>
            </a:r>
            <a:r>
              <a:rPr lang="en-US" sz="5000" dirty="0">
                <a:latin typeface="Aptos" panose="020B0004020202020204" pitchFamily="34" charset="0"/>
              </a:rPr>
              <a:t>loods susceptibility</a:t>
            </a:r>
          </a:p>
          <a:p>
            <a:r>
              <a:rPr lang="en-US" sz="5000" dirty="0">
                <a:latin typeface="Aptos" panose="020B0004020202020204" pitchFamily="34" charset="0"/>
              </a:rPr>
              <a:t>Outdated urban development master plan (2006)</a:t>
            </a:r>
          </a:p>
          <a:p>
            <a:r>
              <a:rPr lang="en-US" sz="5000" dirty="0">
                <a:latin typeface="Aptos" panose="020B0004020202020204" pitchFamily="34" charset="0"/>
              </a:rPr>
              <a:t>Informal settlements in fragile areas</a:t>
            </a:r>
          </a:p>
          <a:p>
            <a:r>
              <a:rPr lang="en-US" sz="5000" dirty="0">
                <a:latin typeface="Aptos" panose="020B0004020202020204" pitchFamily="34" charset="0"/>
              </a:rPr>
              <a:t>Absence of adaptation plan</a:t>
            </a:r>
          </a:p>
          <a:p>
            <a:r>
              <a:rPr lang="en-US" sz="5000" dirty="0">
                <a:latin typeface="Aptos" panose="020B0004020202020204" pitchFamily="34" charset="0"/>
              </a:rPr>
              <a:t>A municipal government that prioritizes the pursuit of economic growth over environmental preservation and climate risk adaptation or mitigation.</a:t>
            </a:r>
          </a:p>
          <a:p>
            <a:endParaRPr lang="en-US" sz="5000" dirty="0">
              <a:latin typeface="Aptos" panose="020B0004020202020204" pitchFamily="34" charset="0"/>
            </a:endParaRPr>
          </a:p>
          <a:p>
            <a:endParaRPr lang="en-US" sz="5000" dirty="0">
              <a:latin typeface="Aptos" panose="020B0004020202020204" pitchFamily="34" charset="0"/>
            </a:endParaRPr>
          </a:p>
          <a:p>
            <a:r>
              <a:rPr lang="en-US" sz="5000" dirty="0">
                <a:latin typeface="Aptos" panose="020B0004020202020204" pitchFamily="34" charset="0"/>
              </a:rPr>
              <a:t>Active local social movements with a history of struggles for environmental justice and the right to housing.</a:t>
            </a:r>
          </a:p>
          <a:p>
            <a:r>
              <a:rPr lang="en-US" sz="5000" dirty="0">
                <a:latin typeface="Aptos" panose="020B0004020202020204" pitchFamily="34" charset="0"/>
              </a:rPr>
              <a:t>Alliances with academics from Federal University of Rio de Janeiro</a:t>
            </a:r>
          </a:p>
          <a:p>
            <a:r>
              <a:rPr lang="en-US" sz="5000" dirty="0">
                <a:latin typeface="Aptos" panose="020B0004020202020204" pitchFamily="34" charset="0"/>
              </a:rPr>
              <a:t>Discuss Holland (2017) proposal concerning  the importance of alliances built by vulnerable or marginalized communities to enhance their capacity to be politically capable of shaping adaptation decisions ( such as alliances with media or academics)</a:t>
            </a:r>
          </a:p>
          <a:p>
            <a:endParaRPr lang="en-US" sz="5000" dirty="0">
              <a:latin typeface="Aptos" panose="020B0004020202020204" pitchFamily="34" charset="0"/>
            </a:endParaRPr>
          </a:p>
          <a:p>
            <a:r>
              <a:rPr lang="en-US" sz="5000" dirty="0">
                <a:latin typeface="Aptos" panose="020B0004020202020204" pitchFamily="34" charset="0"/>
              </a:rPr>
              <a:t> </a:t>
            </a:r>
          </a:p>
          <a:p>
            <a:r>
              <a:rPr lang="en-US" sz="2000" dirty="0"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68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1B199-C2AE-566E-1944-5984F23F2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13C0E68-2E83-A87F-2F7B-71B79C49A0DA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913B74-035D-7E80-7009-0CDA4F4B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AD2E3D4B-950C-DDA2-C883-B98A90FAC5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697" y="195014"/>
            <a:ext cx="11421293" cy="9336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Context of the study: Campo do </a:t>
            </a:r>
            <a:r>
              <a:rPr lang="en-US" sz="3600" dirty="0" err="1">
                <a:solidFill>
                  <a:srgbClr val="1D4289"/>
                </a:solidFill>
                <a:latin typeface="Aptos" panose="020B0004020202020204" pitchFamily="34" charset="0"/>
              </a:rPr>
              <a:t>Bomba</a:t>
            </a:r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 environmental conflict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26D37DD-9304-C756-CA76-A353DE4A9DE3}"/>
              </a:ext>
            </a:extLst>
          </p:cNvPr>
          <p:cNvSpPr txBox="1">
            <a:spLocks/>
          </p:cNvSpPr>
          <p:nvPr/>
        </p:nvSpPr>
        <p:spPr>
          <a:xfrm>
            <a:off x="352697" y="1128713"/>
            <a:ext cx="11421293" cy="5061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ptos" panose="020B0004020202020204" pitchFamily="34" charset="0"/>
              </a:rPr>
              <a:t>A conflict between municipal government and local social movements about de  the use of a natural protected area in São Bento, Duque de Caxias, named Campo do </a:t>
            </a:r>
            <a:r>
              <a:rPr lang="en-US" sz="2000" dirty="0" err="1">
                <a:latin typeface="Aptos" panose="020B0004020202020204" pitchFamily="34" charset="0"/>
              </a:rPr>
              <a:t>Bomba</a:t>
            </a:r>
            <a:r>
              <a:rPr lang="en-US" sz="2000" dirty="0">
                <a:latin typeface="Aptos" panose="020B0004020202020204" pitchFamily="34" charset="0"/>
              </a:rPr>
              <a:t>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 err="1">
                <a:latin typeface="Aptos" panose="020B0004020202020204" pitchFamily="34" charset="0"/>
              </a:rPr>
              <a:t>Bomba</a:t>
            </a:r>
            <a:r>
              <a:rPr lang="en-US" sz="2000" dirty="0">
                <a:latin typeface="Aptos" panose="020B0004020202020204" pitchFamily="34" charset="0"/>
              </a:rPr>
              <a:t> was part of a much larger environmentally protected area called APA São Bento, which belongs to the Federal Government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Municipal government project: transform the area into a private logistic zone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 err="1">
                <a:latin typeface="Aptos" panose="020B0004020202020204" pitchFamily="34" charset="0"/>
              </a:rPr>
              <a:t>Bomba</a:t>
            </a:r>
            <a:r>
              <a:rPr lang="en-US" sz="2000" dirty="0">
                <a:latin typeface="Aptos" panose="020B0004020202020204" pitchFamily="34" charset="0"/>
              </a:rPr>
              <a:t> is  floodplain (i.e., a 'sponge' area) absorbing water and minimizing the effects of floods in surrounding areas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Floods tend to worsen in the context of climate change.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Social  movements articulated in </a:t>
            </a:r>
            <a:r>
              <a:rPr lang="en-US" sz="2000" dirty="0" err="1">
                <a:latin typeface="Aptos" panose="020B0004020202020204" pitchFamily="34" charset="0"/>
              </a:rPr>
              <a:t>FORAS</a:t>
            </a:r>
            <a:r>
              <a:rPr lang="en-US" sz="2000" dirty="0">
                <a:latin typeface="Aptos" panose="020B0004020202020204" pitchFamily="34" charset="0"/>
              </a:rPr>
              <a:t> (</a:t>
            </a:r>
            <a:r>
              <a:rPr lang="en-US" sz="2000" dirty="0" err="1">
                <a:latin typeface="Aptos" panose="020B0004020202020204" pitchFamily="34" charset="0"/>
              </a:rPr>
              <a:t>Fórum</a:t>
            </a:r>
            <a:r>
              <a:rPr lang="en-US" sz="2000" dirty="0">
                <a:latin typeface="Aptos" panose="020B0004020202020204" pitchFamily="34" charset="0"/>
              </a:rPr>
              <a:t> de </a:t>
            </a:r>
            <a:r>
              <a:rPr lang="en-US" sz="2000" dirty="0" err="1">
                <a:latin typeface="Aptos" panose="020B0004020202020204" pitchFamily="34" charset="0"/>
              </a:rPr>
              <a:t>Articulação</a:t>
            </a:r>
            <a:r>
              <a:rPr lang="en-US" sz="2000" dirty="0">
                <a:latin typeface="Aptos" panose="020B0004020202020204" pitchFamily="34" charset="0"/>
              </a:rPr>
              <a:t> da </a:t>
            </a:r>
            <a:r>
              <a:rPr lang="en-US" sz="2000" dirty="0" err="1">
                <a:latin typeface="Aptos" panose="020B0004020202020204" pitchFamily="34" charset="0"/>
              </a:rPr>
              <a:t>Sociedade</a:t>
            </a:r>
            <a:r>
              <a:rPr lang="en-US" sz="2000" dirty="0">
                <a:latin typeface="Aptos" panose="020B0004020202020204" pitchFamily="34" charset="0"/>
              </a:rPr>
              <a:t> Civil ): preserve the protected natural area and giving it a public use  (a public park) arguing its importance in an adaption strategy</a:t>
            </a:r>
          </a:p>
          <a:p>
            <a:endParaRPr lang="tr-TR" sz="2000" dirty="0">
              <a:latin typeface="Aptos" panose="020B0004020202020204" pitchFamily="34" charset="0"/>
            </a:endParaRPr>
          </a:p>
          <a:p>
            <a:endParaRPr lang="tr-TR" sz="2000" dirty="0">
              <a:latin typeface="Aptos" panose="020B0004020202020204" pitchFamily="34" charset="0"/>
            </a:endParaRPr>
          </a:p>
          <a:p>
            <a:endParaRPr lang="tr-TR" sz="2000" dirty="0">
              <a:latin typeface="Aptos" panose="020B0004020202020204" pitchFamily="34" charset="0"/>
            </a:endParaRPr>
          </a:p>
          <a:p>
            <a:endParaRPr lang="tr-TR" sz="2000" dirty="0">
              <a:latin typeface="Aptos" panose="020B0004020202020204" pitchFamily="34" charset="0"/>
            </a:endParaRPr>
          </a:p>
          <a:p>
            <a:endParaRPr lang="tr-TR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7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70559-E0CA-8B33-D65A-32A574F0E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83519639-74BD-ED86-E489-21B89755F724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BC0A4A-E584-51A0-EF2F-E328B876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92E7F381-8B0B-CEBD-0885-B7C074C4E6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450" y="195263"/>
            <a:ext cx="11228388" cy="692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Campo do </a:t>
            </a:r>
            <a:r>
              <a:rPr lang="en-US" sz="3600" dirty="0" err="1">
                <a:solidFill>
                  <a:srgbClr val="1D4289"/>
                </a:solidFill>
                <a:latin typeface="Aptos" panose="020B0004020202020204" pitchFamily="34" charset="0"/>
              </a:rPr>
              <a:t>Bomba</a:t>
            </a:r>
            <a:r>
              <a:rPr lang="en-US" sz="3600">
                <a:solidFill>
                  <a:srgbClr val="1D4289"/>
                </a:solidFill>
                <a:latin typeface="Aptos" panose="020B0004020202020204" pitchFamily="34" charset="0"/>
              </a:rPr>
              <a:t> area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D3CC7F2-C38F-A5E2-4F6A-5F60F27E31EA}"/>
              </a:ext>
            </a:extLst>
          </p:cNvPr>
          <p:cNvSpPr txBox="1">
            <a:spLocks/>
          </p:cNvSpPr>
          <p:nvPr/>
        </p:nvSpPr>
        <p:spPr>
          <a:xfrm>
            <a:off x="352697" y="1024569"/>
            <a:ext cx="11421293" cy="5166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</p:txBody>
      </p:sp>
      <p:pic>
        <p:nvPicPr>
          <p:cNvPr id="6" name="Imagem 17">
            <a:extLst>
              <a:ext uri="{FF2B5EF4-FFF2-40B4-BE49-F238E27FC236}">
                <a16:creationId xmlns:a16="http://schemas.microsoft.com/office/drawing/2014/main" id="{8DA02032-3C0F-9B8D-C3F7-032BF813A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13438"/>
          <a:stretch>
            <a:fillRect/>
          </a:stretch>
        </p:blipFill>
        <p:spPr>
          <a:xfrm>
            <a:off x="171451" y="991863"/>
            <a:ext cx="7786688" cy="4023413"/>
          </a:xfrm>
          <a:prstGeom prst="rect">
            <a:avLst/>
          </a:prstGeom>
        </p:spPr>
      </p:pic>
      <p:pic>
        <p:nvPicPr>
          <p:cNvPr id="7" name="Google Shape;439;g10ec4cbb213_1_1">
            <a:extLst>
              <a:ext uri="{FF2B5EF4-FFF2-40B4-BE49-F238E27FC236}">
                <a16:creationId xmlns:a16="http://schemas.microsoft.com/office/drawing/2014/main" id="{6CE23DAE-0557-5CDF-D1EF-558673E66D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391"/>
          <a:stretch/>
        </p:blipFill>
        <p:spPr>
          <a:xfrm>
            <a:off x="7958139" y="988697"/>
            <a:ext cx="3997097" cy="263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A9CAA1-8303-E399-88A3-9EF2D9557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871" y="3648714"/>
            <a:ext cx="4044418" cy="23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2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3E94A-7659-4DC0-0B09-AF513EDCE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1B8573A-BF0E-1C2E-C61B-5AA556439757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4798A4-1607-081E-D963-A67C4B611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86DB2961-1A35-39BC-3326-4C76CC2C59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" y="1237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Social movement actions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D420C4E-7525-CD66-1D5A-100BECA53CDE}"/>
              </a:ext>
            </a:extLst>
          </p:cNvPr>
          <p:cNvSpPr txBox="1">
            <a:spLocks/>
          </p:cNvSpPr>
          <p:nvPr/>
        </p:nvSpPr>
        <p:spPr>
          <a:xfrm>
            <a:off x="418010" y="1550601"/>
            <a:ext cx="11062790" cy="426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2DF6671-E052-537B-C28F-93CC1CA32988}"/>
              </a:ext>
            </a:extLst>
          </p:cNvPr>
          <p:cNvSpPr txBox="1"/>
          <p:nvPr/>
        </p:nvSpPr>
        <p:spPr>
          <a:xfrm>
            <a:off x="609600" y="1272026"/>
            <a:ext cx="1069703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3 public hearings and online seminars with academics and residents, during the pandemic period.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Mobilization on social media and formal media ( local news broadcast; press media)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Articulation with Rio de Janeiro state deputies: </a:t>
            </a:r>
            <a:r>
              <a:rPr lang="en-US" sz="2000" dirty="0"/>
              <a:t>draft bill transforming the area in a state park </a:t>
            </a:r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Articulation with Urbanism Program of Federal University of Rio Janeiro: A landscape studio with master students and members of social movements  that produces a preliminary urban design proposal for a sponge park ( conceptual approach and reference projects were </a:t>
            </a:r>
            <a:r>
              <a:rPr lang="en-US" sz="2000" dirty="0" err="1">
                <a:latin typeface="Aptos" panose="020B0004020202020204" pitchFamily="34" charset="0"/>
              </a:rPr>
              <a:t>WSUD</a:t>
            </a:r>
            <a:r>
              <a:rPr lang="en-US" sz="2000" dirty="0">
                <a:latin typeface="Aptos" panose="020B0004020202020204" pitchFamily="34" charset="0"/>
              </a:rPr>
              <a:t> an Sponge City /Yu </a:t>
            </a:r>
            <a:r>
              <a:rPr lang="en-US" sz="2000" dirty="0" err="1">
                <a:latin typeface="Aptos" panose="020B0004020202020204" pitchFamily="34" charset="0"/>
              </a:rPr>
              <a:t>Kongjian</a:t>
            </a:r>
            <a:r>
              <a:rPr lang="en-US" sz="2000" dirty="0">
                <a:latin typeface="Aptos" panose="020B0004020202020204" pitchFamily="34" charset="0"/>
              </a:rPr>
              <a:t>, </a:t>
            </a:r>
            <a:r>
              <a:rPr lang="en-US" sz="2000" dirty="0" err="1">
                <a:latin typeface="Aptos" panose="020B0004020202020204" pitchFamily="34" charset="0"/>
              </a:rPr>
              <a:t>Turenscape</a:t>
            </a:r>
            <a:r>
              <a:rPr lang="en-US" sz="2000" dirty="0">
                <a:latin typeface="Aptos" panose="020B0004020202020204" pitchFamily="34" charset="0"/>
              </a:rPr>
              <a:t>)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Combines: academic research and community-based planning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Goals: flood control, ecological preservation, nature-based solutions, public leisure space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  <a:p>
            <a:endParaRPr lang="en-US" sz="2000" dirty="0"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0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47048-4E83-56F1-D18E-AD1C136B0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85A017FB-D661-F5C5-3A80-2A375DC346DB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3CB8977-8553-93D5-01B1-28245DBF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16A881D9-5130-E686-5AE7-2F1F522A0A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840" y="12375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Lessons learned: public participation and possibilities of collective adaptation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B4A2212-4706-5C7B-EDBD-75348CF2DC3B}"/>
              </a:ext>
            </a:extLst>
          </p:cNvPr>
          <p:cNvSpPr txBox="1">
            <a:spLocks/>
          </p:cNvSpPr>
          <p:nvPr/>
        </p:nvSpPr>
        <p:spPr>
          <a:xfrm>
            <a:off x="418010" y="1550601"/>
            <a:ext cx="11062790" cy="426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95CEB1C-2956-CA5D-0A05-3082D78804E8}"/>
              </a:ext>
            </a:extLst>
          </p:cNvPr>
          <p:cNvSpPr txBox="1"/>
          <p:nvPr/>
        </p:nvSpPr>
        <p:spPr>
          <a:xfrm>
            <a:off x="418010" y="1926100"/>
            <a:ext cx="10888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Beyond mere opposition, to  a municipal project, Duque de Caxias social movements strive to propose alternative projects to official initiatives, where climate adaptation becomes a crucial aspect.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To achieve this, strategic alliances are formed to provide the projects with technical, political and broad social support. </a:t>
            </a:r>
          </a:p>
          <a:p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It is within these alliances and the articulation built in the territory that the concept of collective adaptation 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8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423A3-5D1B-5A6B-D7F1-4BFF8697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9B944FCB-0EFC-21B6-B3CB-E1A91A63DFA7}"/>
              </a:ext>
            </a:extLst>
          </p:cNvPr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B58CFE5-06D6-0D15-39D0-BB31413B6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95EF2AA-064A-FFF4-8921-38C148DF5C15}"/>
              </a:ext>
            </a:extLst>
          </p:cNvPr>
          <p:cNvSpPr txBox="1">
            <a:spLocks/>
          </p:cNvSpPr>
          <p:nvPr/>
        </p:nvSpPr>
        <p:spPr>
          <a:xfrm>
            <a:off x="418010" y="1550601"/>
            <a:ext cx="11062790" cy="426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  <a:p>
            <a:endParaRPr lang="tr-TR" sz="2000">
              <a:latin typeface="Aptos" panose="020B0004020202020204" pitchFamily="34" charset="0"/>
            </a:endParaRPr>
          </a:p>
        </p:txBody>
      </p:sp>
      <p:pic>
        <p:nvPicPr>
          <p:cNvPr id="7" name="Picture 7" descr="Captura de Tela 2022-09-29 às 12.12.13.png">
            <a:extLst>
              <a:ext uri="{FF2B5EF4-FFF2-40B4-BE49-F238E27FC236}">
                <a16:creationId xmlns:a16="http://schemas.microsoft.com/office/drawing/2014/main" id="{A1C62589-B6F0-5E37-970F-39B676FC2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8345" cy="4462471"/>
          </a:xfrm>
          <a:prstGeom prst="rect">
            <a:avLst/>
          </a:prstGeom>
        </p:spPr>
      </p:pic>
      <p:pic>
        <p:nvPicPr>
          <p:cNvPr id="8" name="Picture 8" descr="Captura de Tela 2022-09-29 às 12.40.04.png">
            <a:extLst>
              <a:ext uri="{FF2B5EF4-FFF2-40B4-BE49-F238E27FC236}">
                <a16:creationId xmlns:a16="http://schemas.microsoft.com/office/drawing/2014/main" id="{B6010059-1BC2-C6C2-71C5-C31D4639B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04" y="3776870"/>
            <a:ext cx="4541878" cy="23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7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FE13F-9752-2B0F-5A46-E5C937DAB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6683339-6CEE-D553-F90B-1E000CD3B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88" y="4969896"/>
            <a:ext cx="3738022" cy="1479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AA661-B46A-DC9C-F705-E01EFFD55A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5664" y="1828800"/>
            <a:ext cx="9660671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lv-LV" sz="6000" dirty="0" err="1">
                <a:solidFill>
                  <a:srgbClr val="000F33"/>
                </a:solidFill>
                <a:latin typeface="Helvetica" pitchFamily="2" charset="0"/>
              </a:rPr>
              <a:t>Thank</a:t>
            </a:r>
            <a:r>
              <a:rPr lang="lv-LV" sz="6000" dirty="0">
                <a:solidFill>
                  <a:srgbClr val="000F33"/>
                </a:solidFill>
                <a:latin typeface="Helvetica" pitchFamily="2" charset="0"/>
              </a:rPr>
              <a:t> </a:t>
            </a:r>
            <a:r>
              <a:rPr lang="lv-LV" sz="6000" dirty="0" err="1">
                <a:solidFill>
                  <a:srgbClr val="000F33"/>
                </a:solidFill>
                <a:latin typeface="Helvetica" pitchFamily="2" charset="0"/>
              </a:rPr>
              <a:t>you</a:t>
            </a:r>
            <a:r>
              <a:rPr lang="lv-LV" sz="6000" dirty="0">
                <a:solidFill>
                  <a:srgbClr val="000F33"/>
                </a:solidFill>
                <a:latin typeface="Helvetica" pitchFamily="2" charset="0"/>
              </a:rPr>
              <a:t>!</a:t>
            </a:r>
            <a:endParaRPr sz="6000" dirty="0">
              <a:solidFill>
                <a:srgbClr val="000F33"/>
              </a:solidFill>
              <a:latin typeface="Helvetica" pitchFamily="2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C50212D-0A18-6B6C-24FE-2A75E35B8CBD}"/>
              </a:ext>
            </a:extLst>
          </p:cNvPr>
          <p:cNvSpPr/>
          <p:nvPr/>
        </p:nvSpPr>
        <p:spPr>
          <a:xfrm>
            <a:off x="0" y="4595439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06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645</Words>
  <Application>Microsoft Macintosh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Helvetica</vt:lpstr>
      <vt:lpstr>Office Teması</vt:lpstr>
      <vt:lpstr>Apresentação do PowerPoint</vt:lpstr>
      <vt:lpstr>Context: Climate Governance in Brazil  and in peripheral municipalities of Rio de Janeiro Metropolitan Region</vt:lpstr>
      <vt:lpstr>The study area: Duque de Caxias municipality</vt:lpstr>
      <vt:lpstr>Context of the study: Campo do Bomba environmental conflict</vt:lpstr>
      <vt:lpstr>Campo do Bomba area</vt:lpstr>
      <vt:lpstr>Social movement actions</vt:lpstr>
      <vt:lpstr>Lessons learned: public participation and possibilities of collective adaptation</vt:lpstr>
      <vt:lpstr>Apresentação do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ilayda kılıç</dc:creator>
  <cp:lastModifiedBy>Ana Lucia Britto</cp:lastModifiedBy>
  <cp:revision>17</cp:revision>
  <dcterms:created xsi:type="dcterms:W3CDTF">2025-03-20T10:04:54Z</dcterms:created>
  <dcterms:modified xsi:type="dcterms:W3CDTF">2025-07-10T04:28:02Z</dcterms:modified>
</cp:coreProperties>
</file>