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58" r:id="rId4"/>
    <p:sldId id="259" r:id="rId5"/>
    <p:sldId id="260" r:id="rId6"/>
    <p:sldId id="261" r:id="rId7"/>
    <p:sldId id="263" r:id="rId8"/>
    <p:sldId id="264" r:id="rId9"/>
    <p:sldId id="266" r:id="rId10"/>
    <p:sldId id="267"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3C2FFA5D-87B4-456A-9821-1D502468CF0F}" styleName="Tema Uygulanmış Stil 1 - Vurgu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ema Uygulanmış Stil 1 - Vurgu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ema Uygulanmış Stil 1 - Vurgu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7CE84F3-28C3-443E-9E96-99CF82512B78}" styleName="Koyu Stil 1 - Vurgu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Orta Stil 1 - Vurgu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64149" autoAdjust="0"/>
  </p:normalViewPr>
  <p:slideViewPr>
    <p:cSldViewPr snapToGrid="0">
      <p:cViewPr varScale="1">
        <p:scale>
          <a:sx n="71" d="100"/>
          <a:sy n="71" d="100"/>
        </p:scale>
        <p:origin x="1116" y="78"/>
      </p:cViewPr>
      <p:guideLst/>
    </p:cSldViewPr>
  </p:slideViewPr>
  <p:notesTextViewPr>
    <p:cViewPr>
      <p:scale>
        <a:sx n="1" d="1"/>
        <a:sy n="1" d="1"/>
      </p:scale>
      <p:origin x="0" y="-164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108C6C-28B7-4C3E-AD77-A99D89758358}" type="datetimeFigureOut">
              <a:rPr lang="tr-TR" smtClean="0"/>
              <a:t>29.06.2025</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6C91706-DAFB-4013-9B87-073DE3EE3124}" type="slidenum">
              <a:rPr lang="tr-TR" smtClean="0"/>
              <a:t>‹#›</a:t>
            </a:fld>
            <a:endParaRPr lang="tr-TR"/>
          </a:p>
        </p:txBody>
      </p:sp>
    </p:spTree>
    <p:extLst>
      <p:ext uri="{BB962C8B-B14F-4D97-AF65-F5344CB8AC3E}">
        <p14:creationId xmlns:p14="http://schemas.microsoft.com/office/powerpoint/2010/main" val="4231476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1</a:t>
            </a:fld>
            <a:endParaRPr lang="tr-TR"/>
          </a:p>
        </p:txBody>
      </p:sp>
    </p:spTree>
    <p:extLst>
      <p:ext uri="{BB962C8B-B14F-4D97-AF65-F5344CB8AC3E}">
        <p14:creationId xmlns:p14="http://schemas.microsoft.com/office/powerpoint/2010/main" val="77532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15-minute city builds upon foundational ideas from earlier urban models such as the </a:t>
            </a:r>
            <a:r>
              <a:rPr lang="en-US" b="1" dirty="0"/>
              <a:t>Compact City</a:t>
            </a:r>
            <a:r>
              <a:rPr lang="en-US" dirty="0"/>
              <a:t> and </a:t>
            </a:r>
            <a:r>
              <a:rPr lang="en-US" b="1" dirty="0"/>
              <a:t>Transit-Oriented Development (TOD)</a:t>
            </a:r>
            <a:r>
              <a:rPr lang="en-US" dirty="0"/>
              <a:t>. These models share core principles like high-density, mixed-use development, and the prioritization of non-motorized and public transport. However, the 15-minute city distinguishes itself through its temporal framing—emphasizing access to essential services within a 15-minute walk or bike ride—shifting focus from just spatial planning to the quality and proximity of urban life.</a:t>
            </a:r>
            <a:endParaRPr lang="tr-TR" dirty="0"/>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2</a:t>
            </a:fld>
            <a:endParaRPr lang="tr-TR"/>
          </a:p>
        </p:txBody>
      </p:sp>
    </p:spTree>
    <p:extLst>
      <p:ext uri="{BB962C8B-B14F-4D97-AF65-F5344CB8AC3E}">
        <p14:creationId xmlns:p14="http://schemas.microsoft.com/office/powerpoint/2010/main" val="32374599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Proximity</a:t>
            </a:r>
            <a:r>
              <a:rPr lang="tr-TR" dirty="0"/>
              <a:t>: </a:t>
            </a:r>
            <a:r>
              <a:rPr lang="en-US" dirty="0"/>
              <a:t>At the heart of the 15-Minute City is the principle that essential services—like housing, work, healthcare, education, shopping, and leisure—should be accessible within a 15-minute walk or bike ride. This shifts the focus from high-speed, long-distance mobility to local access and quality of life.</a:t>
            </a:r>
            <a:r>
              <a:rPr lang="tr-TR" dirty="0"/>
              <a:t> </a:t>
            </a:r>
            <a:r>
              <a:rPr lang="en-US" dirty="0"/>
              <a:t>Diversity</a:t>
            </a:r>
            <a:r>
              <a:rPr lang="tr-TR" dirty="0"/>
              <a:t>: </a:t>
            </a:r>
            <a:r>
              <a:rPr lang="en-US" dirty="0"/>
              <a:t>The city should include a variety of functions, housing types, and social groups within each neighborhood. Mixed-use development ensures that people can live, work, and relax in the same area, promoting vibrancy, inclusiveness, and economic resilience.</a:t>
            </a:r>
            <a:r>
              <a:rPr lang="tr-TR" dirty="0"/>
              <a:t> </a:t>
            </a:r>
            <a:r>
              <a:rPr lang="en-US" dirty="0"/>
              <a:t>Density</a:t>
            </a:r>
            <a:r>
              <a:rPr lang="tr-TR" dirty="0"/>
              <a:t>: </a:t>
            </a:r>
            <a:r>
              <a:rPr lang="en-US" dirty="0"/>
              <a:t>A balanced and efficient urban density supports walkability, local services, and public transport viability. It's not about high-rise buildings, but about compact and connected urban forms that reduce travel needs and support neighborhood cohesion.</a:t>
            </a:r>
            <a:r>
              <a:rPr lang="tr-TR" dirty="0"/>
              <a:t> </a:t>
            </a:r>
            <a:r>
              <a:rPr lang="en-US" dirty="0"/>
              <a:t>Ubiquity</a:t>
            </a:r>
            <a:r>
              <a:rPr lang="tr-TR" dirty="0"/>
              <a:t>: </a:t>
            </a:r>
            <a:r>
              <a:rPr lang="en-US" dirty="0"/>
              <a:t>Urban amenities and opportunities should be equitably distributed across all parts of the city—not just in privileged neighborhoods. Territorial equity means every community has access to the same quality of public space, infrastructure, and services.</a:t>
            </a:r>
            <a:r>
              <a:rPr lang="tr-TR" dirty="0"/>
              <a:t> </a:t>
            </a:r>
            <a:r>
              <a:rPr lang="en-US" dirty="0"/>
              <a:t>Participation</a:t>
            </a:r>
            <a:r>
              <a:rPr lang="tr-TR" dirty="0"/>
              <a:t>: </a:t>
            </a:r>
            <a:r>
              <a:rPr lang="en-US" dirty="0"/>
              <a:t>Communities should play a central role in shaping their neighborhoods. The 15-minute city calls for inclusive, participatory planning and decentralized governance, empowering residents to make decisions that affect their local environments.</a:t>
            </a:r>
            <a:r>
              <a:rPr lang="tr-TR" dirty="0"/>
              <a:t> </a:t>
            </a:r>
            <a:r>
              <a:rPr lang="en-US" dirty="0"/>
              <a:t>Together, these principles foster human-scale urbanism, reduce car dependency, strengthen local economies, and build cities that are more resilient, healthy, and inclusive.</a:t>
            </a:r>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3</a:t>
            </a:fld>
            <a:endParaRPr lang="tr-TR"/>
          </a:p>
        </p:txBody>
      </p:sp>
    </p:spTree>
    <p:extLst>
      <p:ext uri="{BB962C8B-B14F-4D97-AF65-F5344CB8AC3E}">
        <p14:creationId xmlns:p14="http://schemas.microsoft.com/office/powerpoint/2010/main" val="94395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noProof="0" dirty="0"/>
              <a:t>Paris is the birthplace of the modern 15-minute city, propelled by Anne Hidalgo’s administration and visionary urbanist Carlos Moreno, the city has pedestrianized over 500 streets, converted schoolyards into public parks, and created pocket green zones to bring daily amenities—schools, shops, cafés—within walking or cycling distance  Notably, Paris enforces local retail policy that subsidizes small businesses, ensuring mixed-use vibrancy and social mix in every arrondissement. This is a highly decentralized, neighborhood-based transformation, with about 50 district-level “mini 15-minute cities” already in place. Despite some backlash abroad, the policy enjoys broad local support and has made Paris synonymous with chrono-urbanism and polycentric </a:t>
            </a:r>
            <a:r>
              <a:rPr lang="en-US" b="0" noProof="0" dirty="0"/>
              <a:t>cities.</a:t>
            </a:r>
          </a:p>
          <a:p>
            <a:endParaRPr lang="en-US" b="0" noProof="0" dirty="0"/>
          </a:p>
          <a:p>
            <a:r>
              <a:rPr lang="en-US" b="0" noProof="0" dirty="0"/>
              <a:t>Melbourne’s Plan Melbourne 2017–2050 embraces the concept as “20-minute </a:t>
            </a:r>
            <a:r>
              <a:rPr lang="en-US" b="0" noProof="0" dirty="0" err="1"/>
              <a:t>neighbourhoods</a:t>
            </a:r>
            <a:r>
              <a:rPr lang="en-US" b="0" noProof="0" dirty="0"/>
              <a:t>,” built around six pillars: safe, connected streets; local economic vitality; access to services; climate resilience; public spaces; and supporting housing density. Mapping initiatives show service access (GPs, childcare, pharmacies) within an approximate 20-minute walk, identifying equity gaps across suburban regions. The strategy also emphasizes active transport and climate adaptation, aiming to align with UN Sustainable Development Goals through walkable, resilient urban design.</a:t>
            </a:r>
          </a:p>
          <a:p>
            <a:endParaRPr lang="tr-TR" b="0" dirty="0"/>
          </a:p>
          <a:p>
            <a:r>
              <a:rPr lang="en-US" b="0" dirty="0"/>
              <a:t>Portland pioneered the Complete Neighborhoods initiative in 2009, aiming to ensure 90% of residents live within a 20-minute walk of essential amenities as part of its 30-year Portland Plan. The city now recognizes 21 “neighborhood centers,” each containing about 2,500 households and defined by mixed-use, small main streets. Community-led planning ensures these centers evolve organically, valuing local input and identity over top-down mandates</a:t>
            </a:r>
            <a:r>
              <a:rPr lang="tr-TR" b="0" dirty="0"/>
              <a:t>.</a:t>
            </a:r>
          </a:p>
          <a:p>
            <a:endParaRPr lang="tr-TR" b="0" dirty="0"/>
          </a:p>
          <a:p>
            <a:r>
              <a:rPr lang="en-US" b="0" dirty="0"/>
              <a:t>Shanghai’s 2016 Master Plan institutionalized 15-minute community life circles, mandating that all residences in centers housing 50,000–100,000 people should access basic services (shops, clinics, green spaces) on foot within 15 minutes. Evaluations of Shanghai </a:t>
            </a:r>
            <a:r>
              <a:rPr lang="en-US" b="0" dirty="0" err="1"/>
              <a:t>neighbourhoods</a:t>
            </a:r>
            <a:r>
              <a:rPr lang="en-US" b="0" dirty="0"/>
              <a:t> show a strong correlation between population density and facility access, though disparities persist in certain "high-low" areas. Health research further emphasizes walkable local environments as crucial for cognitive health and social capital among older adults.</a:t>
            </a:r>
            <a:endParaRPr lang="tr-TR" b="0" dirty="0"/>
          </a:p>
          <a:p>
            <a:endParaRPr lang="en-US" b="0" noProof="0" dirty="0"/>
          </a:p>
          <a:p>
            <a:r>
              <a:rPr lang="en-US" b="0" noProof="0" dirty="0"/>
              <a:t>Barcelona’s Superblocks (</a:t>
            </a:r>
            <a:r>
              <a:rPr lang="en-US" b="0" noProof="0" dirty="0" err="1"/>
              <a:t>Superilles</a:t>
            </a:r>
            <a:r>
              <a:rPr lang="en-US" b="0" noProof="0" dirty="0"/>
              <a:t>) retrofit 3×3 block grids (~400 × 400 m) into pedestrian-first zones with slowed traffic (10 km/h), greenery, recreational spaces, and social interaction points citychangers.org+4urbandesignlab.in+4citiespeoplelove.co+4. Over 500 Superblocks are planned by 2030 citychangers.org. Public health studies report reduced noise, pollution, and enhanced social cohesion, though benefits vary and require long-term stewardship emerald.com+2reasonstobecheerful.world+2sciencedirect.com+2. The initiative exemplifies inclusive urban design that reclaims street space and strengthens neighborhood identity.</a:t>
            </a:r>
            <a:endParaRPr lang="tr-TR" b="0" noProof="0" dirty="0"/>
          </a:p>
          <a:p>
            <a:endParaRPr lang="tr-TR" b="0" noProof="0" dirty="0"/>
          </a:p>
          <a:p>
            <a:pPr>
              <a:buNone/>
            </a:pPr>
            <a:r>
              <a:rPr lang="en-US" dirty="0"/>
              <a:t>All cities share a </a:t>
            </a:r>
            <a:r>
              <a:rPr lang="en-US" b="1" dirty="0"/>
              <a:t>temporal accessibility</a:t>
            </a:r>
            <a:r>
              <a:rPr lang="en-US" dirty="0"/>
              <a:t> focus—bringing essential services within a 15–20 minute walk or cycle.</a:t>
            </a:r>
          </a:p>
          <a:p>
            <a:pPr>
              <a:buNone/>
            </a:pPr>
            <a:r>
              <a:rPr lang="en-US" b="1" dirty="0"/>
              <a:t>Paris and Barcelona</a:t>
            </a:r>
            <a:r>
              <a:rPr lang="en-US" dirty="0"/>
              <a:t> advance localized interventions with strong central-local coordination.</a:t>
            </a:r>
          </a:p>
          <a:p>
            <a:pPr>
              <a:buNone/>
            </a:pPr>
            <a:r>
              <a:rPr lang="en-US" b="1" dirty="0"/>
              <a:t>Melbourne and Portland</a:t>
            </a:r>
            <a:r>
              <a:rPr lang="en-US" dirty="0"/>
              <a:t> emphasize planning frameworks and mapping tools for equitable delivery.</a:t>
            </a:r>
          </a:p>
          <a:p>
            <a:pPr>
              <a:buNone/>
            </a:pPr>
            <a:r>
              <a:rPr lang="en-US" b="1" dirty="0"/>
              <a:t>Shanghai</a:t>
            </a:r>
            <a:r>
              <a:rPr lang="en-US" dirty="0"/>
              <a:t> embeds 15-minute planning directly in statutory urban design standards.</a:t>
            </a:r>
          </a:p>
          <a:p>
            <a:r>
              <a:rPr lang="en-US" b="1" dirty="0"/>
              <a:t>Community engagement</a:t>
            </a:r>
            <a:r>
              <a:rPr lang="en-US" dirty="0"/>
              <a:t> is vital across all cases—Paris’s neighborhood shops, Melbourne’s localized mapping, Portland's citizen-led centers, and Barcelona's Superblocks reinforce the participatory principle</a:t>
            </a:r>
          </a:p>
          <a:p>
            <a:endParaRPr lang="en-US" b="0" noProof="0" dirty="0"/>
          </a:p>
        </p:txBody>
      </p:sp>
      <p:sp>
        <p:nvSpPr>
          <p:cNvPr id="4" name="Slayt Numarası Yer Tutucusu 3"/>
          <p:cNvSpPr>
            <a:spLocks noGrp="1"/>
          </p:cNvSpPr>
          <p:nvPr>
            <p:ph type="sldNum" sz="quarter" idx="5"/>
          </p:nvPr>
        </p:nvSpPr>
        <p:spPr/>
        <p:txBody>
          <a:bodyPr/>
          <a:lstStyle/>
          <a:p>
            <a:fld id="{D6C91706-DAFB-4013-9B87-073DE3EE3124}" type="slidenum">
              <a:rPr lang="tr-TR" smtClean="0"/>
              <a:t>4</a:t>
            </a:fld>
            <a:endParaRPr lang="tr-TR"/>
          </a:p>
        </p:txBody>
      </p:sp>
    </p:spTree>
    <p:extLst>
      <p:ext uri="{BB962C8B-B14F-4D97-AF65-F5344CB8AC3E}">
        <p14:creationId xmlns:p14="http://schemas.microsoft.com/office/powerpoint/2010/main" val="4938555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Pontevedra, Spain (≈83,000 inhabitants)</a:t>
            </a:r>
            <a:r>
              <a:rPr lang="tr-TR" dirty="0"/>
              <a:t> </a:t>
            </a:r>
            <a:r>
              <a:rPr lang="en-US" dirty="0"/>
              <a:t>Pontevedra stands as a living example of proximity-based transformation. Since 1999, the city center has been systematically pedestrianized—over 300,000 m² in its first month—with traffic slowed to 30 km/h and many streets fully. The introduction of </a:t>
            </a:r>
            <a:r>
              <a:rPr lang="en-US" dirty="0" err="1"/>
              <a:t>Metrominuto</a:t>
            </a:r>
            <a:r>
              <a:rPr lang="en-US" dirty="0"/>
              <a:t>, a metro-style pedestrian map launched in 2011, visually communicates that key destinations are accessible on foot, encouraging active movement. The city reclaimed 1.3 million m² for pedestrians, reduced CO₂ emissions by 67 %, and halted traffic fatalities since 2011. Coupled with bans on large shopping malls, Pontevedra's shift has revitalized its local economy, increased foot-traffic to small businesses, enhanced public health, and catalyzed a human-centric urban renaissance.</a:t>
            </a:r>
            <a:endParaRPr lang="tr-TR" dirty="0"/>
          </a:p>
          <a:p>
            <a:endParaRPr lang="tr-TR" dirty="0"/>
          </a:p>
          <a:p>
            <a:r>
              <a:rPr lang="en-US" dirty="0" err="1"/>
              <a:t>Sennestadt</a:t>
            </a:r>
            <a:r>
              <a:rPr lang="en-US" dirty="0"/>
              <a:t> (Bielefeld district), Germany (≈21,000)</a:t>
            </a:r>
            <a:r>
              <a:rPr lang="tr-TR" dirty="0"/>
              <a:t> </a:t>
            </a:r>
            <a:r>
              <a:rPr lang="en-US" dirty="0"/>
              <a:t>Developed in the 1950s with an organic suburban design by Hans Bernhard Reichow, </a:t>
            </a:r>
            <a:r>
              <a:rPr lang="en-US" dirty="0" err="1"/>
              <a:t>Sennestadt</a:t>
            </a:r>
            <a:r>
              <a:rPr lang="en-US" dirty="0"/>
              <a:t> was planned around green corridors (“</a:t>
            </a:r>
            <a:r>
              <a:rPr lang="en-US" dirty="0" err="1"/>
              <a:t>Grünes</a:t>
            </a:r>
            <a:r>
              <a:rPr lang="en-US" dirty="0"/>
              <a:t> Kreuz”) linking residential streets, schools, shops, and parks. The design embedded mixed-use facilities within walking distance, nurturing self-contained local communities while integrating housing with green landscapes. Since 2006, the district has engaged in systematic renewal focused on public space improvements, climate adaptation, and participatory planning . With residents actively shaping public realm upgrades, </a:t>
            </a:r>
            <a:r>
              <a:rPr lang="en-US" dirty="0" err="1"/>
              <a:t>Sennestadt</a:t>
            </a:r>
            <a:r>
              <a:rPr lang="en-US" dirty="0"/>
              <a:t> demonstrates how a mid-sized city can sustain and modernize its 15‑minute neighborhood concept over decades.</a:t>
            </a:r>
            <a:endParaRPr lang="tr-TR" dirty="0"/>
          </a:p>
          <a:p>
            <a:endParaRPr lang="tr-TR" dirty="0"/>
          </a:p>
          <a:p>
            <a:r>
              <a:rPr lang="tr-TR" dirty="0"/>
              <a:t>T</a:t>
            </a:r>
            <a:r>
              <a:rPr lang="en-US" dirty="0" err="1"/>
              <a:t>oowoomba</a:t>
            </a:r>
            <a:r>
              <a:rPr lang="en-US" dirty="0"/>
              <a:t>, Australia (≈140,000)</a:t>
            </a:r>
            <a:r>
              <a:rPr lang="tr-TR" dirty="0"/>
              <a:t> </a:t>
            </a:r>
            <a:r>
              <a:rPr lang="en-US" dirty="0"/>
              <a:t>In a bold step toward active transport, Toowoomba launched Australia’s first “Safe Active Street” on Pierce Street in 2024. Featuring a 30 km/h limit, bike-prioritized lanes, and shared space design, the project seeks to shift car dependency in a conservative, peri-urban setting While public transit remains underdeveloped, this pilot aims to reduce obesity, pollution, and car-centric habits by encouraging everyday cycling and walking. Despite tensions around change, the initiative reflects a targeted strategy to embed 15-minute principles in suburban Australian contexts.</a:t>
            </a:r>
            <a:endParaRPr lang="tr-TR" dirty="0"/>
          </a:p>
          <a:p>
            <a:endParaRPr lang="tr-TR" dirty="0"/>
          </a:p>
          <a:p>
            <a:r>
              <a:rPr lang="en-US" dirty="0"/>
              <a:t>Cedar Rapids &amp; Iowa City, USA (≈130,000 combined)</a:t>
            </a:r>
            <a:r>
              <a:rPr lang="tr-TR" dirty="0"/>
              <a:t> </a:t>
            </a:r>
            <a:r>
              <a:rPr lang="en-US" dirty="0"/>
              <a:t>Research-driven initiatives in Eastern Iowa have applied 15-minute city frameworks to suburban-American settings. Workshops led by Tippie College at the University of Iowa and local planners have engaged residents in identifying neighborhood needs and mapping access to everyday services. The City of Iowa City’s 2023 Strategic Plan includes a clear vision for compact, diverse neighborhoods offering essential services within 15 minutes by foot or bike. These early-stage efforts underscore a data-informed, participatory route to delivering equitable access and resilience in mid-sized American cities.</a:t>
            </a:r>
            <a:endParaRPr lang="tr-TR" dirty="0"/>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5</a:t>
            </a:fld>
            <a:endParaRPr lang="tr-TR"/>
          </a:p>
        </p:txBody>
      </p:sp>
    </p:spTree>
    <p:extLst>
      <p:ext uri="{BB962C8B-B14F-4D97-AF65-F5344CB8AC3E}">
        <p14:creationId xmlns:p14="http://schemas.microsoft.com/office/powerpoint/2010/main" val="19221304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b="1" dirty="0"/>
              <a:t>1. Plenty of Them</a:t>
            </a:r>
          </a:p>
          <a:p>
            <a:r>
              <a:rPr lang="en-US" dirty="0"/>
              <a:t>Turkey is home to over 650 mid-sized municipalities with populations exceeding 10,000. These urban centers serve as regional hubs for economic, social, and administrative functions. Their manageable size and scale provide fertile ground for implementing proximity-based urban models like the 15-minute city. With decentralized densities and defined urban cores, these cities offer a unique opportunity to operationalize compact, inclusive, and sustainable urban living.</a:t>
            </a:r>
          </a:p>
          <a:p>
            <a:r>
              <a:rPr lang="en-US" b="1" dirty="0"/>
              <a:t>2. Mostly 3-km Radius Built Areas</a:t>
            </a:r>
          </a:p>
          <a:p>
            <a:r>
              <a:rPr lang="en-US" dirty="0"/>
              <a:t>Many mid-sized cities in Turkey exhibit a built-up form within a 3-kilometer radius, making them inherently suited for 15-minute walkability and </a:t>
            </a:r>
            <a:r>
              <a:rPr lang="en-US" dirty="0" err="1"/>
              <a:t>bikeability</a:t>
            </a:r>
            <a:r>
              <a:rPr lang="en-US" dirty="0"/>
              <a:t>. Despite this spatial advantage, current planning practices often fail to leverage this scale for accessibility-focused development. Instead of embracing proximity planning, these cities have historically relied on outdated, expansionist master plans that overlook the potential of self-sufficient neighborhoods and service-rich local hubs.</a:t>
            </a:r>
          </a:p>
          <a:p>
            <a:r>
              <a:rPr lang="en-US" b="1" dirty="0"/>
              <a:t>3. Surrounded by Fertile Lands</a:t>
            </a:r>
          </a:p>
          <a:p>
            <a:r>
              <a:rPr lang="en-US" dirty="0"/>
              <a:t>These cities are often embedded within agriculturally rich geographies—valleys, deltas, and high plains—where fertile lands are a strategic natural asset. However, unchecked urban sprawl and peripheral development threaten these vital ecosystems. Implementing a 15-minute city approach can help preserve these agricultural zones by reinforcing compact development boundaries and directing growth inward, rather than outward onto productive lands.</a:t>
            </a:r>
          </a:p>
          <a:p>
            <a:r>
              <a:rPr lang="en-US" b="1" dirty="0"/>
              <a:t>4. Under Fast-Motorization Stress</a:t>
            </a:r>
          </a:p>
          <a:p>
            <a:r>
              <a:rPr lang="en-US" dirty="0"/>
              <a:t>Although car ownership in Turkey remains below European saturation levels, the rate of motorization is accelerating rapidly in mid-sized cities. The expansion of low-density, auto-dependent neighborhoods, along with weak public transit infrastructure, fosters unsustainable mobility patterns. The 15-minute city strategy counters this by prioritizing non-motorized and collective transport options, reducing dependence on private cars and mitigating congestion, emissions, and land consumption.</a:t>
            </a:r>
          </a:p>
          <a:p>
            <a:r>
              <a:rPr lang="en-US" b="1" dirty="0"/>
              <a:t>5. Currently Sprawling</a:t>
            </a:r>
          </a:p>
          <a:p>
            <a:r>
              <a:rPr lang="en-US" dirty="0"/>
              <a:t>Urban sprawl in Turkish mid-sized cities continues largely unchecked, driven by speculative real estate practices, administrative leniency in land-use changes, and flawed population projections. This spatial spread undermines efforts toward climate adaptation, public service efficiency, and social cohesion. A shift toward the 15-minute city paradigm can redirect attention to the inner fabric of cities—retrofitting existing neighborhoods, reinvesting in local infrastructure, and establishing policy frameworks that promote densification, mixed use, and inclusive mobility.</a:t>
            </a:r>
          </a:p>
          <a:p>
            <a:r>
              <a:rPr lang="tr-TR" b="1" dirty="0" err="1"/>
              <a:t>Therefore</a:t>
            </a:r>
            <a:r>
              <a:rPr lang="tr-TR" b="1" dirty="0"/>
              <a:t>…</a:t>
            </a:r>
            <a:endParaRPr lang="en-US" b="1" dirty="0"/>
          </a:p>
          <a:p>
            <a:r>
              <a:rPr lang="en-US" dirty="0"/>
              <a:t>Mid-sized cities in Turkey sit at a crossroads: they can either continue sprawling into fertile hinterlands or recalibrate their planning systems toward compactness, accessibility, and resilience. The 15-minute city approach offers a coherent and locally adaptable strategy to reverse current unsustainable trends and shape a more equitable, healthy, and future-ready urban Turkey.</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6</a:t>
            </a:fld>
            <a:endParaRPr lang="tr-TR"/>
          </a:p>
        </p:txBody>
      </p:sp>
    </p:spTree>
    <p:extLst>
      <p:ext uri="{BB962C8B-B14F-4D97-AF65-F5344CB8AC3E}">
        <p14:creationId xmlns:p14="http://schemas.microsoft.com/office/powerpoint/2010/main" val="34697348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Turkish mid-sized cities face a set of entrenched structural problems that hinder their transition to sustainable, walkable urban forms aligned with the 15-minute city vision.</a:t>
            </a:r>
          </a:p>
          <a:p>
            <a:r>
              <a:rPr lang="en-US" b="1" dirty="0"/>
              <a:t>1. Rapid Motorization, Outdated Plans, and Poor Transit Infrastructure</a:t>
            </a:r>
            <a:br>
              <a:rPr lang="en-US" dirty="0"/>
            </a:br>
            <a:r>
              <a:rPr lang="en-US" dirty="0"/>
              <a:t>Many of these cities are undergoing rapid motorization without the necessary transit alternatives or updated planning frameworks. Legacy urban plans, often designed for growth-centric, expansionist visions, no longer reflect demographic realities or environmental constraints. As private car use accelerates, public transportation systems remain underdeveloped, inefficient, and disconnected, undermining the feasibility of proximity-based mobility. The resulting urban form is increasingly fragmented and auto-dependent, eroding walkability and neighborhood cohesion.</a:t>
            </a:r>
          </a:p>
          <a:p>
            <a:r>
              <a:rPr lang="en-US" b="1" dirty="0"/>
              <a:t>2. Over-Dimensioned Urban Settlement Areas (USAs)</a:t>
            </a:r>
            <a:br>
              <a:rPr lang="en-US" dirty="0"/>
            </a:br>
            <a:r>
              <a:rPr lang="en-US" dirty="0"/>
              <a:t>Urban Settlement Areas, as defined by upper-level plans like the Territorial Plan, are typically oversized due to outdated population projections that fail to account for Turkey’s slowing and aging demographic trends. These projections often lead to sprawling development patterns, encouraging low-density housing, land speculation, and the loss of fertile agricultural land. To reverse this trajectory, a reframing of USAs is essential—one that is grounded in compact growth principles and calibrated to realistic demographic and spatial needs.</a:t>
            </a:r>
          </a:p>
          <a:p>
            <a:r>
              <a:rPr lang="en-US" b="1" dirty="0"/>
              <a:t>3. Centralized Urban Governance and Limited Local Authority</a:t>
            </a:r>
            <a:br>
              <a:rPr lang="en-US" dirty="0"/>
            </a:br>
            <a:r>
              <a:rPr lang="en-US" dirty="0"/>
              <a:t>Urban planning in Turkey remains highly centralized, with key legal and technical documents drafted at the national level. Local governments, particularly in mid-sized cities, are left with little flexibility or institutional capacity to develop context-sensitive plans. They lack both the legal mandate and financial tools to initiate neighborhood-scale interventions. As a result, transformative planning ideals like the 15-minute city struggle to find local expression. Without devolved authority, urban reforms risk being generic and ineffective, failing to reflect the needs, aspirations, and specificities of individual communities.</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7</a:t>
            </a:fld>
            <a:endParaRPr lang="tr-TR"/>
          </a:p>
        </p:txBody>
      </p:sp>
    </p:spTree>
    <p:extLst>
      <p:ext uri="{BB962C8B-B14F-4D97-AF65-F5344CB8AC3E}">
        <p14:creationId xmlns:p14="http://schemas.microsoft.com/office/powerpoint/2010/main" val="2277850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b="1" dirty="0"/>
              <a:t>The 15-minute city model offers a path toward climate-responsive, equitable, and resilient urban systems, particularly relevant in Turkey's post-urbanization phase.</a:t>
            </a:r>
            <a:endParaRPr lang="en-US" dirty="0"/>
          </a:p>
          <a:p>
            <a:r>
              <a:rPr lang="en-US" dirty="0"/>
              <a:t>As Turkey experiences stagnating urban population growth and faces the challenges of an aging demographic, the 15-minute city presents a future-proof planning paradigm. By emphasizing local access to essential services within a short walk or bike ride, it addresses environmental concerns, enhances community cohesion, and reduces dependence on private vehicles. This model supports Turkey’s need to shift from expansion-oriented urbanism to retrofitting and revitalizing existing urban areas in a sustainable and socially just manner.</a:t>
            </a:r>
          </a:p>
          <a:p>
            <a:r>
              <a:rPr lang="en-US" b="1" dirty="0"/>
              <a:t>Transforming mid-sized Turkish cities requires rethinking planning institutions, legal frameworks, and governance to deliver inclusive, functional, and vibrant neighborhoods.</a:t>
            </a:r>
            <a:endParaRPr lang="en-US" dirty="0"/>
          </a:p>
          <a:p>
            <a:r>
              <a:rPr lang="en-US" dirty="0"/>
              <a:t>Mid-sized cities often lack institutional capacity and legal flexibility for neighborhood-scale interventions. Achieving the 15-minute city requires updated governance structures that empower municipalities, strengthen participatory planning processes, and facilitate integrated action across housing, mobility, public space, and infrastructure. This transformation demands moving away from centrally imposed plans toward localized, adaptive, and responsive planning tools.</a:t>
            </a:r>
          </a:p>
          <a:p>
            <a:r>
              <a:rPr lang="en-US" b="1" dirty="0"/>
              <a:t>Calls for flexible planning tools, updated legislation, compulsory areal plans, and inclusion of 15-minute city metrics in regulatory frameworks.</a:t>
            </a:r>
            <a:endParaRPr lang="en-US" dirty="0"/>
          </a:p>
          <a:p>
            <a:r>
              <a:rPr lang="en-US" dirty="0"/>
              <a:t>To operationalize the 15-minute city, urban planning must adopt enforceable areal plans based on walkability, mixed-use development, and spatial equity. Legislation must mandate compact growth boundaries, require inclusive urban design standards, and assign city planners with neighborhood-specific responsibilities. Including 15-minute city indicators—such as access to services, mobility diversity, and social infrastructure—within regulatory frameworks ensures that transformation efforts are measurable, accountable, and aligned with long-term sustainability goals.</a:t>
            </a:r>
          </a:p>
          <a:p>
            <a:r>
              <a:rPr lang="en-US" dirty="0"/>
              <a:t>Ask ChatGPT</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8</a:t>
            </a:fld>
            <a:endParaRPr lang="tr-TR"/>
          </a:p>
        </p:txBody>
      </p:sp>
    </p:spTree>
    <p:extLst>
      <p:ext uri="{BB962C8B-B14F-4D97-AF65-F5344CB8AC3E}">
        <p14:creationId xmlns:p14="http://schemas.microsoft.com/office/powerpoint/2010/main" val="23816511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r>
              <a:rPr lang="en-US" dirty="0"/>
              <a:t>To fully harness the transformative potential of the 15-minute city model in Turkey's mid-sized cities, urban neighborhoods must be redefined as </a:t>
            </a:r>
            <a:r>
              <a:rPr lang="en-US" b="1" dirty="0"/>
              <a:t>semi-autonomous, functional planning units</a:t>
            </a:r>
            <a:r>
              <a:rPr lang="en-US" dirty="0"/>
              <a:t>. These zones should guarantee access to education, healthcare, daily goods, recreation, and social services within a 15-minute walk or bike ride. This shift emphasizes the spatial justice and socio-spatial cohesion necessary to counteract decades of car-dependent and mono-functional development. Planning at this scale reintroduces human-centered design principles, restores community life, and enhances urban resilience in the face of climate, health, and economic crises.</a:t>
            </a:r>
            <a:endParaRPr lang="tr-TR" dirty="0"/>
          </a:p>
          <a:p>
            <a:endParaRPr lang="en-US" dirty="0"/>
          </a:p>
          <a:p>
            <a:r>
              <a:rPr lang="en-US" dirty="0"/>
              <a:t>To implement such localized strategies effectively, </a:t>
            </a:r>
            <a:r>
              <a:rPr lang="en-US" b="1" dirty="0"/>
              <a:t>institutional capacity must be strengthened</a:t>
            </a:r>
            <a:r>
              <a:rPr lang="en-US" dirty="0"/>
              <a:t>. A clear policy should assign a dedicated city planner for every 10,000 residents, with an additional planner for each 25,000 increment. This framework ensures professional oversight and encourages a more </a:t>
            </a:r>
            <a:r>
              <a:rPr lang="en-US" b="1" dirty="0"/>
              <a:t>responsive, neighborhood-level planning approach</a:t>
            </a:r>
            <a:r>
              <a:rPr lang="en-US" dirty="0"/>
              <a:t>. Rather than merely supporting growth, planners must be tasked with sustaining and revitalizing existing urban environments through targeted interventions, performance-based design, and inclusive decision-making practices.</a:t>
            </a:r>
          </a:p>
          <a:p>
            <a:endParaRPr lang="tr-TR" dirty="0"/>
          </a:p>
          <a:p>
            <a:r>
              <a:rPr lang="en-US" dirty="0"/>
              <a:t>Mid-sized cities, in particular, must </a:t>
            </a:r>
            <a:r>
              <a:rPr lang="en-US" b="1" dirty="0"/>
              <a:t>reverse the current trajectory of horizontal expansion</a:t>
            </a:r>
            <a:r>
              <a:rPr lang="en-US" dirty="0"/>
              <a:t>. Most have inherited oversized Urban Settlement Areas (USA) designed for unrealistic population projections from earlier urbanization periods. These zones now lie underutilized or fragmented. Instead of encouraging further growth outward, these cities should </a:t>
            </a:r>
            <a:r>
              <a:rPr lang="en-US" b="1" dirty="0"/>
              <a:t>focus on retrofitting their existing urban form</a:t>
            </a:r>
            <a:r>
              <a:rPr lang="en-US" dirty="0"/>
              <a:t>. Retrofitting includes reorganizing plot structures, enhancing pedestrian and cycling infrastructure, integrating land-use functions, and ensuring connectivity through a high-quality public transport system. Such interventions reduce environmental impact while fostering more socially vibrant and economically productive neighborhoods.</a:t>
            </a:r>
          </a:p>
          <a:p>
            <a:endParaRPr lang="tr-TR" dirty="0"/>
          </a:p>
          <a:p>
            <a:r>
              <a:rPr lang="en-US" dirty="0"/>
              <a:t>Achieving these outcomes requires </a:t>
            </a:r>
            <a:r>
              <a:rPr lang="en-US" b="1" dirty="0"/>
              <a:t>new planning instruments</a:t>
            </a:r>
            <a:r>
              <a:rPr lang="en-US" dirty="0"/>
              <a:t>. Conventional regulatory tools in Turkey remain rigid, fragmented, and disconnected from on-the-ground realities. A new generation of planning instruments must be introduced—ones that combine infrastructure renewal, equitable land readjustment, green public spaces, and urban design principles. These tools should also incorporate </a:t>
            </a:r>
            <a:r>
              <a:rPr lang="en-US" b="1" dirty="0"/>
              <a:t>social inclusion strategies</a:t>
            </a:r>
            <a:r>
              <a:rPr lang="en-US" dirty="0"/>
              <a:t>, ensuring vulnerable groups such as the elderly, women, and children are central to neighborhood transformation. They must allow planners to engage in iterative and adaptive planning processes, respond to local conditions, and manage interdependencies across sectors.</a:t>
            </a:r>
          </a:p>
          <a:p>
            <a:endParaRPr lang="tr-TR" dirty="0"/>
          </a:p>
          <a:p>
            <a:r>
              <a:rPr lang="en-US" dirty="0"/>
              <a:t>Finally, </a:t>
            </a:r>
            <a:r>
              <a:rPr lang="en-US" b="1" dirty="0"/>
              <a:t>community engagement and participatory governance must be institutionalized</a:t>
            </a:r>
            <a:r>
              <a:rPr lang="en-US" dirty="0"/>
              <a:t>. Without the active involvement of residents, any spatial intervention risks being top-down and unsustainable. Municipalities should establish participatory mechanisms—from neighborhood planning councils to digital platforms—that empower communities to co-produce urban plans. Engaging citizens enhances the democratic legitimacy of planning decisions, reinforces trust in institutions, and encourages behavioral change toward sustainable mobility and lifestyle practices. </a:t>
            </a:r>
            <a:endParaRPr lang="tr-TR" dirty="0"/>
          </a:p>
          <a:p>
            <a:r>
              <a:rPr lang="en-US" dirty="0"/>
              <a:t>As </a:t>
            </a:r>
            <a:r>
              <a:rPr lang="en-US" sz="1200" b="0" i="0" kern="1200" dirty="0">
                <a:solidFill>
                  <a:schemeClr val="tx1"/>
                </a:solidFill>
                <a:effectLst/>
                <a:latin typeface="+mn-lt"/>
                <a:ea typeface="+mn-ea"/>
                <a:cs typeface="+mn-cs"/>
              </a:rPr>
              <a:t>Marquet</a:t>
            </a:r>
            <a:r>
              <a:rPr lang="tr-TR" sz="1200" b="0" i="0" kern="1200" dirty="0">
                <a:solidFill>
                  <a:schemeClr val="tx1"/>
                </a:solidFill>
                <a:effectLst/>
                <a:latin typeface="+mn-lt"/>
                <a:ea typeface="+mn-ea"/>
                <a:cs typeface="+mn-cs"/>
              </a:rPr>
              <a:t> et al.</a:t>
            </a:r>
            <a:r>
              <a:rPr lang="en-US" dirty="0"/>
              <a:t> (2024) emphasizes, such participation is not a procedural formality but a </a:t>
            </a:r>
            <a:r>
              <a:rPr lang="en-US" b="1" dirty="0"/>
              <a:t>vital ingredient in creating inclusive and accountable urban environments</a:t>
            </a:r>
            <a:r>
              <a:rPr lang="en-US" dirty="0"/>
              <a:t>.</a:t>
            </a:r>
            <a:endParaRPr lang="tr-TR" dirty="0"/>
          </a:p>
          <a:p>
            <a:endParaRPr lang="tr-TR" dirty="0"/>
          </a:p>
          <a:p>
            <a:r>
              <a:rPr lang="en-US" sz="1200" b="1" i="0" kern="1200" dirty="0">
                <a:solidFill>
                  <a:schemeClr val="tx1"/>
                </a:solidFill>
                <a:effectLst/>
                <a:latin typeface="+mn-lt"/>
                <a:ea typeface="+mn-ea"/>
                <a:cs typeface="+mn-cs"/>
              </a:rPr>
              <a:t>Marquet, O., </a:t>
            </a:r>
            <a:r>
              <a:rPr lang="en-US" sz="1200" b="1" i="0" kern="1200" dirty="0" err="1">
                <a:solidFill>
                  <a:schemeClr val="tx1"/>
                </a:solidFill>
                <a:effectLst/>
                <a:latin typeface="+mn-lt"/>
                <a:ea typeface="+mn-ea"/>
                <a:cs typeface="+mn-cs"/>
              </a:rPr>
              <a:t>Anguelovski</a:t>
            </a:r>
            <a:r>
              <a:rPr lang="en-US" sz="1200" b="1" i="0" kern="1200" dirty="0">
                <a:solidFill>
                  <a:schemeClr val="tx1"/>
                </a:solidFill>
                <a:effectLst/>
                <a:latin typeface="+mn-lt"/>
                <a:ea typeface="+mn-ea"/>
                <a:cs typeface="+mn-cs"/>
              </a:rPr>
              <a:t>, I., Nello-Deakin, S., &amp; Honey-Rosés, J. (2024). Decoding the 15-Minute City Debate: Conspiracies, Backlash, and Dissent in Planning for Proximity. </a:t>
            </a:r>
            <a:r>
              <a:rPr lang="en-US" sz="1200" b="1" i="1" kern="1200" dirty="0">
                <a:solidFill>
                  <a:schemeClr val="tx1"/>
                </a:solidFill>
                <a:effectLst/>
                <a:latin typeface="+mn-lt"/>
                <a:ea typeface="+mn-ea"/>
                <a:cs typeface="+mn-cs"/>
              </a:rPr>
              <a:t>Journal of the American Planning Association</a:t>
            </a:r>
            <a:r>
              <a:rPr lang="en-US" sz="1200" b="1" i="0" kern="1200" dirty="0">
                <a:solidFill>
                  <a:schemeClr val="tx1"/>
                </a:solidFill>
                <a:effectLst/>
                <a:latin typeface="+mn-lt"/>
                <a:ea typeface="+mn-ea"/>
                <a:cs typeface="+mn-cs"/>
              </a:rPr>
              <a:t>, </a:t>
            </a:r>
            <a:r>
              <a:rPr lang="en-US" sz="1200" b="1" i="1" kern="1200" dirty="0">
                <a:solidFill>
                  <a:schemeClr val="tx1"/>
                </a:solidFill>
                <a:effectLst/>
                <a:latin typeface="+mn-lt"/>
                <a:ea typeface="+mn-ea"/>
                <a:cs typeface="+mn-cs"/>
              </a:rPr>
              <a:t>91</a:t>
            </a:r>
            <a:r>
              <a:rPr lang="en-US" sz="1200" b="1" i="0" kern="1200" dirty="0">
                <a:solidFill>
                  <a:schemeClr val="tx1"/>
                </a:solidFill>
                <a:effectLst/>
                <a:latin typeface="+mn-lt"/>
                <a:ea typeface="+mn-ea"/>
                <a:cs typeface="+mn-cs"/>
              </a:rPr>
              <a:t>(1), 117–125. https://doi.org/10.1080/01944363.2024.2346596</a:t>
            </a:r>
            <a:endParaRPr lang="tr-TR" sz="1200" b="1" i="0" kern="1200" dirty="0">
              <a:solidFill>
                <a:schemeClr val="tx1"/>
              </a:solidFill>
              <a:effectLst/>
              <a:latin typeface="+mn-lt"/>
              <a:ea typeface="+mn-ea"/>
              <a:cs typeface="+mn-cs"/>
            </a:endParaRPr>
          </a:p>
          <a:p>
            <a:endParaRPr lang="tr-TR" dirty="0"/>
          </a:p>
          <a:p>
            <a:r>
              <a:rPr lang="tr-TR" dirty="0" err="1"/>
              <a:t>Lastly</a:t>
            </a:r>
            <a:r>
              <a:rPr lang="en-US" dirty="0"/>
              <a:t>, the 15-minute city planning paradigm for Turkey’s mid-sized cities is not simply a technical vision of spatial proximity, but a </a:t>
            </a:r>
            <a:r>
              <a:rPr lang="en-US" b="1" dirty="0"/>
              <a:t>holistic model that integrates legal reform, institutional redesign, design innovation, and civic empowerment</a:t>
            </a:r>
            <a:r>
              <a:rPr lang="en-US" dirty="0"/>
              <a:t>. It calls for a complete restructuring of how urban neighborhoods are conceived, governed, and experienced—placing people, rather than vehicles or growth projections, at the center of planning practice.</a:t>
            </a:r>
          </a:p>
          <a:p>
            <a:endParaRPr lang="tr-TR" dirty="0"/>
          </a:p>
        </p:txBody>
      </p:sp>
      <p:sp>
        <p:nvSpPr>
          <p:cNvPr id="4" name="Slayt Numarası Yer Tutucusu 3"/>
          <p:cNvSpPr>
            <a:spLocks noGrp="1"/>
          </p:cNvSpPr>
          <p:nvPr>
            <p:ph type="sldNum" sz="quarter" idx="5"/>
          </p:nvPr>
        </p:nvSpPr>
        <p:spPr/>
        <p:txBody>
          <a:bodyPr/>
          <a:lstStyle/>
          <a:p>
            <a:fld id="{D6C91706-DAFB-4013-9B87-073DE3EE3124}" type="slidenum">
              <a:rPr lang="tr-TR" smtClean="0"/>
              <a:t>9</a:t>
            </a:fld>
            <a:endParaRPr lang="tr-TR"/>
          </a:p>
        </p:txBody>
      </p:sp>
    </p:spTree>
    <p:extLst>
      <p:ext uri="{BB962C8B-B14F-4D97-AF65-F5344CB8AC3E}">
        <p14:creationId xmlns:p14="http://schemas.microsoft.com/office/powerpoint/2010/main" val="2330780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07B4C5A-72E6-EBBF-F9A3-E93498A5C386}"/>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77146CB4-FA4A-5487-CB8C-A86F67170B6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A781B32E-BAC4-5310-4498-24BB81C78691}"/>
              </a:ext>
            </a:extLst>
          </p:cNvPr>
          <p:cNvSpPr>
            <a:spLocks noGrp="1"/>
          </p:cNvSpPr>
          <p:nvPr>
            <p:ph type="dt" sz="half" idx="10"/>
          </p:nvPr>
        </p:nvSpPr>
        <p:spPr/>
        <p:txBody>
          <a:bodyPr/>
          <a:lstStyle/>
          <a:p>
            <a:fld id="{5F45C700-E9FC-4E01-8061-D44250144CDC}" type="datetimeFigureOut">
              <a:rPr lang="tr-TR" smtClean="0"/>
              <a:t>29.06.2025</a:t>
            </a:fld>
            <a:endParaRPr lang="tr-TR"/>
          </a:p>
        </p:txBody>
      </p:sp>
      <p:sp>
        <p:nvSpPr>
          <p:cNvPr id="5" name="Alt Bilgi Yer Tutucusu 4">
            <a:extLst>
              <a:ext uri="{FF2B5EF4-FFF2-40B4-BE49-F238E27FC236}">
                <a16:creationId xmlns:a16="http://schemas.microsoft.com/office/drawing/2014/main" id="{1D162D14-59B1-13F4-DA54-F2B0D7BDE2B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76E5781-08F4-1BB9-6EA7-1B9D86C43CDA}"/>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1040752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8109C27-0074-D9E0-3F8F-FCAD58AB1A96}"/>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3A3B6B2-C46E-7507-5EE1-24EC2B961ED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713777E-C415-B1B8-A323-A9B1F93123C3}"/>
              </a:ext>
            </a:extLst>
          </p:cNvPr>
          <p:cNvSpPr>
            <a:spLocks noGrp="1"/>
          </p:cNvSpPr>
          <p:nvPr>
            <p:ph type="dt" sz="half" idx="10"/>
          </p:nvPr>
        </p:nvSpPr>
        <p:spPr/>
        <p:txBody>
          <a:bodyPr/>
          <a:lstStyle/>
          <a:p>
            <a:fld id="{5F45C700-E9FC-4E01-8061-D44250144CDC}" type="datetimeFigureOut">
              <a:rPr lang="tr-TR" smtClean="0"/>
              <a:t>29.06.2025</a:t>
            </a:fld>
            <a:endParaRPr lang="tr-TR"/>
          </a:p>
        </p:txBody>
      </p:sp>
      <p:sp>
        <p:nvSpPr>
          <p:cNvPr id="5" name="Alt Bilgi Yer Tutucusu 4">
            <a:extLst>
              <a:ext uri="{FF2B5EF4-FFF2-40B4-BE49-F238E27FC236}">
                <a16:creationId xmlns:a16="http://schemas.microsoft.com/office/drawing/2014/main" id="{5E2E5C1A-6D98-270C-6463-AA27F744D67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0004C39-2559-83D5-6277-962FCEF7EA7E}"/>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4238330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3DAE517-47E8-DB99-0AB8-D2446150CDF4}"/>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4E971E6F-8456-2742-D7F6-D646A8EAB4E9}"/>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B8128434-BE44-2234-58A8-6F06096A7E06}"/>
              </a:ext>
            </a:extLst>
          </p:cNvPr>
          <p:cNvSpPr>
            <a:spLocks noGrp="1"/>
          </p:cNvSpPr>
          <p:nvPr>
            <p:ph type="dt" sz="half" idx="10"/>
          </p:nvPr>
        </p:nvSpPr>
        <p:spPr/>
        <p:txBody>
          <a:bodyPr/>
          <a:lstStyle/>
          <a:p>
            <a:fld id="{5F45C700-E9FC-4E01-8061-D44250144CDC}" type="datetimeFigureOut">
              <a:rPr lang="tr-TR" smtClean="0"/>
              <a:t>29.06.2025</a:t>
            </a:fld>
            <a:endParaRPr lang="tr-TR"/>
          </a:p>
        </p:txBody>
      </p:sp>
      <p:sp>
        <p:nvSpPr>
          <p:cNvPr id="5" name="Alt Bilgi Yer Tutucusu 4">
            <a:extLst>
              <a:ext uri="{FF2B5EF4-FFF2-40B4-BE49-F238E27FC236}">
                <a16:creationId xmlns:a16="http://schemas.microsoft.com/office/drawing/2014/main" id="{E716352E-54C3-C568-F827-ADBC00AA6FB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3AB3BE9-5E26-4216-4146-F2BEFB347253}"/>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857480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BFCC29-7666-8865-60B2-9745A61C4D58}"/>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7CDE5BCF-C894-BBBB-500F-1C1443361A2F}"/>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1B2A9D6E-30DF-C648-E478-7F63C2552EE0}"/>
              </a:ext>
            </a:extLst>
          </p:cNvPr>
          <p:cNvSpPr>
            <a:spLocks noGrp="1"/>
          </p:cNvSpPr>
          <p:nvPr>
            <p:ph type="dt" sz="half" idx="10"/>
          </p:nvPr>
        </p:nvSpPr>
        <p:spPr/>
        <p:txBody>
          <a:bodyPr/>
          <a:lstStyle/>
          <a:p>
            <a:fld id="{5F45C700-E9FC-4E01-8061-D44250144CDC}" type="datetimeFigureOut">
              <a:rPr lang="tr-TR" smtClean="0"/>
              <a:t>29.06.2025</a:t>
            </a:fld>
            <a:endParaRPr lang="tr-TR"/>
          </a:p>
        </p:txBody>
      </p:sp>
      <p:sp>
        <p:nvSpPr>
          <p:cNvPr id="5" name="Alt Bilgi Yer Tutucusu 4">
            <a:extLst>
              <a:ext uri="{FF2B5EF4-FFF2-40B4-BE49-F238E27FC236}">
                <a16:creationId xmlns:a16="http://schemas.microsoft.com/office/drawing/2014/main" id="{01C4B5AA-6116-9445-0994-D0CE8A98FF4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81F8E73-B9BD-80F8-C5EF-0D557222D9D0}"/>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2272822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7904728-23E5-72ED-A2BD-6E1BA89CB2D9}"/>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2715154-2D80-CCAD-3F65-E3901AB37B3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ED0CC365-F229-188D-D0A7-22DE153116FB}"/>
              </a:ext>
            </a:extLst>
          </p:cNvPr>
          <p:cNvSpPr>
            <a:spLocks noGrp="1"/>
          </p:cNvSpPr>
          <p:nvPr>
            <p:ph type="dt" sz="half" idx="10"/>
          </p:nvPr>
        </p:nvSpPr>
        <p:spPr/>
        <p:txBody>
          <a:bodyPr/>
          <a:lstStyle/>
          <a:p>
            <a:fld id="{5F45C700-E9FC-4E01-8061-D44250144CDC}" type="datetimeFigureOut">
              <a:rPr lang="tr-TR" smtClean="0"/>
              <a:t>29.06.2025</a:t>
            </a:fld>
            <a:endParaRPr lang="tr-TR"/>
          </a:p>
        </p:txBody>
      </p:sp>
      <p:sp>
        <p:nvSpPr>
          <p:cNvPr id="5" name="Alt Bilgi Yer Tutucusu 4">
            <a:extLst>
              <a:ext uri="{FF2B5EF4-FFF2-40B4-BE49-F238E27FC236}">
                <a16:creationId xmlns:a16="http://schemas.microsoft.com/office/drawing/2014/main" id="{F2C77E5D-572E-9E70-9C3D-FEBD353C59A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F655ECB-74CA-1CAE-66F4-3BC963D02125}"/>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231262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1149830-014E-7BCC-EF92-10F8EDA69BC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A59C5510-6F79-BC84-3595-29104D72746E}"/>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B11EC61-FD0D-18C4-628C-917BC935529A}"/>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8A17B0CF-DAE9-DE54-7E23-164E99C94E94}"/>
              </a:ext>
            </a:extLst>
          </p:cNvPr>
          <p:cNvSpPr>
            <a:spLocks noGrp="1"/>
          </p:cNvSpPr>
          <p:nvPr>
            <p:ph type="dt" sz="half" idx="10"/>
          </p:nvPr>
        </p:nvSpPr>
        <p:spPr/>
        <p:txBody>
          <a:bodyPr/>
          <a:lstStyle/>
          <a:p>
            <a:fld id="{5F45C700-E9FC-4E01-8061-D44250144CDC}" type="datetimeFigureOut">
              <a:rPr lang="tr-TR" smtClean="0"/>
              <a:t>29.06.2025</a:t>
            </a:fld>
            <a:endParaRPr lang="tr-TR"/>
          </a:p>
        </p:txBody>
      </p:sp>
      <p:sp>
        <p:nvSpPr>
          <p:cNvPr id="6" name="Alt Bilgi Yer Tutucusu 5">
            <a:extLst>
              <a:ext uri="{FF2B5EF4-FFF2-40B4-BE49-F238E27FC236}">
                <a16:creationId xmlns:a16="http://schemas.microsoft.com/office/drawing/2014/main" id="{241853B9-9DA7-4383-F9E0-D27937F618F3}"/>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575EADD-B39D-D66E-AE19-552EA0AC60B8}"/>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4153133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5A14B02-839A-8DF9-9E43-957BD171EE1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32FAD84-6B20-F47B-4EFA-B409ECFD9AE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466F7874-B2D2-B640-C13B-63C9757AF2A6}"/>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5743E04C-853E-D94B-E312-14E82CB5C7D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D348F5A8-F358-4078-C0C8-B0C10DC7FD9C}"/>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DA0E7F71-0E52-CB75-7615-53C2A80FBC95}"/>
              </a:ext>
            </a:extLst>
          </p:cNvPr>
          <p:cNvSpPr>
            <a:spLocks noGrp="1"/>
          </p:cNvSpPr>
          <p:nvPr>
            <p:ph type="dt" sz="half" idx="10"/>
          </p:nvPr>
        </p:nvSpPr>
        <p:spPr/>
        <p:txBody>
          <a:bodyPr/>
          <a:lstStyle/>
          <a:p>
            <a:fld id="{5F45C700-E9FC-4E01-8061-D44250144CDC}" type="datetimeFigureOut">
              <a:rPr lang="tr-TR" smtClean="0"/>
              <a:t>29.06.2025</a:t>
            </a:fld>
            <a:endParaRPr lang="tr-TR"/>
          </a:p>
        </p:txBody>
      </p:sp>
      <p:sp>
        <p:nvSpPr>
          <p:cNvPr id="8" name="Alt Bilgi Yer Tutucusu 7">
            <a:extLst>
              <a:ext uri="{FF2B5EF4-FFF2-40B4-BE49-F238E27FC236}">
                <a16:creationId xmlns:a16="http://schemas.microsoft.com/office/drawing/2014/main" id="{112B059E-31A6-FB60-D558-2B8AEE862C3D}"/>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3E9CA644-B855-11FD-4D7D-D290555AEE38}"/>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8034989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BC3CEFF-C696-D8AE-682C-62E4D8C7DD08}"/>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F0D72F5E-FEBE-D90B-71B6-733BE8550D22}"/>
              </a:ext>
            </a:extLst>
          </p:cNvPr>
          <p:cNvSpPr>
            <a:spLocks noGrp="1"/>
          </p:cNvSpPr>
          <p:nvPr>
            <p:ph type="dt" sz="half" idx="10"/>
          </p:nvPr>
        </p:nvSpPr>
        <p:spPr/>
        <p:txBody>
          <a:bodyPr/>
          <a:lstStyle/>
          <a:p>
            <a:fld id="{5F45C700-E9FC-4E01-8061-D44250144CDC}" type="datetimeFigureOut">
              <a:rPr lang="tr-TR" smtClean="0"/>
              <a:t>29.06.2025</a:t>
            </a:fld>
            <a:endParaRPr lang="tr-TR"/>
          </a:p>
        </p:txBody>
      </p:sp>
      <p:sp>
        <p:nvSpPr>
          <p:cNvPr id="4" name="Alt Bilgi Yer Tutucusu 3">
            <a:extLst>
              <a:ext uri="{FF2B5EF4-FFF2-40B4-BE49-F238E27FC236}">
                <a16:creationId xmlns:a16="http://schemas.microsoft.com/office/drawing/2014/main" id="{AB650A67-7465-A67B-57E1-0F8260254CB4}"/>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A7650D9-DB90-9AE4-8688-A438B4E7DDF1}"/>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41845532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B9E5EADD-C77B-F144-0754-D73D5791F76E}"/>
              </a:ext>
            </a:extLst>
          </p:cNvPr>
          <p:cNvSpPr>
            <a:spLocks noGrp="1"/>
          </p:cNvSpPr>
          <p:nvPr>
            <p:ph type="dt" sz="half" idx="10"/>
          </p:nvPr>
        </p:nvSpPr>
        <p:spPr/>
        <p:txBody>
          <a:bodyPr/>
          <a:lstStyle/>
          <a:p>
            <a:fld id="{5F45C700-E9FC-4E01-8061-D44250144CDC}" type="datetimeFigureOut">
              <a:rPr lang="tr-TR" smtClean="0"/>
              <a:t>29.06.2025</a:t>
            </a:fld>
            <a:endParaRPr lang="tr-TR"/>
          </a:p>
        </p:txBody>
      </p:sp>
      <p:sp>
        <p:nvSpPr>
          <p:cNvPr id="3" name="Alt Bilgi Yer Tutucusu 2">
            <a:extLst>
              <a:ext uri="{FF2B5EF4-FFF2-40B4-BE49-F238E27FC236}">
                <a16:creationId xmlns:a16="http://schemas.microsoft.com/office/drawing/2014/main" id="{A85A87AB-82D3-1456-2A99-0973C20D47C5}"/>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B0FEB813-6C0E-321F-3F9D-E89FD091036B}"/>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1471448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B662E0-D090-969D-F738-87E604AD6011}"/>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B7E5C9F9-5DEE-9A2D-DB79-A0BCA8C6E4D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0847B86-49B4-2596-D53A-C8EA7015C1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4EDA37B-E002-5D34-530F-51D77D95C4EA}"/>
              </a:ext>
            </a:extLst>
          </p:cNvPr>
          <p:cNvSpPr>
            <a:spLocks noGrp="1"/>
          </p:cNvSpPr>
          <p:nvPr>
            <p:ph type="dt" sz="half" idx="10"/>
          </p:nvPr>
        </p:nvSpPr>
        <p:spPr/>
        <p:txBody>
          <a:bodyPr/>
          <a:lstStyle/>
          <a:p>
            <a:fld id="{5F45C700-E9FC-4E01-8061-D44250144CDC}" type="datetimeFigureOut">
              <a:rPr lang="tr-TR" smtClean="0"/>
              <a:t>29.06.2025</a:t>
            </a:fld>
            <a:endParaRPr lang="tr-TR"/>
          </a:p>
        </p:txBody>
      </p:sp>
      <p:sp>
        <p:nvSpPr>
          <p:cNvPr id="6" name="Alt Bilgi Yer Tutucusu 5">
            <a:extLst>
              <a:ext uri="{FF2B5EF4-FFF2-40B4-BE49-F238E27FC236}">
                <a16:creationId xmlns:a16="http://schemas.microsoft.com/office/drawing/2014/main" id="{29A42061-47B4-A06C-B899-B7FB008D279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698F937-93DF-3BF6-AC4C-063388CC3BDE}"/>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6408417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8364D99-6410-D252-E631-3F5970AE938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91E437D-28EE-B37F-7C0F-45A5EC68EF8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EFCCAA3-E24E-4975-EB26-CE2B3307D3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4C79A9F2-0A50-2BDC-70CA-B29914367B93}"/>
              </a:ext>
            </a:extLst>
          </p:cNvPr>
          <p:cNvSpPr>
            <a:spLocks noGrp="1"/>
          </p:cNvSpPr>
          <p:nvPr>
            <p:ph type="dt" sz="half" idx="10"/>
          </p:nvPr>
        </p:nvSpPr>
        <p:spPr/>
        <p:txBody>
          <a:bodyPr/>
          <a:lstStyle/>
          <a:p>
            <a:fld id="{5F45C700-E9FC-4E01-8061-D44250144CDC}" type="datetimeFigureOut">
              <a:rPr lang="tr-TR" smtClean="0"/>
              <a:t>29.06.2025</a:t>
            </a:fld>
            <a:endParaRPr lang="tr-TR"/>
          </a:p>
        </p:txBody>
      </p:sp>
      <p:sp>
        <p:nvSpPr>
          <p:cNvPr id="6" name="Alt Bilgi Yer Tutucusu 5">
            <a:extLst>
              <a:ext uri="{FF2B5EF4-FFF2-40B4-BE49-F238E27FC236}">
                <a16:creationId xmlns:a16="http://schemas.microsoft.com/office/drawing/2014/main" id="{6ECDF06A-3BC4-3840-3F39-76D40D36604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3DC9041D-819C-E8E2-DC33-C1CC36D01A99}"/>
              </a:ext>
            </a:extLst>
          </p:cNvPr>
          <p:cNvSpPr>
            <a:spLocks noGrp="1"/>
          </p:cNvSpPr>
          <p:nvPr>
            <p:ph type="sldNum" sz="quarter" idx="12"/>
          </p:nvPr>
        </p:nvSpPr>
        <p:spPr/>
        <p:txBody>
          <a:bodyPr/>
          <a:lstStyle/>
          <a:p>
            <a:fld id="{EFF435C6-AC63-47A5-A503-89F23121DB24}" type="slidenum">
              <a:rPr lang="tr-TR" smtClean="0"/>
              <a:t>‹#›</a:t>
            </a:fld>
            <a:endParaRPr lang="tr-TR"/>
          </a:p>
        </p:txBody>
      </p:sp>
    </p:spTree>
    <p:extLst>
      <p:ext uri="{BB962C8B-B14F-4D97-AF65-F5344CB8AC3E}">
        <p14:creationId xmlns:p14="http://schemas.microsoft.com/office/powerpoint/2010/main" val="32745421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99CC37B0-4092-9D13-DFC5-0F5F4FE27DA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2FB0B314-9836-C734-13B5-26C295BDF4A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3A0F2C-889A-6206-8EC3-7604FB9A10B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F45C700-E9FC-4E01-8061-D44250144CDC}" type="datetimeFigureOut">
              <a:rPr lang="tr-TR" smtClean="0"/>
              <a:t>29.06.2025</a:t>
            </a:fld>
            <a:endParaRPr lang="tr-TR"/>
          </a:p>
        </p:txBody>
      </p:sp>
      <p:sp>
        <p:nvSpPr>
          <p:cNvPr id="5" name="Alt Bilgi Yer Tutucusu 4">
            <a:extLst>
              <a:ext uri="{FF2B5EF4-FFF2-40B4-BE49-F238E27FC236}">
                <a16:creationId xmlns:a16="http://schemas.microsoft.com/office/drawing/2014/main" id="{615F3C57-5937-462A-A00B-14E3B4E6CBE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tr-TR"/>
          </a:p>
        </p:txBody>
      </p:sp>
      <p:sp>
        <p:nvSpPr>
          <p:cNvPr id="6" name="Slayt Numarası Yer Tutucusu 5">
            <a:extLst>
              <a:ext uri="{FF2B5EF4-FFF2-40B4-BE49-F238E27FC236}">
                <a16:creationId xmlns:a16="http://schemas.microsoft.com/office/drawing/2014/main" id="{E2B4304A-6D51-F370-F8A5-BF0F13156A1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FF435C6-AC63-47A5-A503-89F23121DB24}" type="slidenum">
              <a:rPr lang="tr-TR" smtClean="0"/>
              <a:t>‹#›</a:t>
            </a:fld>
            <a:endParaRPr lang="tr-TR"/>
          </a:p>
        </p:txBody>
      </p:sp>
    </p:spTree>
    <p:extLst>
      <p:ext uri="{BB962C8B-B14F-4D97-AF65-F5344CB8AC3E}">
        <p14:creationId xmlns:p14="http://schemas.microsoft.com/office/powerpoint/2010/main" val="95023395"/>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theguardian.com/australia-news/article/2024/jul/06/toowoomba-council-queensland-bike-paths?utm_source=chatgpt.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3077ED8-BB62-36CD-02AF-65635969A6BC}"/>
              </a:ext>
            </a:extLst>
          </p:cNvPr>
          <p:cNvSpPr>
            <a:spLocks noGrp="1"/>
          </p:cNvSpPr>
          <p:nvPr>
            <p:ph type="ctrTitle"/>
          </p:nvPr>
        </p:nvSpPr>
        <p:spPr/>
        <p:txBody>
          <a:bodyPr>
            <a:noAutofit/>
          </a:bodyPr>
          <a:lstStyle/>
          <a:p>
            <a:r>
              <a:rPr lang="en-US" sz="3600">
                <a:latin typeface="Calibri" panose="020F0502020204030204" pitchFamily="34" charset="0"/>
                <a:cs typeface="Calibri" panose="020F0502020204030204" pitchFamily="34" charset="0"/>
              </a:rPr>
              <a:t>‘15-Minute City’ in Turkey: A Framework for Sustainable Urban Planning and Governance in Mid-Sized Turkish Cities</a:t>
            </a:r>
            <a:endParaRPr lang="tr-TR" sz="3600" dirty="0">
              <a:latin typeface="Calibri" panose="020F0502020204030204" pitchFamily="34" charset="0"/>
              <a:cs typeface="Calibri" panose="020F0502020204030204" pitchFamily="34" charset="0"/>
            </a:endParaRPr>
          </a:p>
        </p:txBody>
      </p:sp>
      <p:sp>
        <p:nvSpPr>
          <p:cNvPr id="3" name="Alt Başlık 2">
            <a:extLst>
              <a:ext uri="{FF2B5EF4-FFF2-40B4-BE49-F238E27FC236}">
                <a16:creationId xmlns:a16="http://schemas.microsoft.com/office/drawing/2014/main" id="{FEA468DD-E6E2-FDEA-ACE5-DBECCCE3DBE7}"/>
              </a:ext>
            </a:extLst>
          </p:cNvPr>
          <p:cNvSpPr>
            <a:spLocks noGrp="1"/>
          </p:cNvSpPr>
          <p:nvPr>
            <p:ph type="subTitle" idx="1"/>
          </p:nvPr>
        </p:nvSpPr>
        <p:spPr/>
        <p:txBody>
          <a:bodyPr>
            <a:normAutofit lnSpcReduction="10000"/>
          </a:bodyPr>
          <a:lstStyle/>
          <a:p>
            <a:r>
              <a:rPr lang="tr-TR" sz="1600" dirty="0" err="1">
                <a:latin typeface="Calibri" panose="020F0502020204030204" pitchFamily="34" charset="0"/>
                <a:cs typeface="Calibri" panose="020F0502020204030204" pitchFamily="34" charset="0"/>
              </a:rPr>
              <a:t>Presenter</a:t>
            </a:r>
            <a:r>
              <a:rPr lang="tr-TR" sz="1600" dirty="0">
                <a:latin typeface="Calibri" panose="020F0502020204030204" pitchFamily="34" charset="0"/>
                <a:cs typeface="Calibri" panose="020F0502020204030204" pitchFamily="34" charset="0"/>
              </a:rPr>
              <a:t>: Emine Yetiskul,</a:t>
            </a:r>
          </a:p>
          <a:p>
            <a:r>
              <a:rPr lang="tr-TR" sz="1600" dirty="0" err="1">
                <a:latin typeface="Calibri" panose="020F0502020204030204" pitchFamily="34" charset="0"/>
                <a:cs typeface="Calibri" panose="020F0502020204030204" pitchFamily="34" charset="0"/>
              </a:rPr>
              <a:t>Department</a:t>
            </a:r>
            <a:r>
              <a:rPr lang="tr-TR" sz="1600" dirty="0">
                <a:latin typeface="Calibri" panose="020F0502020204030204" pitchFamily="34" charset="0"/>
                <a:cs typeface="Calibri" panose="020F0502020204030204" pitchFamily="34" charset="0"/>
              </a:rPr>
              <a:t> of City </a:t>
            </a:r>
            <a:r>
              <a:rPr lang="tr-TR" sz="1600" dirty="0" err="1">
                <a:latin typeface="Calibri" panose="020F0502020204030204" pitchFamily="34" charset="0"/>
                <a:cs typeface="Calibri" panose="020F0502020204030204" pitchFamily="34" charset="0"/>
              </a:rPr>
              <a:t>and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Regional</a:t>
            </a:r>
            <a:r>
              <a:rPr lang="tr-TR" sz="1600" dirty="0">
                <a:latin typeface="Calibri" panose="020F0502020204030204" pitchFamily="34" charset="0"/>
                <a:cs typeface="Calibri" panose="020F0502020204030204" pitchFamily="34" charset="0"/>
              </a:rPr>
              <a:t> Planning </a:t>
            </a:r>
          </a:p>
          <a:p>
            <a:r>
              <a:rPr lang="tr-TR" sz="1600" dirty="0" err="1">
                <a:latin typeface="Calibri" panose="020F0502020204030204" pitchFamily="34" charset="0"/>
                <a:cs typeface="Calibri" panose="020F0502020204030204" pitchFamily="34" charset="0"/>
              </a:rPr>
              <a:t>Middle</a:t>
            </a:r>
            <a:r>
              <a:rPr lang="tr-TR" sz="1600" dirty="0">
                <a:latin typeface="Calibri" panose="020F0502020204030204" pitchFamily="34" charset="0"/>
                <a:cs typeface="Calibri" panose="020F0502020204030204" pitchFamily="34" charset="0"/>
              </a:rPr>
              <a:t> East Technical </a:t>
            </a:r>
            <a:r>
              <a:rPr lang="tr-TR" sz="1600" dirty="0" err="1">
                <a:latin typeface="Calibri" panose="020F0502020204030204" pitchFamily="34" charset="0"/>
                <a:cs typeface="Calibri" panose="020F0502020204030204" pitchFamily="34" charset="0"/>
              </a:rPr>
              <a:t>University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Turkey</a:t>
            </a:r>
            <a:endParaRPr lang="tr-TR" sz="1600" dirty="0">
              <a:latin typeface="Calibri" panose="020F0502020204030204" pitchFamily="34" charset="0"/>
              <a:cs typeface="Calibri" panose="020F0502020204030204" pitchFamily="34" charset="0"/>
            </a:endParaRPr>
          </a:p>
          <a:p>
            <a:endParaRPr lang="tr-TR" sz="1600" dirty="0">
              <a:latin typeface="Calibri" panose="020F0502020204030204" pitchFamily="34" charset="0"/>
              <a:cs typeface="Calibri" panose="020F0502020204030204" pitchFamily="34" charset="0"/>
            </a:endParaRPr>
          </a:p>
          <a:p>
            <a:r>
              <a:rPr lang="tr-TR" sz="1600" dirty="0" err="1">
                <a:latin typeface="Calibri" panose="020F0502020204030204" pitchFamily="34" charset="0"/>
                <a:cs typeface="Calibri" panose="020F0502020204030204" pitchFamily="34" charset="0"/>
              </a:rPr>
              <a:t>Paper</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by</a:t>
            </a:r>
            <a:r>
              <a:rPr lang="tr-TR" sz="1600" dirty="0">
                <a:latin typeface="Calibri" panose="020F0502020204030204" pitchFamily="34" charset="0"/>
                <a:cs typeface="Calibri" panose="020F0502020204030204" pitchFamily="34" charset="0"/>
              </a:rPr>
              <a:t>: Emine Yetiskul (METU, </a:t>
            </a:r>
            <a:r>
              <a:rPr lang="tr-TR" sz="1600" dirty="0" err="1">
                <a:latin typeface="Calibri" panose="020F0502020204030204" pitchFamily="34" charset="0"/>
                <a:cs typeface="Calibri" panose="020F0502020204030204" pitchFamily="34" charset="0"/>
              </a:rPr>
              <a:t>Turkey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and</a:t>
            </a:r>
            <a:r>
              <a:rPr lang="tr-TR" sz="1600" dirty="0">
                <a:latin typeface="Calibri" panose="020F0502020204030204" pitchFamily="34" charset="0"/>
                <a:cs typeface="Calibri" panose="020F0502020204030204" pitchFamily="34" charset="0"/>
              </a:rPr>
              <a:t> Metin </a:t>
            </a:r>
            <a:r>
              <a:rPr lang="tr-TR" sz="1600" dirty="0" err="1">
                <a:latin typeface="Calibri" panose="020F0502020204030204" pitchFamily="34" charset="0"/>
                <a:cs typeface="Calibri" panose="020F0502020204030204" pitchFamily="34" charset="0"/>
              </a:rPr>
              <a:t>Senbil</a:t>
            </a:r>
            <a:r>
              <a:rPr lang="tr-TR" sz="1600" dirty="0">
                <a:latin typeface="Calibri" panose="020F0502020204030204" pitchFamily="34" charset="0"/>
                <a:cs typeface="Calibri" panose="020F0502020204030204" pitchFamily="34" charset="0"/>
              </a:rPr>
              <a:t> (Gazi </a:t>
            </a:r>
            <a:r>
              <a:rPr lang="tr-TR" sz="1600" dirty="0" err="1">
                <a:latin typeface="Calibri" panose="020F0502020204030204" pitchFamily="34" charset="0"/>
                <a:cs typeface="Calibri" panose="020F0502020204030204" pitchFamily="34" charset="0"/>
              </a:rPr>
              <a:t>University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Turkey</a:t>
            </a:r>
            <a:r>
              <a:rPr lang="tr-TR" sz="1600" dirty="0">
                <a:latin typeface="Calibri" panose="020F0502020204030204" pitchFamily="34" charset="0"/>
                <a:cs typeface="Calibri" panose="020F0502020204030204" pitchFamily="34" charset="0"/>
              </a:rPr>
              <a:t>). </a:t>
            </a:r>
          </a:p>
        </p:txBody>
      </p:sp>
    </p:spTree>
    <p:extLst>
      <p:ext uri="{BB962C8B-B14F-4D97-AF65-F5344CB8AC3E}">
        <p14:creationId xmlns:p14="http://schemas.microsoft.com/office/powerpoint/2010/main" val="4165397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A1E4D27-6437-D339-D396-0EA738E5D0B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1E7FA7F9-3AEA-7D73-F6B3-6294052F1BA7}"/>
              </a:ext>
            </a:extLst>
          </p:cNvPr>
          <p:cNvSpPr>
            <a:spLocks noGrp="1"/>
          </p:cNvSpPr>
          <p:nvPr>
            <p:ph idx="1"/>
          </p:nvPr>
        </p:nvSpPr>
        <p:spPr/>
        <p:txBody>
          <a:bodyPr/>
          <a:lstStyle/>
          <a:p>
            <a:endParaRPr lang="tr-TR" dirty="0"/>
          </a:p>
          <a:p>
            <a:endParaRPr lang="tr-TR" dirty="0"/>
          </a:p>
          <a:p>
            <a:endParaRPr lang="tr-TR" dirty="0"/>
          </a:p>
          <a:p>
            <a:endParaRPr lang="tr-TR" dirty="0"/>
          </a:p>
          <a:p>
            <a:pPr marL="0" indent="0" algn="ctr">
              <a:buNone/>
            </a:pPr>
            <a:r>
              <a:rPr lang="tr-TR" sz="4800" dirty="0" err="1">
                <a:solidFill>
                  <a:srgbClr val="FFFF00"/>
                </a:solidFill>
              </a:rPr>
              <a:t>Thank</a:t>
            </a:r>
            <a:r>
              <a:rPr lang="tr-TR" sz="4800" dirty="0">
                <a:solidFill>
                  <a:srgbClr val="FFFF00"/>
                </a:solidFill>
              </a:rPr>
              <a:t> </a:t>
            </a:r>
            <a:r>
              <a:rPr lang="tr-TR" sz="4800" dirty="0" err="1">
                <a:solidFill>
                  <a:srgbClr val="FFFF00"/>
                </a:solidFill>
              </a:rPr>
              <a:t>you</a:t>
            </a:r>
            <a:r>
              <a:rPr lang="tr-TR" sz="4800" dirty="0">
                <a:solidFill>
                  <a:srgbClr val="FFFF00"/>
                </a:solidFill>
              </a:rPr>
              <a:t> </a:t>
            </a:r>
            <a:r>
              <a:rPr lang="tr-TR" sz="4800" dirty="0" err="1">
                <a:solidFill>
                  <a:srgbClr val="FFFF00"/>
                </a:solidFill>
              </a:rPr>
              <a:t>very</a:t>
            </a:r>
            <a:r>
              <a:rPr lang="tr-TR" sz="4800" dirty="0">
                <a:solidFill>
                  <a:srgbClr val="FFFF00"/>
                </a:solidFill>
              </a:rPr>
              <a:t> </a:t>
            </a:r>
            <a:r>
              <a:rPr lang="tr-TR" sz="4800" dirty="0" err="1">
                <a:solidFill>
                  <a:srgbClr val="FFFF00"/>
                </a:solidFill>
              </a:rPr>
              <a:t>much</a:t>
            </a:r>
            <a:endParaRPr lang="tr-TR" sz="4800" dirty="0">
              <a:solidFill>
                <a:srgbClr val="FFFF00"/>
              </a:solidFill>
            </a:endParaRPr>
          </a:p>
        </p:txBody>
      </p:sp>
    </p:spTree>
    <p:extLst>
      <p:ext uri="{BB962C8B-B14F-4D97-AF65-F5344CB8AC3E}">
        <p14:creationId xmlns:p14="http://schemas.microsoft.com/office/powerpoint/2010/main" val="373685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83877AD-EC9D-FD29-EC12-BB25919AFF67}"/>
              </a:ext>
            </a:extLst>
          </p:cNvPr>
          <p:cNvSpPr>
            <a:spLocks noGrp="1"/>
          </p:cNvSpPr>
          <p:nvPr>
            <p:ph type="title"/>
          </p:nvPr>
        </p:nvSpPr>
        <p:spPr/>
        <p:txBody>
          <a:bodyPr/>
          <a:lstStyle/>
          <a:p>
            <a:r>
              <a:rPr lang="tr-TR" dirty="0" err="1">
                <a:latin typeface="Calibri" panose="020F0502020204030204" pitchFamily="34" charset="0"/>
                <a:cs typeface="Calibri" panose="020F0502020204030204" pitchFamily="34" charset="0"/>
              </a:rPr>
              <a:t>What</a:t>
            </a:r>
            <a:r>
              <a:rPr lang="tr-TR" dirty="0">
                <a:latin typeface="Calibri" panose="020F0502020204030204" pitchFamily="34" charset="0"/>
                <a:cs typeface="Calibri" panose="020F0502020204030204" pitchFamily="34" charset="0"/>
              </a:rPr>
              <a:t> is 15-Minute City (</a:t>
            </a:r>
            <a:r>
              <a:rPr lang="tr-TR" dirty="0" err="1">
                <a:latin typeface="Calibri" panose="020F0502020204030204" pitchFamily="34" charset="0"/>
                <a:cs typeface="Calibri" panose="020F0502020204030204" pitchFamily="34" charset="0"/>
              </a:rPr>
              <a:t>Chrono-Urbanism</a:t>
            </a:r>
            <a:r>
              <a:rPr lang="tr-TR" dirty="0">
                <a:latin typeface="Calibri" panose="020F0502020204030204" pitchFamily="34" charset="0"/>
                <a:cs typeface="Calibri" panose="020F0502020204030204" pitchFamily="34" charset="0"/>
              </a:rPr>
              <a:t>)? </a:t>
            </a:r>
          </a:p>
        </p:txBody>
      </p:sp>
      <p:sp>
        <p:nvSpPr>
          <p:cNvPr id="3" name="İçerik Yer Tutucusu 2">
            <a:extLst>
              <a:ext uri="{FF2B5EF4-FFF2-40B4-BE49-F238E27FC236}">
                <a16:creationId xmlns:a16="http://schemas.microsoft.com/office/drawing/2014/main" id="{11E974E1-CB1A-CCF3-307A-677A4A1D1555}"/>
              </a:ext>
            </a:extLst>
          </p:cNvPr>
          <p:cNvSpPr>
            <a:spLocks noGrp="1"/>
          </p:cNvSpPr>
          <p:nvPr>
            <p:ph idx="1"/>
          </p:nvPr>
        </p:nvSpPr>
        <p:spPr/>
        <p:txBody>
          <a:bodyPr/>
          <a:lstStyle/>
          <a:p>
            <a:r>
              <a:rPr lang="en-US" dirty="0">
                <a:latin typeface="Calibri" panose="020F0502020204030204" pitchFamily="34" charset="0"/>
                <a:cs typeface="Calibri" panose="020F0502020204030204" pitchFamily="34" charset="0"/>
              </a:rPr>
              <a:t>The 15-minute city is an urban planning model where residents can meet most of their daily needs—such as work, education, healthcare, shopping, and recreation—within a 15-minute walk or bike ride from their homes. It promotes compact, mixed-use neighborhoods, reduces dependency on private vehicles, and fosters local living, sustainability, and social equity.</a:t>
            </a:r>
            <a:endParaRPr lang="tr-TR" dirty="0">
              <a:latin typeface="Calibri" panose="020F0502020204030204" pitchFamily="34" charset="0"/>
              <a:cs typeface="Calibri" panose="020F0502020204030204" pitchFamily="34" charset="0"/>
            </a:endParaRPr>
          </a:p>
          <a:p>
            <a:r>
              <a:rPr lang="tr-TR" dirty="0" err="1">
                <a:latin typeface="Calibri" panose="020F0502020204030204" pitchFamily="34" charset="0"/>
                <a:cs typeface="Calibri" panose="020F0502020204030204" pitchFamily="34" charset="0"/>
              </a:rPr>
              <a:t>Earlier</a:t>
            </a:r>
            <a:r>
              <a:rPr lang="tr-TR" dirty="0">
                <a:latin typeface="Calibri" panose="020F0502020204030204" pitchFamily="34" charset="0"/>
                <a:cs typeface="Calibri" panose="020F0502020204030204" pitchFamily="34" charset="0"/>
              </a:rPr>
              <a:t>/</a:t>
            </a:r>
            <a:r>
              <a:rPr lang="tr-TR" dirty="0" err="1">
                <a:latin typeface="Calibri" panose="020F0502020204030204" pitchFamily="34" charset="0"/>
                <a:cs typeface="Calibri" panose="020F0502020204030204" pitchFamily="34" charset="0"/>
              </a:rPr>
              <a:t>similar</a:t>
            </a:r>
            <a:r>
              <a:rPr lang="tr-TR" dirty="0">
                <a:latin typeface="Calibri" panose="020F0502020204030204" pitchFamily="34" charset="0"/>
                <a:cs typeface="Calibri" panose="020F0502020204030204" pitchFamily="34" charset="0"/>
              </a:rPr>
              <a:t> </a:t>
            </a:r>
            <a:r>
              <a:rPr lang="tr-TR" dirty="0" err="1">
                <a:latin typeface="Calibri" panose="020F0502020204030204" pitchFamily="34" charset="0"/>
                <a:cs typeface="Calibri" panose="020F0502020204030204" pitchFamily="34" charset="0"/>
              </a:rPr>
              <a:t>variants</a:t>
            </a:r>
            <a:r>
              <a:rPr lang="tr-TR" dirty="0">
                <a:latin typeface="Calibri" panose="020F0502020204030204" pitchFamily="34" charset="0"/>
                <a:cs typeface="Calibri" panose="020F0502020204030204" pitchFamily="34" charset="0"/>
              </a:rPr>
              <a:t>: Compact </a:t>
            </a:r>
            <a:r>
              <a:rPr lang="tr-TR" dirty="0" err="1">
                <a:latin typeface="Calibri" panose="020F0502020204030204" pitchFamily="34" charset="0"/>
                <a:cs typeface="Calibri" panose="020F0502020204030204" pitchFamily="34" charset="0"/>
              </a:rPr>
              <a:t>city</a:t>
            </a:r>
            <a:r>
              <a:rPr lang="tr-TR" dirty="0">
                <a:latin typeface="Calibri" panose="020F0502020204030204" pitchFamily="34" charset="0"/>
                <a:cs typeface="Calibri" panose="020F0502020204030204" pitchFamily="34" charset="0"/>
              </a:rPr>
              <a:t>, Transit </a:t>
            </a:r>
            <a:r>
              <a:rPr lang="tr-TR" dirty="0" err="1">
                <a:latin typeface="Calibri" panose="020F0502020204030204" pitchFamily="34" charset="0"/>
                <a:cs typeface="Calibri" panose="020F0502020204030204" pitchFamily="34" charset="0"/>
              </a:rPr>
              <a:t>Oriented</a:t>
            </a:r>
            <a:r>
              <a:rPr lang="tr-TR" dirty="0">
                <a:latin typeface="Calibri" panose="020F0502020204030204" pitchFamily="34" charset="0"/>
                <a:cs typeface="Calibri" panose="020F0502020204030204" pitchFamily="34" charset="0"/>
              </a:rPr>
              <a:t> Development</a:t>
            </a:r>
          </a:p>
        </p:txBody>
      </p:sp>
    </p:spTree>
    <p:extLst>
      <p:ext uri="{BB962C8B-B14F-4D97-AF65-F5344CB8AC3E}">
        <p14:creationId xmlns:p14="http://schemas.microsoft.com/office/powerpoint/2010/main" val="3019536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20C9D34-899F-B227-9B2D-8069D6AB4B1A}"/>
              </a:ext>
            </a:extLst>
          </p:cNvPr>
          <p:cNvSpPr>
            <a:spLocks noGrp="1"/>
          </p:cNvSpPr>
          <p:nvPr>
            <p:ph type="title"/>
          </p:nvPr>
        </p:nvSpPr>
        <p:spPr/>
        <p:txBody>
          <a:bodyPr/>
          <a:lstStyle/>
          <a:p>
            <a:r>
              <a:rPr lang="tr-TR" dirty="0">
                <a:latin typeface="Calibri" panose="020F0502020204030204" pitchFamily="34" charset="0"/>
                <a:cs typeface="Calibri" panose="020F0502020204030204" pitchFamily="34" charset="0"/>
              </a:rPr>
              <a:t>Basic </a:t>
            </a:r>
            <a:r>
              <a:rPr lang="tr-TR" dirty="0" err="1">
                <a:latin typeface="Calibri" panose="020F0502020204030204" pitchFamily="34" charset="0"/>
                <a:cs typeface="Calibri" panose="020F0502020204030204" pitchFamily="34" charset="0"/>
              </a:rPr>
              <a:t>Principles</a:t>
            </a:r>
            <a:r>
              <a:rPr lang="tr-TR" dirty="0">
                <a:latin typeface="Calibri" panose="020F0502020204030204" pitchFamily="34" charset="0"/>
                <a:cs typeface="Calibri" panose="020F0502020204030204" pitchFamily="34" charset="0"/>
              </a:rPr>
              <a:t> of 15-Minute City </a:t>
            </a:r>
            <a:r>
              <a:rPr lang="tr-TR" dirty="0" err="1">
                <a:latin typeface="Calibri" panose="020F0502020204030204" pitchFamily="34" charset="0"/>
                <a:cs typeface="Calibri" panose="020F0502020204030204" pitchFamily="34" charset="0"/>
              </a:rPr>
              <a:t>are</a:t>
            </a:r>
            <a:r>
              <a:rPr lang="tr-TR" dirty="0">
                <a:latin typeface="Calibri" panose="020F0502020204030204" pitchFamily="34" charset="0"/>
                <a:cs typeface="Calibri" panose="020F0502020204030204" pitchFamily="34" charset="0"/>
              </a:rPr>
              <a:t>…</a:t>
            </a:r>
          </a:p>
        </p:txBody>
      </p:sp>
      <p:sp>
        <p:nvSpPr>
          <p:cNvPr id="3" name="İçerik Yer Tutucusu 2">
            <a:extLst>
              <a:ext uri="{FF2B5EF4-FFF2-40B4-BE49-F238E27FC236}">
                <a16:creationId xmlns:a16="http://schemas.microsoft.com/office/drawing/2014/main" id="{52ABDF24-E5E2-FFF7-F7CA-35ACBEAADA8C}"/>
              </a:ext>
            </a:extLst>
          </p:cNvPr>
          <p:cNvSpPr>
            <a:spLocks noGrp="1"/>
          </p:cNvSpPr>
          <p:nvPr>
            <p:ph idx="1"/>
          </p:nvPr>
        </p:nvSpPr>
        <p:spPr/>
        <p:txBody>
          <a:bodyPr/>
          <a:lstStyle/>
          <a:p>
            <a:r>
              <a:rPr lang="en-US" b="1" dirty="0">
                <a:latin typeface="Calibri" panose="020F0502020204030204" pitchFamily="34" charset="0"/>
                <a:cs typeface="Calibri" panose="020F0502020204030204" pitchFamily="34" charset="0"/>
              </a:rPr>
              <a:t>Proximity:</a:t>
            </a:r>
            <a:r>
              <a:rPr lang="en-US" dirty="0">
                <a:latin typeface="Calibri" panose="020F0502020204030204" pitchFamily="34" charset="0"/>
                <a:cs typeface="Calibri" panose="020F0502020204030204" pitchFamily="34" charset="0"/>
              </a:rPr>
              <a:t> Services and amenities within reach.</a:t>
            </a:r>
          </a:p>
          <a:p>
            <a:r>
              <a:rPr lang="en-US" b="1" dirty="0">
                <a:latin typeface="Calibri" panose="020F0502020204030204" pitchFamily="34" charset="0"/>
                <a:cs typeface="Calibri" panose="020F0502020204030204" pitchFamily="34" charset="0"/>
              </a:rPr>
              <a:t>Diversity:</a:t>
            </a:r>
            <a:r>
              <a:rPr lang="en-US" dirty="0">
                <a:latin typeface="Calibri" panose="020F0502020204030204" pitchFamily="34" charset="0"/>
                <a:cs typeface="Calibri" panose="020F0502020204030204" pitchFamily="34" charset="0"/>
              </a:rPr>
              <a:t> Mixed-use development and social inclusivity.</a:t>
            </a:r>
          </a:p>
          <a:p>
            <a:r>
              <a:rPr lang="en-US" b="1" dirty="0">
                <a:latin typeface="Calibri" panose="020F0502020204030204" pitchFamily="34" charset="0"/>
                <a:cs typeface="Calibri" panose="020F0502020204030204" pitchFamily="34" charset="0"/>
              </a:rPr>
              <a:t>Density:</a:t>
            </a:r>
            <a:r>
              <a:rPr lang="en-US" dirty="0">
                <a:latin typeface="Calibri" panose="020F0502020204030204" pitchFamily="34" charset="0"/>
                <a:cs typeface="Calibri" panose="020F0502020204030204" pitchFamily="34" charset="0"/>
              </a:rPr>
              <a:t> Optimized urban form for walkability and efficiency.</a:t>
            </a:r>
          </a:p>
          <a:p>
            <a:r>
              <a:rPr lang="en-US" b="1" dirty="0">
                <a:latin typeface="Calibri" panose="020F0502020204030204" pitchFamily="34" charset="0"/>
                <a:cs typeface="Calibri" panose="020F0502020204030204" pitchFamily="34" charset="0"/>
              </a:rPr>
              <a:t>Ubiquity:</a:t>
            </a:r>
            <a:r>
              <a:rPr lang="en-US" dirty="0">
                <a:latin typeface="Calibri" panose="020F0502020204030204" pitchFamily="34" charset="0"/>
                <a:cs typeface="Calibri" panose="020F0502020204030204" pitchFamily="34" charset="0"/>
              </a:rPr>
              <a:t> Equitable distribution of urban functions.</a:t>
            </a:r>
          </a:p>
          <a:p>
            <a:r>
              <a:rPr lang="en-US" b="1" dirty="0">
                <a:latin typeface="Calibri" panose="020F0502020204030204" pitchFamily="34" charset="0"/>
                <a:cs typeface="Calibri" panose="020F0502020204030204" pitchFamily="34" charset="0"/>
              </a:rPr>
              <a:t>Participation:</a:t>
            </a:r>
            <a:r>
              <a:rPr lang="en-US" dirty="0">
                <a:latin typeface="Calibri" panose="020F0502020204030204" pitchFamily="34" charset="0"/>
                <a:cs typeface="Calibri" panose="020F0502020204030204" pitchFamily="34" charset="0"/>
              </a:rPr>
              <a:t> Community-led planning and local governance.</a:t>
            </a:r>
          </a:p>
          <a:p>
            <a:endParaRPr lang="tr-TR"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90254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E2A70A-7542-4247-69B1-434B0EE00D58}"/>
              </a:ext>
            </a:extLst>
          </p:cNvPr>
          <p:cNvSpPr>
            <a:spLocks noGrp="1"/>
          </p:cNvSpPr>
          <p:nvPr>
            <p:ph type="title"/>
          </p:nvPr>
        </p:nvSpPr>
        <p:spPr>
          <a:xfrm>
            <a:off x="838200" y="365125"/>
            <a:ext cx="11353800" cy="1325563"/>
          </a:xfrm>
        </p:spPr>
        <p:txBody>
          <a:bodyPr>
            <a:normAutofit/>
          </a:bodyPr>
          <a:lstStyle/>
          <a:p>
            <a:r>
              <a:rPr lang="tr-TR" dirty="0"/>
              <a:t>International </a:t>
            </a:r>
            <a:r>
              <a:rPr lang="tr-TR" dirty="0" err="1"/>
              <a:t>Examples</a:t>
            </a:r>
            <a:r>
              <a:rPr lang="tr-TR" dirty="0"/>
              <a:t> of 15-Minute City</a:t>
            </a:r>
          </a:p>
        </p:txBody>
      </p:sp>
      <p:grpSp>
        <p:nvGrpSpPr>
          <p:cNvPr id="16" name="Grup 15">
            <a:extLst>
              <a:ext uri="{FF2B5EF4-FFF2-40B4-BE49-F238E27FC236}">
                <a16:creationId xmlns:a16="http://schemas.microsoft.com/office/drawing/2014/main" id="{99472A83-18AF-EC0A-4BD1-17EBE8D68474}"/>
              </a:ext>
            </a:extLst>
          </p:cNvPr>
          <p:cNvGrpSpPr/>
          <p:nvPr/>
        </p:nvGrpSpPr>
        <p:grpSpPr>
          <a:xfrm>
            <a:off x="627845" y="1484626"/>
            <a:ext cx="11294770" cy="5262979"/>
            <a:chOff x="627845" y="1484626"/>
            <a:chExt cx="11294770" cy="5262979"/>
          </a:xfrm>
        </p:grpSpPr>
        <p:sp>
          <p:nvSpPr>
            <p:cNvPr id="5" name="Metin kutusu 4">
              <a:extLst>
                <a:ext uri="{FF2B5EF4-FFF2-40B4-BE49-F238E27FC236}">
                  <a16:creationId xmlns:a16="http://schemas.microsoft.com/office/drawing/2014/main" id="{8F4C7FA2-A1B0-30B4-29A0-3641AE9901E0}"/>
                </a:ext>
              </a:extLst>
            </p:cNvPr>
            <p:cNvSpPr txBox="1"/>
            <p:nvPr/>
          </p:nvSpPr>
          <p:spPr>
            <a:xfrm>
              <a:off x="627845" y="1484626"/>
              <a:ext cx="2746420" cy="5262979"/>
            </a:xfrm>
            <a:prstGeom prst="rect">
              <a:avLst/>
            </a:prstGeom>
            <a:noFill/>
          </p:spPr>
          <p:txBody>
            <a:bodyPr wrap="square">
              <a:spAutoFit/>
            </a:bodyPr>
            <a:lstStyle/>
            <a:p>
              <a:pPr>
                <a:buNone/>
              </a:pPr>
              <a:r>
                <a:rPr lang="en-US" sz="1600" b="1" u="sng" dirty="0"/>
                <a:t>Paris, France</a:t>
              </a:r>
            </a:p>
            <a:p>
              <a:r>
                <a:rPr lang="en-US" sz="1600" b="1" dirty="0"/>
                <a:t>Lead Visionary:</a:t>
              </a:r>
              <a:r>
                <a:rPr lang="en-US" sz="1600" dirty="0"/>
                <a:t> Carlos Moreno</a:t>
              </a:r>
              <a:br>
                <a:rPr lang="en-US" sz="1600" dirty="0"/>
              </a:br>
              <a:r>
                <a:rPr lang="en-US" sz="1600" b="1" dirty="0"/>
                <a:t>Peculiarity:</a:t>
              </a:r>
              <a:r>
                <a:rPr lang="en-US" sz="1600" dirty="0"/>
                <a:t> Paris is the birthplace of the modern 15-minute city model. Under Mayor Anne Hidalgo, the city has aggressively pursued policies to reduce car use, increase bike lanes, convert streets into pedestrian zones, and decentralize services.</a:t>
              </a:r>
              <a:br>
                <a:rPr lang="en-US" sz="1600" dirty="0"/>
              </a:br>
              <a:r>
                <a:rPr lang="en-US" sz="1600" b="1" dirty="0"/>
                <a:t>Unique Feature:</a:t>
              </a:r>
              <a:r>
                <a:rPr lang="en-US" sz="1600" dirty="0"/>
                <a:t> Repurposing schoolyards as public parks on weekends and after hours; strong investment in cycling infrastructure and neighborhood-level planning.</a:t>
              </a:r>
            </a:p>
          </p:txBody>
        </p:sp>
        <p:sp>
          <p:nvSpPr>
            <p:cNvPr id="7" name="Metin kutusu 6">
              <a:extLst>
                <a:ext uri="{FF2B5EF4-FFF2-40B4-BE49-F238E27FC236}">
                  <a16:creationId xmlns:a16="http://schemas.microsoft.com/office/drawing/2014/main" id="{9B80F071-6418-4260-0B30-D5B665740843}"/>
                </a:ext>
              </a:extLst>
            </p:cNvPr>
            <p:cNvSpPr txBox="1"/>
            <p:nvPr/>
          </p:nvSpPr>
          <p:spPr>
            <a:xfrm>
              <a:off x="3270160" y="1484626"/>
              <a:ext cx="2269902" cy="3539430"/>
            </a:xfrm>
            <a:prstGeom prst="rect">
              <a:avLst/>
            </a:prstGeom>
            <a:noFill/>
          </p:spPr>
          <p:txBody>
            <a:bodyPr wrap="square">
              <a:spAutoFit/>
            </a:bodyPr>
            <a:lstStyle/>
            <a:p>
              <a:pPr>
                <a:buNone/>
              </a:pPr>
              <a:r>
                <a:rPr lang="en-US" sz="1600" b="1" u="sng" dirty="0"/>
                <a:t>Melbourne, Australia</a:t>
              </a:r>
            </a:p>
            <a:p>
              <a:r>
                <a:rPr lang="en-US" sz="1600" b="1" dirty="0"/>
                <a:t>Concept:</a:t>
              </a:r>
              <a:r>
                <a:rPr lang="en-US" sz="1600" dirty="0"/>
                <a:t> “20-Minute Neighborhoods”</a:t>
              </a:r>
              <a:br>
                <a:rPr lang="en-US" sz="1600" dirty="0"/>
              </a:br>
              <a:r>
                <a:rPr lang="en-US" sz="1600" b="1" dirty="0"/>
                <a:t>Peculiarity:</a:t>
              </a:r>
              <a:r>
                <a:rPr lang="en-US" sz="1600" dirty="0"/>
                <a:t> Focus on ensuring all essential services are within a 20-minute round trip by foot, bike, or public transport.</a:t>
              </a:r>
              <a:br>
                <a:rPr lang="en-US" sz="1600" dirty="0"/>
              </a:br>
              <a:r>
                <a:rPr lang="en-US" sz="1600" b="1" dirty="0"/>
                <a:t>Unique Feature:</a:t>
              </a:r>
              <a:r>
                <a:rPr lang="en-US" sz="1600" dirty="0"/>
                <a:t> Emphasis on </a:t>
              </a:r>
              <a:r>
                <a:rPr lang="en-US" sz="1600" b="1" dirty="0"/>
                <a:t>health equity</a:t>
              </a:r>
              <a:r>
                <a:rPr lang="en-US" sz="1600" dirty="0"/>
                <a:t>, integrating urban planning with public health goals.</a:t>
              </a:r>
            </a:p>
          </p:txBody>
        </p:sp>
        <p:sp>
          <p:nvSpPr>
            <p:cNvPr id="9" name="Metin kutusu 8">
              <a:extLst>
                <a:ext uri="{FF2B5EF4-FFF2-40B4-BE49-F238E27FC236}">
                  <a16:creationId xmlns:a16="http://schemas.microsoft.com/office/drawing/2014/main" id="{760090B3-3F31-1C8A-EE0B-1990EFBF318E}"/>
                </a:ext>
              </a:extLst>
            </p:cNvPr>
            <p:cNvSpPr txBox="1"/>
            <p:nvPr/>
          </p:nvSpPr>
          <p:spPr>
            <a:xfrm>
              <a:off x="5376928" y="1484626"/>
              <a:ext cx="2170091" cy="4031873"/>
            </a:xfrm>
            <a:prstGeom prst="rect">
              <a:avLst/>
            </a:prstGeom>
            <a:noFill/>
          </p:spPr>
          <p:txBody>
            <a:bodyPr wrap="square">
              <a:spAutoFit/>
            </a:bodyPr>
            <a:lstStyle/>
            <a:p>
              <a:pPr>
                <a:buNone/>
              </a:pPr>
              <a:r>
                <a:rPr lang="en-US" sz="1600" b="1" u="sng" dirty="0"/>
                <a:t>Portland, USA</a:t>
              </a:r>
            </a:p>
            <a:p>
              <a:r>
                <a:rPr lang="en-US" sz="1600" b="1" dirty="0"/>
                <a:t>Program:</a:t>
              </a:r>
              <a:r>
                <a:rPr lang="en-US" sz="1600" dirty="0"/>
                <a:t> Complete Neighborhoods</a:t>
              </a:r>
              <a:br>
                <a:rPr lang="en-US" sz="1600" dirty="0"/>
              </a:br>
              <a:r>
                <a:rPr lang="en-US" sz="1600" b="1" dirty="0"/>
                <a:t>Peculiarity:</a:t>
              </a:r>
              <a:r>
                <a:rPr lang="en-US" sz="1600" dirty="0"/>
                <a:t> Long-term focus on transit-oriented development (TOD) and reducing single-car usage.</a:t>
              </a:r>
              <a:br>
                <a:rPr lang="en-US" sz="1600" dirty="0"/>
              </a:br>
              <a:r>
                <a:rPr lang="en-US" sz="1600" b="1" dirty="0"/>
                <a:t>Unique Feature:</a:t>
              </a:r>
              <a:r>
                <a:rPr lang="en-US" sz="1600" dirty="0"/>
                <a:t> Combines the 15-minute city ethos with zoning reform to support affordable, mixed-use development and pedestrian access.</a:t>
              </a:r>
            </a:p>
          </p:txBody>
        </p:sp>
        <p:sp>
          <p:nvSpPr>
            <p:cNvPr id="11" name="Metin kutusu 10">
              <a:extLst>
                <a:ext uri="{FF2B5EF4-FFF2-40B4-BE49-F238E27FC236}">
                  <a16:creationId xmlns:a16="http://schemas.microsoft.com/office/drawing/2014/main" id="{4BF1FE56-0DD0-EE82-C358-483E5A6370E9}"/>
                </a:ext>
              </a:extLst>
            </p:cNvPr>
            <p:cNvSpPr txBox="1"/>
            <p:nvPr/>
          </p:nvSpPr>
          <p:spPr>
            <a:xfrm>
              <a:off x="7483696" y="1484626"/>
              <a:ext cx="2065986" cy="4524315"/>
            </a:xfrm>
            <a:prstGeom prst="rect">
              <a:avLst/>
            </a:prstGeom>
            <a:noFill/>
          </p:spPr>
          <p:txBody>
            <a:bodyPr wrap="square">
              <a:spAutoFit/>
            </a:bodyPr>
            <a:lstStyle/>
            <a:p>
              <a:pPr>
                <a:buNone/>
              </a:pPr>
              <a:r>
                <a:rPr lang="en-US" sz="1600" b="1" u="sng" dirty="0"/>
                <a:t>Shanghai, China</a:t>
              </a:r>
            </a:p>
            <a:p>
              <a:r>
                <a:rPr lang="en-US" sz="1600" b="1" dirty="0"/>
                <a:t>Approach:</a:t>
              </a:r>
              <a:r>
                <a:rPr lang="en-US" sz="1600" dirty="0"/>
                <a:t> Dense, mixed-use “Urban Villages”</a:t>
              </a:r>
              <a:br>
                <a:rPr lang="en-US" sz="1600" dirty="0"/>
              </a:br>
              <a:r>
                <a:rPr lang="en-US" sz="1600" b="1" dirty="0"/>
                <a:t>Peculiarity:</a:t>
              </a:r>
              <a:r>
                <a:rPr lang="en-US" sz="1600" dirty="0"/>
                <a:t> Naturally formed high-density neighborhoods where work, home, and recreation are tightly integrated.</a:t>
              </a:r>
              <a:br>
                <a:rPr lang="en-US" sz="1600" dirty="0"/>
              </a:br>
              <a:r>
                <a:rPr lang="en-US" sz="1600" b="1" dirty="0"/>
                <a:t>Unique Feature:</a:t>
              </a:r>
              <a:r>
                <a:rPr lang="en-US" sz="1600" dirty="0"/>
                <a:t> Supports </a:t>
              </a:r>
              <a:r>
                <a:rPr lang="en-US" sz="1600" b="1" dirty="0"/>
                <a:t>aging populations</a:t>
              </a:r>
              <a:r>
                <a:rPr lang="en-US" sz="1600" dirty="0"/>
                <a:t> through design that promotes walkability, social interaction, and access to health.</a:t>
              </a:r>
            </a:p>
          </p:txBody>
        </p:sp>
        <p:sp>
          <p:nvSpPr>
            <p:cNvPr id="13" name="Metin kutusu 12">
              <a:extLst>
                <a:ext uri="{FF2B5EF4-FFF2-40B4-BE49-F238E27FC236}">
                  <a16:creationId xmlns:a16="http://schemas.microsoft.com/office/drawing/2014/main" id="{47A3702E-B4EE-69C3-D324-28F2AA3B5497}"/>
                </a:ext>
              </a:extLst>
            </p:cNvPr>
            <p:cNvSpPr txBox="1"/>
            <p:nvPr/>
          </p:nvSpPr>
          <p:spPr>
            <a:xfrm>
              <a:off x="9549682" y="1484626"/>
              <a:ext cx="2372933" cy="3293209"/>
            </a:xfrm>
            <a:prstGeom prst="rect">
              <a:avLst/>
            </a:prstGeom>
            <a:noFill/>
          </p:spPr>
          <p:txBody>
            <a:bodyPr wrap="square">
              <a:spAutoFit/>
            </a:bodyPr>
            <a:lstStyle/>
            <a:p>
              <a:pPr>
                <a:buNone/>
              </a:pPr>
              <a:r>
                <a:rPr lang="en-US" sz="1600" b="1" u="sng" dirty="0"/>
                <a:t>Barcelona, Spain</a:t>
              </a:r>
            </a:p>
            <a:p>
              <a:r>
                <a:rPr lang="en-US" sz="1600" b="1" dirty="0"/>
                <a:t>Concept:</a:t>
              </a:r>
              <a:r>
                <a:rPr lang="en-US" sz="1600" dirty="0"/>
                <a:t> Superblocks</a:t>
              </a:r>
              <a:br>
                <a:rPr lang="en-US" sz="1600" dirty="0"/>
              </a:br>
              <a:r>
                <a:rPr lang="en-US" sz="1600" b="1" dirty="0"/>
                <a:t>Peculiarity:</a:t>
              </a:r>
              <a:r>
                <a:rPr lang="en-US" sz="1600" dirty="0"/>
                <a:t> Large urban blocks are redesigned to prioritize </a:t>
              </a:r>
              <a:r>
                <a:rPr lang="en-US" sz="1600" dirty="0" err="1"/>
                <a:t>pedestrias</a:t>
              </a:r>
              <a:r>
                <a:rPr lang="en-US" sz="1600" dirty="0"/>
                <a:t>, limit traffic, and provide green space.</a:t>
              </a:r>
              <a:br>
                <a:rPr lang="en-US" sz="1600" dirty="0"/>
              </a:br>
              <a:r>
                <a:rPr lang="en-US" sz="1600" b="1" dirty="0"/>
                <a:t>Unique Feature:</a:t>
              </a:r>
              <a:r>
                <a:rPr lang="en-US" sz="1600" dirty="0"/>
                <a:t> Creation of people-centric public spaces within each superblock, reflecting strong community engagement.</a:t>
              </a:r>
            </a:p>
          </p:txBody>
        </p:sp>
      </p:grpSp>
      <p:sp>
        <p:nvSpPr>
          <p:cNvPr id="15" name="Metin kutusu 14">
            <a:extLst>
              <a:ext uri="{FF2B5EF4-FFF2-40B4-BE49-F238E27FC236}">
                <a16:creationId xmlns:a16="http://schemas.microsoft.com/office/drawing/2014/main" id="{12003800-A163-7511-83F0-FE24822AFFD4}"/>
              </a:ext>
            </a:extLst>
          </p:cNvPr>
          <p:cNvSpPr txBox="1"/>
          <p:nvPr/>
        </p:nvSpPr>
        <p:spPr>
          <a:xfrm>
            <a:off x="0" y="2880318"/>
            <a:ext cx="12192000" cy="1323439"/>
          </a:xfrm>
          <a:prstGeom prst="rect">
            <a:avLst/>
          </a:prstGeom>
          <a:noFill/>
        </p:spPr>
        <p:txBody>
          <a:bodyPr wrap="square">
            <a:spAutoFit/>
          </a:bodyPr>
          <a:lstStyle/>
          <a:p>
            <a:pPr algn="ctr"/>
            <a:r>
              <a:rPr lang="tr-TR" sz="8000" dirty="0">
                <a:solidFill>
                  <a:srgbClr val="FFFF00"/>
                </a:solidFill>
              </a:rPr>
              <a:t>Metropolitan </a:t>
            </a:r>
            <a:r>
              <a:rPr lang="tr-TR" sz="8000" dirty="0" err="1">
                <a:solidFill>
                  <a:srgbClr val="FFFF00"/>
                </a:solidFill>
              </a:rPr>
              <a:t>cities</a:t>
            </a:r>
            <a:endParaRPr lang="tr-TR" sz="8000" dirty="0">
              <a:solidFill>
                <a:srgbClr val="FFFF00"/>
              </a:solidFill>
            </a:endParaRPr>
          </a:p>
        </p:txBody>
      </p:sp>
    </p:spTree>
    <p:extLst>
      <p:ext uri="{BB962C8B-B14F-4D97-AF65-F5344CB8AC3E}">
        <p14:creationId xmlns:p14="http://schemas.microsoft.com/office/powerpoint/2010/main" val="116914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6"/>
                                        </p:tgtEl>
                                      </p:cBhvr>
                                    </p:animEffect>
                                    <p:set>
                                      <p:cBhvr>
                                        <p:cTn id="7" dur="1" fill="hold">
                                          <p:stCondLst>
                                            <p:cond delay="499"/>
                                          </p:stCondLst>
                                        </p:cTn>
                                        <p:tgtEl>
                                          <p:spTgt spid="16"/>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99E8B7-0595-D94B-B134-C6891CF17F88}"/>
              </a:ext>
            </a:extLst>
          </p:cNvPr>
          <p:cNvSpPr>
            <a:spLocks noGrp="1"/>
          </p:cNvSpPr>
          <p:nvPr>
            <p:ph type="title"/>
          </p:nvPr>
        </p:nvSpPr>
        <p:spPr/>
        <p:txBody>
          <a:bodyPr/>
          <a:lstStyle/>
          <a:p>
            <a:r>
              <a:rPr lang="tr-TR" dirty="0">
                <a:latin typeface="Calibri" panose="020F0502020204030204" pitchFamily="34" charset="0"/>
                <a:cs typeface="Calibri" panose="020F0502020204030204" pitchFamily="34" charset="0"/>
              </a:rPr>
              <a:t>International </a:t>
            </a:r>
            <a:r>
              <a:rPr lang="tr-TR" dirty="0" err="1">
                <a:latin typeface="Calibri" panose="020F0502020204030204" pitchFamily="34" charset="0"/>
                <a:cs typeface="Calibri" panose="020F0502020204030204" pitchFamily="34" charset="0"/>
              </a:rPr>
              <a:t>Examples</a:t>
            </a:r>
            <a:r>
              <a:rPr lang="tr-TR" dirty="0">
                <a:latin typeface="Calibri" panose="020F0502020204030204" pitchFamily="34" charset="0"/>
                <a:cs typeface="Calibri" panose="020F0502020204030204" pitchFamily="34" charset="0"/>
              </a:rPr>
              <a:t> of 15-Minute City</a:t>
            </a:r>
          </a:p>
        </p:txBody>
      </p:sp>
      <p:grpSp>
        <p:nvGrpSpPr>
          <p:cNvPr id="12" name="Grup 11">
            <a:extLst>
              <a:ext uri="{FF2B5EF4-FFF2-40B4-BE49-F238E27FC236}">
                <a16:creationId xmlns:a16="http://schemas.microsoft.com/office/drawing/2014/main" id="{F6A4BD83-938A-BC72-49BF-F95EC8E742D2}"/>
              </a:ext>
            </a:extLst>
          </p:cNvPr>
          <p:cNvGrpSpPr/>
          <p:nvPr/>
        </p:nvGrpSpPr>
        <p:grpSpPr>
          <a:xfrm>
            <a:off x="360803" y="1554664"/>
            <a:ext cx="10904862" cy="4570481"/>
            <a:chOff x="360803" y="1554664"/>
            <a:chExt cx="10904862" cy="4570481"/>
          </a:xfrm>
        </p:grpSpPr>
        <p:sp>
          <p:nvSpPr>
            <p:cNvPr id="5" name="Metin kutusu 4">
              <a:extLst>
                <a:ext uri="{FF2B5EF4-FFF2-40B4-BE49-F238E27FC236}">
                  <a16:creationId xmlns:a16="http://schemas.microsoft.com/office/drawing/2014/main" id="{2EDB6050-3C47-CB35-F309-6AF3B4D0C575}"/>
                </a:ext>
              </a:extLst>
            </p:cNvPr>
            <p:cNvSpPr txBox="1"/>
            <p:nvPr/>
          </p:nvSpPr>
          <p:spPr>
            <a:xfrm>
              <a:off x="360803" y="1600830"/>
              <a:ext cx="3047082" cy="4524315"/>
            </a:xfrm>
            <a:prstGeom prst="rect">
              <a:avLst/>
            </a:prstGeom>
            <a:noFill/>
          </p:spPr>
          <p:txBody>
            <a:bodyPr wrap="square">
              <a:spAutoFit/>
            </a:bodyPr>
            <a:lstStyle/>
            <a:p>
              <a:pPr>
                <a:buNone/>
              </a:pPr>
              <a:r>
                <a:rPr lang="tr-TR" sz="1600" b="1" dirty="0" err="1">
                  <a:latin typeface="Calibri" panose="020F0502020204030204" pitchFamily="34" charset="0"/>
                  <a:cs typeface="Calibri" panose="020F0502020204030204" pitchFamily="34" charset="0"/>
                </a:rPr>
                <a:t>Pontevedra</a:t>
              </a:r>
              <a:r>
                <a:rPr lang="tr-TR" sz="1600" b="1" dirty="0">
                  <a:latin typeface="Calibri" panose="020F0502020204030204" pitchFamily="34" charset="0"/>
                  <a:cs typeface="Calibri" panose="020F0502020204030204" pitchFamily="34" charset="0"/>
                </a:rPr>
                <a:t>, </a:t>
              </a:r>
              <a:r>
                <a:rPr lang="tr-TR" sz="1600" b="1" dirty="0" err="1">
                  <a:latin typeface="Calibri" panose="020F0502020204030204" pitchFamily="34" charset="0"/>
                  <a:cs typeface="Calibri" panose="020F0502020204030204" pitchFamily="34" charset="0"/>
                </a:rPr>
                <a:t>Spain</a:t>
              </a:r>
              <a:r>
                <a:rPr lang="tr-TR" sz="1600" b="1" dirty="0">
                  <a:latin typeface="Calibri" panose="020F0502020204030204" pitchFamily="34" charset="0"/>
                  <a:cs typeface="Calibri" panose="020F0502020204030204" pitchFamily="34" charset="0"/>
                </a:rPr>
                <a:t> (≈83,000)</a:t>
              </a:r>
            </a:p>
            <a:p>
              <a:pPr>
                <a:buFont typeface="Arial" panose="020B0604020202020204" pitchFamily="34" charset="0"/>
                <a:buChar char="•"/>
              </a:pPr>
              <a:r>
                <a:rPr lang="tr-TR" sz="1600" b="1" dirty="0" err="1">
                  <a:latin typeface="Calibri" panose="020F0502020204030204" pitchFamily="34" charset="0"/>
                  <a:cs typeface="Calibri" panose="020F0502020204030204" pitchFamily="34" charset="0"/>
                </a:rPr>
                <a:t>Pedestrian-first</a:t>
              </a:r>
              <a:r>
                <a:rPr lang="tr-TR" sz="1600" b="1" dirty="0">
                  <a:latin typeface="Calibri" panose="020F0502020204030204" pitchFamily="34" charset="0"/>
                  <a:cs typeface="Calibri" panose="020F0502020204030204" pitchFamily="34" charset="0"/>
                </a:rPr>
                <a:t> </a:t>
              </a:r>
              <a:r>
                <a:rPr lang="tr-TR" sz="1600" b="1" dirty="0" err="1">
                  <a:latin typeface="Calibri" panose="020F0502020204030204" pitchFamily="34" charset="0"/>
                  <a:cs typeface="Calibri" panose="020F0502020204030204" pitchFamily="34" charset="0"/>
                </a:rPr>
                <a:t>transformation</a:t>
              </a:r>
              <a:r>
                <a:rPr lang="tr-TR" sz="1600" b="1" dirty="0">
                  <a:latin typeface="Calibri" panose="020F0502020204030204" pitchFamily="34" charset="0"/>
                  <a:cs typeface="Calibri" panose="020F0502020204030204" pitchFamily="34" charset="0"/>
                </a:rPr>
                <a:t>:</a:t>
              </a:r>
              <a:r>
                <a:rPr lang="tr-TR" sz="1600" dirty="0">
                  <a:latin typeface="Calibri" panose="020F0502020204030204" pitchFamily="34" charset="0"/>
                  <a:cs typeface="Calibri" panose="020F0502020204030204" pitchFamily="34" charset="0"/>
                </a:rPr>
                <a:t> Since 1999, </a:t>
              </a:r>
              <a:r>
                <a:rPr lang="tr-TR" sz="1600" dirty="0" err="1">
                  <a:latin typeface="Calibri" panose="020F0502020204030204" pitchFamily="34" charset="0"/>
                  <a:cs typeface="Calibri" panose="020F0502020204030204" pitchFamily="34" charset="0"/>
                </a:rPr>
                <a:t>the</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historic</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center</a:t>
              </a:r>
              <a:r>
                <a:rPr lang="tr-TR" sz="1600" dirty="0">
                  <a:latin typeface="Calibri" panose="020F0502020204030204" pitchFamily="34" charset="0"/>
                  <a:cs typeface="Calibri" panose="020F0502020204030204" pitchFamily="34" charset="0"/>
                </a:rPr>
                <a:t> has </a:t>
              </a:r>
              <a:r>
                <a:rPr lang="tr-TR" sz="1600" dirty="0" err="1">
                  <a:latin typeface="Calibri" panose="020F0502020204030204" pitchFamily="34" charset="0"/>
                  <a:cs typeface="Calibri" panose="020F0502020204030204" pitchFamily="34" charset="0"/>
                </a:rPr>
                <a:t>been</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largely</a:t>
              </a:r>
              <a:r>
                <a:rPr lang="tr-TR" sz="1600" dirty="0">
                  <a:latin typeface="Calibri" panose="020F0502020204030204" pitchFamily="34" charset="0"/>
                  <a:cs typeface="Calibri" panose="020F0502020204030204" pitchFamily="34" charset="0"/>
                </a:rPr>
                <a:t> car-</a:t>
              </a:r>
              <a:r>
                <a:rPr lang="tr-TR" sz="1600" dirty="0" err="1">
                  <a:latin typeface="Calibri" panose="020F0502020204030204" pitchFamily="34" charset="0"/>
                  <a:cs typeface="Calibri" panose="020F0502020204030204" pitchFamily="34" charset="0"/>
                </a:rPr>
                <a:t>free</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supported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by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extensive</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pedestrianization</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low-speed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zones</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and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expanded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public</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spaces</a:t>
              </a:r>
              <a:endParaRPr lang="tr-TR" sz="1600" dirty="0">
                <a:latin typeface="Calibri" panose="020F0502020204030204" pitchFamily="34" charset="0"/>
                <a:cs typeface="Calibri" panose="020F0502020204030204" pitchFamily="34" charset="0"/>
              </a:endParaRPr>
            </a:p>
            <a:p>
              <a:pPr>
                <a:buFont typeface="Arial" panose="020B0604020202020204" pitchFamily="34" charset="0"/>
                <a:buChar char="•"/>
              </a:pPr>
              <a:r>
                <a:rPr lang="tr-TR" sz="1600" b="1" dirty="0" err="1">
                  <a:latin typeface="Calibri" panose="020F0502020204030204" pitchFamily="34" charset="0"/>
                  <a:cs typeface="Calibri" panose="020F0502020204030204" pitchFamily="34" charset="0"/>
                </a:rPr>
                <a:t>Metrominuto</a:t>
              </a:r>
              <a:r>
                <a:rPr lang="tr-TR" sz="1600" b="1" dirty="0">
                  <a:latin typeface="Calibri" panose="020F0502020204030204" pitchFamily="34" charset="0"/>
                  <a:cs typeface="Calibri" panose="020F0502020204030204" pitchFamily="34" charset="0"/>
                </a:rPr>
                <a:t> network:</a:t>
              </a:r>
              <a:r>
                <a:rPr lang="tr-TR" sz="1600" dirty="0">
                  <a:latin typeface="Calibri" panose="020F0502020204030204" pitchFamily="34" charset="0"/>
                  <a:cs typeface="Calibri" panose="020F0502020204030204" pitchFamily="34" charset="0"/>
                </a:rPr>
                <a:t> Time-</a:t>
              </a:r>
              <a:r>
                <a:rPr lang="tr-TR" sz="1600" dirty="0" err="1">
                  <a:latin typeface="Calibri" panose="020F0502020204030204" pitchFamily="34" charset="0"/>
                  <a:cs typeface="Calibri" panose="020F0502020204030204" pitchFamily="34" charset="0"/>
                </a:rPr>
                <a:t>based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pedestrian</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maps</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illustrating</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walking</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distances</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to</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key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destinations</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encourage</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active</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mobility</a:t>
              </a:r>
              <a:endParaRPr lang="tr-TR" sz="1600" dirty="0">
                <a:latin typeface="Calibri" panose="020F0502020204030204" pitchFamily="34" charset="0"/>
                <a:cs typeface="Calibri" panose="020F0502020204030204" pitchFamily="34" charset="0"/>
              </a:endParaRPr>
            </a:p>
            <a:p>
              <a:pPr>
                <a:buFont typeface="Arial" panose="020B0604020202020204" pitchFamily="34" charset="0"/>
                <a:buChar char="•"/>
              </a:pPr>
              <a:r>
                <a:rPr lang="tr-TR" sz="1600" b="1" dirty="0" err="1">
                  <a:latin typeface="Calibri" panose="020F0502020204030204" pitchFamily="34" charset="0"/>
                  <a:cs typeface="Calibri" panose="020F0502020204030204" pitchFamily="34" charset="0"/>
                </a:rPr>
                <a:t>Results</a:t>
              </a:r>
              <a:r>
                <a:rPr lang="tr-TR" sz="1600" b="1" dirty="0">
                  <a:latin typeface="Calibri" panose="020F0502020204030204" pitchFamily="34" charset="0"/>
                  <a:cs typeface="Calibri" panose="020F0502020204030204" pitchFamily="34" charset="0"/>
                </a:rPr>
                <a:t> &amp; </a:t>
              </a:r>
              <a:r>
                <a:rPr lang="tr-TR" sz="1600" b="1" dirty="0" err="1">
                  <a:latin typeface="Calibri" panose="020F0502020204030204" pitchFamily="34" charset="0"/>
                  <a:cs typeface="Calibri" panose="020F0502020204030204" pitchFamily="34" charset="0"/>
                </a:rPr>
                <a:t>recognition</a:t>
              </a:r>
              <a:r>
                <a:rPr lang="tr-TR" sz="1600" b="1" dirty="0">
                  <a:latin typeface="Calibri" panose="020F0502020204030204" pitchFamily="34" charset="0"/>
                  <a:cs typeface="Calibri" panose="020F0502020204030204" pitchFamily="34" charset="0"/>
                </a:rPr>
                <a:t>:</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With</a:t>
              </a:r>
              <a:r>
                <a:rPr lang="tr-TR" sz="1600" dirty="0">
                  <a:latin typeface="Calibri" panose="020F0502020204030204" pitchFamily="34" charset="0"/>
                  <a:cs typeface="Calibri" panose="020F0502020204030204" pitchFamily="34" charset="0"/>
                </a:rPr>
                <a:t> 65 % of </a:t>
              </a:r>
              <a:r>
                <a:rPr lang="tr-TR" sz="1600" dirty="0" err="1">
                  <a:latin typeface="Calibri" panose="020F0502020204030204" pitchFamily="34" charset="0"/>
                  <a:cs typeface="Calibri" panose="020F0502020204030204" pitchFamily="34" charset="0"/>
                </a:rPr>
                <a:t>trips</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now</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made</a:t>
              </a:r>
              <a:r>
                <a:rPr lang="tr-TR" sz="1600" dirty="0">
                  <a:latin typeface="Calibri" panose="020F0502020204030204" pitchFamily="34" charset="0"/>
                  <a:cs typeface="Calibri" panose="020F0502020204030204" pitchFamily="34" charset="0"/>
                </a:rPr>
                <a:t> on </a:t>
              </a:r>
              <a:r>
                <a:rPr lang="tr-TR" sz="1600" dirty="0" err="1">
                  <a:latin typeface="Calibri" panose="020F0502020204030204" pitchFamily="34" charset="0"/>
                  <a:cs typeface="Calibri" panose="020F0502020204030204" pitchFamily="34" charset="0"/>
                </a:rPr>
                <a:t>foot</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improved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air</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quality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and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international</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awards</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Pontevedra</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shows</a:t>
              </a:r>
              <a:r>
                <a:rPr lang="tr-TR" sz="1600" dirty="0">
                  <a:latin typeface="Calibri" panose="020F0502020204030204" pitchFamily="34" charset="0"/>
                  <a:cs typeface="Calibri" panose="020F0502020204030204" pitchFamily="34" charset="0"/>
                </a:rPr>
                <a:t> how </a:t>
              </a:r>
              <a:r>
                <a:rPr lang="tr-TR" sz="1600" dirty="0" err="1">
                  <a:latin typeface="Calibri" panose="020F0502020204030204" pitchFamily="34" charset="0"/>
                  <a:cs typeface="Calibri" panose="020F0502020204030204" pitchFamily="34" charset="0"/>
                </a:rPr>
                <a:t>small</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cities</a:t>
              </a:r>
              <a:r>
                <a:rPr lang="tr-TR" sz="1600" dirty="0">
                  <a:latin typeface="Calibri" panose="020F0502020204030204" pitchFamily="34" charset="0"/>
                  <a:cs typeface="Calibri" panose="020F0502020204030204" pitchFamily="34" charset="0"/>
                </a:rPr>
                <a:t> can pivot </a:t>
              </a:r>
              <a:r>
                <a:rPr lang="tr-TR" sz="1600" dirty="0" err="1">
                  <a:latin typeface="Calibri" panose="020F0502020204030204" pitchFamily="34" charset="0"/>
                  <a:cs typeface="Calibri" panose="020F0502020204030204" pitchFamily="34" charset="0"/>
                </a:rPr>
                <a:t>sharply</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toward</a:t>
              </a:r>
              <a:r>
                <a:rPr lang="tr-TR" sz="1600" dirty="0">
                  <a:latin typeface="Calibri" panose="020F0502020204030204" pitchFamily="34" charset="0"/>
                  <a:cs typeface="Calibri" panose="020F0502020204030204" pitchFamily="34" charset="0"/>
                </a:rPr>
                <a:t> </a:t>
              </a:r>
              <a:r>
                <a:rPr lang="tr-TR" sz="1600" dirty="0" err="1">
                  <a:latin typeface="Calibri" panose="020F0502020204030204" pitchFamily="34" charset="0"/>
                  <a:cs typeface="Calibri" panose="020F0502020204030204" pitchFamily="34" charset="0"/>
                </a:rPr>
                <a:t>walkability</a:t>
              </a:r>
              <a:r>
                <a:rPr lang="tr-TR" sz="1600" dirty="0">
                  <a:latin typeface="Calibri" panose="020F0502020204030204" pitchFamily="34" charset="0"/>
                  <a:cs typeface="Calibri" panose="020F0502020204030204" pitchFamily="34" charset="0"/>
                </a:rPr>
                <a:t>.</a:t>
              </a:r>
            </a:p>
          </p:txBody>
        </p:sp>
        <p:sp>
          <p:nvSpPr>
            <p:cNvPr id="7" name="Metin kutusu 6">
              <a:extLst>
                <a:ext uri="{FF2B5EF4-FFF2-40B4-BE49-F238E27FC236}">
                  <a16:creationId xmlns:a16="http://schemas.microsoft.com/office/drawing/2014/main" id="{1FE884B0-2945-B5D1-5D68-C7AF09825FBD}"/>
                </a:ext>
              </a:extLst>
            </p:cNvPr>
            <p:cNvSpPr txBox="1"/>
            <p:nvPr/>
          </p:nvSpPr>
          <p:spPr>
            <a:xfrm>
              <a:off x="3328012" y="1600830"/>
              <a:ext cx="2767988" cy="3785652"/>
            </a:xfrm>
            <a:prstGeom prst="rect">
              <a:avLst/>
            </a:prstGeom>
            <a:noFill/>
          </p:spPr>
          <p:txBody>
            <a:bodyPr wrap="square">
              <a:spAutoFit/>
            </a:bodyPr>
            <a:lstStyle/>
            <a:p>
              <a:pPr>
                <a:buNone/>
              </a:pPr>
              <a:r>
                <a:rPr lang="en-US" sz="1600" b="1" dirty="0" err="1">
                  <a:latin typeface="Calibri" panose="020F0502020204030204" pitchFamily="34" charset="0"/>
                  <a:cs typeface="Calibri" panose="020F0502020204030204" pitchFamily="34" charset="0"/>
                </a:rPr>
                <a:t>Sennestadt</a:t>
              </a:r>
              <a:r>
                <a:rPr lang="en-US" sz="1600" b="1" dirty="0">
                  <a:latin typeface="Calibri" panose="020F0502020204030204" pitchFamily="34" charset="0"/>
                  <a:cs typeface="Calibri" panose="020F0502020204030204" pitchFamily="34" charset="0"/>
                </a:rPr>
                <a:t> (Bielefeld), Germany (≈21,000)</a:t>
              </a:r>
            </a:p>
            <a:p>
              <a:pPr>
                <a:buFont typeface="Arial" panose="020B0604020202020204" pitchFamily="34" charset="0"/>
                <a:buChar char="•"/>
              </a:pPr>
              <a:r>
                <a:rPr lang="en-US" sz="1600" b="1" dirty="0">
                  <a:latin typeface="Calibri" panose="020F0502020204030204" pitchFamily="34" charset="0"/>
                  <a:cs typeface="Calibri" panose="020F0502020204030204" pitchFamily="34" charset="0"/>
                </a:rPr>
                <a:t>Organic planning origins:</a:t>
              </a:r>
              <a:r>
                <a:rPr lang="en-US" sz="1600" dirty="0">
                  <a:latin typeface="Calibri" panose="020F0502020204030204" pitchFamily="34" charset="0"/>
                  <a:cs typeface="Calibri" panose="020F0502020204030204" pitchFamily="34" charset="0"/>
                </a:rPr>
                <a:t> Designed in the 1950s as a green, integrated garden suburb with walkable access to parks, schools, shops, and public spaces .</a:t>
              </a:r>
            </a:p>
            <a:p>
              <a:pPr>
                <a:buFont typeface="Arial" panose="020B0604020202020204" pitchFamily="34" charset="0"/>
                <a:buChar char="•"/>
              </a:pPr>
              <a:r>
                <a:rPr lang="en-US" sz="1600" b="1" dirty="0">
                  <a:latin typeface="Calibri" panose="020F0502020204030204" pitchFamily="34" charset="0"/>
                  <a:cs typeface="Calibri" panose="020F0502020204030204" pitchFamily="34" charset="0"/>
                </a:rPr>
                <a:t>Modern revitalization:</a:t>
              </a:r>
              <a:r>
                <a:rPr lang="en-US" sz="1600" dirty="0">
                  <a:latin typeface="Calibri" panose="020F0502020204030204" pitchFamily="34" charset="0"/>
                  <a:cs typeface="Calibri" panose="020F0502020204030204" pitchFamily="34" charset="0"/>
                </a:rPr>
                <a:t> Recent urban renewal projects, led by community engagement, have strengthened connectivity, green corridors, and local identity, echoing 15-minute city ideals </a:t>
              </a:r>
            </a:p>
          </p:txBody>
        </p:sp>
        <p:sp>
          <p:nvSpPr>
            <p:cNvPr id="9" name="Metin kutusu 8">
              <a:extLst>
                <a:ext uri="{FF2B5EF4-FFF2-40B4-BE49-F238E27FC236}">
                  <a16:creationId xmlns:a16="http://schemas.microsoft.com/office/drawing/2014/main" id="{C749E990-7781-E469-D339-CEE98A799BDE}"/>
                </a:ext>
              </a:extLst>
            </p:cNvPr>
            <p:cNvSpPr txBox="1"/>
            <p:nvPr/>
          </p:nvSpPr>
          <p:spPr>
            <a:xfrm>
              <a:off x="5994094" y="1600830"/>
              <a:ext cx="2591718" cy="3785652"/>
            </a:xfrm>
            <a:prstGeom prst="rect">
              <a:avLst/>
            </a:prstGeom>
            <a:noFill/>
          </p:spPr>
          <p:txBody>
            <a:bodyPr wrap="square">
              <a:spAutoFit/>
            </a:bodyPr>
            <a:lstStyle/>
            <a:p>
              <a:pPr>
                <a:buNone/>
              </a:pPr>
              <a:r>
                <a:rPr lang="en-US" sz="1600" b="1" dirty="0">
                  <a:latin typeface="Calibri" panose="020F0502020204030204" pitchFamily="34" charset="0"/>
                  <a:cs typeface="Calibri" panose="020F0502020204030204" pitchFamily="34" charset="0"/>
                </a:rPr>
                <a:t>Toowoomba, Australia (≈140,000)</a:t>
              </a:r>
            </a:p>
            <a:p>
              <a:pPr>
                <a:buFont typeface="Arial" panose="020B0604020202020204" pitchFamily="34" charset="0"/>
                <a:buChar char="•"/>
              </a:pPr>
              <a:r>
                <a:rPr lang="en-US" sz="1600" b="1" dirty="0">
                  <a:latin typeface="Calibri" panose="020F0502020204030204" pitchFamily="34" charset="0"/>
                  <a:cs typeface="Calibri" panose="020F0502020204030204" pitchFamily="34" charset="0"/>
                </a:rPr>
                <a:t>‘Safe Active Street’ pilot:</a:t>
              </a:r>
              <a:r>
                <a:rPr lang="en-US" sz="1600" dirty="0">
                  <a:latin typeface="Calibri" panose="020F0502020204030204" pitchFamily="34" charset="0"/>
                  <a:cs typeface="Calibri" panose="020F0502020204030204" pitchFamily="34" charset="0"/>
                </a:rPr>
                <a:t> Introduced low-speed, bike-friendly street design to encourage active travel in a traditionally car-centric context </a:t>
              </a:r>
              <a:r>
                <a:rPr lang="en-US" sz="1600" dirty="0">
                  <a:latin typeface="Calibri" panose="020F0502020204030204" pitchFamily="34" charset="0"/>
                  <a:cs typeface="Calibri" panose="020F0502020204030204" pitchFamily="34" charset="0"/>
                  <a:hlinkClick r:id="rId3"/>
                </a:rPr>
                <a:t>theguardian.com</a:t>
              </a:r>
              <a:r>
                <a:rPr lang="en-US" sz="1600" dirty="0">
                  <a:latin typeface="Calibri" panose="020F0502020204030204" pitchFamily="34" charset="0"/>
                  <a:cs typeface="Calibri" panose="020F0502020204030204" pitchFamily="34" charset="0"/>
                </a:rPr>
                <a:t>.</a:t>
              </a:r>
            </a:p>
            <a:p>
              <a:pPr>
                <a:buFont typeface="Arial" panose="020B0604020202020204" pitchFamily="34" charset="0"/>
                <a:buChar char="•"/>
              </a:pPr>
              <a:r>
                <a:rPr lang="en-US" sz="1600" b="1" dirty="0">
                  <a:latin typeface="Calibri" panose="020F0502020204030204" pitchFamily="34" charset="0"/>
                  <a:cs typeface="Calibri" panose="020F0502020204030204" pitchFamily="34" charset="0"/>
                </a:rPr>
                <a:t>Cultural obstacle &amp; community tension:</a:t>
              </a:r>
              <a:r>
                <a:rPr lang="en-US" sz="1600" dirty="0">
                  <a:latin typeface="Calibri" panose="020F0502020204030204" pitchFamily="34" charset="0"/>
                  <a:cs typeface="Calibri" panose="020F0502020204030204" pitchFamily="34" charset="0"/>
                </a:rPr>
                <a:t> Mixed public reaction illustrates the need for local engagement and tailored 15-minute interventions in mid-sized settings .</a:t>
              </a:r>
            </a:p>
          </p:txBody>
        </p:sp>
        <p:sp>
          <p:nvSpPr>
            <p:cNvPr id="11" name="Metin kutusu 10">
              <a:extLst>
                <a:ext uri="{FF2B5EF4-FFF2-40B4-BE49-F238E27FC236}">
                  <a16:creationId xmlns:a16="http://schemas.microsoft.com/office/drawing/2014/main" id="{4BB8583C-2027-4CC8-4473-D2E90B676D40}"/>
                </a:ext>
              </a:extLst>
            </p:cNvPr>
            <p:cNvSpPr txBox="1"/>
            <p:nvPr/>
          </p:nvSpPr>
          <p:spPr>
            <a:xfrm>
              <a:off x="8673947" y="1554664"/>
              <a:ext cx="2591718" cy="2308324"/>
            </a:xfrm>
            <a:prstGeom prst="rect">
              <a:avLst/>
            </a:prstGeom>
            <a:noFill/>
          </p:spPr>
          <p:txBody>
            <a:bodyPr wrap="square">
              <a:spAutoFit/>
            </a:bodyPr>
            <a:lstStyle/>
            <a:p>
              <a:pPr>
                <a:buNone/>
              </a:pPr>
              <a:r>
                <a:rPr lang="en-US" sz="1600" b="1" dirty="0">
                  <a:latin typeface="Calibri" panose="020F0502020204030204" pitchFamily="34" charset="0"/>
                  <a:cs typeface="Calibri" panose="020F0502020204030204" pitchFamily="34" charset="0"/>
                </a:rPr>
                <a:t>Cedar Rapids &amp; Iowa City, USA (≈130,000)</a:t>
              </a:r>
            </a:p>
            <a:p>
              <a:pPr>
                <a:buFont typeface="Arial" panose="020B0604020202020204" pitchFamily="34" charset="0"/>
                <a:buChar char="•"/>
              </a:pPr>
              <a:r>
                <a:rPr lang="en-US" sz="1600" b="1" dirty="0">
                  <a:latin typeface="Calibri" panose="020F0502020204030204" pitchFamily="34" charset="0"/>
                  <a:cs typeface="Calibri" panose="020F0502020204030204" pitchFamily="34" charset="0"/>
                </a:rPr>
                <a:t>Exploratory planning initiatives:</a:t>
              </a:r>
              <a:r>
                <a:rPr lang="en-US" sz="1600" dirty="0">
                  <a:latin typeface="Calibri" panose="020F0502020204030204" pitchFamily="34" charset="0"/>
                  <a:cs typeface="Calibri" panose="020F0502020204030204" pitchFamily="34" charset="0"/>
                </a:rPr>
                <a:t> Local planners and universities investigating 15-minute city frameworks, including context-appropriate active transport and service proximity</a:t>
              </a:r>
            </a:p>
          </p:txBody>
        </p:sp>
      </p:grpSp>
      <p:graphicFrame>
        <p:nvGraphicFramePr>
          <p:cNvPr id="14" name="İçerik Yer Tutucusu 13">
            <a:extLst>
              <a:ext uri="{FF2B5EF4-FFF2-40B4-BE49-F238E27FC236}">
                <a16:creationId xmlns:a16="http://schemas.microsoft.com/office/drawing/2014/main" id="{25D182A3-3880-7DCE-4767-625CA0BB8E9C}"/>
              </a:ext>
            </a:extLst>
          </p:cNvPr>
          <p:cNvGraphicFramePr>
            <a:graphicFrameLocks noGrp="1"/>
          </p:cNvGraphicFramePr>
          <p:nvPr>
            <p:ph idx="1"/>
            <p:extLst>
              <p:ext uri="{D42A27DB-BD31-4B8C-83A1-F6EECF244321}">
                <p14:modId xmlns:p14="http://schemas.microsoft.com/office/powerpoint/2010/main" val="2610395859"/>
              </p:ext>
            </p:extLst>
          </p:nvPr>
        </p:nvGraphicFramePr>
        <p:xfrm>
          <a:off x="382907" y="1608463"/>
          <a:ext cx="11448291" cy="5009124"/>
        </p:xfrm>
        <a:graphic>
          <a:graphicData uri="http://schemas.openxmlformats.org/drawingml/2006/table">
            <a:tbl>
              <a:tblPr>
                <a:tableStyleId>{9DCAF9ED-07DC-4A11-8D7F-57B35C25682E}</a:tableStyleId>
              </a:tblPr>
              <a:tblGrid>
                <a:gridCol w="3816097">
                  <a:extLst>
                    <a:ext uri="{9D8B030D-6E8A-4147-A177-3AD203B41FA5}">
                      <a16:colId xmlns:a16="http://schemas.microsoft.com/office/drawing/2014/main" val="1964755949"/>
                    </a:ext>
                  </a:extLst>
                </a:gridCol>
                <a:gridCol w="3816097">
                  <a:extLst>
                    <a:ext uri="{9D8B030D-6E8A-4147-A177-3AD203B41FA5}">
                      <a16:colId xmlns:a16="http://schemas.microsoft.com/office/drawing/2014/main" val="177095475"/>
                    </a:ext>
                  </a:extLst>
                </a:gridCol>
                <a:gridCol w="3816097">
                  <a:extLst>
                    <a:ext uri="{9D8B030D-6E8A-4147-A177-3AD203B41FA5}">
                      <a16:colId xmlns:a16="http://schemas.microsoft.com/office/drawing/2014/main" val="3411030912"/>
                    </a:ext>
                  </a:extLst>
                </a:gridCol>
              </a:tblGrid>
              <a:tr h="626140">
                <a:tc>
                  <a:txBody>
                    <a:bodyPr/>
                    <a:lstStyle/>
                    <a:p>
                      <a:r>
                        <a:rPr lang="tr-TR" sz="2400" b="1" dirty="0">
                          <a:latin typeface="Calibri" panose="020F0502020204030204" pitchFamily="34" charset="0"/>
                          <a:cs typeface="Calibri" panose="020F0502020204030204" pitchFamily="34" charset="0"/>
                        </a:rPr>
                        <a:t>City</a:t>
                      </a:r>
                    </a:p>
                  </a:txBody>
                  <a:tcPr anchor="ctr"/>
                </a:tc>
                <a:tc>
                  <a:txBody>
                    <a:bodyPr/>
                    <a:lstStyle/>
                    <a:p>
                      <a:r>
                        <a:rPr lang="tr-TR" sz="2400" b="1">
                          <a:latin typeface="Calibri" panose="020F0502020204030204" pitchFamily="34" charset="0"/>
                          <a:cs typeface="Calibri" panose="020F0502020204030204" pitchFamily="34" charset="0"/>
                        </a:rPr>
                        <a:t>Key Feature</a:t>
                      </a:r>
                    </a:p>
                  </a:txBody>
                  <a:tcPr anchor="ctr"/>
                </a:tc>
                <a:tc>
                  <a:txBody>
                    <a:bodyPr/>
                    <a:lstStyle/>
                    <a:p>
                      <a:r>
                        <a:rPr lang="tr-TR" sz="2400" b="1" dirty="0" err="1">
                          <a:latin typeface="Calibri" panose="020F0502020204030204" pitchFamily="34" charset="0"/>
                          <a:cs typeface="Calibri" panose="020F0502020204030204" pitchFamily="34" charset="0"/>
                        </a:rPr>
                        <a:t>Impact</a:t>
                      </a:r>
                      <a:r>
                        <a:rPr lang="tr-TR" sz="2400" b="1" dirty="0">
                          <a:latin typeface="Calibri" panose="020F0502020204030204" pitchFamily="34" charset="0"/>
                          <a:cs typeface="Calibri" panose="020F0502020204030204" pitchFamily="34" charset="0"/>
                        </a:rPr>
                        <a:t> </a:t>
                      </a:r>
                      <a:r>
                        <a:rPr lang="tr-TR" sz="2400" b="1" dirty="0" err="1">
                          <a:latin typeface="Calibri" panose="020F0502020204030204" pitchFamily="34" charset="0"/>
                          <a:cs typeface="Calibri" panose="020F0502020204030204" pitchFamily="34" charset="0"/>
                        </a:rPr>
                        <a:t>and</a:t>
                      </a:r>
                      <a:r>
                        <a:rPr lang="tr-TR" sz="2400" b="1" dirty="0">
                          <a:latin typeface="Calibri" panose="020F0502020204030204" pitchFamily="34" charset="0"/>
                          <a:cs typeface="Calibri" panose="020F0502020204030204" pitchFamily="34" charset="0"/>
                        </a:rPr>
                        <a:t> </a:t>
                      </a:r>
                      <a:r>
                        <a:rPr lang="tr-TR" sz="2400" b="1" dirty="0" err="1">
                          <a:latin typeface="Calibri" panose="020F0502020204030204" pitchFamily="34" charset="0"/>
                          <a:cs typeface="Calibri" panose="020F0502020204030204" pitchFamily="34" charset="0"/>
                        </a:rPr>
                        <a:t>Relevance</a:t>
                      </a:r>
                      <a:endParaRPr lang="tr-TR" sz="2400" b="1" dirty="0">
                        <a:latin typeface="Calibri" panose="020F0502020204030204" pitchFamily="34" charset="0"/>
                        <a:cs typeface="Calibri" panose="020F0502020204030204" pitchFamily="34" charset="0"/>
                      </a:endParaRPr>
                    </a:p>
                  </a:txBody>
                  <a:tcPr anchor="ctr"/>
                </a:tc>
                <a:extLst>
                  <a:ext uri="{0D108BD9-81ED-4DB2-BD59-A6C34878D82A}">
                    <a16:rowId xmlns:a16="http://schemas.microsoft.com/office/drawing/2014/main" val="3019613760"/>
                  </a:ext>
                </a:extLst>
              </a:tr>
              <a:tr h="1095746">
                <a:tc>
                  <a:txBody>
                    <a:bodyPr/>
                    <a:lstStyle/>
                    <a:p>
                      <a:r>
                        <a:rPr lang="tr-TR" b="1" dirty="0" err="1">
                          <a:latin typeface="Calibri" panose="020F0502020204030204" pitchFamily="34" charset="0"/>
                          <a:cs typeface="Calibri" panose="020F0502020204030204" pitchFamily="34" charset="0"/>
                        </a:rPr>
                        <a:t>Pontevedra</a:t>
                      </a:r>
                      <a:endParaRPr lang="tr-TR" dirty="0">
                        <a:latin typeface="Calibri" panose="020F0502020204030204" pitchFamily="34" charset="0"/>
                        <a:cs typeface="Calibri" panose="020F0502020204030204" pitchFamily="34" charset="0"/>
                      </a:endParaRPr>
                    </a:p>
                  </a:txBody>
                  <a:tcPr anchor="ctr"/>
                </a:tc>
                <a:tc>
                  <a:txBody>
                    <a:bodyPr/>
                    <a:lstStyle/>
                    <a:p>
                      <a:r>
                        <a:rPr lang="it-IT" dirty="0">
                          <a:latin typeface="Calibri" panose="020F0502020204030204" pitchFamily="34" charset="0"/>
                          <a:cs typeface="Calibri" panose="020F0502020204030204" pitchFamily="34" charset="0"/>
                        </a:rPr>
                        <a:t>Comprehensive pedestrian zone + Metrominuto maps</a:t>
                      </a:r>
                    </a:p>
                  </a:txBody>
                  <a:tcPr anchor="ctr"/>
                </a:tc>
                <a:tc>
                  <a:txBody>
                    <a:bodyPr/>
                    <a:lstStyle/>
                    <a:p>
                      <a:r>
                        <a:rPr lang="en-US">
                          <a:latin typeface="Calibri" panose="020F0502020204030204" pitchFamily="34" charset="0"/>
                          <a:cs typeface="Calibri" panose="020F0502020204030204" pitchFamily="34" charset="0"/>
                        </a:rPr>
                        <a:t>High walkability, economic vitality, safety</a:t>
                      </a:r>
                    </a:p>
                  </a:txBody>
                  <a:tcPr anchor="ctr"/>
                </a:tc>
                <a:extLst>
                  <a:ext uri="{0D108BD9-81ED-4DB2-BD59-A6C34878D82A}">
                    <a16:rowId xmlns:a16="http://schemas.microsoft.com/office/drawing/2014/main" val="3777006016"/>
                  </a:ext>
                </a:extLst>
              </a:tr>
              <a:tr h="1095746">
                <a:tc>
                  <a:txBody>
                    <a:bodyPr/>
                    <a:lstStyle/>
                    <a:p>
                      <a:r>
                        <a:rPr lang="tr-TR" b="1" dirty="0" err="1">
                          <a:latin typeface="Calibri" panose="020F0502020204030204" pitchFamily="34" charset="0"/>
                          <a:cs typeface="Calibri" panose="020F0502020204030204" pitchFamily="34" charset="0"/>
                        </a:rPr>
                        <a:t>Sennestadt</a:t>
                      </a:r>
                      <a:endParaRPr lang="tr-TR" dirty="0">
                        <a:latin typeface="Calibri" panose="020F0502020204030204" pitchFamily="34" charset="0"/>
                        <a:cs typeface="Calibri" panose="020F0502020204030204" pitchFamily="34" charset="0"/>
                      </a:endParaRPr>
                    </a:p>
                  </a:txBody>
                  <a:tcPr anchor="ctr"/>
                </a:tc>
                <a:tc>
                  <a:txBody>
                    <a:bodyPr/>
                    <a:lstStyle/>
                    <a:p>
                      <a:r>
                        <a:rPr lang="en-US" dirty="0">
                          <a:latin typeface="Calibri" panose="020F0502020204030204" pitchFamily="34" charset="0"/>
                          <a:cs typeface="Calibri" panose="020F0502020204030204" pitchFamily="34" charset="0"/>
                        </a:rPr>
                        <a:t>Organic, green neighborhood design since 1950s</a:t>
                      </a:r>
                    </a:p>
                  </a:txBody>
                  <a:tcPr anchor="ctr"/>
                </a:tc>
                <a:tc>
                  <a:txBody>
                    <a:bodyPr/>
                    <a:lstStyle/>
                    <a:p>
                      <a:r>
                        <a:rPr lang="tr-TR">
                          <a:latin typeface="Calibri" panose="020F0502020204030204" pitchFamily="34" charset="0"/>
                          <a:cs typeface="Calibri" panose="020F0502020204030204" pitchFamily="34" charset="0"/>
                        </a:rPr>
                        <a:t>Walkable suburbs, climate-conscious renewal</a:t>
                      </a:r>
                    </a:p>
                  </a:txBody>
                  <a:tcPr anchor="ctr"/>
                </a:tc>
                <a:extLst>
                  <a:ext uri="{0D108BD9-81ED-4DB2-BD59-A6C34878D82A}">
                    <a16:rowId xmlns:a16="http://schemas.microsoft.com/office/drawing/2014/main" val="3497899421"/>
                  </a:ext>
                </a:extLst>
              </a:tr>
              <a:tr h="1095746">
                <a:tc>
                  <a:txBody>
                    <a:bodyPr/>
                    <a:lstStyle/>
                    <a:p>
                      <a:r>
                        <a:rPr lang="tr-TR" b="1">
                          <a:latin typeface="Calibri" panose="020F0502020204030204" pitchFamily="34" charset="0"/>
                          <a:cs typeface="Calibri" panose="020F0502020204030204" pitchFamily="34" charset="0"/>
                        </a:rPr>
                        <a:t>Toowoomba</a:t>
                      </a:r>
                      <a:endParaRPr lang="tr-TR">
                        <a:latin typeface="Calibri" panose="020F0502020204030204" pitchFamily="34" charset="0"/>
                        <a:cs typeface="Calibri" panose="020F0502020204030204" pitchFamily="34" charset="0"/>
                      </a:endParaRPr>
                    </a:p>
                  </a:txBody>
                  <a:tcPr anchor="ctr"/>
                </a:tc>
                <a:tc>
                  <a:txBody>
                    <a:bodyPr/>
                    <a:lstStyle/>
                    <a:p>
                      <a:r>
                        <a:rPr lang="en-US" dirty="0">
                          <a:latin typeface="Calibri" panose="020F0502020204030204" pitchFamily="34" charset="0"/>
                          <a:cs typeface="Calibri" panose="020F0502020204030204" pitchFamily="34" charset="0"/>
                        </a:rPr>
                        <a:t>Active-street pilot in car-centric suburb</a:t>
                      </a:r>
                    </a:p>
                  </a:txBody>
                  <a:tcPr anchor="ctr"/>
                </a:tc>
                <a:tc>
                  <a:txBody>
                    <a:bodyPr/>
                    <a:lstStyle/>
                    <a:p>
                      <a:r>
                        <a:rPr lang="en-US">
                          <a:latin typeface="Calibri" panose="020F0502020204030204" pitchFamily="34" charset="0"/>
                          <a:cs typeface="Calibri" panose="020F0502020204030204" pitchFamily="34" charset="0"/>
                        </a:rPr>
                        <a:t>Behavioral shift toward sustainable mobility</a:t>
                      </a:r>
                    </a:p>
                  </a:txBody>
                  <a:tcPr anchor="ctr"/>
                </a:tc>
                <a:extLst>
                  <a:ext uri="{0D108BD9-81ED-4DB2-BD59-A6C34878D82A}">
                    <a16:rowId xmlns:a16="http://schemas.microsoft.com/office/drawing/2014/main" val="3162027712"/>
                  </a:ext>
                </a:extLst>
              </a:tr>
              <a:tr h="1095746">
                <a:tc>
                  <a:txBody>
                    <a:bodyPr/>
                    <a:lstStyle/>
                    <a:p>
                      <a:r>
                        <a:rPr lang="tr-TR" b="1" dirty="0">
                          <a:latin typeface="Calibri" panose="020F0502020204030204" pitchFamily="34" charset="0"/>
                          <a:cs typeface="Calibri" panose="020F0502020204030204" pitchFamily="34" charset="0"/>
                        </a:rPr>
                        <a:t>Iowa &amp; </a:t>
                      </a:r>
                      <a:r>
                        <a:rPr lang="tr-TR" b="1" dirty="0" err="1">
                          <a:latin typeface="Calibri" panose="020F0502020204030204" pitchFamily="34" charset="0"/>
                          <a:cs typeface="Calibri" panose="020F0502020204030204" pitchFamily="34" charset="0"/>
                        </a:rPr>
                        <a:t>Cedar</a:t>
                      </a:r>
                      <a:r>
                        <a:rPr lang="tr-TR" b="1" dirty="0">
                          <a:latin typeface="Calibri" panose="020F0502020204030204" pitchFamily="34" charset="0"/>
                          <a:cs typeface="Calibri" panose="020F0502020204030204" pitchFamily="34" charset="0"/>
                        </a:rPr>
                        <a:t> </a:t>
                      </a:r>
                      <a:r>
                        <a:rPr lang="tr-TR" b="1" dirty="0" err="1">
                          <a:latin typeface="Calibri" panose="020F0502020204030204" pitchFamily="34" charset="0"/>
                          <a:cs typeface="Calibri" panose="020F0502020204030204" pitchFamily="34" charset="0"/>
                        </a:rPr>
                        <a:t>Rapids</a:t>
                      </a:r>
                      <a:endParaRPr lang="tr-TR" dirty="0">
                        <a:latin typeface="Calibri" panose="020F0502020204030204" pitchFamily="34" charset="0"/>
                        <a:cs typeface="Calibri" panose="020F0502020204030204" pitchFamily="34" charset="0"/>
                      </a:endParaRPr>
                    </a:p>
                  </a:txBody>
                  <a:tcPr anchor="ctr"/>
                </a:tc>
                <a:tc>
                  <a:txBody>
                    <a:bodyPr/>
                    <a:lstStyle/>
                    <a:p>
                      <a:r>
                        <a:rPr lang="tr-TR" dirty="0" err="1">
                          <a:latin typeface="Calibri" panose="020F0502020204030204" pitchFamily="34" charset="0"/>
                          <a:cs typeface="Calibri" panose="020F0502020204030204" pitchFamily="34" charset="0"/>
                        </a:rPr>
                        <a:t>Community-engaged</a:t>
                      </a:r>
                      <a:r>
                        <a:rPr lang="tr-TR" dirty="0">
                          <a:latin typeface="Calibri" panose="020F0502020204030204" pitchFamily="34" charset="0"/>
                          <a:cs typeface="Calibri" panose="020F0502020204030204" pitchFamily="34" charset="0"/>
                        </a:rPr>
                        <a:t> </a:t>
                      </a:r>
                      <a:r>
                        <a:rPr lang="tr-TR" dirty="0" err="1">
                          <a:latin typeface="Calibri" panose="020F0502020204030204" pitchFamily="34" charset="0"/>
                          <a:cs typeface="Calibri" panose="020F0502020204030204" pitchFamily="34" charset="0"/>
                        </a:rPr>
                        <a:t>planning</a:t>
                      </a:r>
                      <a:r>
                        <a:rPr lang="tr-TR" dirty="0">
                          <a:latin typeface="Calibri" panose="020F0502020204030204" pitchFamily="34" charset="0"/>
                          <a:cs typeface="Calibri" panose="020F0502020204030204" pitchFamily="34" charset="0"/>
                        </a:rPr>
                        <a:t> </a:t>
                      </a:r>
                      <a:r>
                        <a:rPr lang="tr-TR" dirty="0" err="1">
                          <a:latin typeface="Calibri" panose="020F0502020204030204" pitchFamily="34" charset="0"/>
                          <a:cs typeface="Calibri" panose="020F0502020204030204" pitchFamily="34" charset="0"/>
                        </a:rPr>
                        <a:t>workshops</a:t>
                      </a:r>
                      <a:endParaRPr lang="tr-TR" dirty="0">
                        <a:latin typeface="Calibri" panose="020F0502020204030204" pitchFamily="34" charset="0"/>
                        <a:cs typeface="Calibri" panose="020F0502020204030204" pitchFamily="34" charset="0"/>
                      </a:endParaRPr>
                    </a:p>
                  </a:txBody>
                  <a:tcPr anchor="ctr"/>
                </a:tc>
                <a:tc>
                  <a:txBody>
                    <a:bodyPr/>
                    <a:lstStyle/>
                    <a:p>
                      <a:r>
                        <a:rPr lang="en-US" dirty="0">
                          <a:latin typeface="Calibri" panose="020F0502020204030204" pitchFamily="34" charset="0"/>
                          <a:cs typeface="Calibri" panose="020F0502020204030204" pitchFamily="34" charset="0"/>
                        </a:rPr>
                        <a:t>Institutional readiness for proximity-based planning</a:t>
                      </a:r>
                    </a:p>
                  </a:txBody>
                  <a:tcPr anchor="ctr"/>
                </a:tc>
                <a:extLst>
                  <a:ext uri="{0D108BD9-81ED-4DB2-BD59-A6C34878D82A}">
                    <a16:rowId xmlns:a16="http://schemas.microsoft.com/office/drawing/2014/main" val="1865823534"/>
                  </a:ext>
                </a:extLst>
              </a:tr>
            </a:tbl>
          </a:graphicData>
        </a:graphic>
      </p:graphicFrame>
    </p:spTree>
    <p:extLst>
      <p:ext uri="{BB962C8B-B14F-4D97-AF65-F5344CB8AC3E}">
        <p14:creationId xmlns:p14="http://schemas.microsoft.com/office/powerpoint/2010/main" val="295642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12"/>
                                        </p:tgtEl>
                                      </p:cBhvr>
                                    </p:animEffect>
                                    <p:set>
                                      <p:cBhvr>
                                        <p:cTn id="7" dur="1" fill="hold">
                                          <p:stCondLst>
                                            <p:cond delay="499"/>
                                          </p:stCondLst>
                                        </p:cTn>
                                        <p:tgtEl>
                                          <p:spTgt spid="12"/>
                                        </p:tgtEl>
                                        <p:attrNameLst>
                                          <p:attrName>style.visibility</p:attrName>
                                        </p:attrNameLst>
                                      </p:cBhvr>
                                      <p:to>
                                        <p:strVal val="hidden"/>
                                      </p:to>
                                    </p:se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C5EB54-C104-A8CF-4CBE-04B8CDE2F2F0}"/>
              </a:ext>
            </a:extLst>
          </p:cNvPr>
          <p:cNvSpPr>
            <a:spLocks noGrp="1"/>
          </p:cNvSpPr>
          <p:nvPr>
            <p:ph type="title"/>
          </p:nvPr>
        </p:nvSpPr>
        <p:spPr/>
        <p:txBody>
          <a:bodyPr>
            <a:normAutofit/>
          </a:bodyPr>
          <a:lstStyle/>
          <a:p>
            <a:r>
              <a:rPr lang="en-US" dirty="0"/>
              <a:t>Mid-sized cities</a:t>
            </a:r>
            <a:r>
              <a:rPr lang="tr-TR" dirty="0"/>
              <a:t> in </a:t>
            </a:r>
            <a:r>
              <a:rPr lang="tr-TR" dirty="0" err="1"/>
              <a:t>Turkey</a:t>
            </a:r>
            <a:endParaRPr lang="tr-TR" dirty="0"/>
          </a:p>
        </p:txBody>
      </p:sp>
      <p:sp>
        <p:nvSpPr>
          <p:cNvPr id="17" name="İçerik Yer Tutucusu 16">
            <a:extLst>
              <a:ext uri="{FF2B5EF4-FFF2-40B4-BE49-F238E27FC236}">
                <a16:creationId xmlns:a16="http://schemas.microsoft.com/office/drawing/2014/main" id="{BA015521-4974-CE09-B159-9000FFD6F7E6}"/>
              </a:ext>
            </a:extLst>
          </p:cNvPr>
          <p:cNvSpPr>
            <a:spLocks noGrp="1"/>
          </p:cNvSpPr>
          <p:nvPr>
            <p:ph idx="1"/>
          </p:nvPr>
        </p:nvSpPr>
        <p:spPr/>
        <p:txBody>
          <a:bodyPr/>
          <a:lstStyle/>
          <a:p>
            <a:r>
              <a:rPr lang="tr-TR" dirty="0" err="1"/>
              <a:t>Plenty</a:t>
            </a:r>
            <a:r>
              <a:rPr lang="tr-TR" dirty="0"/>
              <a:t> of </a:t>
            </a:r>
            <a:r>
              <a:rPr lang="tr-TR" dirty="0" err="1"/>
              <a:t>them</a:t>
            </a:r>
            <a:endParaRPr lang="tr-TR" dirty="0"/>
          </a:p>
          <a:p>
            <a:r>
              <a:rPr lang="tr-TR" dirty="0" err="1"/>
              <a:t>Mostly</a:t>
            </a:r>
            <a:r>
              <a:rPr lang="tr-TR" dirty="0"/>
              <a:t> 3-km Radius</a:t>
            </a:r>
          </a:p>
          <a:p>
            <a:r>
              <a:rPr lang="tr-TR" dirty="0" err="1"/>
              <a:t>Surrounded</a:t>
            </a:r>
            <a:r>
              <a:rPr lang="tr-TR" dirty="0"/>
              <a:t> </a:t>
            </a:r>
            <a:r>
              <a:rPr lang="tr-TR" dirty="0" err="1"/>
              <a:t>by</a:t>
            </a:r>
            <a:r>
              <a:rPr lang="tr-TR" dirty="0"/>
              <a:t> fertile </a:t>
            </a:r>
            <a:r>
              <a:rPr lang="tr-TR" dirty="0" err="1"/>
              <a:t>lands</a:t>
            </a:r>
            <a:endParaRPr lang="tr-TR" dirty="0"/>
          </a:p>
          <a:p>
            <a:r>
              <a:rPr lang="tr-TR" dirty="0"/>
              <a:t>Under </a:t>
            </a:r>
            <a:r>
              <a:rPr lang="tr-TR" dirty="0" err="1"/>
              <a:t>fast-motorization</a:t>
            </a:r>
            <a:r>
              <a:rPr lang="tr-TR" dirty="0"/>
              <a:t> </a:t>
            </a:r>
            <a:r>
              <a:rPr lang="tr-TR" dirty="0" err="1"/>
              <a:t>stress</a:t>
            </a:r>
            <a:endParaRPr lang="tr-TR" dirty="0"/>
          </a:p>
          <a:p>
            <a:r>
              <a:rPr lang="tr-TR" dirty="0" err="1"/>
              <a:t>Currently</a:t>
            </a:r>
            <a:r>
              <a:rPr lang="tr-TR" dirty="0"/>
              <a:t> </a:t>
            </a:r>
            <a:r>
              <a:rPr lang="tr-TR" dirty="0" err="1"/>
              <a:t>sprawling</a:t>
            </a:r>
            <a:endParaRPr lang="tr-TR" dirty="0"/>
          </a:p>
        </p:txBody>
      </p:sp>
    </p:spTree>
    <p:extLst>
      <p:ext uri="{BB962C8B-B14F-4D97-AF65-F5344CB8AC3E}">
        <p14:creationId xmlns:p14="http://schemas.microsoft.com/office/powerpoint/2010/main" val="596110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B1B69B-F2C3-65FB-C413-4839EB7C5246}"/>
              </a:ext>
            </a:extLst>
          </p:cNvPr>
          <p:cNvSpPr>
            <a:spLocks noGrp="1"/>
          </p:cNvSpPr>
          <p:nvPr>
            <p:ph type="title"/>
          </p:nvPr>
        </p:nvSpPr>
        <p:spPr/>
        <p:txBody>
          <a:bodyPr/>
          <a:lstStyle/>
          <a:p>
            <a:r>
              <a:rPr lang="tr-TR" dirty="0" err="1"/>
              <a:t>Key</a:t>
            </a:r>
            <a:r>
              <a:rPr lang="tr-TR" dirty="0"/>
              <a:t> </a:t>
            </a:r>
            <a:r>
              <a:rPr lang="tr-TR" dirty="0" err="1"/>
              <a:t>problematic</a:t>
            </a:r>
            <a:r>
              <a:rPr lang="tr-TR" dirty="0"/>
              <a:t> of </a:t>
            </a:r>
            <a:r>
              <a:rPr lang="tr-TR" dirty="0" err="1"/>
              <a:t>Mid</a:t>
            </a:r>
            <a:r>
              <a:rPr lang="tr-TR" dirty="0"/>
              <a:t>-Size </a:t>
            </a:r>
            <a:r>
              <a:rPr lang="tr-TR" dirty="0" err="1"/>
              <a:t>Cities</a:t>
            </a:r>
            <a:endParaRPr lang="tr-TR" dirty="0"/>
          </a:p>
        </p:txBody>
      </p:sp>
      <p:sp>
        <p:nvSpPr>
          <p:cNvPr id="3" name="İçerik Yer Tutucusu 2">
            <a:extLst>
              <a:ext uri="{FF2B5EF4-FFF2-40B4-BE49-F238E27FC236}">
                <a16:creationId xmlns:a16="http://schemas.microsoft.com/office/drawing/2014/main" id="{7DEA61D6-4F6A-3EA7-F7C9-8C48A3648C62}"/>
              </a:ext>
            </a:extLst>
          </p:cNvPr>
          <p:cNvSpPr>
            <a:spLocks noGrp="1"/>
          </p:cNvSpPr>
          <p:nvPr>
            <p:ph idx="1"/>
          </p:nvPr>
        </p:nvSpPr>
        <p:spPr/>
        <p:txBody>
          <a:bodyPr/>
          <a:lstStyle/>
          <a:p>
            <a:r>
              <a:rPr lang="en-US" dirty="0"/>
              <a:t>Rapid motorization, outdated urban plans, and poor public transit undermine the potential for sustainable, walkable environments in Turkish mid-sized cities.</a:t>
            </a:r>
            <a:endParaRPr lang="tr-TR" dirty="0"/>
          </a:p>
          <a:p>
            <a:r>
              <a:rPr lang="en-US" dirty="0"/>
              <a:t>Urban Settlement Areas (USA) in Turkey are often over-dimensioned due to inflated population projections. A reframing is needed to align with compact, walkable cities.</a:t>
            </a:r>
            <a:endParaRPr lang="tr-TR" dirty="0"/>
          </a:p>
          <a:p>
            <a:r>
              <a:rPr lang="en-US" dirty="0"/>
              <a:t>Turkey's urban governance is highly centralized. Local governments lack flexibility, financial tools, and authority for neighborhood-scale planning interventions.</a:t>
            </a:r>
            <a:endParaRPr lang="tr-TR" dirty="0"/>
          </a:p>
          <a:p>
            <a:endParaRPr lang="tr-TR" dirty="0"/>
          </a:p>
          <a:p>
            <a:endParaRPr lang="tr-TR" dirty="0"/>
          </a:p>
          <a:p>
            <a:endParaRPr lang="tr-TR" dirty="0"/>
          </a:p>
        </p:txBody>
      </p:sp>
    </p:spTree>
    <p:extLst>
      <p:ext uri="{BB962C8B-B14F-4D97-AF65-F5344CB8AC3E}">
        <p14:creationId xmlns:p14="http://schemas.microsoft.com/office/powerpoint/2010/main" val="692451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2DDAF23-295C-CFAF-AD7D-3DD93D95F11D}"/>
              </a:ext>
            </a:extLst>
          </p:cNvPr>
          <p:cNvSpPr>
            <a:spLocks noGrp="1"/>
          </p:cNvSpPr>
          <p:nvPr>
            <p:ph type="title"/>
          </p:nvPr>
        </p:nvSpPr>
        <p:spPr/>
        <p:txBody>
          <a:bodyPr/>
          <a:lstStyle/>
          <a:p>
            <a:r>
              <a:rPr lang="tr-TR" dirty="0"/>
              <a:t>(15-Minute City) Planning </a:t>
            </a:r>
            <a:r>
              <a:rPr lang="tr-TR" dirty="0" err="1"/>
              <a:t>Paradigm</a:t>
            </a:r>
            <a:r>
              <a:rPr lang="tr-TR" dirty="0"/>
              <a:t> </a:t>
            </a:r>
            <a:r>
              <a:rPr lang="tr-TR" dirty="0" err="1"/>
              <a:t>for</a:t>
            </a:r>
            <a:r>
              <a:rPr lang="tr-TR" dirty="0"/>
              <a:t> </a:t>
            </a:r>
            <a:r>
              <a:rPr lang="tr-TR" dirty="0" err="1"/>
              <a:t>Mid-Sized</a:t>
            </a:r>
            <a:r>
              <a:rPr lang="tr-TR" dirty="0"/>
              <a:t> </a:t>
            </a:r>
            <a:r>
              <a:rPr lang="tr-TR" dirty="0" err="1"/>
              <a:t>Cities</a:t>
            </a:r>
            <a:r>
              <a:rPr lang="tr-TR" dirty="0"/>
              <a:t> in </a:t>
            </a:r>
            <a:r>
              <a:rPr lang="tr-TR" dirty="0" err="1"/>
              <a:t>Turkey</a:t>
            </a:r>
            <a:r>
              <a:rPr lang="tr-TR" dirty="0"/>
              <a:t>: </a:t>
            </a:r>
            <a:r>
              <a:rPr lang="tr-TR" dirty="0" err="1"/>
              <a:t>the</a:t>
            </a:r>
            <a:r>
              <a:rPr lang="tr-TR" dirty="0"/>
              <a:t> </a:t>
            </a:r>
            <a:r>
              <a:rPr lang="tr-TR" dirty="0" err="1"/>
              <a:t>way</a:t>
            </a:r>
            <a:r>
              <a:rPr lang="tr-TR" dirty="0"/>
              <a:t> </a:t>
            </a:r>
            <a:r>
              <a:rPr lang="tr-TR" dirty="0" err="1"/>
              <a:t>forward</a:t>
            </a:r>
            <a:r>
              <a:rPr lang="tr-TR" dirty="0"/>
              <a:t> I</a:t>
            </a:r>
          </a:p>
        </p:txBody>
      </p:sp>
      <p:sp>
        <p:nvSpPr>
          <p:cNvPr id="3" name="İçerik Yer Tutucusu 2">
            <a:extLst>
              <a:ext uri="{FF2B5EF4-FFF2-40B4-BE49-F238E27FC236}">
                <a16:creationId xmlns:a16="http://schemas.microsoft.com/office/drawing/2014/main" id="{AD9D93D2-B90B-B090-CF51-16C798C180E7}"/>
              </a:ext>
            </a:extLst>
          </p:cNvPr>
          <p:cNvSpPr>
            <a:spLocks noGrp="1"/>
          </p:cNvSpPr>
          <p:nvPr>
            <p:ph idx="1"/>
          </p:nvPr>
        </p:nvSpPr>
        <p:spPr/>
        <p:txBody>
          <a:bodyPr>
            <a:normAutofit/>
          </a:bodyPr>
          <a:lstStyle/>
          <a:p>
            <a:r>
              <a:rPr lang="en-US" dirty="0"/>
              <a:t>The 15-minute city model offers a path toward climate-responsive, equitable, and resilient urban systems, particularly relevant in Turkey's post-urbanization phase.</a:t>
            </a:r>
            <a:endParaRPr lang="tr-TR" dirty="0"/>
          </a:p>
          <a:p>
            <a:r>
              <a:rPr lang="en-US" dirty="0"/>
              <a:t>Transforming mid-sized Turkish cities requires rethinking planning institutions, legal frameworks, and governance to deliver inclusive, functional, and vibrant neighborhoods</a:t>
            </a:r>
            <a:r>
              <a:rPr lang="tr-TR" dirty="0"/>
              <a:t>.</a:t>
            </a:r>
          </a:p>
          <a:p>
            <a:r>
              <a:rPr lang="en-US" dirty="0"/>
              <a:t>Calls for flexible planning tools, updated legislation, compulsory areal plans, and inclusion of 15-minute city metrics in regulatory frameworks.</a:t>
            </a:r>
            <a:endParaRPr lang="tr-TR" dirty="0"/>
          </a:p>
          <a:p>
            <a:endParaRPr lang="tr-TR" dirty="0"/>
          </a:p>
          <a:p>
            <a:endParaRPr lang="tr-TR" dirty="0"/>
          </a:p>
        </p:txBody>
      </p:sp>
    </p:spTree>
    <p:extLst>
      <p:ext uri="{BB962C8B-B14F-4D97-AF65-F5344CB8AC3E}">
        <p14:creationId xmlns:p14="http://schemas.microsoft.com/office/powerpoint/2010/main" val="41340500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E17FAE4-744E-2479-B20B-42FEB2FFD4C6}"/>
              </a:ext>
            </a:extLst>
          </p:cNvPr>
          <p:cNvSpPr>
            <a:spLocks noGrp="1"/>
          </p:cNvSpPr>
          <p:nvPr>
            <p:ph type="title"/>
          </p:nvPr>
        </p:nvSpPr>
        <p:spPr/>
        <p:txBody>
          <a:bodyPr/>
          <a:lstStyle/>
          <a:p>
            <a:r>
              <a:rPr lang="tr-TR" dirty="0"/>
              <a:t>(15-Minute City) Planning </a:t>
            </a:r>
            <a:r>
              <a:rPr lang="tr-TR" dirty="0" err="1"/>
              <a:t>Paradigm</a:t>
            </a:r>
            <a:r>
              <a:rPr lang="tr-TR" dirty="0"/>
              <a:t> </a:t>
            </a:r>
            <a:r>
              <a:rPr lang="tr-TR" dirty="0" err="1"/>
              <a:t>for</a:t>
            </a:r>
            <a:r>
              <a:rPr lang="tr-TR" dirty="0"/>
              <a:t> </a:t>
            </a:r>
            <a:r>
              <a:rPr lang="tr-TR" dirty="0" err="1"/>
              <a:t>Mid-Sized</a:t>
            </a:r>
            <a:r>
              <a:rPr lang="tr-TR" dirty="0"/>
              <a:t> </a:t>
            </a:r>
            <a:r>
              <a:rPr lang="tr-TR" dirty="0" err="1"/>
              <a:t>Cities</a:t>
            </a:r>
            <a:r>
              <a:rPr lang="tr-TR" dirty="0"/>
              <a:t> in </a:t>
            </a:r>
            <a:r>
              <a:rPr lang="tr-TR" dirty="0" err="1"/>
              <a:t>Turkey</a:t>
            </a:r>
            <a:r>
              <a:rPr lang="tr-TR" dirty="0"/>
              <a:t>: </a:t>
            </a:r>
            <a:r>
              <a:rPr lang="tr-TR" dirty="0" err="1"/>
              <a:t>the</a:t>
            </a:r>
            <a:r>
              <a:rPr lang="tr-TR" dirty="0"/>
              <a:t> </a:t>
            </a:r>
            <a:r>
              <a:rPr lang="tr-TR" dirty="0" err="1"/>
              <a:t>way</a:t>
            </a:r>
            <a:r>
              <a:rPr lang="tr-TR" dirty="0"/>
              <a:t> </a:t>
            </a:r>
            <a:r>
              <a:rPr lang="tr-TR" dirty="0" err="1"/>
              <a:t>forward</a:t>
            </a:r>
            <a:r>
              <a:rPr lang="tr-TR" dirty="0"/>
              <a:t> </a:t>
            </a:r>
            <a:r>
              <a:rPr lang="tr-TR" dirty="0">
                <a:solidFill>
                  <a:srgbClr val="FFFF00"/>
                </a:solidFill>
              </a:rPr>
              <a:t>II</a:t>
            </a:r>
          </a:p>
        </p:txBody>
      </p:sp>
      <p:sp>
        <p:nvSpPr>
          <p:cNvPr id="3" name="İçerik Yer Tutucusu 2">
            <a:extLst>
              <a:ext uri="{FF2B5EF4-FFF2-40B4-BE49-F238E27FC236}">
                <a16:creationId xmlns:a16="http://schemas.microsoft.com/office/drawing/2014/main" id="{69B553A9-8D0C-B6FA-B2BE-A0E8480AA57B}"/>
              </a:ext>
            </a:extLst>
          </p:cNvPr>
          <p:cNvSpPr>
            <a:spLocks noGrp="1"/>
          </p:cNvSpPr>
          <p:nvPr>
            <p:ph idx="1"/>
          </p:nvPr>
        </p:nvSpPr>
        <p:spPr/>
        <p:txBody>
          <a:bodyPr>
            <a:normAutofit fontScale="85000" lnSpcReduction="20000"/>
          </a:bodyPr>
          <a:lstStyle/>
          <a:p>
            <a:r>
              <a:rPr lang="en-US" dirty="0"/>
              <a:t>Neighborhoods should be </a:t>
            </a:r>
            <a:r>
              <a:rPr lang="en-US" dirty="0">
                <a:solidFill>
                  <a:srgbClr val="FFFF00"/>
                </a:solidFill>
              </a:rPr>
              <a:t>semi-autonomous planning zones </a:t>
            </a:r>
            <a:r>
              <a:rPr lang="en-US" dirty="0"/>
              <a:t>with access to education, healthcare, green areas, markets, and social facilities within 15 minutes.</a:t>
            </a:r>
            <a:endParaRPr lang="tr-TR" dirty="0"/>
          </a:p>
          <a:p>
            <a:r>
              <a:rPr lang="en-US" dirty="0"/>
              <a:t>Proposal to </a:t>
            </a:r>
            <a:r>
              <a:rPr lang="en-US" dirty="0">
                <a:solidFill>
                  <a:srgbClr val="FFFF00"/>
                </a:solidFill>
              </a:rPr>
              <a:t>assign city planners per 10,000 residents </a:t>
            </a:r>
            <a:r>
              <a:rPr lang="en-US" dirty="0"/>
              <a:t>and per additional 25,000 increment to ensure localized planning capacity and accountability.</a:t>
            </a:r>
            <a:endParaRPr lang="tr-TR" dirty="0"/>
          </a:p>
          <a:p>
            <a:r>
              <a:rPr lang="en-US" dirty="0"/>
              <a:t>Mid-sized cities must prioritize </a:t>
            </a:r>
            <a:r>
              <a:rPr lang="en-US" dirty="0">
                <a:solidFill>
                  <a:srgbClr val="FFFF00"/>
                </a:solidFill>
              </a:rPr>
              <a:t>retrofitting existing urban fabric </a:t>
            </a:r>
            <a:r>
              <a:rPr lang="en-US" dirty="0"/>
              <a:t>over expansion, focusing on pedestrian-friendly design, mixed-use zoning, and efficient transit access.</a:t>
            </a:r>
            <a:endParaRPr lang="tr-TR" dirty="0"/>
          </a:p>
          <a:p>
            <a:r>
              <a:rPr lang="en-US" dirty="0">
                <a:solidFill>
                  <a:srgbClr val="FFFF00"/>
                </a:solidFill>
              </a:rPr>
              <a:t>New planning tools </a:t>
            </a:r>
            <a:r>
              <a:rPr lang="en-US" dirty="0"/>
              <a:t>should integrate infrastructure, land readjustment, urban design, and social inclusion strategies to create holistic urban environments.</a:t>
            </a:r>
            <a:endParaRPr lang="tr-TR" dirty="0"/>
          </a:p>
          <a:p>
            <a:r>
              <a:rPr lang="en-US" dirty="0">
                <a:solidFill>
                  <a:srgbClr val="FFFF00"/>
                </a:solidFill>
              </a:rPr>
              <a:t>Community engagement and participatory planning </a:t>
            </a:r>
            <a:r>
              <a:rPr lang="en-US" dirty="0"/>
              <a:t>must be central, empowering residents in decision-making and fostering democratic local governance.</a:t>
            </a:r>
            <a:endParaRPr lang="tr-TR" dirty="0"/>
          </a:p>
          <a:p>
            <a:pPr marL="0" indent="0">
              <a:buNone/>
            </a:pPr>
            <a:endParaRPr lang="tr-TR" dirty="0"/>
          </a:p>
        </p:txBody>
      </p:sp>
    </p:spTree>
    <p:extLst>
      <p:ext uri="{BB962C8B-B14F-4D97-AF65-F5344CB8AC3E}">
        <p14:creationId xmlns:p14="http://schemas.microsoft.com/office/powerpoint/2010/main" val="1616369753"/>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157</TotalTime>
  <Words>4127</Words>
  <Application>Microsoft Office PowerPoint</Application>
  <PresentationFormat>Geniş ekran</PresentationFormat>
  <Paragraphs>151</Paragraphs>
  <Slides>10</Slides>
  <Notes>9</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10</vt:i4>
      </vt:variant>
    </vt:vector>
  </HeadingPairs>
  <TitlesOfParts>
    <vt:vector size="15" baseType="lpstr">
      <vt:lpstr>Aptos</vt:lpstr>
      <vt:lpstr>Aptos Display</vt:lpstr>
      <vt:lpstr>Arial</vt:lpstr>
      <vt:lpstr>Calibri</vt:lpstr>
      <vt:lpstr>Office Teması</vt:lpstr>
      <vt:lpstr>‘15-Minute City’ in Turkey: A Framework for Sustainable Urban Planning and Governance in Mid-Sized Turkish Cities</vt:lpstr>
      <vt:lpstr>What is 15-Minute City (Chrono-Urbanism)? </vt:lpstr>
      <vt:lpstr>Basic Principles of 15-Minute City are…</vt:lpstr>
      <vt:lpstr>International Examples of 15-Minute City</vt:lpstr>
      <vt:lpstr>International Examples of 15-Minute City</vt:lpstr>
      <vt:lpstr>Mid-sized cities in Turkey</vt:lpstr>
      <vt:lpstr>Key problematic of Mid-Size Cities</vt:lpstr>
      <vt:lpstr>(15-Minute City) Planning Paradigm for Mid-Sized Cities in Turkey: the way forward I</vt:lpstr>
      <vt:lpstr>(15-Minute City) Planning Paradigm for Mid-Sized Cities in Turkey: the way forward II</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METU_JFA_REF</dc:creator>
  <cp:lastModifiedBy>METU_JFA_REF</cp:lastModifiedBy>
  <cp:revision>11</cp:revision>
  <dcterms:created xsi:type="dcterms:W3CDTF">2025-06-29T08:24:50Z</dcterms:created>
  <dcterms:modified xsi:type="dcterms:W3CDTF">2025-06-29T11:02:33Z</dcterms:modified>
</cp:coreProperties>
</file>