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67"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7CE84F3-28C3-443E-9E96-99CF82512B78}" styleName="Koyu Stil 1 - Vurgu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Orta Stil 1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4149" autoAdjust="0"/>
  </p:normalViewPr>
  <p:slideViewPr>
    <p:cSldViewPr snapToGrid="0">
      <p:cViewPr varScale="1">
        <p:scale>
          <a:sx n="71" d="100"/>
          <a:sy n="71" d="100"/>
        </p:scale>
        <p:origin x="21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108C6C-28B7-4C3E-AD77-A99D89758358}" type="datetimeFigureOut">
              <a:rPr lang="tr-TR" smtClean="0"/>
              <a:t>1.07.2025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91706-DAFB-4013-9B87-073DE3EE3124}" type="slidenum">
              <a:rPr lang="tr-TR" smtClean="0"/>
              <a:t>‹#›</a:t>
            </a:fld>
            <a:endParaRPr lang="tr-TR"/>
          </a:p>
        </p:txBody>
      </p:sp>
    </p:spTree>
    <p:extLst>
      <p:ext uri="{BB962C8B-B14F-4D97-AF65-F5344CB8AC3E}">
        <p14:creationId xmlns:p14="http://schemas.microsoft.com/office/powerpoint/2010/main" val="4231476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Good </a:t>
            </a:r>
            <a:r>
              <a:rPr lang="tr-TR" dirty="0" err="1"/>
              <a:t>morning</a:t>
            </a:r>
            <a:r>
              <a:rPr lang="en-US" dirty="0"/>
              <a:t>, everyone. Thank you for joining </a:t>
            </a:r>
            <a:r>
              <a:rPr lang="tr-TR" dirty="0" err="1"/>
              <a:t>the</a:t>
            </a:r>
            <a:r>
              <a:rPr lang="tr-TR" dirty="0"/>
              <a:t> </a:t>
            </a:r>
            <a:r>
              <a:rPr lang="tr-TR" dirty="0" err="1"/>
              <a:t>session</a:t>
            </a:r>
            <a:r>
              <a:rPr lang="en-US" dirty="0"/>
              <a:t> today. My presentation is titled </a:t>
            </a:r>
            <a:r>
              <a:rPr lang="en-US" i="1" dirty="0"/>
              <a:t>'Is SUMP a Panacea for Dynamic Cities? Bridging Ambition and Reality: A Case Study of Istanbul.'</a:t>
            </a:r>
            <a:r>
              <a:rPr lang="en-US" dirty="0"/>
              <a:t> In the next few minutes, I’ll be exploring how Sustainable Urban Mobility Plans—or SUMPs—are being applied in cities across the Global South, and more specifically, how Istanbul's experience highlights both the promise and the limitations of this European-born framework.</a:t>
            </a:r>
          </a:p>
          <a:p>
            <a:r>
              <a:rPr lang="en-US" dirty="0"/>
              <a:t>We’ll look at the structural and contextual mismatches between SUMP models and the realities of fast-growing, socio-spatially complex cities like Istanbul. Drawing on insights from critical urban transport literature, including work by Vasconcellos and Dimitriou, I’ll propose a more reflexive and locally grounded approach to urban mobility planning—one that seeks not just sustainability, but justice, responsiveness, and real transformative impact.</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1</a:t>
            </a:fld>
            <a:endParaRPr lang="tr-TR"/>
          </a:p>
        </p:txBody>
      </p:sp>
    </p:spTree>
    <p:extLst>
      <p:ext uri="{BB962C8B-B14F-4D97-AF65-F5344CB8AC3E}">
        <p14:creationId xmlns:p14="http://schemas.microsoft.com/office/powerpoint/2010/main" val="775323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When we arrive at the stage of </a:t>
            </a:r>
            <a:r>
              <a:rPr lang="en-US" b="1" dirty="0"/>
              <a:t>monitoring and evaluation</a:t>
            </a:r>
            <a:r>
              <a:rPr lang="en-US" dirty="0"/>
              <a:t>, we’re not simply wrapping up the process—we are </a:t>
            </a:r>
            <a:r>
              <a:rPr lang="en-US" b="1" dirty="0"/>
              <a:t>setting the conditions for long-term learning, accountability, and iterative improvement</a:t>
            </a:r>
            <a:r>
              <a:rPr lang="en-US" dirty="0"/>
              <a:t>. In traditional planning models, this stage is often narrowly focused on </a:t>
            </a:r>
            <a:r>
              <a:rPr lang="en-US" b="1" dirty="0"/>
              <a:t>quantifiable outputs</a:t>
            </a:r>
            <a:r>
              <a:rPr lang="en-US" dirty="0"/>
              <a:t>: modal share, emissions reduction, number of kilometers of metro lines constructed, or CO₂ saved. These are important, of course, but they only tell </a:t>
            </a:r>
            <a:r>
              <a:rPr lang="en-US" b="1" dirty="0"/>
              <a:t>part of the story</a:t>
            </a:r>
            <a:r>
              <a:rPr lang="en-US" dirty="0"/>
              <a:t>—and sometimes a misleading one.</a:t>
            </a:r>
            <a:endParaRPr lang="tr-TR" dirty="0"/>
          </a:p>
          <a:p>
            <a:endParaRPr lang="en-US" dirty="0"/>
          </a:p>
          <a:p>
            <a:r>
              <a:rPr lang="en-US" dirty="0"/>
              <a:t>A reflexive SUMP approach asks us to move beyond those </a:t>
            </a:r>
            <a:r>
              <a:rPr lang="en-US" b="1" dirty="0"/>
              <a:t>technical, aggregated indicators</a:t>
            </a:r>
            <a:r>
              <a:rPr lang="en-US" dirty="0"/>
              <a:t> and include what we might call </a:t>
            </a:r>
            <a:r>
              <a:rPr lang="en-US" b="1" dirty="0"/>
              <a:t>lived performance metrics</a:t>
            </a:r>
            <a:r>
              <a:rPr lang="en-US" dirty="0"/>
              <a:t>—indicators that reflect the </a:t>
            </a:r>
            <a:r>
              <a:rPr lang="en-US" b="1" dirty="0"/>
              <a:t>social, emotional, and practical realities</a:t>
            </a:r>
            <a:r>
              <a:rPr lang="en-US" dirty="0"/>
              <a:t> of mobility for diverse user groups.</a:t>
            </a:r>
            <a:endParaRPr lang="tr-TR" dirty="0"/>
          </a:p>
          <a:p>
            <a:endParaRPr lang="en-US" dirty="0"/>
          </a:p>
          <a:p>
            <a:r>
              <a:rPr lang="en-US" dirty="0"/>
              <a:t>Let’s break that down. Rather than simply measuring how many people switched from cars to public transit, we need to ask: </a:t>
            </a:r>
            <a:r>
              <a:rPr lang="en-US" b="1" dirty="0"/>
              <a:t>Has mobility improved for women traveling alone at night?</a:t>
            </a:r>
            <a:r>
              <a:rPr lang="en-US" dirty="0"/>
              <a:t> Are </a:t>
            </a:r>
            <a:r>
              <a:rPr lang="en-US" b="1" dirty="0"/>
              <a:t>elderly residents in peripheral districts</a:t>
            </a:r>
            <a:r>
              <a:rPr lang="en-US" dirty="0"/>
              <a:t> better able to reach health services without long, dangerous transfers? Are </a:t>
            </a:r>
            <a:r>
              <a:rPr lang="en-US" b="1" dirty="0"/>
              <a:t>disabled passengers</a:t>
            </a:r>
            <a:r>
              <a:rPr lang="en-US" dirty="0"/>
              <a:t> navigating the city with greater ease and dignity? Are </a:t>
            </a:r>
            <a:r>
              <a:rPr lang="en-US" b="1" dirty="0"/>
              <a:t>informal transport workers</a:t>
            </a:r>
            <a:r>
              <a:rPr lang="en-US" dirty="0"/>
              <a:t> better integrated into formal systems and protected under labor regulations?</a:t>
            </a:r>
            <a:endParaRPr lang="tr-TR" dirty="0"/>
          </a:p>
          <a:p>
            <a:endParaRPr lang="en-US" dirty="0"/>
          </a:p>
          <a:p>
            <a:r>
              <a:rPr lang="en-US" dirty="0"/>
              <a:t>This shift brings us to a new category of metrics—those that assess </a:t>
            </a:r>
            <a:r>
              <a:rPr lang="en-US" b="1" dirty="0"/>
              <a:t>empowerment, access, safety, and inclusion</a:t>
            </a:r>
            <a:r>
              <a:rPr lang="en-US" dirty="0"/>
              <a:t>. And to define and track these indicators meaningfully, we can’t rely on consultants alone. We must engage in </a:t>
            </a:r>
            <a:r>
              <a:rPr lang="en-US" b="1" dirty="0"/>
              <a:t>community-led evaluation</a:t>
            </a:r>
            <a:r>
              <a:rPr lang="en-US" dirty="0"/>
              <a:t>.</a:t>
            </a:r>
            <a:endParaRPr lang="tr-TR" dirty="0"/>
          </a:p>
          <a:p>
            <a:endParaRPr lang="en-US" dirty="0"/>
          </a:p>
          <a:p>
            <a:r>
              <a:rPr lang="en-US" dirty="0"/>
              <a:t>Community-led indicators might include perceived safety in key corridors, frequency and comfort of access to essential services, or even qualitative measures like dignity of travel or waiting time in informal modes. These are not easily captured through a spreadsheet—but they are </a:t>
            </a:r>
            <a:r>
              <a:rPr lang="en-US" b="1" dirty="0"/>
              <a:t>deeply felt by residents</a:t>
            </a:r>
            <a:r>
              <a:rPr lang="en-US" dirty="0"/>
              <a:t> and </a:t>
            </a:r>
            <a:r>
              <a:rPr lang="en-US" b="1" dirty="0"/>
              <a:t>critical to just mobility outcomes</a:t>
            </a:r>
            <a:r>
              <a:rPr lang="en-US" dirty="0"/>
              <a:t>.</a:t>
            </a:r>
            <a:endParaRPr lang="tr-TR" dirty="0"/>
          </a:p>
          <a:p>
            <a:endParaRPr lang="en-US" dirty="0"/>
          </a:p>
          <a:p>
            <a:r>
              <a:rPr lang="en-US" dirty="0"/>
              <a:t>How do we collect and interpret this information? One approach is to design </a:t>
            </a:r>
            <a:r>
              <a:rPr lang="en-US" b="1" dirty="0"/>
              <a:t>participatory performance monitoring systems</a:t>
            </a:r>
            <a:r>
              <a:rPr lang="en-US" dirty="0"/>
              <a:t>. This could include neighborhood mobility audits, feedback kiosks at transit nodes, commuter journey diaries, and mobile platforms where users can flag barriers or suggest improvements. These tools not only enrich our dataset—they reinforce </a:t>
            </a:r>
            <a:r>
              <a:rPr lang="en-US" b="1" dirty="0"/>
              <a:t>public trust and democratic accountability</a:t>
            </a:r>
            <a:r>
              <a:rPr lang="en-US" dirty="0"/>
              <a:t> by showing that user input is valued and acted upon.</a:t>
            </a:r>
          </a:p>
          <a:p>
            <a:r>
              <a:rPr lang="en-US" dirty="0"/>
              <a:t>But just as important is the </a:t>
            </a:r>
            <a:r>
              <a:rPr lang="en-US" b="1" dirty="0"/>
              <a:t>adaptive use of this data</a:t>
            </a:r>
            <a:r>
              <a:rPr lang="en-US" dirty="0"/>
              <a:t>. Reflexive SUMPs don’t treat monitoring as a final report—they treat it as a </a:t>
            </a:r>
            <a:r>
              <a:rPr lang="en-US" b="1" dirty="0"/>
              <a:t>feedback engine</a:t>
            </a:r>
            <a:r>
              <a:rPr lang="en-US" dirty="0"/>
              <a:t>. Findings must loop back into planning cycles, adjusting strategies, budgets, and priorities in real-time. For instance, if data shows that a pedestrianization project is displacing paratransit services and increasing travel time for low-income workers, that’s a signal to recalibrate—not just log the result.</a:t>
            </a:r>
            <a:endParaRPr lang="tr-TR" dirty="0"/>
          </a:p>
          <a:p>
            <a:endParaRPr lang="en-US" dirty="0"/>
          </a:p>
          <a:p>
            <a:r>
              <a:rPr lang="en-US" dirty="0"/>
              <a:t>This approach also helps us guard against one of the biggest risks in urban mobility planning: </a:t>
            </a:r>
            <a:r>
              <a:rPr lang="en-US" b="1" dirty="0"/>
              <a:t>the illusion of success</a:t>
            </a:r>
            <a:r>
              <a:rPr lang="en-US" dirty="0"/>
              <a:t>. A plan may hit its mode shift or CO₂ targets while simultaneously </a:t>
            </a:r>
            <a:r>
              <a:rPr lang="en-US" b="1" dirty="0"/>
              <a:t>exacerbating inequalities or displacing vulnerable populations</a:t>
            </a:r>
            <a:r>
              <a:rPr lang="en-US" dirty="0"/>
              <a:t>. Reflexive monitoring helps uncover those contradictions and pushes planners toward a more </a:t>
            </a:r>
            <a:r>
              <a:rPr lang="en-US" b="1" dirty="0"/>
              <a:t>nuanced, inclusive definition of progress</a:t>
            </a:r>
            <a:r>
              <a:rPr lang="en-US" dirty="0"/>
              <a:t>.</a:t>
            </a:r>
            <a:endParaRPr lang="tr-TR" dirty="0"/>
          </a:p>
          <a:p>
            <a:endParaRPr lang="en-US" dirty="0"/>
          </a:p>
          <a:p>
            <a:r>
              <a:rPr lang="en-US" dirty="0"/>
              <a:t>So, monitoring and evaluation, when done reflexively, isn’t the end of planning—it’s the engine that keeps it alive, responsive, and aligned with the social contract of mobility that we hope to build.</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10</a:t>
            </a:fld>
            <a:endParaRPr lang="tr-TR"/>
          </a:p>
        </p:txBody>
      </p:sp>
    </p:spTree>
    <p:extLst>
      <p:ext uri="{BB962C8B-B14F-4D97-AF65-F5344CB8AC3E}">
        <p14:creationId xmlns:p14="http://schemas.microsoft.com/office/powerpoint/2010/main" val="41979171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Now let’s bring all these ideas down to earth with a closer look at </a:t>
            </a:r>
            <a:r>
              <a:rPr lang="en-US" b="1" dirty="0"/>
              <a:t>Istanbul as a case study</a:t>
            </a:r>
            <a:r>
              <a:rPr lang="en-US" dirty="0"/>
              <a:t>. This city presents both the </a:t>
            </a:r>
            <a:r>
              <a:rPr lang="en-US" b="1" dirty="0"/>
              <a:t>complex challenges</a:t>
            </a:r>
            <a:r>
              <a:rPr lang="en-US" dirty="0"/>
              <a:t> and the </a:t>
            </a:r>
            <a:r>
              <a:rPr lang="en-US" b="1" dirty="0"/>
              <a:t>transformative opportunities</a:t>
            </a:r>
            <a:r>
              <a:rPr lang="en-US" dirty="0"/>
              <a:t> we’ve been discussing.</a:t>
            </a:r>
          </a:p>
          <a:p>
            <a:r>
              <a:rPr lang="en-US" dirty="0"/>
              <a:t>On paper, Istanbul adopted a formal SUMP in 2022, signaling alignment with European mobility planning frameworks. The report incorporates the language of sustainability, integration, and participatory visioning. But in practice, the outcomes and ongoing challenges reveal a stark </a:t>
            </a:r>
            <a:r>
              <a:rPr lang="en-US" b="1" dirty="0"/>
              <a:t>disconnect between SUMP principles and the lived urban reality</a:t>
            </a:r>
            <a:r>
              <a:rPr lang="en-US" dirty="0"/>
              <a:t>.</a:t>
            </a:r>
            <a:endParaRPr lang="tr-TR" dirty="0"/>
          </a:p>
          <a:p>
            <a:endParaRPr lang="en-US" dirty="0"/>
          </a:p>
          <a:p>
            <a:r>
              <a:rPr lang="en-US" dirty="0"/>
              <a:t>First, consider the </a:t>
            </a:r>
            <a:r>
              <a:rPr lang="en-US" b="1" dirty="0"/>
              <a:t>recent statistics</a:t>
            </a:r>
            <a:r>
              <a:rPr lang="en-US" dirty="0"/>
              <a:t>: between 2019 and 2024, Istanbul’s </a:t>
            </a:r>
            <a:r>
              <a:rPr lang="en-US" b="1" dirty="0"/>
              <a:t>motorized vehicle population surged by 32%</a:t>
            </a:r>
            <a:r>
              <a:rPr lang="en-US" dirty="0"/>
              <a:t>, while the actual population increased by only 1%. This reveals a troubling and widening </a:t>
            </a:r>
            <a:r>
              <a:rPr lang="en-US" b="1" dirty="0"/>
              <a:t>gap between mobility behavior and planning intentions</a:t>
            </a:r>
            <a:r>
              <a:rPr lang="en-US" dirty="0"/>
              <a:t>. Car dependency is not just growing—it’s becoming embedded. And this trend directly contradicts the goals of reducing emissions and congestion that the SUMP seeks to promote.</a:t>
            </a:r>
            <a:endParaRPr lang="tr-TR" dirty="0"/>
          </a:p>
          <a:p>
            <a:endParaRPr lang="en-US" dirty="0"/>
          </a:p>
          <a:p>
            <a:r>
              <a:rPr lang="en-US" dirty="0"/>
              <a:t>Meanwhile, Istanbul continues to grapple with </a:t>
            </a:r>
            <a:r>
              <a:rPr lang="en-US" b="1" dirty="0"/>
              <a:t>spatial inequality and fragmented transport governance</a:t>
            </a:r>
            <a:r>
              <a:rPr lang="en-US" dirty="0"/>
              <a:t>. The city’s geography, divided by water and steep hills, complicates integration. Formal transit networks have expanded, especially metro lines, but they haven’t kept pace with the city’s outward sprawl or its growing reliance on informal systems like </a:t>
            </a:r>
            <a:r>
              <a:rPr lang="en-US" dirty="0" err="1"/>
              <a:t>dolmuş</a:t>
            </a:r>
            <a:r>
              <a:rPr lang="en-US" dirty="0"/>
              <a:t> and private minibuses. Yet these informal modes, which serve thousands daily, are still largely seen as </a:t>
            </a:r>
            <a:r>
              <a:rPr lang="en-US" b="1" dirty="0"/>
              <a:t>temporary or marginal in planning documents</a:t>
            </a:r>
            <a:r>
              <a:rPr lang="en-US" dirty="0"/>
              <a:t>.</a:t>
            </a:r>
            <a:endParaRPr lang="tr-TR" dirty="0"/>
          </a:p>
          <a:p>
            <a:endParaRPr lang="en-US" dirty="0"/>
          </a:p>
          <a:p>
            <a:r>
              <a:rPr lang="en-US" dirty="0"/>
              <a:t>The city’s SUMP also places significant emphasis on </a:t>
            </a:r>
            <a:r>
              <a:rPr lang="en-US" b="1" dirty="0"/>
              <a:t>technocratic solutions</a:t>
            </a:r>
            <a:r>
              <a:rPr lang="en-US" dirty="0"/>
              <a:t>—metro construction, congestion pricing, electric buses—but pays </a:t>
            </a:r>
            <a:r>
              <a:rPr lang="en-US" b="1" dirty="0"/>
              <a:t>limited attention to community-based planning, adaptive governance, or informal sector integration</a:t>
            </a:r>
            <a:r>
              <a:rPr lang="en-US" dirty="0"/>
              <a:t>. This is precisely where a reflexive approach would intervene.</a:t>
            </a:r>
            <a:endParaRPr lang="tr-TR" dirty="0"/>
          </a:p>
          <a:p>
            <a:endParaRPr lang="en-US" dirty="0"/>
          </a:p>
          <a:p>
            <a:r>
              <a:rPr lang="en-US" dirty="0"/>
              <a:t>A reflexive SUMP for Istanbul would start by acknowledging the </a:t>
            </a:r>
            <a:r>
              <a:rPr lang="en-US" b="1" dirty="0"/>
              <a:t>city’s plural mobility ecologies</a:t>
            </a:r>
            <a:r>
              <a:rPr lang="en-US" dirty="0"/>
              <a:t>. It would recognize that many peripheral neighborhoods depend more on minibuses than metro lines. It would use ethnographic research, community storytelling, and participatory mapping to uncover what standard data misses—like the risks women face in transit deserts or the informal routes that fill in where the public sector falls short.</a:t>
            </a:r>
          </a:p>
          <a:p>
            <a:r>
              <a:rPr lang="en-US" dirty="0"/>
              <a:t>The planning process would involve those who are typically excluded: informal operators, disabled users, caregivers, neighborhood associations. It would frame infrastructure investment not only in terms of capacity, but in terms of </a:t>
            </a:r>
            <a:r>
              <a:rPr lang="en-US" b="1" dirty="0"/>
              <a:t>equity, access, and social return</a:t>
            </a:r>
            <a:r>
              <a:rPr lang="en-US" dirty="0"/>
              <a:t>.</a:t>
            </a:r>
            <a:endParaRPr lang="tr-TR" dirty="0"/>
          </a:p>
          <a:p>
            <a:endParaRPr lang="en-US" dirty="0"/>
          </a:p>
          <a:p>
            <a:r>
              <a:rPr lang="en-US" dirty="0"/>
              <a:t>And most importantly, implementation would shift from project-based execution to </a:t>
            </a:r>
            <a:r>
              <a:rPr lang="en-US" b="1" dirty="0"/>
              <a:t>continuous iteration and feedback</a:t>
            </a:r>
            <a:r>
              <a:rPr lang="en-US" dirty="0"/>
              <a:t>, with adaptive adjustments based on what’s actually working on the ground.</a:t>
            </a:r>
          </a:p>
          <a:p>
            <a:r>
              <a:rPr lang="en-US" dirty="0"/>
              <a:t>Istanbul, in many ways, has all the ingredients for a reflexive planning transformation: a diverse transport landscape, motivated municipal actors, a dynamic civil society, and growing pressure to act on sustainability. But it requires a pivot—from importing frameworks to </a:t>
            </a:r>
            <a:r>
              <a:rPr lang="en-US" b="1" dirty="0"/>
              <a:t>co-producing a planning culture rooted in Istanbul’s own realities</a:t>
            </a:r>
            <a:r>
              <a:rPr lang="en-US" dirty="0"/>
              <a:t>.</a:t>
            </a:r>
            <a:endParaRPr lang="tr-TR" dirty="0"/>
          </a:p>
          <a:p>
            <a:endParaRPr lang="en-US" dirty="0"/>
          </a:p>
          <a:p>
            <a:r>
              <a:rPr lang="en-US" dirty="0"/>
              <a:t>This case study illustrates that while SUMPs offer useful tools, they must be </a:t>
            </a:r>
            <a:r>
              <a:rPr lang="en-US" b="1" dirty="0"/>
              <a:t>redefined</a:t>
            </a:r>
            <a:r>
              <a:rPr lang="en-US" dirty="0"/>
              <a:t> through reflexive principles if they are to be genuinely effective in complex, evolving cities of the Global South.</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11</a:t>
            </a:fld>
            <a:endParaRPr lang="tr-TR"/>
          </a:p>
        </p:txBody>
      </p:sp>
    </p:spTree>
    <p:extLst>
      <p:ext uri="{BB962C8B-B14F-4D97-AF65-F5344CB8AC3E}">
        <p14:creationId xmlns:p14="http://schemas.microsoft.com/office/powerpoint/2010/main" val="23892580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As we dive deeper into Istanbul’s SUMP experience, it becomes clear that </a:t>
            </a:r>
            <a:r>
              <a:rPr lang="en-US" b="1" dirty="0"/>
              <a:t>the disconnection lies not in a lack of investment or technical planning</a:t>
            </a:r>
            <a:r>
              <a:rPr lang="en-US" dirty="0"/>
              <a:t>, but in </a:t>
            </a:r>
            <a:r>
              <a:rPr lang="en-US" b="1" dirty="0"/>
              <a:t>what is prioritized—and what is neglected</a:t>
            </a:r>
            <a:r>
              <a:rPr lang="en-US" dirty="0"/>
              <a:t>.</a:t>
            </a:r>
          </a:p>
          <a:p>
            <a:r>
              <a:rPr lang="en-US" dirty="0"/>
              <a:t>First, there is a </a:t>
            </a:r>
            <a:r>
              <a:rPr lang="en-US" b="1" dirty="0"/>
              <a:t>strong emphasis on infrastructure</a:t>
            </a:r>
            <a:r>
              <a:rPr lang="en-US" dirty="0"/>
              <a:t>, particularly large-scale metro projects. These expansions are undeniably important and receive heavy political and financial support. However, they are often </a:t>
            </a:r>
            <a:r>
              <a:rPr lang="en-US" b="1" dirty="0"/>
              <a:t>implemented without parallel efforts in social integration</a:t>
            </a:r>
            <a:r>
              <a:rPr lang="en-US" dirty="0"/>
              <a:t>. The planning focuses on physical connectivity—moving people efficiently—but neglects to address </a:t>
            </a:r>
            <a:r>
              <a:rPr lang="en-US" b="1" dirty="0"/>
              <a:t>who gets connected, under what conditions, and at what cost</a:t>
            </a:r>
            <a:r>
              <a:rPr lang="en-US" dirty="0"/>
              <a:t>. There is little emphasis on </a:t>
            </a:r>
            <a:r>
              <a:rPr lang="en-US" b="1" dirty="0"/>
              <a:t>equity of access</a:t>
            </a:r>
            <a:r>
              <a:rPr lang="en-US" dirty="0"/>
              <a:t>, affordability, or complementary services like feeder systems for low-income areas.</a:t>
            </a:r>
            <a:endParaRPr lang="tr-TR" dirty="0"/>
          </a:p>
          <a:p>
            <a:endParaRPr lang="en-US" dirty="0"/>
          </a:p>
          <a:p>
            <a:r>
              <a:rPr lang="en-US" dirty="0"/>
              <a:t>Second, these infrastructure projects are contributing to </a:t>
            </a:r>
            <a:r>
              <a:rPr lang="en-US" b="1" dirty="0"/>
              <a:t>spatial gentrification</a:t>
            </a:r>
            <a:r>
              <a:rPr lang="en-US" dirty="0"/>
              <a:t>, especially around new transit corridors. As metro lines are extended, land values rise in adjacent areas. While this is often seen as a success in transport-led development, it has </a:t>
            </a:r>
            <a:r>
              <a:rPr lang="en-US" b="1" dirty="0"/>
              <a:t>real consequences</a:t>
            </a:r>
            <a:r>
              <a:rPr lang="en-US" dirty="0"/>
              <a:t>: lower-income residents are priced out, and new development caters to wealthier groups. This </a:t>
            </a:r>
            <a:r>
              <a:rPr lang="en-US" b="1" dirty="0"/>
              <a:t>displacement and socio-spatial segregation</a:t>
            </a:r>
            <a:r>
              <a:rPr lang="en-US" dirty="0"/>
              <a:t> are rarely addressed in the planning documents. The result is a paradox: mobility investments meant to serve the public good can end up </a:t>
            </a:r>
            <a:r>
              <a:rPr lang="en-US" b="1" dirty="0"/>
              <a:t>reinforcing inequality</a:t>
            </a:r>
            <a:r>
              <a:rPr lang="en-US" dirty="0"/>
              <a:t>.</a:t>
            </a:r>
            <a:endParaRPr lang="tr-TR" dirty="0"/>
          </a:p>
          <a:p>
            <a:endParaRPr lang="en-US" dirty="0"/>
          </a:p>
          <a:p>
            <a:r>
              <a:rPr lang="en-US" dirty="0"/>
              <a:t>Lastly, </a:t>
            </a:r>
            <a:r>
              <a:rPr lang="en-US" b="1" dirty="0"/>
              <a:t>institutional fragmentation</a:t>
            </a:r>
            <a:r>
              <a:rPr lang="en-US" dirty="0"/>
              <a:t> remains a core obstacle. Istanbul’s transport planning involves multiple agencies—some under the metropolitan municipality, others under national ministries. These institutions often work in </a:t>
            </a:r>
            <a:r>
              <a:rPr lang="en-US" b="1" dirty="0"/>
              <a:t>silos</a:t>
            </a:r>
            <a:r>
              <a:rPr lang="en-US" dirty="0"/>
              <a:t>, with overlapping responsibilities and conflicting visions. Public engagement, when it happens, tends to be </a:t>
            </a:r>
            <a:r>
              <a:rPr lang="en-US" b="1" dirty="0"/>
              <a:t>fragmented and symbolic</a:t>
            </a:r>
            <a:r>
              <a:rPr lang="en-US" dirty="0"/>
              <a:t>, not structurally embedded in the decision-making process. Residents are informed of plans, but rarely empowered to shape them.</a:t>
            </a:r>
            <a:endParaRPr lang="tr-TR" dirty="0"/>
          </a:p>
          <a:p>
            <a:endParaRPr lang="en-US" dirty="0"/>
          </a:p>
          <a:p>
            <a:r>
              <a:rPr lang="tr-TR" dirty="0" err="1"/>
              <a:t>While</a:t>
            </a:r>
            <a:r>
              <a:rPr lang="tr-TR" dirty="0"/>
              <a:t> </a:t>
            </a:r>
            <a:r>
              <a:rPr lang="en-US" dirty="0"/>
              <a:t>Istanbul’s SUMP talks the talk of sustainability and integration, the </a:t>
            </a:r>
            <a:r>
              <a:rPr lang="en-US" b="1" dirty="0"/>
              <a:t>actual process reflects an older logic of technocratic governance, market-led urban development, and top-down planning</a:t>
            </a:r>
            <a:r>
              <a:rPr lang="en-US" dirty="0"/>
              <a:t>. Bridging this disconnect requires more than new infrastructure—it calls for </a:t>
            </a:r>
            <a:r>
              <a:rPr lang="en-US" b="1" dirty="0"/>
              <a:t>a fundamental cultural shift in how planning is conceptualized, governed, and lived</a:t>
            </a:r>
            <a:r>
              <a:rPr lang="en-US" dirty="0"/>
              <a:t>.</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12</a:t>
            </a:fld>
            <a:endParaRPr lang="tr-TR"/>
          </a:p>
        </p:txBody>
      </p:sp>
    </p:spTree>
    <p:extLst>
      <p:ext uri="{BB962C8B-B14F-4D97-AF65-F5344CB8AC3E}">
        <p14:creationId xmlns:p14="http://schemas.microsoft.com/office/powerpoint/2010/main" val="42342640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Now let’s imagine what a truly </a:t>
            </a:r>
            <a:r>
              <a:rPr lang="en-US" b="1" dirty="0"/>
              <a:t>reflexive SUMP would look like for Istanbul</a:t>
            </a:r>
            <a:r>
              <a:rPr lang="en-US" dirty="0"/>
              <a:t>—one that doesn’t just imitate European templates, but speaks to the </a:t>
            </a:r>
            <a:r>
              <a:rPr lang="en-US" b="1" dirty="0"/>
              <a:t>realities of this complex, pluralistic, and ever-changing metropolis</a:t>
            </a:r>
            <a:r>
              <a:rPr lang="en-US" dirty="0"/>
              <a:t>.</a:t>
            </a:r>
          </a:p>
          <a:p>
            <a:r>
              <a:rPr lang="en-US" dirty="0"/>
              <a:t>First and foremost, a reflexive SUMP for Istanbul would begin with a </a:t>
            </a:r>
            <a:r>
              <a:rPr lang="en-US" b="1" dirty="0"/>
              <a:t>deep, participatory diagnostic phase</a:t>
            </a:r>
            <a:r>
              <a:rPr lang="en-US" dirty="0"/>
              <a:t>. Rather than basing priorities on abstract metrics or external benchmarks, it would involve direct engagement with communities—from </a:t>
            </a:r>
            <a:r>
              <a:rPr lang="en-US" dirty="0" err="1"/>
              <a:t>dolmuş</a:t>
            </a:r>
            <a:r>
              <a:rPr lang="en-US" dirty="0"/>
              <a:t> drivers and ferry users to women commuting from the peripheries, to youth in gentrifying neighborhoods. This would reveal where current systems fall short, what informal systems are already working, and how different populations actually experience the city’s mobility networks.</a:t>
            </a:r>
            <a:endParaRPr lang="tr-TR" dirty="0"/>
          </a:p>
          <a:p>
            <a:endParaRPr lang="en-US" dirty="0"/>
          </a:p>
          <a:p>
            <a:r>
              <a:rPr lang="en-US" dirty="0"/>
              <a:t>Next, instead of defining success by kilometers of new rail or CO₂ reductions alone, the reflexive approach would build </a:t>
            </a:r>
            <a:r>
              <a:rPr lang="en-US" b="1" dirty="0"/>
              <a:t>strategic goals rooted in equity and access</a:t>
            </a:r>
            <a:r>
              <a:rPr lang="en-US" dirty="0"/>
              <a:t>. Which communities have been historically underserved? Which areas suffer from the longest, most dangerous commutes? Where does the risk of displacement due to infrastructure upgrades loom largest? These are the questions that would guide investment—not just the question of where technical efficiency can be achieved.</a:t>
            </a:r>
            <a:endParaRPr lang="tr-TR" dirty="0"/>
          </a:p>
          <a:p>
            <a:endParaRPr lang="en-US" dirty="0"/>
          </a:p>
          <a:p>
            <a:r>
              <a:rPr lang="en-US" dirty="0"/>
              <a:t>Crucially, this model would </a:t>
            </a:r>
            <a:r>
              <a:rPr lang="en-US" b="1" dirty="0"/>
              <a:t>elevate the role of informal transport</a:t>
            </a:r>
            <a:r>
              <a:rPr lang="en-US" dirty="0"/>
              <a:t>, not treat it as a problem to be phased out. Istanbul’s </a:t>
            </a:r>
            <a:r>
              <a:rPr lang="en-US" dirty="0" err="1"/>
              <a:t>dolmuş</a:t>
            </a:r>
            <a:r>
              <a:rPr lang="en-US" dirty="0"/>
              <a:t> and minibuses fill critical gaps, especially in topographically and socially complex zones. A reflexive plan would seek to </a:t>
            </a:r>
            <a:r>
              <a:rPr lang="en-US" b="1" dirty="0"/>
              <a:t>integrate, support, and gradually formalize these systems</a:t>
            </a:r>
            <a:r>
              <a:rPr lang="en-US" dirty="0"/>
              <a:t>, offering training, financial support, safety upgrades, and route coordination—without undermining the vital role they play.</a:t>
            </a:r>
            <a:endParaRPr lang="tr-TR" dirty="0"/>
          </a:p>
          <a:p>
            <a:endParaRPr lang="en-US" dirty="0"/>
          </a:p>
          <a:p>
            <a:r>
              <a:rPr lang="en-US" dirty="0"/>
              <a:t>Governance, too, would be reimagined. A reflexive SUMP would establish </a:t>
            </a:r>
            <a:r>
              <a:rPr lang="en-US" b="1" dirty="0"/>
              <a:t>permanent, cross-level, and cross-sectoral platforms</a:t>
            </a:r>
            <a:r>
              <a:rPr lang="en-US" dirty="0"/>
              <a:t> for dialogue—not just between agencies but with residents and marginalized groups. Planning councils would include not only planners and engineers but also community organizers, informal workers, and accessibility advocates. Decision-making would be </a:t>
            </a:r>
            <a:r>
              <a:rPr lang="en-US" b="1" dirty="0"/>
              <a:t>distributed, negotiated, and iterative</a:t>
            </a:r>
            <a:r>
              <a:rPr lang="en-US" dirty="0"/>
              <a:t>.</a:t>
            </a:r>
            <a:endParaRPr lang="tr-TR" dirty="0"/>
          </a:p>
          <a:p>
            <a:endParaRPr lang="en-US" dirty="0"/>
          </a:p>
          <a:p>
            <a:r>
              <a:rPr lang="en-US" dirty="0"/>
              <a:t>Lastly, a reflexive SUMP for Istanbul would embed </a:t>
            </a:r>
            <a:r>
              <a:rPr lang="en-US" b="1" dirty="0"/>
              <a:t>adaptive mechanisms</a:t>
            </a:r>
            <a:r>
              <a:rPr lang="en-US" dirty="0"/>
              <a:t> into every stage. New developments—whether transit investments, land-use shifts, or economic disruptions—would be monitored not just for technical outputs, but for their social impacts. If a new metro line triggers gentrification, the plan would include </a:t>
            </a:r>
            <a:r>
              <a:rPr lang="en-US" b="1" dirty="0"/>
              <a:t>real-time responses</a:t>
            </a:r>
            <a:r>
              <a:rPr lang="en-US" dirty="0"/>
              <a:t>, like affordable housing protections, fare equity measures, or re-routing of informal services to fill emerging gaps.</a:t>
            </a:r>
            <a:endParaRPr lang="tr-TR" dirty="0"/>
          </a:p>
          <a:p>
            <a:endParaRPr lang="en-US" dirty="0"/>
          </a:p>
          <a:p>
            <a:r>
              <a:rPr lang="en-US" dirty="0"/>
              <a:t>the reflexive SUMP for Istanbul would shift from a blueprint to a </a:t>
            </a:r>
            <a:r>
              <a:rPr lang="en-US" b="1" dirty="0"/>
              <a:t>living, breathing system of urban negotiation</a:t>
            </a:r>
            <a:r>
              <a:rPr lang="en-US" dirty="0"/>
              <a:t>—anchored not in compliance or idealized templates, but in the </a:t>
            </a:r>
            <a:r>
              <a:rPr lang="en-US" b="1" dirty="0"/>
              <a:t>right to the city</a:t>
            </a:r>
            <a:r>
              <a:rPr lang="en-US" dirty="0"/>
              <a:t> and the lived, evolving experience of its residents.</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13</a:t>
            </a:fld>
            <a:endParaRPr lang="tr-TR"/>
          </a:p>
        </p:txBody>
      </p:sp>
    </p:spTree>
    <p:extLst>
      <p:ext uri="{BB962C8B-B14F-4D97-AF65-F5344CB8AC3E}">
        <p14:creationId xmlns:p14="http://schemas.microsoft.com/office/powerpoint/2010/main" val="33584404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Let’s now distill this discussion into a set of </a:t>
            </a:r>
            <a:r>
              <a:rPr lang="en-US" b="1" dirty="0"/>
              <a:t>key takeaways and concrete policy proposals</a:t>
            </a:r>
            <a:r>
              <a:rPr lang="en-US" dirty="0"/>
              <a:t> that can guide the development of more context-sensitive and effective SUMPs—not just in Istanbul, but across similarly dynamic cities in the Global South.</a:t>
            </a:r>
            <a:endParaRPr lang="tr-TR" dirty="0"/>
          </a:p>
          <a:p>
            <a:endParaRPr lang="en-US" dirty="0"/>
          </a:p>
          <a:p>
            <a:r>
              <a:rPr lang="en-US" dirty="0"/>
              <a:t>First, and most crucially, </a:t>
            </a:r>
            <a:r>
              <a:rPr lang="en-US" b="1" dirty="0"/>
              <a:t>context matters</a:t>
            </a:r>
            <a:r>
              <a:rPr lang="en-US" dirty="0"/>
              <a:t>. Imported planning frameworks—like the EU’s SUMP model—cannot simply be transplanted into rapidly evolving cities without adaptation. Istanbul’s experience shows us that without </a:t>
            </a:r>
            <a:r>
              <a:rPr lang="en-US" b="1" dirty="0"/>
              <a:t>institutional reflexivity</a:t>
            </a:r>
            <a:r>
              <a:rPr lang="en-US" dirty="0"/>
              <a:t>, such models risk becoming disconnected from the on-the-ground realities they aim to improve. Therefore, the first policy shift must be toward </a:t>
            </a:r>
            <a:r>
              <a:rPr lang="en-US" b="1" dirty="0"/>
              <a:t>localized diagnostic processes</a:t>
            </a:r>
            <a:r>
              <a:rPr lang="en-US" dirty="0"/>
              <a:t> that surface real needs, hidden dynamics, and spatial inequalities.</a:t>
            </a:r>
            <a:endParaRPr lang="tr-TR" dirty="0"/>
          </a:p>
          <a:p>
            <a:endParaRPr lang="en-US" dirty="0"/>
          </a:p>
          <a:p>
            <a:r>
              <a:rPr lang="en-US" dirty="0"/>
              <a:t>Second, </a:t>
            </a:r>
            <a:r>
              <a:rPr lang="en-US" b="1" dirty="0"/>
              <a:t>informality must be embraced as a structural feature</a:t>
            </a:r>
            <a:r>
              <a:rPr lang="en-US" dirty="0"/>
              <a:t>, not an anomaly. </a:t>
            </a:r>
            <a:r>
              <a:rPr lang="en-US" dirty="0" err="1"/>
              <a:t>Dolmuş</a:t>
            </a:r>
            <a:r>
              <a:rPr lang="en-US" dirty="0"/>
              <a:t> services, informal ferries, and unregulated minibuses are not temporary gaps—they are the outcome of adaptive urban problem-solving. Policy should stop treating these as nuisances or obstacles. Instead, planners should develop regulatory tools and fiscal mechanisms that support, integrate, and improve informal systems—such as through cooperative licensing, access to credit for vehicle upgrades, and integration into fare and information systems.</a:t>
            </a:r>
            <a:endParaRPr lang="tr-TR" dirty="0"/>
          </a:p>
          <a:p>
            <a:endParaRPr lang="en-US" dirty="0"/>
          </a:p>
          <a:p>
            <a:r>
              <a:rPr lang="en-US" dirty="0"/>
              <a:t>Third, </a:t>
            </a:r>
            <a:r>
              <a:rPr lang="en-US" b="1" dirty="0"/>
              <a:t>co-governance mechanisms must be institutionalized</a:t>
            </a:r>
            <a:r>
              <a:rPr lang="en-US" dirty="0"/>
              <a:t>. This is not about public relations or symbolic consultation. It means establishing permanent forums—at the district and metropolitan level—where residents, planners, informal operators, and civil society actors can jointly deliberate on investments, service design, and system evaluation. Istanbul has experimented with this in participatory budgeting pilots—it’s time to scale that up across the mobility sector.</a:t>
            </a:r>
          </a:p>
          <a:p>
            <a:r>
              <a:rPr lang="en-US" dirty="0"/>
              <a:t>Fourth, planning must </a:t>
            </a:r>
            <a:r>
              <a:rPr lang="en-US" b="1" dirty="0"/>
              <a:t>shift from static, predictive models to adaptive, feedback-driven processes</a:t>
            </a:r>
            <a:r>
              <a:rPr lang="en-US" dirty="0"/>
              <a:t>. This means investing in real-time data collection and analysis—not just for congestion or emissions, but for accessibility, affordability, and displacement risk. Evaluation systems must combine quantitative metrics with ethnographic insights and community-led performance indicators.</a:t>
            </a:r>
            <a:endParaRPr lang="tr-TR" dirty="0"/>
          </a:p>
          <a:p>
            <a:endParaRPr lang="en-US" dirty="0"/>
          </a:p>
          <a:p>
            <a:r>
              <a:rPr lang="en-US" dirty="0"/>
              <a:t>Finally, policy must </a:t>
            </a:r>
            <a:r>
              <a:rPr lang="en-US" b="1" dirty="0"/>
              <a:t>frame mobility as a public right and a tool for spatial justice</a:t>
            </a:r>
            <a:r>
              <a:rPr lang="en-US" dirty="0"/>
              <a:t>. That means prioritizing last-mile solutions in peripheral zones, subsidizing essential services for low-income riders, and protecting vulnerable communities from the side effects of ‘success’—like gentrification and exclusion. A truly reflexive SUMP doesn’t just move people efficiently; it redistributes power, access, and dignity across the city.</a:t>
            </a:r>
            <a:endParaRPr lang="tr-TR" dirty="0"/>
          </a:p>
          <a:p>
            <a:endParaRPr lang="en-US" dirty="0"/>
          </a:p>
          <a:p>
            <a:r>
              <a:rPr lang="en-US" dirty="0"/>
              <a:t>These takeaways point to a fundamental transformation in how we think about and practice urban mobility planning—one that shifts from compliance to co-creation, from infrastructure to justice, and from prediction to responsiveness.</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14</a:t>
            </a:fld>
            <a:endParaRPr lang="tr-TR"/>
          </a:p>
        </p:txBody>
      </p:sp>
    </p:spTree>
    <p:extLst>
      <p:ext uri="{BB962C8B-B14F-4D97-AF65-F5344CB8AC3E}">
        <p14:creationId xmlns:p14="http://schemas.microsoft.com/office/powerpoint/2010/main" val="413956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Sustainable Urban Mobility Plans, or SUMPs, were born out of the European Union’s broader commitment to environmentally sustainable and socially inclusive urban development. These plans are designed to integrate transportation with land-use planning, to encourage walking, cycling, and public transport, and to reduce car dependency—all while improving air quality, safety, and accessibility for diverse user groups.</a:t>
            </a:r>
          </a:p>
          <a:p>
            <a:r>
              <a:rPr lang="en-US" dirty="0"/>
              <a:t>In many European cities, SUMPs have contributed to tangible improvements in urban mobility systems. Cities like Copenhagen and Vienna have used them to reorganize transport networks, enhance multimodal integration, and build public consensus around sustainability goals. However, these successes are deeply rooted in socio-political environments characterized by stable institutions, relatively low levels of spatial inequality, and well-developed planning capacities.</a:t>
            </a:r>
          </a:p>
          <a:p>
            <a:r>
              <a:rPr lang="en-US" dirty="0"/>
              <a:t>This leads us to the core question driving today’s presentation: Can this European-born framework—developed under conditions of relative equilibrium—be transplanted successfully into the highly dynamic, and often volatile, conditions of Global South cities?</a:t>
            </a:r>
          </a:p>
          <a:p>
            <a:r>
              <a:rPr lang="en-US" dirty="0"/>
              <a:t>Cities such as Istanbul are shaped by rapid urbanization, fragmented governance, widespread informality in housing and transport, and sharp socio-economic disparities. These conditions present a fundamental challenge to the structured, prescriptive nature of SUMP. The question is not just whether SUMPs can be adapted, but whether they need to be fundamentally reimagined to remain relevant and effective in these contexts.</a:t>
            </a:r>
          </a:p>
          <a:p>
            <a:r>
              <a:rPr lang="en-US" dirty="0"/>
              <a:t>Are we facing a case of model misfit, or is there room to transform SUMP into a more reflexive, responsive, and context-sensitive planning tool? This presentation will explore that very tension—between ambition and reality, between structure and flexibility—and propose a more grounded approach to urban mobility planning for cities like Istanbul.</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2</a:t>
            </a:fld>
            <a:endParaRPr lang="tr-TR"/>
          </a:p>
        </p:txBody>
      </p:sp>
    </p:spTree>
    <p:extLst>
      <p:ext uri="{BB962C8B-B14F-4D97-AF65-F5344CB8AC3E}">
        <p14:creationId xmlns:p14="http://schemas.microsoft.com/office/powerpoint/2010/main" val="3999618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To critically examine the limits of the current SUMP framework in the context of developing cities, we must begin with a shift in theoretical orientation. Two key scholars—Eduardo Vasconcellos and Harry Dimitriou—offer frameworks that fundamentally challenge the assumptions embedded in conventional transport planning.</a:t>
            </a:r>
          </a:p>
          <a:p>
            <a:r>
              <a:rPr lang="en-US" dirty="0"/>
              <a:t>Vasconcellos, in his seminal 2001 work, argues that transport planning in developing countries cannot be divorced from questions of inequality, informality, and social exclusion. In his view, mobility is not just about infrastructure or efficiency—it is a reflection of deep structural inequities. Planning that ignores these realities tends to reinforce existing disparities by privileging those who are already mobile, already connected, already empowered. Vasconcellos insists that we must start from the lived experiences of the urban poor, particularly those in informal settlements and peripheral zones who are systematically excluded from formal planning discourses and investments.</a:t>
            </a:r>
          </a:p>
          <a:p>
            <a:r>
              <a:rPr lang="en-US" dirty="0"/>
              <a:t>Building on this, Dimitriou introduces the concept of 'appropriate planning cultures.' He cautions against the blind transfer of planning models from the Global North to the Global South, emphasizing instead the need for context-sensitive, culturally grounded planning practices. This includes recognizing local political economies, institutional arrangements, and historical urban trajectories. For Dimitriou, successful planning is not just technical; it’s deeply social and political. It must be inclusive, participatory, and adaptive to evolving urban conditions.</a:t>
            </a:r>
          </a:p>
          <a:p>
            <a:r>
              <a:rPr lang="en-US" dirty="0"/>
              <a:t>Together, these perspectives invite us to reframe urban mobility not as a technical or logistical issue, but as a fundamental right and a platform for advancing social justice. In this reframing, mobility becomes about who has access to the city, who participates in its life, and who gets left behind. And planning becomes not merely a matter of network optimization or carbon reduction, but a tool to redistribute opportunity, space, and power in the urban realm.</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3</a:t>
            </a:fld>
            <a:endParaRPr lang="tr-TR"/>
          </a:p>
        </p:txBody>
      </p:sp>
    </p:spTree>
    <p:extLst>
      <p:ext uri="{BB962C8B-B14F-4D97-AF65-F5344CB8AC3E}">
        <p14:creationId xmlns:p14="http://schemas.microsoft.com/office/powerpoint/2010/main" val="704492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When we examine urban mobility planning in developing countries, several persistent and interrelated challenges emerge—challenges that complicate the application of imported models like SUMP and often render them insufficient or ineffective without significant adaptation.</a:t>
            </a:r>
            <a:endParaRPr lang="tr-TR" dirty="0"/>
          </a:p>
          <a:p>
            <a:endParaRPr lang="en-US" dirty="0"/>
          </a:p>
          <a:p>
            <a:r>
              <a:rPr lang="en-US" dirty="0"/>
              <a:t>First, let’s begin with </a:t>
            </a:r>
            <a:r>
              <a:rPr lang="en-US" b="1" dirty="0"/>
              <a:t>rapid urbanization</a:t>
            </a:r>
            <a:r>
              <a:rPr lang="en-US" dirty="0"/>
              <a:t>. Many cities in the Global South, including Istanbul, Lagos, Dhaka, and Nairobi, are expanding at breakneck speed. This isn’t just population growth—it’s spatial growth, often in the form of uncontrolled urban sprawl, informal settlements, and fringe developments that outpace the reach of infrastructure and public services. In these contexts, mobility patterns evolve far more quickly than planning institutions can respond. New roads, transit corridors, and housing developments are often reactive, fragmented, or politically driven rather than strategically planned.</a:t>
            </a:r>
            <a:endParaRPr lang="tr-TR" dirty="0"/>
          </a:p>
          <a:p>
            <a:endParaRPr lang="en-US" dirty="0"/>
          </a:p>
          <a:p>
            <a:r>
              <a:rPr lang="en-US" dirty="0"/>
              <a:t>Second, we encounter </a:t>
            </a:r>
            <a:r>
              <a:rPr lang="en-US" b="1" dirty="0"/>
              <a:t>limited institutional capacity</a:t>
            </a:r>
            <a:r>
              <a:rPr lang="en-US" dirty="0"/>
              <a:t>. Many municipal and regional authorities in developing countries operate under significant constraints—technical, financial, and administrative. Urban planning departments may lack the staff, expertise, or tools to carry out comprehensive diagnostics or engage in participatory processes. They are often navigating multiple layers of bureaucracy, inconsistent data, short political cycles, and overlapping jurisdictions. These conditions make it difficult to implement the structured, iterative planning processes envisioned by SUMPs, which require long-term visioning, coordination, and monitoring.</a:t>
            </a:r>
            <a:endParaRPr lang="tr-TR" dirty="0"/>
          </a:p>
          <a:p>
            <a:endParaRPr lang="en-US" dirty="0"/>
          </a:p>
          <a:p>
            <a:r>
              <a:rPr lang="en-US" dirty="0"/>
              <a:t>Third, we must contend with </a:t>
            </a:r>
            <a:r>
              <a:rPr lang="en-US" b="1" dirty="0"/>
              <a:t>spatial inequality</a:t>
            </a:r>
            <a:r>
              <a:rPr lang="en-US" dirty="0"/>
              <a:t>. In many cities, access to mobility—and therefore access to education, employment, healthcare, and cultural life—is profoundly unequal. Peripheral neighborhoods, often the fastest-growing and most densely populated, are poorly served by formal transport systems. This results in longer commutes, higher transport costs, and reduced economic and social opportunities for the most marginalized groups. SUMPs that prioritize efficiency or environmental benchmarks over equity often miss these disparities or fail to address them effectively.</a:t>
            </a:r>
            <a:endParaRPr lang="tr-TR" dirty="0"/>
          </a:p>
          <a:p>
            <a:endParaRPr lang="en-US" dirty="0"/>
          </a:p>
          <a:p>
            <a:r>
              <a:rPr lang="en-US" dirty="0"/>
              <a:t>A major factor complicating this landscape is the </a:t>
            </a:r>
            <a:r>
              <a:rPr lang="en-US" b="1" dirty="0"/>
              <a:t>dominance of informal transport systems</a:t>
            </a:r>
            <a:r>
              <a:rPr lang="en-US" dirty="0"/>
              <a:t>. In many cities, paratransit modes—such as minibuses, tuk-tuks, or shared taxis—constitute the backbone of daily mobility for millions of people. These systems are highly flexible, demand-responsive, and deeply embedded in community life. Yet, they are frequently seen by planners as chaotic, inefficient, or unsafe. They are left out of formal transport strategies, under-regulated, or even targeted for removal—when in fact, they offer essential services in areas that formal systems don’t reach.</a:t>
            </a:r>
            <a:endParaRPr lang="tr-TR" dirty="0"/>
          </a:p>
          <a:p>
            <a:endParaRPr lang="en-US" dirty="0"/>
          </a:p>
          <a:p>
            <a:r>
              <a:rPr lang="en-US" dirty="0"/>
              <a:t>All of these issues point to a larger, systemic problem: the </a:t>
            </a:r>
            <a:r>
              <a:rPr lang="en-US" b="1" dirty="0"/>
              <a:t>planning disconnect</a:t>
            </a:r>
            <a:r>
              <a:rPr lang="en-US" dirty="0"/>
              <a:t>. Too often, developing cities are asked to adopt planning models—like the European SUMP—that assume institutional stability, spatial order, and formalized mobility networks. But these assumptions do not hold in many Global South cities. The realities on the ground are messier, more dynamic, and deeply shaped by informality, inequality, and local adaptation. As a result, there is a profound mismatch between the structure of imported planning frameworks and the needs, behaviors, and institutional realities of the cities they are meant to serve.</a:t>
            </a:r>
            <a:r>
              <a:rPr lang="tr-TR" dirty="0"/>
              <a:t> </a:t>
            </a:r>
            <a:r>
              <a:rPr lang="en-US" dirty="0"/>
              <a:t>This disconnect demands not just technical adjustments, but a fundamental rethinking of how we define, pursue, and evaluate sustainable mobility in these contexts.</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4</a:t>
            </a:fld>
            <a:endParaRPr lang="tr-TR"/>
          </a:p>
        </p:txBody>
      </p:sp>
    </p:spTree>
    <p:extLst>
      <p:ext uri="{BB962C8B-B14F-4D97-AF65-F5344CB8AC3E}">
        <p14:creationId xmlns:p14="http://schemas.microsoft.com/office/powerpoint/2010/main" val="1838545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To understand the significance—and the limitations—of SUMPs in developing city contexts, it’s important to contrast them with what they were meant to replace: </a:t>
            </a:r>
            <a:r>
              <a:rPr lang="en-US" b="1" dirty="0"/>
              <a:t>traditional transport planning models</a:t>
            </a:r>
            <a:r>
              <a:rPr lang="en-US" dirty="0"/>
              <a:t>. These older paradigms, particularly dominant in the mid-to-late 20th century, were </a:t>
            </a:r>
            <a:r>
              <a:rPr lang="en-US" b="1" dirty="0"/>
              <a:t>car-centric</a:t>
            </a:r>
            <a:r>
              <a:rPr lang="en-US" dirty="0"/>
              <a:t>, often focused on maximizing vehicle throughput, reducing congestion, and expanding infrastructure. Their logic was deeply rooted in the ideals of modernity and economic growth, equating mobility with road-building and individual access with car ownership.</a:t>
            </a:r>
            <a:endParaRPr lang="tr-TR" dirty="0"/>
          </a:p>
          <a:p>
            <a:endParaRPr lang="en-US" dirty="0"/>
          </a:p>
          <a:p>
            <a:r>
              <a:rPr lang="en-US" dirty="0"/>
              <a:t>In practice, this meant wide roads, flyovers, and expressways that prioritized speed and efficiency—often at the expense of environmental sustainability, urban livability, and social equity. Non-motorized transport was largely neglected. Public transport, if considered, was framed as a technical system rather than a social lifeline. And crucially, </a:t>
            </a:r>
            <a:r>
              <a:rPr lang="en-US" b="1" dirty="0"/>
              <a:t>citizen participation was minimal to nonexistent</a:t>
            </a:r>
            <a:r>
              <a:rPr lang="en-US" dirty="0"/>
              <a:t> in these plans.</a:t>
            </a:r>
            <a:endParaRPr lang="tr-TR" dirty="0"/>
          </a:p>
          <a:p>
            <a:endParaRPr lang="en-US" dirty="0"/>
          </a:p>
          <a:p>
            <a:r>
              <a:rPr lang="en-US" dirty="0"/>
              <a:t>SUMPs—an ambitious corrective born out of European efforts to shift the paradigm. SUMPs are </a:t>
            </a:r>
            <a:r>
              <a:rPr lang="en-US" b="1" dirty="0"/>
              <a:t>inclusive</a:t>
            </a:r>
            <a:r>
              <a:rPr lang="en-US" dirty="0"/>
              <a:t>, </a:t>
            </a:r>
            <a:r>
              <a:rPr lang="en-US" b="1" dirty="0"/>
              <a:t>multimodal</a:t>
            </a:r>
            <a:r>
              <a:rPr lang="en-US" dirty="0"/>
              <a:t>, and </a:t>
            </a:r>
            <a:r>
              <a:rPr lang="en-US" b="1" dirty="0"/>
              <a:t>sustainability-focused</a:t>
            </a:r>
            <a:r>
              <a:rPr lang="en-US" dirty="0"/>
              <a:t>. They explicitly promote walking, cycling, and public transit. More than just technical plans, they aim to incorporate social, environmental, and economic dimensions. They value </a:t>
            </a:r>
            <a:r>
              <a:rPr lang="en-US" b="1" dirty="0"/>
              <a:t>public engagement</a:t>
            </a:r>
            <a:r>
              <a:rPr lang="en-US" dirty="0"/>
              <a:t>, emphasizing the need for iterative dialogue, vision co-creation, and stakeholder collaboration throughout the planning process.</a:t>
            </a:r>
          </a:p>
          <a:p>
            <a:r>
              <a:rPr lang="en-US" dirty="0"/>
              <a:t>In theory, this is a radical departure from technocratic, top-down models. In practice, however, when these SUMPs are exported—especially to cities in the Global South—they encounter profound tensions. On one side, you have </a:t>
            </a:r>
            <a:r>
              <a:rPr lang="en-US" b="1" dirty="0"/>
              <a:t>technocratic idealism</a:t>
            </a:r>
            <a:r>
              <a:rPr lang="en-US" dirty="0"/>
              <a:t> embedded in the structured, prescriptive SUMP methodology. On the other side, you have the </a:t>
            </a:r>
            <a:r>
              <a:rPr lang="en-US" b="1" dirty="0"/>
              <a:t>lived urban experience</a:t>
            </a:r>
            <a:r>
              <a:rPr lang="en-US" dirty="0"/>
              <a:t> in cities like Istanbul, where transport systems are hybrid, governance is fragmented, and planning often has to negotiate with the realities of informality, inequality, and rapid change.</a:t>
            </a:r>
            <a:endParaRPr lang="tr-TR" dirty="0"/>
          </a:p>
          <a:p>
            <a:endParaRPr lang="en-US" dirty="0"/>
          </a:p>
          <a:p>
            <a:r>
              <a:rPr lang="en-US" dirty="0"/>
              <a:t>This clash reveals a core challenge: while SUMPs are designed to be flexible and participatory, they still carry a blueprint logic that assumes a certain level of institutional capacity, predictability, and formalization. They often remain </a:t>
            </a:r>
            <a:r>
              <a:rPr lang="en-US" b="1" dirty="0"/>
              <a:t>rooted in metrics, models, and targets</a:t>
            </a:r>
            <a:r>
              <a:rPr lang="en-US" dirty="0"/>
              <a:t>, which may not align with the everyday improvisation and negotiation that define urban mobility in developing cities.</a:t>
            </a:r>
            <a:endParaRPr lang="tr-TR" dirty="0"/>
          </a:p>
          <a:p>
            <a:endParaRPr lang="en-US" dirty="0"/>
          </a:p>
          <a:p>
            <a:r>
              <a:rPr lang="en-US" dirty="0"/>
              <a:t>So, the question becomes: how do we take the normative strengths of SUMP—its commitment to sustainability, inclusion, and multimodality—and embed them in a planning culture that is responsive, grounded, and truly reflexive? Because without that reflexivity, SUMPs risk becoming another imported template—technically sound, but socially and politically tone-deaf.</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5</a:t>
            </a:fld>
            <a:endParaRPr lang="tr-TR"/>
          </a:p>
        </p:txBody>
      </p:sp>
    </p:spTree>
    <p:extLst>
      <p:ext uri="{BB962C8B-B14F-4D97-AF65-F5344CB8AC3E}">
        <p14:creationId xmlns:p14="http://schemas.microsoft.com/office/powerpoint/2010/main" val="4108022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O</a:t>
            </a:r>
            <a:r>
              <a:rPr lang="en-US" dirty="0"/>
              <a:t>ne of the most defining features of urban mobility in developing countries—</a:t>
            </a:r>
            <a:r>
              <a:rPr lang="en-US" b="1" dirty="0"/>
              <a:t>informal transport systems</a:t>
            </a:r>
            <a:r>
              <a:rPr lang="en-US" dirty="0"/>
              <a:t>, </a:t>
            </a:r>
            <a:r>
              <a:rPr lang="tr-TR" dirty="0"/>
              <a:t>is </a:t>
            </a:r>
            <a:r>
              <a:rPr lang="en-US" dirty="0"/>
              <a:t>often referred to as paratransit. These systems include shared minibuses, vans, motorbike taxis, </a:t>
            </a:r>
            <a:r>
              <a:rPr lang="en-US" dirty="0" err="1"/>
              <a:t>dolmuş</a:t>
            </a:r>
            <a:r>
              <a:rPr lang="en-US" dirty="0"/>
              <a:t> services—as seen in Istanbul—and other modes that operate outside the formal regulatory and planning frameworks.</a:t>
            </a:r>
            <a:endParaRPr lang="tr-TR" dirty="0"/>
          </a:p>
          <a:p>
            <a:endParaRPr lang="en-US" dirty="0"/>
          </a:p>
          <a:p>
            <a:r>
              <a:rPr lang="en-US" dirty="0"/>
              <a:t>What’s remarkable is that in many Global South cities, </a:t>
            </a:r>
            <a:r>
              <a:rPr lang="en-US" b="1" dirty="0"/>
              <a:t>informal transport doesn’t just fill the gaps—it often constitutes the backbone of the mobility system</a:t>
            </a:r>
            <a:r>
              <a:rPr lang="en-US" dirty="0"/>
              <a:t>. These services provide fast, affordable, and demand-responsive transport, especially in peripheral neighborhoods where formal services are scarce or unreliable. They adjust routes dynamically, respond to peak hours, and cater to areas that might be too costly or unprofitable for formal public transit to reach.</a:t>
            </a:r>
          </a:p>
          <a:p>
            <a:r>
              <a:rPr lang="en-US" dirty="0"/>
              <a:t>However, despite their critical role, </a:t>
            </a:r>
            <a:r>
              <a:rPr lang="en-US" b="1" dirty="0"/>
              <a:t>SUMPs have traditionally marginalized these systems</a:t>
            </a:r>
            <a:r>
              <a:rPr lang="en-US" dirty="0"/>
              <a:t>. When they’re acknowledged, it’s often as a 'feeder mode'—a secondary support system to high-capacity transit like metros or BRTs. This is a step in the right direction, but it remains a narrow view. It fails to recognize the </a:t>
            </a:r>
            <a:r>
              <a:rPr lang="en-US" b="1" dirty="0"/>
              <a:t>wider social, spatial, and economic roles</a:t>
            </a:r>
            <a:r>
              <a:rPr lang="en-US" dirty="0"/>
              <a:t> that informal transport plays in these cities.</a:t>
            </a:r>
            <a:endParaRPr lang="tr-TR" dirty="0"/>
          </a:p>
          <a:p>
            <a:endParaRPr lang="en-US" dirty="0"/>
          </a:p>
          <a:p>
            <a:r>
              <a:rPr lang="en-US" dirty="0"/>
              <a:t>Take Istanbul, for instance. The city’s </a:t>
            </a:r>
            <a:r>
              <a:rPr lang="en-US" dirty="0" err="1"/>
              <a:t>dolmuş</a:t>
            </a:r>
            <a:r>
              <a:rPr lang="en-US" dirty="0"/>
              <a:t> system is not merely a feeder to formal metro lines. It acts as a </a:t>
            </a:r>
            <a:r>
              <a:rPr lang="en-US" b="1" dirty="0"/>
              <a:t>lifeline for residents in hilly, low-income, and geographically fragmented areas</a:t>
            </a:r>
            <a:r>
              <a:rPr lang="en-US" dirty="0"/>
              <a:t>. It offers flexible routes, faster travel, and access during off-peak hours. More importantly, it often represents </a:t>
            </a:r>
            <a:r>
              <a:rPr lang="en-US" b="1" dirty="0"/>
              <a:t>an entire ecosystem of livelihoods</a:t>
            </a:r>
            <a:r>
              <a:rPr lang="en-US" dirty="0"/>
              <a:t>, with drivers, coordinators, informal regulators, and even fuel vendors depending on this network.</a:t>
            </a:r>
            <a:endParaRPr lang="tr-TR" dirty="0"/>
          </a:p>
          <a:p>
            <a:endParaRPr lang="en-US" dirty="0"/>
          </a:p>
          <a:p>
            <a:r>
              <a:rPr lang="en-US" dirty="0"/>
              <a:t>So what happens when planning ignores or tries to formalize these systems prematurely? We often see </a:t>
            </a:r>
            <a:r>
              <a:rPr lang="en-US" b="1" dirty="0"/>
              <a:t>displacement rather than integration</a:t>
            </a:r>
            <a:r>
              <a:rPr lang="en-US" dirty="0"/>
              <a:t>. Formal BRT lines replace minibus corridors, leading to the loss of jobs and service gaps for users. The system becomes more 'modern' in appearance, but </a:t>
            </a:r>
            <a:r>
              <a:rPr lang="en-US" b="1" dirty="0"/>
              <a:t>less equitable and less functional in reality</a:t>
            </a:r>
            <a:r>
              <a:rPr lang="en-US" dirty="0"/>
              <a:t>.</a:t>
            </a:r>
            <a:endParaRPr lang="tr-TR" dirty="0"/>
          </a:p>
          <a:p>
            <a:endParaRPr lang="en-US" dirty="0"/>
          </a:p>
          <a:p>
            <a:r>
              <a:rPr lang="en-US" dirty="0"/>
              <a:t>The call here is for a </a:t>
            </a:r>
            <a:r>
              <a:rPr lang="en-US" b="1" dirty="0"/>
              <a:t>reframing</a:t>
            </a:r>
            <a:r>
              <a:rPr lang="en-US" dirty="0"/>
              <a:t>. Informal transport must be treated as a </a:t>
            </a:r>
            <a:r>
              <a:rPr lang="en-US" b="1" dirty="0"/>
              <a:t>strategic component of the mobility network</a:t>
            </a:r>
            <a:r>
              <a:rPr lang="en-US" dirty="0"/>
              <a:t>, not as a relic of underdevelopment. Planners must work with these operators—through gradual regulation, fleet improvement, integration with fare systems, and institutional recognition. A reflexive SUMP would see this as part of its core strategy, not as an afterthought.</a:t>
            </a:r>
            <a:endParaRPr lang="tr-TR" dirty="0"/>
          </a:p>
          <a:p>
            <a:endParaRPr lang="en-US" dirty="0"/>
          </a:p>
          <a:p>
            <a:r>
              <a:rPr lang="en-US" dirty="0"/>
              <a:t>This is not about romanticizing informality. It’s about recognizing that </a:t>
            </a:r>
            <a:r>
              <a:rPr lang="en-US" b="1" dirty="0"/>
              <a:t>functionality, adaptability, and community trust</a:t>
            </a:r>
            <a:r>
              <a:rPr lang="en-US" dirty="0"/>
              <a:t>—the very things we claim to value in sustainable planning—already exist within these systems. And they can be enhanced, rather than erased, through inclusive and reflexive mobility planning.</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6</a:t>
            </a:fld>
            <a:endParaRPr lang="tr-TR"/>
          </a:p>
        </p:txBody>
      </p:sp>
    </p:spTree>
    <p:extLst>
      <p:ext uri="{BB962C8B-B14F-4D97-AF65-F5344CB8AC3E}">
        <p14:creationId xmlns:p14="http://schemas.microsoft.com/office/powerpoint/2010/main" val="32866035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a:t>Lets</a:t>
            </a:r>
            <a:r>
              <a:rPr lang="tr-TR" dirty="0"/>
              <a:t> </a:t>
            </a:r>
            <a:r>
              <a:rPr lang="en-US" dirty="0"/>
              <a:t>reimagine SUMP not as a static toolkit to be implemented, but as a </a:t>
            </a:r>
            <a:r>
              <a:rPr lang="en-US" b="1" dirty="0"/>
              <a:t>reflexive planning framework</a:t>
            </a:r>
            <a:r>
              <a:rPr lang="en-US" dirty="0"/>
              <a:t>—one that is iterative, participatory, and embedded in the social realities of the city it serves. This approach departs from the conventional model by rethinking each stage of the planning process, starting with the diagnostic phase.</a:t>
            </a:r>
            <a:endParaRPr lang="tr-TR" dirty="0"/>
          </a:p>
          <a:p>
            <a:endParaRPr lang="en-US" dirty="0"/>
          </a:p>
          <a:p>
            <a:r>
              <a:rPr lang="en-US" dirty="0"/>
              <a:t>The </a:t>
            </a:r>
            <a:r>
              <a:rPr lang="en-US" b="1" dirty="0"/>
              <a:t>diagnostic phase</a:t>
            </a:r>
            <a:r>
              <a:rPr lang="en-US" dirty="0"/>
              <a:t> in a reflexive SUMP doesn’t begin with traffic counts or modal share surveys—it begins with </a:t>
            </a:r>
            <a:r>
              <a:rPr lang="en-US" b="1" dirty="0"/>
              <a:t>people, place, and context</a:t>
            </a:r>
            <a:r>
              <a:rPr lang="en-US" dirty="0"/>
              <a:t>. We use </a:t>
            </a:r>
            <a:r>
              <a:rPr lang="en-US" b="1" dirty="0"/>
              <a:t>ethnographic tools</a:t>
            </a:r>
            <a:r>
              <a:rPr lang="en-US" dirty="0"/>
              <a:t> to understand how residents navigate the city—not just in terms of routes, but in terms of everyday experience. Where do they feel safe? Where do they face delays? What strategies do they use to overcome gaps in the system? Through </a:t>
            </a:r>
            <a:r>
              <a:rPr lang="en-US" b="1" dirty="0"/>
              <a:t>spatial storytelling</a:t>
            </a:r>
            <a:r>
              <a:rPr lang="en-US" dirty="0"/>
              <a:t> and </a:t>
            </a:r>
            <a:r>
              <a:rPr lang="en-US" b="1" dirty="0"/>
              <a:t>community mapping</a:t>
            </a:r>
            <a:r>
              <a:rPr lang="en-US" dirty="0"/>
              <a:t>, planners can uncover ‘invisible geographies’—areas of exclusion, improvised networks, or socially significant nodes that formal maps don’t capture.</a:t>
            </a:r>
            <a:r>
              <a:rPr lang="tr-TR" dirty="0"/>
              <a:t> </a:t>
            </a:r>
            <a:r>
              <a:rPr lang="en-US" dirty="0"/>
              <a:t>This qualitative richness is critical. It reveals the </a:t>
            </a:r>
            <a:r>
              <a:rPr lang="en-US" b="1" dirty="0"/>
              <a:t>social logic of mobility</a:t>
            </a:r>
            <a:r>
              <a:rPr lang="en-US" dirty="0"/>
              <a:t>—how gender, class, age, or ability shape access. It also highlights where formal systems fail and where informal actors step in. In cities like Istanbul, this means understanding not just metro ridership statistics, but how people use </a:t>
            </a:r>
            <a:r>
              <a:rPr lang="en-US" dirty="0" err="1"/>
              <a:t>dolmuş</a:t>
            </a:r>
            <a:r>
              <a:rPr lang="en-US" dirty="0"/>
              <a:t> services late at night, or how elderly residents navigate steep hills in peripheral districts.</a:t>
            </a:r>
            <a:endParaRPr lang="tr-TR" dirty="0"/>
          </a:p>
          <a:p>
            <a:endParaRPr lang="en-US" dirty="0"/>
          </a:p>
          <a:p>
            <a:r>
              <a:rPr lang="en-US" dirty="0"/>
              <a:t>The next stage—the </a:t>
            </a:r>
            <a:r>
              <a:rPr lang="en-US" b="1" dirty="0"/>
              <a:t>visioning phase</a:t>
            </a:r>
            <a:r>
              <a:rPr lang="en-US" dirty="0"/>
              <a:t>—is not about a consultant drafting a 2040 master plan in a vacuum. It’s about </a:t>
            </a:r>
            <a:r>
              <a:rPr lang="en-US" b="1" dirty="0"/>
              <a:t>co-creating future imaginaries</a:t>
            </a:r>
            <a:r>
              <a:rPr lang="en-US" dirty="0"/>
              <a:t> with the communities that are most affected by current failures and least represented in formal processes. We bring in </a:t>
            </a:r>
            <a:r>
              <a:rPr lang="en-US" b="1" dirty="0"/>
              <a:t>marginalized groups</a:t>
            </a:r>
            <a:r>
              <a:rPr lang="en-US" dirty="0"/>
              <a:t>—women, low-income residents, disabled individuals, paratransit operators—not just as 'participants' but as </a:t>
            </a:r>
            <a:r>
              <a:rPr lang="en-US" b="1" dirty="0"/>
              <a:t>co-authors</a:t>
            </a:r>
            <a:r>
              <a:rPr lang="en-US" dirty="0"/>
              <a:t> of the plan.</a:t>
            </a:r>
            <a:r>
              <a:rPr lang="tr-TR" dirty="0"/>
              <a:t> </a:t>
            </a:r>
            <a:r>
              <a:rPr lang="en-US" dirty="0"/>
              <a:t>This changes everything. The language of the plan becomes less about 'reducing VKT' and more about 'making access fair and safe.' The priorities shift from big-ticket infrastructure to localized, dignity-affirming interventions—like better sidewalks, safer bus stops, or protected cycling paths in underserved neighborhoods. The vision is not just about where the city is going—but </a:t>
            </a:r>
            <a:r>
              <a:rPr lang="en-US" b="1" dirty="0"/>
              <a:t>who gets to shape it and who gets to benefit</a:t>
            </a:r>
            <a:r>
              <a:rPr lang="en-US" dirty="0"/>
              <a:t>.</a:t>
            </a:r>
            <a:endParaRPr lang="tr-TR" dirty="0"/>
          </a:p>
          <a:p>
            <a:endParaRPr lang="en-US" dirty="0"/>
          </a:p>
          <a:p>
            <a:r>
              <a:rPr lang="en-US" dirty="0"/>
              <a:t>Finally, </a:t>
            </a:r>
            <a:r>
              <a:rPr lang="en-US" b="1" dirty="0"/>
              <a:t>strategic goals</a:t>
            </a:r>
            <a:r>
              <a:rPr lang="en-US" dirty="0"/>
              <a:t> in a reflexive SUMP must be </a:t>
            </a:r>
            <a:r>
              <a:rPr lang="en-US" b="1" dirty="0"/>
              <a:t>equity-centered and justice-oriented</a:t>
            </a:r>
            <a:r>
              <a:rPr lang="en-US" dirty="0"/>
              <a:t>. Traditional metrics like cost-benefit ratios or time savings cannot remain the sole drivers of decision-making. We need to ask: Who wins and who loses from each intervention? Are we redistributing opportunity or reinforcing existing disparities? Are we increasing access to education, jobs, health, and public space—or are we simply moving people faster?</a:t>
            </a:r>
            <a:endParaRPr lang="tr-TR" dirty="0"/>
          </a:p>
          <a:p>
            <a:endParaRPr lang="en-US" dirty="0"/>
          </a:p>
          <a:p>
            <a:r>
              <a:rPr lang="en-US" dirty="0"/>
              <a:t>This reorientation demands that planners embrace </a:t>
            </a:r>
            <a:r>
              <a:rPr lang="en-US" b="1" dirty="0"/>
              <a:t>politics and power</a:t>
            </a:r>
            <a:r>
              <a:rPr lang="en-US" dirty="0"/>
              <a:t> as central to their work. Because mobility is not neutral. It reflects—and can reshape—societal structures. A reflexive SUMP framework sees planning not as a technical solution, but as a </a:t>
            </a:r>
            <a:r>
              <a:rPr lang="en-US" b="1" dirty="0"/>
              <a:t>social negotiation</a:t>
            </a:r>
            <a:r>
              <a:rPr lang="en-US" dirty="0"/>
              <a:t>, a political process, and a collective project of urban justice.</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7</a:t>
            </a:fld>
            <a:endParaRPr lang="tr-TR"/>
          </a:p>
        </p:txBody>
      </p:sp>
    </p:spTree>
    <p:extLst>
      <p:ext uri="{BB962C8B-B14F-4D97-AF65-F5344CB8AC3E}">
        <p14:creationId xmlns:p14="http://schemas.microsoft.com/office/powerpoint/2010/main" val="3403116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Now that we’ve outlined a reflexive planning framework, let’s turn to </a:t>
            </a:r>
            <a:r>
              <a:rPr lang="en-US" b="1" dirty="0"/>
              <a:t>specific measures</a:t>
            </a:r>
            <a:r>
              <a:rPr lang="en-US" dirty="0"/>
              <a:t>—what a reflexive SUMP actually looks like on the ground. This slide highlights three pillars that differentiate this approach from conventional, blueprint-driven planning.</a:t>
            </a:r>
            <a:endParaRPr lang="tr-TR" dirty="0"/>
          </a:p>
          <a:p>
            <a:endParaRPr lang="en-US" dirty="0"/>
          </a:p>
          <a:p>
            <a:r>
              <a:rPr lang="en-US" dirty="0"/>
              <a:t>First, we emphasize the need to </a:t>
            </a:r>
            <a:r>
              <a:rPr lang="en-US" b="1" dirty="0"/>
              <a:t>embrace informality</a:t>
            </a:r>
            <a:r>
              <a:rPr lang="en-US" dirty="0"/>
              <a:t>—not as a transitional inconvenience, but as a permanent and vital component of urban mobility. In many Global South cities, informal transport is not a symptom of failure; it’s a </a:t>
            </a:r>
            <a:r>
              <a:rPr lang="en-US" b="1" dirty="0"/>
              <a:t>creative, adaptive solution</a:t>
            </a:r>
            <a:r>
              <a:rPr lang="en-US" dirty="0"/>
              <a:t> that fills the voids left by formal systems. A reflexive approach does not aim to eliminate or replace these networks with sanitized versions of Western public transit. Instead, it seeks to </a:t>
            </a:r>
            <a:r>
              <a:rPr lang="en-US" b="1" dirty="0"/>
              <a:t>upgrade</a:t>
            </a:r>
            <a:r>
              <a:rPr lang="en-US" dirty="0"/>
              <a:t> them—improving safety, environmental standards, and labor conditions </a:t>
            </a:r>
            <a:r>
              <a:rPr lang="en-US" b="1" dirty="0"/>
              <a:t>without dismantling their embedded social and spatial value</a:t>
            </a:r>
            <a:r>
              <a:rPr lang="en-US" dirty="0"/>
              <a:t>.</a:t>
            </a:r>
            <a:endParaRPr lang="tr-TR" dirty="0"/>
          </a:p>
          <a:p>
            <a:endParaRPr lang="en-US" dirty="0"/>
          </a:p>
          <a:p>
            <a:r>
              <a:rPr lang="en-US" dirty="0"/>
              <a:t>This could mean offering microloans or incentives to </a:t>
            </a:r>
            <a:r>
              <a:rPr lang="en-US" dirty="0" err="1"/>
              <a:t>dolmuş</a:t>
            </a:r>
            <a:r>
              <a:rPr lang="en-US" dirty="0"/>
              <a:t> operators in Istanbul to modernize their fleets, or working with cooperatives to organize routes, integrate fare systems, or coordinate with municipal plans. The key is </a:t>
            </a:r>
            <a:r>
              <a:rPr lang="en-US" b="1" dirty="0"/>
              <a:t>regulatory inclusion</a:t>
            </a:r>
            <a:r>
              <a:rPr lang="en-US" dirty="0"/>
              <a:t>, not exclusion—bringing informal actors to the table and building mobility systems that reflect the </a:t>
            </a:r>
            <a:r>
              <a:rPr lang="en-US" b="1" dirty="0"/>
              <a:t>pluralism</a:t>
            </a:r>
            <a:r>
              <a:rPr lang="en-US" dirty="0"/>
              <a:t> of the city.</a:t>
            </a:r>
            <a:endParaRPr lang="tr-TR" dirty="0"/>
          </a:p>
          <a:p>
            <a:endParaRPr lang="en-US" dirty="0"/>
          </a:p>
          <a:p>
            <a:r>
              <a:rPr lang="en-US" dirty="0"/>
              <a:t>Second, we propose </a:t>
            </a:r>
            <a:r>
              <a:rPr lang="en-US" b="1" dirty="0"/>
              <a:t>modular interventions</a:t>
            </a:r>
            <a:r>
              <a:rPr lang="en-US" dirty="0"/>
              <a:t>—localized, context-specific solutions rather than citywide megaprojects that assume uniform needs. This means recognizing that mobility challenges in central Istanbul differ vastly from those in the peripheries or in hilly, hard-to-reach neighborhoods. Instead of rolling out a single infrastructure model across the city, we focus on smaller, adaptable modules—pedestrianization projects, safe school corridors, neighborhood shuttle loops, or informal hub enhancements—that can be </a:t>
            </a:r>
            <a:r>
              <a:rPr lang="en-US" b="1" dirty="0"/>
              <a:t>customized and scaled over time</a:t>
            </a:r>
            <a:r>
              <a:rPr lang="en-US" dirty="0"/>
              <a:t>.</a:t>
            </a:r>
            <a:endParaRPr lang="tr-TR" dirty="0"/>
          </a:p>
          <a:p>
            <a:endParaRPr lang="en-US" dirty="0"/>
          </a:p>
          <a:p>
            <a:r>
              <a:rPr lang="en-US" dirty="0"/>
              <a:t>These interventions allow for rapid iteration, community feedback, and tactical experimentation. They are also more fiscally manageable and politically feasible—important factors in fragmented, capacity-limited governance environments.</a:t>
            </a:r>
          </a:p>
          <a:p>
            <a:r>
              <a:rPr lang="en-US" dirty="0"/>
              <a:t>Finally, none of this works without </a:t>
            </a:r>
            <a:r>
              <a:rPr lang="en-US" b="1" dirty="0"/>
              <a:t>enhanced governance coordination and trust-building</a:t>
            </a:r>
            <a:r>
              <a:rPr lang="en-US" dirty="0"/>
              <a:t>. In cities like Istanbul, planning is often undermined by overlapping jurisdictions, inter-agency rivalry, and a lack of continuity between political administrations. A reflexive SUMP requires what Dimitriou calls a </a:t>
            </a:r>
            <a:r>
              <a:rPr lang="en-US" b="1" dirty="0"/>
              <a:t>'planning culture shift'</a:t>
            </a:r>
            <a:r>
              <a:rPr lang="en-US" dirty="0"/>
              <a:t>—one where ministries, municipalities, transit authorities, and communities move from competition to </a:t>
            </a:r>
            <a:r>
              <a:rPr lang="en-US" b="1" dirty="0"/>
              <a:t>co-production</a:t>
            </a:r>
            <a:r>
              <a:rPr lang="en-US" dirty="0"/>
              <a:t>.</a:t>
            </a:r>
            <a:endParaRPr lang="tr-TR" dirty="0"/>
          </a:p>
          <a:p>
            <a:endParaRPr lang="en-US" dirty="0"/>
          </a:p>
          <a:p>
            <a:r>
              <a:rPr lang="en-US" dirty="0"/>
              <a:t>This involves creating permanent dialogue platforms, institutionalizing interdepartmental working groups, and embedding participatory mechanisms into every phase of planning. But it also means recognizing the value of </a:t>
            </a:r>
            <a:r>
              <a:rPr lang="en-US" b="1" dirty="0"/>
              <a:t>relational trust</a:t>
            </a:r>
            <a:r>
              <a:rPr lang="en-US" dirty="0"/>
              <a:t>—building long-term partnerships with communities and operators through transparency, responsiveness, and shared accountability.</a:t>
            </a:r>
            <a:endParaRPr lang="tr-TR" dirty="0"/>
          </a:p>
          <a:p>
            <a:endParaRPr lang="en-US" dirty="0"/>
          </a:p>
          <a:p>
            <a:r>
              <a:rPr lang="en-US" dirty="0"/>
              <a:t>In short, reflexive measures are not just technical add-ons; they are a new way of doing urban mobility planning—one rooted in </a:t>
            </a:r>
            <a:r>
              <a:rPr lang="en-US" b="1" dirty="0"/>
              <a:t>local intelligence, social justice, and institutional humility</a:t>
            </a:r>
            <a:r>
              <a:rPr lang="en-US" dirty="0"/>
              <a:t>.</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8</a:t>
            </a:fld>
            <a:endParaRPr lang="tr-TR"/>
          </a:p>
        </p:txBody>
      </p:sp>
    </p:spTree>
    <p:extLst>
      <p:ext uri="{BB962C8B-B14F-4D97-AF65-F5344CB8AC3E}">
        <p14:creationId xmlns:p14="http://schemas.microsoft.com/office/powerpoint/2010/main" val="10863634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Having developed reflexive principles and tailored planning measures, the next crucial step is </a:t>
            </a:r>
            <a:r>
              <a:rPr lang="en-US" b="1" dirty="0"/>
              <a:t>implementation</a:t>
            </a:r>
            <a:r>
              <a:rPr lang="en-US" dirty="0"/>
              <a:t>—not as a final phase, but as an </a:t>
            </a:r>
            <a:r>
              <a:rPr lang="en-US" b="1" dirty="0"/>
              <a:t>ongoing, adaptive process</a:t>
            </a:r>
            <a:r>
              <a:rPr lang="en-US" dirty="0"/>
              <a:t>. Too often, urban mobility plans, including many SUMPs, treat implementation as the simple rollout of predefined projects. But in a city like Istanbul—or any rapidly changing city—this linear model quickly collapses under the weight of political shifts, economic uncertainty, and urban transformation. So reflexive implementation must be </a:t>
            </a:r>
            <a:r>
              <a:rPr lang="en-US" b="1" dirty="0"/>
              <a:t>iterative, inclusive, and multi-scalar</a:t>
            </a:r>
            <a:r>
              <a:rPr lang="en-US" dirty="0"/>
              <a:t>.</a:t>
            </a:r>
            <a:endParaRPr lang="tr-TR" dirty="0"/>
          </a:p>
          <a:p>
            <a:endParaRPr lang="en-US" dirty="0"/>
          </a:p>
          <a:p>
            <a:r>
              <a:rPr lang="en-US" dirty="0"/>
              <a:t>Let’s start with </a:t>
            </a:r>
            <a:r>
              <a:rPr lang="en-US" b="1" dirty="0"/>
              <a:t>polycentric governance</a:t>
            </a:r>
            <a:r>
              <a:rPr lang="en-US" dirty="0"/>
              <a:t>. This means recognizing that urban mobility is shaped not by a single authority but by a </a:t>
            </a:r>
            <a:r>
              <a:rPr lang="en-US" b="1" dirty="0"/>
              <a:t>constellation of actors</a:t>
            </a:r>
            <a:r>
              <a:rPr lang="en-US" dirty="0"/>
              <a:t>: national ministries set regulations and funding priorities; metropolitan governments oversee strategic transit investments; district municipalities deal with sidewalks, intersections, and local enforcement. Without active coordination, these layers often clash or duplicate efforts. For instance, a metro extension by a central agency may not be supported with last-mile access by the local authority. In Istanbul, this fragmentation is a persistent barrier.</a:t>
            </a:r>
            <a:endParaRPr lang="tr-TR" dirty="0"/>
          </a:p>
          <a:p>
            <a:endParaRPr lang="en-US" dirty="0"/>
          </a:p>
          <a:p>
            <a:r>
              <a:rPr lang="en-US" dirty="0"/>
              <a:t>Reflexive implementation therefore requires institutional mechanisms for </a:t>
            </a:r>
            <a:r>
              <a:rPr lang="en-US" b="1" dirty="0"/>
              <a:t>shared decision-making and horizontal coordination</a:t>
            </a:r>
            <a:r>
              <a:rPr lang="en-US" dirty="0"/>
              <a:t>. This might mean establishing inter-agency planning councils, aligning budget cycles across government tiers, or integrating data-sharing platforms. But beyond formal structures, it also demands </a:t>
            </a:r>
            <a:r>
              <a:rPr lang="en-US" b="1" dirty="0"/>
              <a:t>relational alignment</a:t>
            </a:r>
            <a:r>
              <a:rPr lang="en-US" dirty="0"/>
              <a:t>—trust, communication, and mutual respect between actors with differing mandates and political agendas.</a:t>
            </a:r>
          </a:p>
          <a:p>
            <a:r>
              <a:rPr lang="en-US" dirty="0"/>
              <a:t>Second, implementation must be seen as </a:t>
            </a:r>
            <a:r>
              <a:rPr lang="en-US" b="1" dirty="0"/>
              <a:t>an iterative process</a:t>
            </a:r>
            <a:r>
              <a:rPr lang="en-US" dirty="0"/>
              <a:t>, not a one-time execution. Cities are dynamic. Population densities shift, new employment centers emerge, political winds change. Reflexive SUMPs must account for this by building in </a:t>
            </a:r>
            <a:r>
              <a:rPr lang="en-US" b="1" dirty="0"/>
              <a:t>adaptive cycles</a:t>
            </a:r>
            <a:r>
              <a:rPr lang="en-US" dirty="0"/>
              <a:t>—phases of implementation, monitoring, evaluation, and course correction. For example, a pilot BRT corridor can be rolled out, monitored with user feedback, and adjusted before expansion. Implementation, in this view, becomes a process of </a:t>
            </a:r>
            <a:r>
              <a:rPr lang="en-US" b="1" dirty="0"/>
              <a:t>learning by doing</a:t>
            </a:r>
            <a:r>
              <a:rPr lang="en-US" dirty="0"/>
              <a:t>—responsive rather than rigid.</a:t>
            </a:r>
            <a:endParaRPr lang="tr-TR" dirty="0"/>
          </a:p>
          <a:p>
            <a:endParaRPr lang="en-US" dirty="0"/>
          </a:p>
          <a:p>
            <a:r>
              <a:rPr lang="en-US" dirty="0"/>
              <a:t>This brings us to the third point: </a:t>
            </a:r>
            <a:r>
              <a:rPr lang="en-US" b="1" dirty="0"/>
              <a:t>participatory budgeting and feedback loops</a:t>
            </a:r>
            <a:r>
              <a:rPr lang="en-US" dirty="0"/>
              <a:t>. Too often, communities are consulted at the planning stage and then excluded from implementation. Reflexive models reverse this. They treat communities as </a:t>
            </a:r>
            <a:r>
              <a:rPr lang="en-US" b="1" dirty="0"/>
              <a:t>ongoing partners</a:t>
            </a:r>
            <a:r>
              <a:rPr lang="en-US" dirty="0"/>
              <a:t>—both in shaping priorities and in evaluating outcomes. Participatory budgeting allows neighborhoods to directly influence how mobility funds are spent: Do they want safer crossings, better lighting, a bus shelter, or a protected bike lane? These aren’t trivial choices—they determine daily access and dignity.</a:t>
            </a:r>
            <a:endParaRPr lang="tr-TR" dirty="0"/>
          </a:p>
          <a:p>
            <a:endParaRPr lang="en-US" dirty="0"/>
          </a:p>
          <a:p>
            <a:r>
              <a:rPr lang="en-US" dirty="0"/>
              <a:t>Feedback loops—whether through digital tools, mobile town halls, or periodic neighborhood audits—help planners stay attuned to changing needs and emergent problems. If a minibus route is becoming overcrowded, if a new road is diverting traffic through residential areas, the system must be able to respond quickly, not years later in the next planning cycle.</a:t>
            </a:r>
            <a:endParaRPr lang="tr-TR" dirty="0"/>
          </a:p>
          <a:p>
            <a:endParaRPr lang="en-US" dirty="0"/>
          </a:p>
          <a:p>
            <a:r>
              <a:rPr lang="en-US" dirty="0"/>
              <a:t>Ultimately, reflexive implementation is about </a:t>
            </a:r>
            <a:r>
              <a:rPr lang="en-US" b="1" dirty="0"/>
              <a:t>institutional humility</a:t>
            </a:r>
            <a:r>
              <a:rPr lang="en-US" dirty="0"/>
              <a:t>. It acknowledges that no plan is perfect, that power must be shared, and that solutions must emerge from lived experience. This is not just more democratic—it’s more effective, more resilient, and more just.</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9</a:t>
            </a:fld>
            <a:endParaRPr lang="tr-TR"/>
          </a:p>
        </p:txBody>
      </p:sp>
    </p:spTree>
    <p:extLst>
      <p:ext uri="{BB962C8B-B14F-4D97-AF65-F5344CB8AC3E}">
        <p14:creationId xmlns:p14="http://schemas.microsoft.com/office/powerpoint/2010/main" val="192370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7B4C5A-72E6-EBBF-F9A3-E93498A5C38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7146CB4-FA4A-5487-CB8C-A86F67170B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A781B32E-BAC4-5310-4498-24BB81C78691}"/>
              </a:ext>
            </a:extLst>
          </p:cNvPr>
          <p:cNvSpPr>
            <a:spLocks noGrp="1"/>
          </p:cNvSpPr>
          <p:nvPr>
            <p:ph type="dt" sz="half" idx="10"/>
          </p:nvPr>
        </p:nvSpPr>
        <p:spPr/>
        <p:txBody>
          <a:bodyPr/>
          <a:lstStyle/>
          <a:p>
            <a:fld id="{5F45C700-E9FC-4E01-8061-D44250144CDC}" type="datetimeFigureOut">
              <a:rPr lang="tr-TR" smtClean="0"/>
              <a:t>1.07.2025</a:t>
            </a:fld>
            <a:endParaRPr lang="tr-TR"/>
          </a:p>
        </p:txBody>
      </p:sp>
      <p:sp>
        <p:nvSpPr>
          <p:cNvPr id="5" name="Alt Bilgi Yer Tutucusu 4">
            <a:extLst>
              <a:ext uri="{FF2B5EF4-FFF2-40B4-BE49-F238E27FC236}">
                <a16:creationId xmlns:a16="http://schemas.microsoft.com/office/drawing/2014/main" id="{1D162D14-59B1-13F4-DA54-F2B0D7BDE2B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76E5781-08F4-1BB9-6EA7-1B9D86C43CDA}"/>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3104075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109C27-0074-D9E0-3F8F-FCAD58AB1A9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3A3B6B2-C46E-7507-5EE1-24EC2B961ED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713777E-C415-B1B8-A323-A9B1F93123C3}"/>
              </a:ext>
            </a:extLst>
          </p:cNvPr>
          <p:cNvSpPr>
            <a:spLocks noGrp="1"/>
          </p:cNvSpPr>
          <p:nvPr>
            <p:ph type="dt" sz="half" idx="10"/>
          </p:nvPr>
        </p:nvSpPr>
        <p:spPr/>
        <p:txBody>
          <a:bodyPr/>
          <a:lstStyle/>
          <a:p>
            <a:fld id="{5F45C700-E9FC-4E01-8061-D44250144CDC}" type="datetimeFigureOut">
              <a:rPr lang="tr-TR" smtClean="0"/>
              <a:t>1.07.2025</a:t>
            </a:fld>
            <a:endParaRPr lang="tr-TR"/>
          </a:p>
        </p:txBody>
      </p:sp>
      <p:sp>
        <p:nvSpPr>
          <p:cNvPr id="5" name="Alt Bilgi Yer Tutucusu 4">
            <a:extLst>
              <a:ext uri="{FF2B5EF4-FFF2-40B4-BE49-F238E27FC236}">
                <a16:creationId xmlns:a16="http://schemas.microsoft.com/office/drawing/2014/main" id="{5E2E5C1A-6D98-270C-6463-AA27F744D67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0004C39-2559-83D5-6277-962FCEF7EA7E}"/>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3423833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3DAE517-47E8-DB99-0AB8-D2446150CDF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E971E6F-8456-2742-D7F6-D646A8EAB4E9}"/>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8128434-BE44-2234-58A8-6F06096A7E06}"/>
              </a:ext>
            </a:extLst>
          </p:cNvPr>
          <p:cNvSpPr>
            <a:spLocks noGrp="1"/>
          </p:cNvSpPr>
          <p:nvPr>
            <p:ph type="dt" sz="half" idx="10"/>
          </p:nvPr>
        </p:nvSpPr>
        <p:spPr/>
        <p:txBody>
          <a:bodyPr/>
          <a:lstStyle/>
          <a:p>
            <a:fld id="{5F45C700-E9FC-4E01-8061-D44250144CDC}" type="datetimeFigureOut">
              <a:rPr lang="tr-TR" smtClean="0"/>
              <a:t>1.07.2025</a:t>
            </a:fld>
            <a:endParaRPr lang="tr-TR"/>
          </a:p>
        </p:txBody>
      </p:sp>
      <p:sp>
        <p:nvSpPr>
          <p:cNvPr id="5" name="Alt Bilgi Yer Tutucusu 4">
            <a:extLst>
              <a:ext uri="{FF2B5EF4-FFF2-40B4-BE49-F238E27FC236}">
                <a16:creationId xmlns:a16="http://schemas.microsoft.com/office/drawing/2014/main" id="{E716352E-54C3-C568-F827-ADBC00AA6FB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3AB3BE9-5E26-4216-4146-F2BEFB347253}"/>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1857480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BFCC29-7666-8865-60B2-9745A61C4D5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CDE5BCF-C894-BBBB-500F-1C1443361A2F}"/>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B2A9D6E-30DF-C648-E478-7F63C2552EE0}"/>
              </a:ext>
            </a:extLst>
          </p:cNvPr>
          <p:cNvSpPr>
            <a:spLocks noGrp="1"/>
          </p:cNvSpPr>
          <p:nvPr>
            <p:ph type="dt" sz="half" idx="10"/>
          </p:nvPr>
        </p:nvSpPr>
        <p:spPr/>
        <p:txBody>
          <a:bodyPr/>
          <a:lstStyle/>
          <a:p>
            <a:fld id="{5F45C700-E9FC-4E01-8061-D44250144CDC}" type="datetimeFigureOut">
              <a:rPr lang="tr-TR" smtClean="0"/>
              <a:t>1.07.2025</a:t>
            </a:fld>
            <a:endParaRPr lang="tr-TR"/>
          </a:p>
        </p:txBody>
      </p:sp>
      <p:sp>
        <p:nvSpPr>
          <p:cNvPr id="5" name="Alt Bilgi Yer Tutucusu 4">
            <a:extLst>
              <a:ext uri="{FF2B5EF4-FFF2-40B4-BE49-F238E27FC236}">
                <a16:creationId xmlns:a16="http://schemas.microsoft.com/office/drawing/2014/main" id="{01C4B5AA-6116-9445-0994-D0CE8A98FF4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81F8E73-B9BD-80F8-C5EF-0D557222D9D0}"/>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2272822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904728-23E5-72ED-A2BD-6E1BA89CB2D9}"/>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2715154-2D80-CCAD-3F65-E3901AB37B3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ED0CC365-F229-188D-D0A7-22DE153116FB}"/>
              </a:ext>
            </a:extLst>
          </p:cNvPr>
          <p:cNvSpPr>
            <a:spLocks noGrp="1"/>
          </p:cNvSpPr>
          <p:nvPr>
            <p:ph type="dt" sz="half" idx="10"/>
          </p:nvPr>
        </p:nvSpPr>
        <p:spPr/>
        <p:txBody>
          <a:bodyPr/>
          <a:lstStyle/>
          <a:p>
            <a:fld id="{5F45C700-E9FC-4E01-8061-D44250144CDC}" type="datetimeFigureOut">
              <a:rPr lang="tr-TR" smtClean="0"/>
              <a:t>1.07.2025</a:t>
            </a:fld>
            <a:endParaRPr lang="tr-TR"/>
          </a:p>
        </p:txBody>
      </p:sp>
      <p:sp>
        <p:nvSpPr>
          <p:cNvPr id="5" name="Alt Bilgi Yer Tutucusu 4">
            <a:extLst>
              <a:ext uri="{FF2B5EF4-FFF2-40B4-BE49-F238E27FC236}">
                <a16:creationId xmlns:a16="http://schemas.microsoft.com/office/drawing/2014/main" id="{F2C77E5D-572E-9E70-9C3D-FEBD353C59A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F655ECB-74CA-1CAE-66F4-3BC963D02125}"/>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3231262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149830-014E-7BCC-EF92-10F8EDA69BC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59C5510-6F79-BC84-3595-29104D72746E}"/>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B11EC61-FD0D-18C4-628C-917BC935529A}"/>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A17B0CF-DAE9-DE54-7E23-164E99C94E94}"/>
              </a:ext>
            </a:extLst>
          </p:cNvPr>
          <p:cNvSpPr>
            <a:spLocks noGrp="1"/>
          </p:cNvSpPr>
          <p:nvPr>
            <p:ph type="dt" sz="half" idx="10"/>
          </p:nvPr>
        </p:nvSpPr>
        <p:spPr/>
        <p:txBody>
          <a:bodyPr/>
          <a:lstStyle/>
          <a:p>
            <a:fld id="{5F45C700-E9FC-4E01-8061-D44250144CDC}" type="datetimeFigureOut">
              <a:rPr lang="tr-TR" smtClean="0"/>
              <a:t>1.07.2025</a:t>
            </a:fld>
            <a:endParaRPr lang="tr-TR"/>
          </a:p>
        </p:txBody>
      </p:sp>
      <p:sp>
        <p:nvSpPr>
          <p:cNvPr id="6" name="Alt Bilgi Yer Tutucusu 5">
            <a:extLst>
              <a:ext uri="{FF2B5EF4-FFF2-40B4-BE49-F238E27FC236}">
                <a16:creationId xmlns:a16="http://schemas.microsoft.com/office/drawing/2014/main" id="{241853B9-9DA7-4383-F9E0-D27937F618F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575EADD-B39D-D66E-AE19-552EA0AC60B8}"/>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1415313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A14B02-839A-8DF9-9E43-957BD171EE1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32FAD84-6B20-F47B-4EFA-B409ECFD9A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466F7874-B2D2-B640-C13B-63C9757AF2A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743E04C-853E-D94B-E312-14E82CB5C7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D348F5A8-F358-4078-C0C8-B0C10DC7FD9C}"/>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A0E7F71-0E52-CB75-7615-53C2A80FBC95}"/>
              </a:ext>
            </a:extLst>
          </p:cNvPr>
          <p:cNvSpPr>
            <a:spLocks noGrp="1"/>
          </p:cNvSpPr>
          <p:nvPr>
            <p:ph type="dt" sz="half" idx="10"/>
          </p:nvPr>
        </p:nvSpPr>
        <p:spPr/>
        <p:txBody>
          <a:bodyPr/>
          <a:lstStyle/>
          <a:p>
            <a:fld id="{5F45C700-E9FC-4E01-8061-D44250144CDC}" type="datetimeFigureOut">
              <a:rPr lang="tr-TR" smtClean="0"/>
              <a:t>1.07.2025</a:t>
            </a:fld>
            <a:endParaRPr lang="tr-TR"/>
          </a:p>
        </p:txBody>
      </p:sp>
      <p:sp>
        <p:nvSpPr>
          <p:cNvPr id="8" name="Alt Bilgi Yer Tutucusu 7">
            <a:extLst>
              <a:ext uri="{FF2B5EF4-FFF2-40B4-BE49-F238E27FC236}">
                <a16:creationId xmlns:a16="http://schemas.microsoft.com/office/drawing/2014/main" id="{112B059E-31A6-FB60-D558-2B8AEE862C3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E9CA644-B855-11FD-4D7D-D290555AEE38}"/>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3803498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C3CEFF-C696-D8AE-682C-62E4D8C7DD0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F0D72F5E-FEBE-D90B-71B6-733BE8550D22}"/>
              </a:ext>
            </a:extLst>
          </p:cNvPr>
          <p:cNvSpPr>
            <a:spLocks noGrp="1"/>
          </p:cNvSpPr>
          <p:nvPr>
            <p:ph type="dt" sz="half" idx="10"/>
          </p:nvPr>
        </p:nvSpPr>
        <p:spPr/>
        <p:txBody>
          <a:bodyPr/>
          <a:lstStyle/>
          <a:p>
            <a:fld id="{5F45C700-E9FC-4E01-8061-D44250144CDC}" type="datetimeFigureOut">
              <a:rPr lang="tr-TR" smtClean="0"/>
              <a:t>1.07.2025</a:t>
            </a:fld>
            <a:endParaRPr lang="tr-TR"/>
          </a:p>
        </p:txBody>
      </p:sp>
      <p:sp>
        <p:nvSpPr>
          <p:cNvPr id="4" name="Alt Bilgi Yer Tutucusu 3">
            <a:extLst>
              <a:ext uri="{FF2B5EF4-FFF2-40B4-BE49-F238E27FC236}">
                <a16:creationId xmlns:a16="http://schemas.microsoft.com/office/drawing/2014/main" id="{AB650A67-7465-A67B-57E1-0F8260254CB4}"/>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A7650D9-DB90-9AE4-8688-A438B4E7DDF1}"/>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4184553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B9E5EADD-C77B-F144-0754-D73D5791F76E}"/>
              </a:ext>
            </a:extLst>
          </p:cNvPr>
          <p:cNvSpPr>
            <a:spLocks noGrp="1"/>
          </p:cNvSpPr>
          <p:nvPr>
            <p:ph type="dt" sz="half" idx="10"/>
          </p:nvPr>
        </p:nvSpPr>
        <p:spPr/>
        <p:txBody>
          <a:bodyPr/>
          <a:lstStyle/>
          <a:p>
            <a:fld id="{5F45C700-E9FC-4E01-8061-D44250144CDC}" type="datetimeFigureOut">
              <a:rPr lang="tr-TR" smtClean="0"/>
              <a:t>1.07.2025</a:t>
            </a:fld>
            <a:endParaRPr lang="tr-TR"/>
          </a:p>
        </p:txBody>
      </p:sp>
      <p:sp>
        <p:nvSpPr>
          <p:cNvPr id="3" name="Alt Bilgi Yer Tutucusu 2">
            <a:extLst>
              <a:ext uri="{FF2B5EF4-FFF2-40B4-BE49-F238E27FC236}">
                <a16:creationId xmlns:a16="http://schemas.microsoft.com/office/drawing/2014/main" id="{A85A87AB-82D3-1456-2A99-0973C20D47C5}"/>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0FEB813-6C0E-321F-3F9D-E89FD091036B}"/>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1471448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B662E0-D090-969D-F738-87E604AD601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7E5C9F9-5DEE-9A2D-DB79-A0BCA8C6E4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0847B86-49B4-2596-D53A-C8EA7015C1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4EDA37B-E002-5D34-530F-51D77D95C4EA}"/>
              </a:ext>
            </a:extLst>
          </p:cNvPr>
          <p:cNvSpPr>
            <a:spLocks noGrp="1"/>
          </p:cNvSpPr>
          <p:nvPr>
            <p:ph type="dt" sz="half" idx="10"/>
          </p:nvPr>
        </p:nvSpPr>
        <p:spPr/>
        <p:txBody>
          <a:bodyPr/>
          <a:lstStyle/>
          <a:p>
            <a:fld id="{5F45C700-E9FC-4E01-8061-D44250144CDC}" type="datetimeFigureOut">
              <a:rPr lang="tr-TR" smtClean="0"/>
              <a:t>1.07.2025</a:t>
            </a:fld>
            <a:endParaRPr lang="tr-TR"/>
          </a:p>
        </p:txBody>
      </p:sp>
      <p:sp>
        <p:nvSpPr>
          <p:cNvPr id="6" name="Alt Bilgi Yer Tutucusu 5">
            <a:extLst>
              <a:ext uri="{FF2B5EF4-FFF2-40B4-BE49-F238E27FC236}">
                <a16:creationId xmlns:a16="http://schemas.microsoft.com/office/drawing/2014/main" id="{29A42061-47B4-A06C-B899-B7FB008D279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698F937-93DF-3BF6-AC4C-063388CC3BDE}"/>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640841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364D99-6410-D252-E631-3F5970AE938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291E437D-28EE-B37F-7C0F-45A5EC68EF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5EFCCAA3-E24E-4975-EB26-CE2B3307D3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C79A9F2-0A50-2BDC-70CA-B29914367B93}"/>
              </a:ext>
            </a:extLst>
          </p:cNvPr>
          <p:cNvSpPr>
            <a:spLocks noGrp="1"/>
          </p:cNvSpPr>
          <p:nvPr>
            <p:ph type="dt" sz="half" idx="10"/>
          </p:nvPr>
        </p:nvSpPr>
        <p:spPr/>
        <p:txBody>
          <a:bodyPr/>
          <a:lstStyle/>
          <a:p>
            <a:fld id="{5F45C700-E9FC-4E01-8061-D44250144CDC}" type="datetimeFigureOut">
              <a:rPr lang="tr-TR" smtClean="0"/>
              <a:t>1.07.2025</a:t>
            </a:fld>
            <a:endParaRPr lang="tr-TR"/>
          </a:p>
        </p:txBody>
      </p:sp>
      <p:sp>
        <p:nvSpPr>
          <p:cNvPr id="6" name="Alt Bilgi Yer Tutucusu 5">
            <a:extLst>
              <a:ext uri="{FF2B5EF4-FFF2-40B4-BE49-F238E27FC236}">
                <a16:creationId xmlns:a16="http://schemas.microsoft.com/office/drawing/2014/main" id="{6ECDF06A-3BC4-3840-3F39-76D40D36604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DC9041D-819C-E8E2-DC33-C1CC36D01A99}"/>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3274542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9CC37B0-4092-9D13-DFC5-0F5F4FE27D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FB0B314-9836-C734-13B5-26C295BDF4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E3A0F2C-889A-6206-8EC3-7604FB9A10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F45C700-E9FC-4E01-8061-D44250144CDC}" type="datetimeFigureOut">
              <a:rPr lang="tr-TR" smtClean="0"/>
              <a:t>1.07.2025</a:t>
            </a:fld>
            <a:endParaRPr lang="tr-TR"/>
          </a:p>
        </p:txBody>
      </p:sp>
      <p:sp>
        <p:nvSpPr>
          <p:cNvPr id="5" name="Alt Bilgi Yer Tutucusu 4">
            <a:extLst>
              <a:ext uri="{FF2B5EF4-FFF2-40B4-BE49-F238E27FC236}">
                <a16:creationId xmlns:a16="http://schemas.microsoft.com/office/drawing/2014/main" id="{615F3C57-5937-462A-A00B-14E3B4E6CB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E2B4304A-6D51-F370-F8A5-BF0F13156A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FF435C6-AC63-47A5-A503-89F23121DB24}" type="slidenum">
              <a:rPr lang="tr-TR" smtClean="0"/>
              <a:t>‹#›</a:t>
            </a:fld>
            <a:endParaRPr lang="tr-TR"/>
          </a:p>
        </p:txBody>
      </p:sp>
    </p:spTree>
    <p:extLst>
      <p:ext uri="{BB962C8B-B14F-4D97-AF65-F5344CB8AC3E}">
        <p14:creationId xmlns:p14="http://schemas.microsoft.com/office/powerpoint/2010/main" val="9502339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077ED8-BB62-36CD-02AF-65635969A6BC}"/>
              </a:ext>
            </a:extLst>
          </p:cNvPr>
          <p:cNvSpPr>
            <a:spLocks noGrp="1"/>
          </p:cNvSpPr>
          <p:nvPr>
            <p:ph type="ctrTitle"/>
          </p:nvPr>
        </p:nvSpPr>
        <p:spPr/>
        <p:txBody>
          <a:bodyPr>
            <a:noAutofit/>
          </a:bodyPr>
          <a:lstStyle/>
          <a:p>
            <a:r>
              <a:rPr lang="en-US" sz="4400" dirty="0">
                <a:latin typeface="Calibri" panose="020F0502020204030204" pitchFamily="34" charset="0"/>
                <a:cs typeface="Calibri" panose="020F0502020204030204" pitchFamily="34" charset="0"/>
              </a:rPr>
              <a:t>Is Sump A Panacea For Dynamic Cities Bridging Ambition And Reality A Case Study Of Istanbul</a:t>
            </a:r>
            <a:endParaRPr lang="tr-TR" sz="4400" dirty="0">
              <a:latin typeface="Calibri" panose="020F0502020204030204" pitchFamily="34" charset="0"/>
              <a:cs typeface="Calibri" panose="020F0502020204030204" pitchFamily="34" charset="0"/>
            </a:endParaRPr>
          </a:p>
        </p:txBody>
      </p:sp>
      <p:sp>
        <p:nvSpPr>
          <p:cNvPr id="3" name="Alt Başlık 2">
            <a:extLst>
              <a:ext uri="{FF2B5EF4-FFF2-40B4-BE49-F238E27FC236}">
                <a16:creationId xmlns:a16="http://schemas.microsoft.com/office/drawing/2014/main" id="{FEA468DD-E6E2-FDEA-ACE5-DBECCCE3DBE7}"/>
              </a:ext>
            </a:extLst>
          </p:cNvPr>
          <p:cNvSpPr>
            <a:spLocks noGrp="1"/>
          </p:cNvSpPr>
          <p:nvPr>
            <p:ph type="subTitle" idx="1"/>
          </p:nvPr>
        </p:nvSpPr>
        <p:spPr/>
        <p:txBody>
          <a:bodyPr>
            <a:normAutofit lnSpcReduction="10000"/>
          </a:bodyPr>
          <a:lstStyle/>
          <a:p>
            <a:r>
              <a:rPr lang="tr-TR" sz="1600" dirty="0" err="1">
                <a:latin typeface="Calibri" panose="020F0502020204030204" pitchFamily="34" charset="0"/>
                <a:cs typeface="Calibri" panose="020F0502020204030204" pitchFamily="34" charset="0"/>
              </a:rPr>
              <a:t>Presenter</a:t>
            </a:r>
            <a:r>
              <a:rPr lang="tr-TR" sz="1600" dirty="0">
                <a:latin typeface="Calibri" panose="020F0502020204030204" pitchFamily="34" charset="0"/>
                <a:cs typeface="Calibri" panose="020F0502020204030204" pitchFamily="34" charset="0"/>
              </a:rPr>
              <a:t>: Metin </a:t>
            </a:r>
            <a:r>
              <a:rPr lang="tr-TR" sz="1600" dirty="0" err="1">
                <a:latin typeface="Calibri" panose="020F0502020204030204" pitchFamily="34" charset="0"/>
                <a:cs typeface="Calibri" panose="020F0502020204030204" pitchFamily="34" charset="0"/>
              </a:rPr>
              <a:t>Senbil</a:t>
            </a:r>
            <a:r>
              <a:rPr lang="tr-TR" sz="1600" dirty="0">
                <a:latin typeface="Calibri" panose="020F0502020204030204" pitchFamily="34" charset="0"/>
                <a:cs typeface="Calibri" panose="020F0502020204030204" pitchFamily="34" charset="0"/>
              </a:rPr>
              <a:t>,</a:t>
            </a:r>
          </a:p>
          <a:p>
            <a:r>
              <a:rPr lang="tr-TR" sz="1600" dirty="0" err="1">
                <a:latin typeface="Calibri" panose="020F0502020204030204" pitchFamily="34" charset="0"/>
                <a:cs typeface="Calibri" panose="020F0502020204030204" pitchFamily="34" charset="0"/>
              </a:rPr>
              <a:t>Department</a:t>
            </a:r>
            <a:r>
              <a:rPr lang="tr-TR" sz="1600" dirty="0">
                <a:latin typeface="Calibri" panose="020F0502020204030204" pitchFamily="34" charset="0"/>
                <a:cs typeface="Calibri" panose="020F0502020204030204" pitchFamily="34" charset="0"/>
              </a:rPr>
              <a:t> of City </a:t>
            </a:r>
            <a:r>
              <a:rPr lang="tr-TR" sz="1600" dirty="0" err="1">
                <a:latin typeface="Calibri" panose="020F0502020204030204" pitchFamily="34" charset="0"/>
                <a:cs typeface="Calibri" panose="020F0502020204030204" pitchFamily="34" charset="0"/>
              </a:rPr>
              <a:t>and</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Regional</a:t>
            </a:r>
            <a:r>
              <a:rPr lang="tr-TR" sz="1600" dirty="0">
                <a:latin typeface="Calibri" panose="020F0502020204030204" pitchFamily="34" charset="0"/>
                <a:cs typeface="Calibri" panose="020F0502020204030204" pitchFamily="34" charset="0"/>
              </a:rPr>
              <a:t> Planning </a:t>
            </a:r>
          </a:p>
          <a:p>
            <a:r>
              <a:rPr lang="tr-TR" sz="1600" dirty="0" err="1">
                <a:latin typeface="Calibri" panose="020F0502020204030204" pitchFamily="34" charset="0"/>
                <a:cs typeface="Calibri" panose="020F0502020204030204" pitchFamily="34" charset="0"/>
              </a:rPr>
              <a:t>Middle</a:t>
            </a:r>
            <a:r>
              <a:rPr lang="tr-TR" sz="1600" dirty="0">
                <a:latin typeface="Calibri" panose="020F0502020204030204" pitchFamily="34" charset="0"/>
                <a:cs typeface="Calibri" panose="020F0502020204030204" pitchFamily="34" charset="0"/>
              </a:rPr>
              <a:t> East Technical </a:t>
            </a:r>
            <a:r>
              <a:rPr lang="tr-TR" sz="1600" dirty="0" err="1">
                <a:latin typeface="Calibri" panose="020F0502020204030204" pitchFamily="34" charset="0"/>
                <a:cs typeface="Calibri" panose="020F0502020204030204" pitchFamily="34" charset="0"/>
              </a:rPr>
              <a:t>University</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Turkey</a:t>
            </a:r>
            <a:endParaRPr lang="tr-TR" sz="1600" dirty="0">
              <a:latin typeface="Calibri" panose="020F0502020204030204" pitchFamily="34" charset="0"/>
              <a:cs typeface="Calibri" panose="020F0502020204030204" pitchFamily="34" charset="0"/>
            </a:endParaRPr>
          </a:p>
          <a:p>
            <a:endParaRPr lang="tr-TR" sz="1600" dirty="0">
              <a:latin typeface="Calibri" panose="020F0502020204030204" pitchFamily="34" charset="0"/>
              <a:cs typeface="Calibri" panose="020F0502020204030204" pitchFamily="34" charset="0"/>
            </a:endParaRPr>
          </a:p>
          <a:p>
            <a:r>
              <a:rPr lang="tr-TR" sz="1600" dirty="0" err="1">
                <a:latin typeface="Calibri" panose="020F0502020204030204" pitchFamily="34" charset="0"/>
                <a:cs typeface="Calibri" panose="020F0502020204030204" pitchFamily="34" charset="0"/>
              </a:rPr>
              <a:t>Paper</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by</a:t>
            </a:r>
            <a:r>
              <a:rPr lang="tr-TR" sz="1600" dirty="0">
                <a:latin typeface="Calibri" panose="020F0502020204030204" pitchFamily="34" charset="0"/>
                <a:cs typeface="Calibri" panose="020F0502020204030204" pitchFamily="34" charset="0"/>
              </a:rPr>
              <a:t>: Metin </a:t>
            </a:r>
            <a:r>
              <a:rPr lang="tr-TR" sz="1600" dirty="0" err="1">
                <a:latin typeface="Calibri" panose="020F0502020204030204" pitchFamily="34" charset="0"/>
                <a:cs typeface="Calibri" panose="020F0502020204030204" pitchFamily="34" charset="0"/>
              </a:rPr>
              <a:t>Senbil</a:t>
            </a:r>
            <a:r>
              <a:rPr lang="tr-TR" sz="1600" dirty="0">
                <a:latin typeface="Calibri" panose="020F0502020204030204" pitchFamily="34" charset="0"/>
                <a:cs typeface="Calibri" panose="020F0502020204030204" pitchFamily="34" charset="0"/>
              </a:rPr>
              <a:t> (Gazi </a:t>
            </a:r>
            <a:r>
              <a:rPr lang="tr-TR" sz="1600" dirty="0" err="1">
                <a:latin typeface="Calibri" panose="020F0502020204030204" pitchFamily="34" charset="0"/>
                <a:cs typeface="Calibri" panose="020F0502020204030204" pitchFamily="34" charset="0"/>
              </a:rPr>
              <a:t>University</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Turkey</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and</a:t>
            </a:r>
            <a:r>
              <a:rPr lang="tr-TR" sz="1600" dirty="0">
                <a:latin typeface="Calibri" panose="020F0502020204030204" pitchFamily="34" charset="0"/>
                <a:cs typeface="Calibri" panose="020F0502020204030204" pitchFamily="34" charset="0"/>
              </a:rPr>
              <a:t> Emine Yetiskul (METU, </a:t>
            </a:r>
            <a:r>
              <a:rPr lang="tr-TR" sz="1600" dirty="0" err="1">
                <a:latin typeface="Calibri" panose="020F0502020204030204" pitchFamily="34" charset="0"/>
                <a:cs typeface="Calibri" panose="020F0502020204030204" pitchFamily="34" charset="0"/>
              </a:rPr>
              <a:t>Turkey</a:t>
            </a:r>
            <a:r>
              <a:rPr lang="tr-TR" sz="1600"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165397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B13A12-B7A9-9423-5461-F55672CAA71B}"/>
              </a:ext>
            </a:extLst>
          </p:cNvPr>
          <p:cNvSpPr>
            <a:spLocks noGrp="1"/>
          </p:cNvSpPr>
          <p:nvPr>
            <p:ph type="title"/>
          </p:nvPr>
        </p:nvSpPr>
        <p:spPr/>
        <p:txBody>
          <a:bodyPr/>
          <a:lstStyle/>
          <a:p>
            <a:r>
              <a:rPr lang="en-US" b="1" dirty="0"/>
              <a:t>Monitoring and Evaluation</a:t>
            </a:r>
            <a:endParaRPr lang="tr-TR" dirty="0"/>
          </a:p>
        </p:txBody>
      </p:sp>
      <p:sp>
        <p:nvSpPr>
          <p:cNvPr id="3" name="İçerik Yer Tutucusu 2">
            <a:extLst>
              <a:ext uri="{FF2B5EF4-FFF2-40B4-BE49-F238E27FC236}">
                <a16:creationId xmlns:a16="http://schemas.microsoft.com/office/drawing/2014/main" id="{92E7F72D-9800-7253-FEE5-21356B637F26}"/>
              </a:ext>
            </a:extLst>
          </p:cNvPr>
          <p:cNvSpPr>
            <a:spLocks noGrp="1"/>
          </p:cNvSpPr>
          <p:nvPr>
            <p:ph idx="1"/>
          </p:nvPr>
        </p:nvSpPr>
        <p:spPr/>
        <p:txBody>
          <a:bodyPr/>
          <a:lstStyle/>
          <a:p>
            <a:r>
              <a:rPr lang="en-US" dirty="0"/>
              <a:t>Move beyond modal share &amp; CO₂ metrics.</a:t>
            </a:r>
          </a:p>
          <a:p>
            <a:r>
              <a:rPr lang="en-US" dirty="0"/>
              <a:t>Include empowerment, access, safety, inclusion.</a:t>
            </a:r>
          </a:p>
          <a:p>
            <a:r>
              <a:rPr lang="en-US" dirty="0"/>
              <a:t>Community-led indicators and adaptive performance monitoring.</a:t>
            </a:r>
          </a:p>
          <a:p>
            <a:endParaRPr lang="tr-TR" dirty="0"/>
          </a:p>
        </p:txBody>
      </p:sp>
    </p:spTree>
    <p:extLst>
      <p:ext uri="{BB962C8B-B14F-4D97-AF65-F5344CB8AC3E}">
        <p14:creationId xmlns:p14="http://schemas.microsoft.com/office/powerpoint/2010/main" val="691951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50F953-5D24-B1CD-49A5-FDECFCC6FA72}"/>
              </a:ext>
            </a:extLst>
          </p:cNvPr>
          <p:cNvSpPr>
            <a:spLocks noGrp="1"/>
          </p:cNvSpPr>
          <p:nvPr>
            <p:ph type="title"/>
          </p:nvPr>
        </p:nvSpPr>
        <p:spPr/>
        <p:txBody>
          <a:bodyPr/>
          <a:lstStyle/>
          <a:p>
            <a:r>
              <a:rPr lang="en-US" b="1" dirty="0"/>
              <a:t>Istanbul Case Study - Overview</a:t>
            </a:r>
            <a:endParaRPr lang="tr-TR" dirty="0"/>
          </a:p>
        </p:txBody>
      </p:sp>
      <p:sp>
        <p:nvSpPr>
          <p:cNvPr id="3" name="İçerik Yer Tutucusu 2">
            <a:extLst>
              <a:ext uri="{FF2B5EF4-FFF2-40B4-BE49-F238E27FC236}">
                <a16:creationId xmlns:a16="http://schemas.microsoft.com/office/drawing/2014/main" id="{4E9672A6-FB7A-9720-D150-2B642D7EFC9A}"/>
              </a:ext>
            </a:extLst>
          </p:cNvPr>
          <p:cNvSpPr>
            <a:spLocks noGrp="1"/>
          </p:cNvSpPr>
          <p:nvPr>
            <p:ph idx="1"/>
          </p:nvPr>
        </p:nvSpPr>
        <p:spPr/>
        <p:txBody>
          <a:bodyPr/>
          <a:lstStyle/>
          <a:p>
            <a:r>
              <a:rPr lang="en-US" dirty="0"/>
              <a:t>Adoption of SUMP in 2022.</a:t>
            </a:r>
          </a:p>
          <a:p>
            <a:r>
              <a:rPr lang="en-US" dirty="0">
                <a:solidFill>
                  <a:srgbClr val="FFFF00"/>
                </a:solidFill>
              </a:rPr>
              <a:t>Persistent issues:</a:t>
            </a:r>
            <a:r>
              <a:rPr lang="en-US" dirty="0"/>
              <a:t> urban sprawl, car-dependence, weak modal integration.</a:t>
            </a:r>
          </a:p>
          <a:p>
            <a:r>
              <a:rPr lang="en-US" dirty="0"/>
              <a:t>Between 2019–2024: Motorized vehicle growth = 32% vs. 1% population growth.</a:t>
            </a:r>
          </a:p>
          <a:p>
            <a:endParaRPr lang="tr-TR" dirty="0"/>
          </a:p>
        </p:txBody>
      </p:sp>
    </p:spTree>
    <p:extLst>
      <p:ext uri="{BB962C8B-B14F-4D97-AF65-F5344CB8AC3E}">
        <p14:creationId xmlns:p14="http://schemas.microsoft.com/office/powerpoint/2010/main" val="1109720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C8B423-6F5E-35A1-1D76-E2D8BA665C38}"/>
              </a:ext>
            </a:extLst>
          </p:cNvPr>
          <p:cNvSpPr>
            <a:spLocks noGrp="1"/>
          </p:cNvSpPr>
          <p:nvPr>
            <p:ph type="title"/>
          </p:nvPr>
        </p:nvSpPr>
        <p:spPr/>
        <p:txBody>
          <a:bodyPr/>
          <a:lstStyle/>
          <a:p>
            <a:r>
              <a:rPr lang="tr-TR" b="1" dirty="0" err="1"/>
              <a:t>Istanbul's</a:t>
            </a:r>
            <a:r>
              <a:rPr lang="tr-TR" b="1" dirty="0"/>
              <a:t> Planning </a:t>
            </a:r>
            <a:r>
              <a:rPr lang="tr-TR" b="1" dirty="0" err="1"/>
              <a:t>Disconnect</a:t>
            </a:r>
            <a:endParaRPr lang="tr-TR" dirty="0"/>
          </a:p>
        </p:txBody>
      </p:sp>
      <p:sp>
        <p:nvSpPr>
          <p:cNvPr id="3" name="İçerik Yer Tutucusu 2">
            <a:extLst>
              <a:ext uri="{FF2B5EF4-FFF2-40B4-BE49-F238E27FC236}">
                <a16:creationId xmlns:a16="http://schemas.microsoft.com/office/drawing/2014/main" id="{D1E193A3-F7E8-3623-2CDA-DC3867EC1BEC}"/>
              </a:ext>
            </a:extLst>
          </p:cNvPr>
          <p:cNvSpPr>
            <a:spLocks noGrp="1"/>
          </p:cNvSpPr>
          <p:nvPr>
            <p:ph idx="1"/>
          </p:nvPr>
        </p:nvSpPr>
        <p:spPr/>
        <p:txBody>
          <a:bodyPr/>
          <a:lstStyle/>
          <a:p>
            <a:r>
              <a:rPr lang="tr-TR" dirty="0" err="1"/>
              <a:t>Focus</a:t>
            </a:r>
            <a:r>
              <a:rPr lang="tr-TR" dirty="0"/>
              <a:t> on </a:t>
            </a:r>
            <a:r>
              <a:rPr lang="tr-TR" dirty="0" err="1"/>
              <a:t>infrastructure</a:t>
            </a:r>
            <a:r>
              <a:rPr lang="tr-TR" dirty="0"/>
              <a:t> (</a:t>
            </a:r>
            <a:r>
              <a:rPr lang="tr-TR" dirty="0" err="1"/>
              <a:t>e.g</a:t>
            </a:r>
            <a:r>
              <a:rPr lang="tr-TR" dirty="0"/>
              <a:t>., metro) </a:t>
            </a:r>
            <a:r>
              <a:rPr lang="tr-TR" dirty="0" err="1"/>
              <a:t>without</a:t>
            </a:r>
            <a:r>
              <a:rPr lang="tr-TR" dirty="0"/>
              <a:t> </a:t>
            </a:r>
            <a:r>
              <a:rPr lang="tr-TR" dirty="0" err="1"/>
              <a:t>social</a:t>
            </a:r>
            <a:r>
              <a:rPr lang="tr-TR" dirty="0"/>
              <a:t> </a:t>
            </a:r>
            <a:r>
              <a:rPr lang="tr-TR" dirty="0" err="1"/>
              <a:t>integration</a:t>
            </a:r>
            <a:r>
              <a:rPr lang="tr-TR" dirty="0"/>
              <a:t>.</a:t>
            </a:r>
          </a:p>
          <a:p>
            <a:r>
              <a:rPr lang="tr-TR" dirty="0" err="1"/>
              <a:t>Spatial</a:t>
            </a:r>
            <a:r>
              <a:rPr lang="tr-TR" dirty="0"/>
              <a:t> </a:t>
            </a:r>
            <a:r>
              <a:rPr lang="tr-TR" dirty="0" err="1"/>
              <a:t>gentrification</a:t>
            </a:r>
            <a:r>
              <a:rPr lang="tr-TR" dirty="0"/>
              <a:t> </a:t>
            </a:r>
            <a:r>
              <a:rPr lang="tr-TR" dirty="0" err="1"/>
              <a:t>around</a:t>
            </a:r>
            <a:r>
              <a:rPr lang="tr-TR" dirty="0"/>
              <a:t> transit </a:t>
            </a:r>
            <a:r>
              <a:rPr lang="tr-TR" dirty="0" err="1"/>
              <a:t>corridors</a:t>
            </a:r>
            <a:r>
              <a:rPr lang="tr-TR" dirty="0"/>
              <a:t>.</a:t>
            </a:r>
          </a:p>
          <a:p>
            <a:r>
              <a:rPr lang="tr-TR" dirty="0" err="1"/>
              <a:t>Siloed</a:t>
            </a:r>
            <a:r>
              <a:rPr lang="tr-TR" dirty="0"/>
              <a:t> </a:t>
            </a:r>
            <a:r>
              <a:rPr lang="tr-TR" dirty="0" err="1"/>
              <a:t>institutions</a:t>
            </a:r>
            <a:r>
              <a:rPr lang="tr-TR" dirty="0"/>
              <a:t> </a:t>
            </a:r>
            <a:r>
              <a:rPr lang="tr-TR" dirty="0" err="1"/>
              <a:t>and</a:t>
            </a:r>
            <a:r>
              <a:rPr lang="tr-TR" dirty="0"/>
              <a:t> </a:t>
            </a:r>
            <a:r>
              <a:rPr lang="tr-TR" dirty="0" err="1"/>
              <a:t>fragmented</a:t>
            </a:r>
            <a:r>
              <a:rPr lang="tr-TR" dirty="0"/>
              <a:t> </a:t>
            </a:r>
            <a:r>
              <a:rPr lang="tr-TR" dirty="0" err="1"/>
              <a:t>public</a:t>
            </a:r>
            <a:r>
              <a:rPr lang="tr-TR" dirty="0"/>
              <a:t> </a:t>
            </a:r>
            <a:r>
              <a:rPr lang="tr-TR" dirty="0" err="1"/>
              <a:t>engagement</a:t>
            </a:r>
            <a:r>
              <a:rPr lang="tr-TR" dirty="0"/>
              <a:t>.</a:t>
            </a:r>
          </a:p>
          <a:p>
            <a:endParaRPr lang="tr-TR" dirty="0"/>
          </a:p>
        </p:txBody>
      </p:sp>
    </p:spTree>
    <p:extLst>
      <p:ext uri="{BB962C8B-B14F-4D97-AF65-F5344CB8AC3E}">
        <p14:creationId xmlns:p14="http://schemas.microsoft.com/office/powerpoint/2010/main" val="1070573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D8FEC3-FE43-909B-2742-FB379599B83F}"/>
              </a:ext>
            </a:extLst>
          </p:cNvPr>
          <p:cNvSpPr>
            <a:spLocks noGrp="1"/>
          </p:cNvSpPr>
          <p:nvPr>
            <p:ph type="title"/>
          </p:nvPr>
        </p:nvSpPr>
        <p:spPr/>
        <p:txBody>
          <a:bodyPr/>
          <a:lstStyle/>
          <a:p>
            <a:r>
              <a:rPr lang="en-US" b="1" dirty="0"/>
              <a:t>Needed Reforms in Istanbul</a:t>
            </a:r>
            <a:endParaRPr lang="tr-TR" dirty="0"/>
          </a:p>
        </p:txBody>
      </p:sp>
      <p:sp>
        <p:nvSpPr>
          <p:cNvPr id="3" name="İçerik Yer Tutucusu 2">
            <a:extLst>
              <a:ext uri="{FF2B5EF4-FFF2-40B4-BE49-F238E27FC236}">
                <a16:creationId xmlns:a16="http://schemas.microsoft.com/office/drawing/2014/main" id="{0B179D99-AD33-F50B-6688-E2F499AE8F75}"/>
              </a:ext>
            </a:extLst>
          </p:cNvPr>
          <p:cNvSpPr>
            <a:spLocks noGrp="1"/>
          </p:cNvSpPr>
          <p:nvPr>
            <p:ph idx="1"/>
          </p:nvPr>
        </p:nvSpPr>
        <p:spPr/>
        <p:txBody>
          <a:bodyPr>
            <a:normAutofit fontScale="77500" lnSpcReduction="20000"/>
          </a:bodyPr>
          <a:lstStyle/>
          <a:p>
            <a:r>
              <a:rPr lang="en-US" b="1" dirty="0">
                <a:solidFill>
                  <a:srgbClr val="FFFF00"/>
                </a:solidFill>
              </a:rPr>
              <a:t>Deep Participatory Diagnostics</a:t>
            </a:r>
            <a:r>
              <a:rPr lang="tr-TR" b="1" dirty="0">
                <a:solidFill>
                  <a:srgbClr val="FFFF00"/>
                </a:solidFill>
              </a:rPr>
              <a:t>:</a:t>
            </a:r>
            <a:r>
              <a:rPr lang="tr-TR" b="1" dirty="0"/>
              <a:t> </a:t>
            </a:r>
            <a:r>
              <a:rPr lang="en-US" dirty="0"/>
              <a:t>Engage directly with diverse communities (e.g., </a:t>
            </a:r>
            <a:r>
              <a:rPr lang="en-US" dirty="0" err="1"/>
              <a:t>dolmuş</a:t>
            </a:r>
            <a:r>
              <a:rPr lang="en-US" dirty="0"/>
              <a:t> drivers, ferry users, women, youth) to surface lived mobility needs and system gaps.</a:t>
            </a:r>
          </a:p>
          <a:p>
            <a:r>
              <a:rPr lang="en-US" b="1" dirty="0">
                <a:solidFill>
                  <a:srgbClr val="FFFF00"/>
                </a:solidFill>
              </a:rPr>
              <a:t>Equity-Based Strategic Goals</a:t>
            </a:r>
            <a:r>
              <a:rPr lang="tr-TR" b="1" dirty="0">
                <a:solidFill>
                  <a:srgbClr val="FFFF00"/>
                </a:solidFill>
              </a:rPr>
              <a:t>:</a:t>
            </a:r>
            <a:r>
              <a:rPr lang="tr-TR" b="1" dirty="0"/>
              <a:t> </a:t>
            </a:r>
            <a:r>
              <a:rPr lang="en-US" dirty="0"/>
              <a:t>Prioritize historically underserved areas, long commutes, and zones vulnerable to displacement—not just technical efficiency or modal targets.</a:t>
            </a:r>
          </a:p>
          <a:p>
            <a:r>
              <a:rPr lang="en-US" b="1" dirty="0">
                <a:solidFill>
                  <a:srgbClr val="FFFF00"/>
                </a:solidFill>
              </a:rPr>
              <a:t>Support Informal Transport</a:t>
            </a:r>
            <a:r>
              <a:rPr lang="tr-TR" b="1" dirty="0">
                <a:solidFill>
                  <a:srgbClr val="FFFF00"/>
                </a:solidFill>
              </a:rPr>
              <a:t>:</a:t>
            </a:r>
            <a:r>
              <a:rPr lang="tr-TR" b="1" dirty="0"/>
              <a:t> </a:t>
            </a:r>
            <a:r>
              <a:rPr lang="en-US" dirty="0"/>
              <a:t>Treat </a:t>
            </a:r>
            <a:r>
              <a:rPr lang="en-US" dirty="0" err="1"/>
              <a:t>dolmuş</a:t>
            </a:r>
            <a:r>
              <a:rPr lang="en-US" dirty="0"/>
              <a:t>/minibuses as essential. Provide training, regulation, and support without displacing their adaptive value.</a:t>
            </a:r>
          </a:p>
          <a:p>
            <a:r>
              <a:rPr lang="en-US" b="1" dirty="0">
                <a:solidFill>
                  <a:srgbClr val="FFFF00"/>
                </a:solidFill>
              </a:rPr>
              <a:t>Cross-Level Governance Platforms</a:t>
            </a:r>
            <a:r>
              <a:rPr lang="tr-TR" b="1" dirty="0">
                <a:solidFill>
                  <a:srgbClr val="FFFF00"/>
                </a:solidFill>
              </a:rPr>
              <a:t>:</a:t>
            </a:r>
            <a:r>
              <a:rPr lang="tr-TR" b="1" dirty="0"/>
              <a:t> </a:t>
            </a:r>
            <a:r>
              <a:rPr lang="en-US" dirty="0"/>
              <a:t>Create permanent participatory forums with community leaders, informal operators, and civil society actors—not just planners and engineers.</a:t>
            </a:r>
          </a:p>
          <a:p>
            <a:r>
              <a:rPr lang="en-US" b="1" dirty="0"/>
              <a:t>5. Embedded Adaptive Mechanisms</a:t>
            </a:r>
            <a:r>
              <a:rPr lang="tr-TR" b="1" dirty="0"/>
              <a:t>: </a:t>
            </a:r>
            <a:r>
              <a:rPr lang="en-US" dirty="0"/>
              <a:t>Monitor and adjust in real time: respond to gentrification, equity gaps, or changing land-use patterns with targeted policy tools.</a:t>
            </a:r>
          </a:p>
          <a:p>
            <a:r>
              <a:rPr lang="en-US" b="1" dirty="0">
                <a:solidFill>
                  <a:srgbClr val="FFFF00"/>
                </a:solidFill>
              </a:rPr>
              <a:t>Core Idea:</a:t>
            </a:r>
            <a:r>
              <a:rPr lang="tr-TR" b="1" dirty="0">
                <a:solidFill>
                  <a:srgbClr val="FFFF00"/>
                </a:solidFill>
              </a:rPr>
              <a:t> </a:t>
            </a:r>
            <a:r>
              <a:rPr lang="en-US" b="1" dirty="0">
                <a:solidFill>
                  <a:srgbClr val="FFFF00"/>
                </a:solidFill>
              </a:rPr>
              <a:t>From static blueprint to a dynamic urban negotiation—anchored in the right to the city.</a:t>
            </a:r>
            <a:endParaRPr lang="en-US" dirty="0">
              <a:solidFill>
                <a:srgbClr val="FFFF00"/>
              </a:solidFill>
            </a:endParaRPr>
          </a:p>
          <a:p>
            <a:endParaRPr lang="tr-TR" dirty="0"/>
          </a:p>
        </p:txBody>
      </p:sp>
    </p:spTree>
    <p:extLst>
      <p:ext uri="{BB962C8B-B14F-4D97-AF65-F5344CB8AC3E}">
        <p14:creationId xmlns:p14="http://schemas.microsoft.com/office/powerpoint/2010/main" val="615538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1935A6-BA0E-9C6D-5EA7-2C7F721CC118}"/>
              </a:ext>
            </a:extLst>
          </p:cNvPr>
          <p:cNvSpPr>
            <a:spLocks noGrp="1"/>
          </p:cNvSpPr>
          <p:nvPr>
            <p:ph type="title"/>
          </p:nvPr>
        </p:nvSpPr>
        <p:spPr/>
        <p:txBody>
          <a:bodyPr/>
          <a:lstStyle/>
          <a:p>
            <a:r>
              <a:rPr lang="en-US" b="1" dirty="0"/>
              <a:t>Key Takeaways and Policy Proposals</a:t>
            </a:r>
            <a:endParaRPr lang="en-US" dirty="0"/>
          </a:p>
        </p:txBody>
      </p:sp>
      <p:sp>
        <p:nvSpPr>
          <p:cNvPr id="3" name="İçerik Yer Tutucusu 2">
            <a:extLst>
              <a:ext uri="{FF2B5EF4-FFF2-40B4-BE49-F238E27FC236}">
                <a16:creationId xmlns:a16="http://schemas.microsoft.com/office/drawing/2014/main" id="{10B5332A-042E-A67C-2981-53892D415CBE}"/>
              </a:ext>
            </a:extLst>
          </p:cNvPr>
          <p:cNvSpPr>
            <a:spLocks noGrp="1"/>
          </p:cNvSpPr>
          <p:nvPr>
            <p:ph idx="1"/>
          </p:nvPr>
        </p:nvSpPr>
        <p:spPr/>
        <p:txBody>
          <a:bodyPr>
            <a:normAutofit fontScale="77500" lnSpcReduction="20000"/>
          </a:bodyPr>
          <a:lstStyle/>
          <a:p>
            <a:r>
              <a:rPr lang="en-US" b="1" dirty="0">
                <a:solidFill>
                  <a:srgbClr val="FFFF00"/>
                </a:solidFill>
              </a:rPr>
              <a:t>Adapt imported models:</a:t>
            </a:r>
            <a:r>
              <a:rPr lang="en-US" dirty="0"/>
              <a:t> SUMPs must be locally grounded through diagnostic processes that expose structural inequalities and context-specific needs.</a:t>
            </a:r>
          </a:p>
          <a:p>
            <a:r>
              <a:rPr lang="en-US" b="1" dirty="0">
                <a:solidFill>
                  <a:srgbClr val="FFFF00"/>
                </a:solidFill>
              </a:rPr>
              <a:t>Recognize and integrate informality:</a:t>
            </a:r>
            <a:r>
              <a:rPr lang="en-US" dirty="0"/>
              <a:t> Treat paratransit and informal systems as enduring components of mobility, supporting them through cooperative regulation and service integration.</a:t>
            </a:r>
          </a:p>
          <a:p>
            <a:r>
              <a:rPr lang="en-US" b="1" dirty="0">
                <a:solidFill>
                  <a:srgbClr val="FFFF00"/>
                </a:solidFill>
              </a:rPr>
              <a:t>Institutionalize co-governance:</a:t>
            </a:r>
            <a:r>
              <a:rPr lang="en-US" dirty="0"/>
              <a:t> Establish permanent, inclusive planning forums with representation from residents, informal operators, and civil society—not just one-off consultations.</a:t>
            </a:r>
          </a:p>
          <a:p>
            <a:r>
              <a:rPr lang="en-US" b="1" dirty="0">
                <a:solidFill>
                  <a:srgbClr val="FFFF00"/>
                </a:solidFill>
              </a:rPr>
              <a:t>Enable adaptive planning:</a:t>
            </a:r>
            <a:r>
              <a:rPr lang="en-US" dirty="0"/>
              <a:t> Move beyond static forecasts. Use real-time, mixed-method monitoring—including community-led metrics—to guide iterative plan revisions.</a:t>
            </a:r>
          </a:p>
          <a:p>
            <a:r>
              <a:rPr lang="en-US" b="1" dirty="0">
                <a:solidFill>
                  <a:srgbClr val="FFFF00"/>
                </a:solidFill>
              </a:rPr>
              <a:t>Frame mobility as spatial justice:</a:t>
            </a:r>
            <a:r>
              <a:rPr lang="en-US" dirty="0"/>
              <a:t> Prioritize affordability, last-mile access, and protections against displacement. Ensure mobility planning redistributes opportunity and urban citizenship.</a:t>
            </a:r>
          </a:p>
          <a:p>
            <a:endParaRPr lang="tr-TR" dirty="0"/>
          </a:p>
        </p:txBody>
      </p:sp>
    </p:spTree>
    <p:extLst>
      <p:ext uri="{BB962C8B-B14F-4D97-AF65-F5344CB8AC3E}">
        <p14:creationId xmlns:p14="http://schemas.microsoft.com/office/powerpoint/2010/main" val="37400976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1E4D27-6437-D339-D396-0EA738E5D0B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E7FA7F9-3AEA-7D73-F6B3-6294052F1BA7}"/>
              </a:ext>
            </a:extLst>
          </p:cNvPr>
          <p:cNvSpPr>
            <a:spLocks noGrp="1"/>
          </p:cNvSpPr>
          <p:nvPr>
            <p:ph idx="1"/>
          </p:nvPr>
        </p:nvSpPr>
        <p:spPr/>
        <p:txBody>
          <a:bodyPr/>
          <a:lstStyle/>
          <a:p>
            <a:endParaRPr lang="tr-TR" dirty="0"/>
          </a:p>
          <a:p>
            <a:endParaRPr lang="tr-TR" dirty="0"/>
          </a:p>
          <a:p>
            <a:endParaRPr lang="tr-TR" dirty="0"/>
          </a:p>
          <a:p>
            <a:endParaRPr lang="tr-TR" dirty="0"/>
          </a:p>
          <a:p>
            <a:pPr marL="0" indent="0" algn="ctr">
              <a:buNone/>
            </a:pPr>
            <a:r>
              <a:rPr lang="tr-TR" sz="4800" dirty="0" err="1">
                <a:solidFill>
                  <a:srgbClr val="FFFF00"/>
                </a:solidFill>
              </a:rPr>
              <a:t>Thank</a:t>
            </a:r>
            <a:r>
              <a:rPr lang="tr-TR" sz="4800" dirty="0">
                <a:solidFill>
                  <a:srgbClr val="FFFF00"/>
                </a:solidFill>
              </a:rPr>
              <a:t> </a:t>
            </a:r>
            <a:r>
              <a:rPr lang="tr-TR" sz="4800" dirty="0" err="1">
                <a:solidFill>
                  <a:srgbClr val="FFFF00"/>
                </a:solidFill>
              </a:rPr>
              <a:t>you</a:t>
            </a:r>
            <a:r>
              <a:rPr lang="tr-TR" sz="4800" dirty="0">
                <a:solidFill>
                  <a:srgbClr val="FFFF00"/>
                </a:solidFill>
              </a:rPr>
              <a:t> </a:t>
            </a:r>
            <a:r>
              <a:rPr lang="tr-TR" sz="4800" dirty="0" err="1">
                <a:solidFill>
                  <a:srgbClr val="FFFF00"/>
                </a:solidFill>
              </a:rPr>
              <a:t>very</a:t>
            </a:r>
            <a:r>
              <a:rPr lang="tr-TR" sz="4800" dirty="0">
                <a:solidFill>
                  <a:srgbClr val="FFFF00"/>
                </a:solidFill>
              </a:rPr>
              <a:t> </a:t>
            </a:r>
            <a:r>
              <a:rPr lang="tr-TR" sz="4800" dirty="0" err="1">
                <a:solidFill>
                  <a:srgbClr val="FFFF00"/>
                </a:solidFill>
              </a:rPr>
              <a:t>much</a:t>
            </a:r>
            <a:endParaRPr lang="tr-TR" sz="4800" dirty="0">
              <a:solidFill>
                <a:srgbClr val="FFFF00"/>
              </a:solidFill>
            </a:endParaRPr>
          </a:p>
        </p:txBody>
      </p:sp>
    </p:spTree>
    <p:extLst>
      <p:ext uri="{BB962C8B-B14F-4D97-AF65-F5344CB8AC3E}">
        <p14:creationId xmlns:p14="http://schemas.microsoft.com/office/powerpoint/2010/main" val="373685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4C58B9-6D0A-7976-0096-E986225CC6C1}"/>
              </a:ext>
            </a:extLst>
          </p:cNvPr>
          <p:cNvSpPr>
            <a:spLocks noGrp="1"/>
          </p:cNvSpPr>
          <p:nvPr>
            <p:ph type="title"/>
          </p:nvPr>
        </p:nvSpPr>
        <p:spPr/>
        <p:txBody>
          <a:bodyPr/>
          <a:lstStyle/>
          <a:p>
            <a:r>
              <a:rPr lang="tr-TR" dirty="0" err="1"/>
              <a:t>What</a:t>
            </a:r>
            <a:r>
              <a:rPr lang="tr-TR" dirty="0"/>
              <a:t> is </a:t>
            </a:r>
            <a:r>
              <a:rPr lang="tr-TR" dirty="0" err="1"/>
              <a:t>Sustaianble</a:t>
            </a:r>
            <a:r>
              <a:rPr lang="tr-TR" dirty="0"/>
              <a:t> Urban </a:t>
            </a:r>
            <a:r>
              <a:rPr lang="tr-TR" dirty="0" err="1"/>
              <a:t>Mobility</a:t>
            </a:r>
            <a:r>
              <a:rPr lang="tr-TR" dirty="0"/>
              <a:t> </a:t>
            </a:r>
            <a:r>
              <a:rPr lang="tr-TR" dirty="0" err="1"/>
              <a:t>Plans</a:t>
            </a:r>
            <a:r>
              <a:rPr lang="tr-TR" dirty="0"/>
              <a:t> (SUMP)?</a:t>
            </a:r>
          </a:p>
        </p:txBody>
      </p:sp>
      <p:sp>
        <p:nvSpPr>
          <p:cNvPr id="3" name="İçerik Yer Tutucusu 2">
            <a:extLst>
              <a:ext uri="{FF2B5EF4-FFF2-40B4-BE49-F238E27FC236}">
                <a16:creationId xmlns:a16="http://schemas.microsoft.com/office/drawing/2014/main" id="{AE13FC1D-E5A9-F2F9-4C34-E2E3CDC7BF36}"/>
              </a:ext>
            </a:extLst>
          </p:cNvPr>
          <p:cNvSpPr>
            <a:spLocks noGrp="1"/>
          </p:cNvSpPr>
          <p:nvPr>
            <p:ph idx="1"/>
          </p:nvPr>
        </p:nvSpPr>
        <p:spPr/>
        <p:txBody>
          <a:bodyPr/>
          <a:lstStyle/>
          <a:p>
            <a:r>
              <a:rPr lang="en-US" dirty="0">
                <a:solidFill>
                  <a:srgbClr val="FFFF00"/>
                </a:solidFill>
              </a:rPr>
              <a:t>Rise of </a:t>
            </a:r>
            <a:r>
              <a:rPr lang="en-US" dirty="0"/>
              <a:t>Sustainable Urban Mobility Plans (</a:t>
            </a:r>
            <a:r>
              <a:rPr lang="en-US" dirty="0">
                <a:solidFill>
                  <a:srgbClr val="FFFF00"/>
                </a:solidFill>
              </a:rPr>
              <a:t>SUMPs</a:t>
            </a:r>
            <a:r>
              <a:rPr lang="en-US" dirty="0"/>
              <a:t>) from </a:t>
            </a:r>
            <a:r>
              <a:rPr lang="en-US" dirty="0">
                <a:solidFill>
                  <a:srgbClr val="FFFF00"/>
                </a:solidFill>
              </a:rPr>
              <a:t>EU policy</a:t>
            </a:r>
            <a:r>
              <a:rPr lang="en-US" dirty="0"/>
              <a:t>.</a:t>
            </a:r>
            <a:endParaRPr lang="tr-TR" dirty="0"/>
          </a:p>
          <a:p>
            <a:r>
              <a:rPr lang="en-US" dirty="0">
                <a:solidFill>
                  <a:srgbClr val="FFFF00"/>
                </a:solidFill>
              </a:rPr>
              <a:t>Purpose:</a:t>
            </a:r>
            <a:r>
              <a:rPr lang="en-US" dirty="0"/>
              <a:t> Integration of transport and land-use for sustainable urban growth. </a:t>
            </a:r>
            <a:endParaRPr lang="tr-TR" dirty="0"/>
          </a:p>
          <a:p>
            <a:r>
              <a:rPr lang="en-US" dirty="0">
                <a:solidFill>
                  <a:srgbClr val="FFFF00"/>
                </a:solidFill>
              </a:rPr>
              <a:t>Central Question:</a:t>
            </a:r>
            <a:r>
              <a:rPr lang="en-US" dirty="0"/>
              <a:t> Can European SUMP frameworks address challenges in rapidly evolving Global South cities?</a:t>
            </a:r>
            <a:endParaRPr lang="tr-TR" dirty="0"/>
          </a:p>
        </p:txBody>
      </p:sp>
    </p:spTree>
    <p:extLst>
      <p:ext uri="{BB962C8B-B14F-4D97-AF65-F5344CB8AC3E}">
        <p14:creationId xmlns:p14="http://schemas.microsoft.com/office/powerpoint/2010/main" val="380664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795DB1-67E0-CB99-D949-5606A3C10475}"/>
              </a:ext>
            </a:extLst>
          </p:cNvPr>
          <p:cNvSpPr>
            <a:spLocks noGrp="1"/>
          </p:cNvSpPr>
          <p:nvPr>
            <p:ph type="title"/>
          </p:nvPr>
        </p:nvSpPr>
        <p:spPr/>
        <p:txBody>
          <a:bodyPr/>
          <a:lstStyle/>
          <a:p>
            <a:r>
              <a:rPr lang="tr-TR" dirty="0" err="1"/>
              <a:t>Theoretical</a:t>
            </a:r>
            <a:r>
              <a:rPr lang="tr-TR" dirty="0"/>
              <a:t> Framework </a:t>
            </a:r>
            <a:r>
              <a:rPr lang="tr-TR" dirty="0" err="1"/>
              <a:t>for</a:t>
            </a:r>
            <a:r>
              <a:rPr lang="tr-TR" dirty="0"/>
              <a:t> </a:t>
            </a:r>
            <a:r>
              <a:rPr lang="tr-TR" dirty="0" err="1"/>
              <a:t>Developing</a:t>
            </a:r>
            <a:r>
              <a:rPr lang="tr-TR" dirty="0"/>
              <a:t> </a:t>
            </a:r>
            <a:r>
              <a:rPr lang="tr-TR" dirty="0" err="1"/>
              <a:t>country</a:t>
            </a:r>
            <a:r>
              <a:rPr lang="tr-TR" dirty="0"/>
              <a:t> </a:t>
            </a:r>
            <a:r>
              <a:rPr lang="tr-TR" dirty="0" err="1"/>
              <a:t>context</a:t>
            </a:r>
            <a:endParaRPr lang="tr-TR" dirty="0"/>
          </a:p>
        </p:txBody>
      </p:sp>
      <p:sp>
        <p:nvSpPr>
          <p:cNvPr id="3" name="İçerik Yer Tutucusu 2">
            <a:extLst>
              <a:ext uri="{FF2B5EF4-FFF2-40B4-BE49-F238E27FC236}">
                <a16:creationId xmlns:a16="http://schemas.microsoft.com/office/drawing/2014/main" id="{BF8F9209-95DF-C8B1-1051-7D369852975A}"/>
              </a:ext>
            </a:extLst>
          </p:cNvPr>
          <p:cNvSpPr>
            <a:spLocks noGrp="1"/>
          </p:cNvSpPr>
          <p:nvPr>
            <p:ph idx="1"/>
          </p:nvPr>
        </p:nvSpPr>
        <p:spPr/>
        <p:txBody>
          <a:bodyPr/>
          <a:lstStyle/>
          <a:p>
            <a:r>
              <a:rPr lang="tr-TR" dirty="0" err="1">
                <a:solidFill>
                  <a:srgbClr val="FFFF00"/>
                </a:solidFill>
              </a:rPr>
              <a:t>Vasconcellos</a:t>
            </a:r>
            <a:r>
              <a:rPr lang="tr-TR" dirty="0">
                <a:solidFill>
                  <a:srgbClr val="FFFF00"/>
                </a:solidFill>
              </a:rPr>
              <a:t> (2001):</a:t>
            </a:r>
            <a:r>
              <a:rPr lang="tr-TR" dirty="0"/>
              <a:t> Planning </a:t>
            </a:r>
            <a:r>
              <a:rPr lang="tr-TR" dirty="0" err="1"/>
              <a:t>must</a:t>
            </a:r>
            <a:r>
              <a:rPr lang="tr-TR" dirty="0"/>
              <a:t> </a:t>
            </a:r>
            <a:r>
              <a:rPr lang="tr-TR" dirty="0" err="1"/>
              <a:t>address</a:t>
            </a:r>
            <a:r>
              <a:rPr lang="tr-TR" dirty="0"/>
              <a:t> </a:t>
            </a:r>
            <a:r>
              <a:rPr lang="tr-TR" dirty="0" err="1"/>
              <a:t>inequality</a:t>
            </a:r>
            <a:r>
              <a:rPr lang="tr-TR" dirty="0"/>
              <a:t>, </a:t>
            </a:r>
            <a:r>
              <a:rPr lang="tr-TR" dirty="0" err="1"/>
              <a:t>informality</a:t>
            </a:r>
            <a:r>
              <a:rPr lang="tr-TR" dirty="0"/>
              <a:t>, </a:t>
            </a:r>
            <a:r>
              <a:rPr lang="tr-TR" dirty="0" err="1"/>
              <a:t>and</a:t>
            </a:r>
            <a:r>
              <a:rPr lang="tr-TR" dirty="0"/>
              <a:t> </a:t>
            </a:r>
            <a:r>
              <a:rPr lang="tr-TR" dirty="0" err="1"/>
              <a:t>exclusion</a:t>
            </a:r>
            <a:r>
              <a:rPr lang="tr-TR" dirty="0"/>
              <a:t>.</a:t>
            </a:r>
          </a:p>
          <a:p>
            <a:r>
              <a:rPr lang="tr-TR" dirty="0" err="1">
                <a:solidFill>
                  <a:srgbClr val="FFFF00"/>
                </a:solidFill>
              </a:rPr>
              <a:t>Dimitriou</a:t>
            </a:r>
            <a:r>
              <a:rPr lang="tr-TR" dirty="0">
                <a:solidFill>
                  <a:srgbClr val="FFFF00"/>
                </a:solidFill>
              </a:rPr>
              <a:t> (2013):</a:t>
            </a:r>
            <a:r>
              <a:rPr lang="tr-TR" dirty="0"/>
              <a:t> </a:t>
            </a:r>
            <a:r>
              <a:rPr lang="tr-TR" dirty="0" err="1"/>
              <a:t>Emphasis</a:t>
            </a:r>
            <a:r>
              <a:rPr lang="tr-TR" dirty="0"/>
              <a:t> on "</a:t>
            </a:r>
            <a:r>
              <a:rPr lang="tr-TR" dirty="0" err="1"/>
              <a:t>appropriate</a:t>
            </a:r>
            <a:r>
              <a:rPr lang="tr-TR" dirty="0"/>
              <a:t> </a:t>
            </a:r>
            <a:r>
              <a:rPr lang="tr-TR" dirty="0" err="1"/>
              <a:t>planning</a:t>
            </a:r>
            <a:r>
              <a:rPr lang="tr-TR" dirty="0"/>
              <a:t> </a:t>
            </a:r>
            <a:r>
              <a:rPr lang="tr-TR" dirty="0" err="1"/>
              <a:t>cultures</a:t>
            </a:r>
            <a:r>
              <a:rPr lang="tr-TR" dirty="0"/>
              <a:t>" </a:t>
            </a:r>
            <a:r>
              <a:rPr lang="tr-TR" dirty="0" err="1"/>
              <a:t>and</a:t>
            </a:r>
            <a:r>
              <a:rPr lang="tr-TR" dirty="0"/>
              <a:t> </a:t>
            </a:r>
            <a:r>
              <a:rPr lang="tr-TR" dirty="0" err="1"/>
              <a:t>inclusive</a:t>
            </a:r>
            <a:r>
              <a:rPr lang="tr-TR" dirty="0"/>
              <a:t> </a:t>
            </a:r>
            <a:r>
              <a:rPr lang="tr-TR" dirty="0" err="1"/>
              <a:t>planning</a:t>
            </a:r>
            <a:r>
              <a:rPr lang="tr-TR" dirty="0"/>
              <a:t> </a:t>
            </a:r>
            <a:r>
              <a:rPr lang="tr-TR" dirty="0" err="1"/>
              <a:t>processes</a:t>
            </a:r>
            <a:r>
              <a:rPr lang="tr-TR" dirty="0"/>
              <a:t>.</a:t>
            </a:r>
          </a:p>
          <a:p>
            <a:r>
              <a:rPr lang="tr-TR" dirty="0" err="1"/>
              <a:t>Reframing</a:t>
            </a:r>
            <a:r>
              <a:rPr lang="tr-TR" dirty="0"/>
              <a:t> </a:t>
            </a:r>
            <a:r>
              <a:rPr lang="tr-TR" dirty="0" err="1"/>
              <a:t>mobility</a:t>
            </a:r>
            <a:r>
              <a:rPr lang="tr-TR" dirty="0"/>
              <a:t> as a </a:t>
            </a:r>
            <a:r>
              <a:rPr lang="tr-TR" dirty="0" err="1"/>
              <a:t>right</a:t>
            </a:r>
            <a:r>
              <a:rPr lang="tr-TR" dirty="0"/>
              <a:t> </a:t>
            </a:r>
            <a:r>
              <a:rPr lang="tr-TR" dirty="0" err="1"/>
              <a:t>and</a:t>
            </a:r>
            <a:r>
              <a:rPr lang="tr-TR" dirty="0"/>
              <a:t> a </a:t>
            </a:r>
            <a:r>
              <a:rPr lang="tr-TR" dirty="0" err="1"/>
              <a:t>tool</a:t>
            </a:r>
            <a:r>
              <a:rPr lang="tr-TR" dirty="0"/>
              <a:t> </a:t>
            </a:r>
            <a:r>
              <a:rPr lang="tr-TR" dirty="0" err="1"/>
              <a:t>for</a:t>
            </a:r>
            <a:r>
              <a:rPr lang="tr-TR" dirty="0"/>
              <a:t> </a:t>
            </a:r>
            <a:r>
              <a:rPr lang="tr-TR" dirty="0" err="1"/>
              <a:t>social</a:t>
            </a:r>
            <a:r>
              <a:rPr lang="tr-TR" dirty="0"/>
              <a:t> </a:t>
            </a:r>
            <a:r>
              <a:rPr lang="tr-TR" dirty="0" err="1"/>
              <a:t>justice</a:t>
            </a:r>
            <a:r>
              <a:rPr lang="tr-TR" dirty="0"/>
              <a:t>.</a:t>
            </a:r>
          </a:p>
        </p:txBody>
      </p:sp>
    </p:spTree>
    <p:extLst>
      <p:ext uri="{BB962C8B-B14F-4D97-AF65-F5344CB8AC3E}">
        <p14:creationId xmlns:p14="http://schemas.microsoft.com/office/powerpoint/2010/main" val="3988855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5F7D25-3850-6DB3-6D91-8F05E737FEDE}"/>
              </a:ext>
            </a:extLst>
          </p:cNvPr>
          <p:cNvSpPr>
            <a:spLocks noGrp="1"/>
          </p:cNvSpPr>
          <p:nvPr>
            <p:ph type="title"/>
          </p:nvPr>
        </p:nvSpPr>
        <p:spPr/>
        <p:txBody>
          <a:bodyPr/>
          <a:lstStyle/>
          <a:p>
            <a:r>
              <a:rPr lang="en-US" dirty="0"/>
              <a:t>Challenges in Developing Countries</a:t>
            </a:r>
            <a:endParaRPr lang="tr-TR" dirty="0"/>
          </a:p>
        </p:txBody>
      </p:sp>
      <p:sp>
        <p:nvSpPr>
          <p:cNvPr id="3" name="İçerik Yer Tutucusu 2">
            <a:extLst>
              <a:ext uri="{FF2B5EF4-FFF2-40B4-BE49-F238E27FC236}">
                <a16:creationId xmlns:a16="http://schemas.microsoft.com/office/drawing/2014/main" id="{AF55B58A-4B65-9DAC-4D94-82A5E00E0D19}"/>
              </a:ext>
            </a:extLst>
          </p:cNvPr>
          <p:cNvSpPr>
            <a:spLocks noGrp="1"/>
          </p:cNvSpPr>
          <p:nvPr>
            <p:ph idx="1"/>
          </p:nvPr>
        </p:nvSpPr>
        <p:spPr/>
        <p:txBody>
          <a:bodyPr/>
          <a:lstStyle/>
          <a:p>
            <a:r>
              <a:rPr lang="en-US" dirty="0"/>
              <a:t>Rapid urbanization, limited institutional capacity, and spatial inequality.</a:t>
            </a:r>
            <a:endParaRPr lang="tr-TR" dirty="0"/>
          </a:p>
          <a:p>
            <a:r>
              <a:rPr lang="en-US" dirty="0"/>
              <a:t>Dominance of informal transport systems.</a:t>
            </a:r>
            <a:endParaRPr lang="tr-TR" dirty="0"/>
          </a:p>
          <a:p>
            <a:r>
              <a:rPr lang="en-US" dirty="0"/>
              <a:t>Planning disconnect: Imported models vs. local realities.</a:t>
            </a:r>
            <a:endParaRPr lang="tr-TR" dirty="0"/>
          </a:p>
        </p:txBody>
      </p:sp>
    </p:spTree>
    <p:extLst>
      <p:ext uri="{BB962C8B-B14F-4D97-AF65-F5344CB8AC3E}">
        <p14:creationId xmlns:p14="http://schemas.microsoft.com/office/powerpoint/2010/main" val="4105534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640F3F-F5D3-D57D-1B33-D5702B19E92B}"/>
              </a:ext>
            </a:extLst>
          </p:cNvPr>
          <p:cNvSpPr>
            <a:spLocks noGrp="1"/>
          </p:cNvSpPr>
          <p:nvPr>
            <p:ph type="title"/>
          </p:nvPr>
        </p:nvSpPr>
        <p:spPr/>
        <p:txBody>
          <a:bodyPr/>
          <a:lstStyle/>
          <a:p>
            <a:r>
              <a:rPr lang="tr-TR" dirty="0" err="1"/>
              <a:t>SUMPs</a:t>
            </a:r>
            <a:r>
              <a:rPr lang="tr-TR" dirty="0"/>
              <a:t> </a:t>
            </a:r>
            <a:r>
              <a:rPr lang="tr-TR" dirty="0" err="1"/>
              <a:t>vs</a:t>
            </a:r>
            <a:r>
              <a:rPr lang="tr-TR" dirty="0"/>
              <a:t> </a:t>
            </a:r>
            <a:r>
              <a:rPr lang="tr-TR" dirty="0" err="1"/>
              <a:t>Traditional</a:t>
            </a:r>
            <a:r>
              <a:rPr lang="tr-TR" dirty="0"/>
              <a:t> Planning</a:t>
            </a:r>
          </a:p>
        </p:txBody>
      </p:sp>
      <p:sp>
        <p:nvSpPr>
          <p:cNvPr id="3" name="İçerik Yer Tutucusu 2">
            <a:extLst>
              <a:ext uri="{FF2B5EF4-FFF2-40B4-BE49-F238E27FC236}">
                <a16:creationId xmlns:a16="http://schemas.microsoft.com/office/drawing/2014/main" id="{58C05AD3-B12C-0B8B-86F9-2FCC527BEDE4}"/>
              </a:ext>
            </a:extLst>
          </p:cNvPr>
          <p:cNvSpPr>
            <a:spLocks noGrp="1"/>
          </p:cNvSpPr>
          <p:nvPr>
            <p:ph idx="1"/>
          </p:nvPr>
        </p:nvSpPr>
        <p:spPr/>
        <p:txBody>
          <a:bodyPr/>
          <a:lstStyle/>
          <a:p>
            <a:r>
              <a:rPr lang="tr-TR" dirty="0" err="1"/>
              <a:t>Traditional</a:t>
            </a:r>
            <a:r>
              <a:rPr lang="tr-TR" dirty="0"/>
              <a:t>: Car-</a:t>
            </a:r>
            <a:r>
              <a:rPr lang="tr-TR" dirty="0" err="1"/>
              <a:t>centric</a:t>
            </a:r>
            <a:r>
              <a:rPr lang="tr-TR" dirty="0"/>
              <a:t>, </a:t>
            </a:r>
            <a:r>
              <a:rPr lang="tr-TR" dirty="0" err="1"/>
              <a:t>infrastructure-heavy</a:t>
            </a:r>
            <a:r>
              <a:rPr lang="tr-TR" dirty="0"/>
              <a:t>, </a:t>
            </a:r>
            <a:r>
              <a:rPr lang="tr-TR" dirty="0" err="1"/>
              <a:t>efficiency-driven</a:t>
            </a:r>
            <a:r>
              <a:rPr lang="tr-TR" dirty="0"/>
              <a:t>.</a:t>
            </a:r>
          </a:p>
          <a:p>
            <a:r>
              <a:rPr lang="tr-TR" dirty="0" err="1"/>
              <a:t>SUMPs</a:t>
            </a:r>
            <a:r>
              <a:rPr lang="tr-TR" dirty="0"/>
              <a:t>: </a:t>
            </a:r>
            <a:r>
              <a:rPr lang="tr-TR" dirty="0" err="1"/>
              <a:t>Inclusive</a:t>
            </a:r>
            <a:r>
              <a:rPr lang="tr-TR" dirty="0"/>
              <a:t>, multimodal, </a:t>
            </a:r>
            <a:r>
              <a:rPr lang="tr-TR" dirty="0" err="1"/>
              <a:t>participatory</a:t>
            </a:r>
            <a:r>
              <a:rPr lang="tr-TR" dirty="0"/>
              <a:t>, </a:t>
            </a:r>
            <a:r>
              <a:rPr lang="tr-TR" dirty="0" err="1"/>
              <a:t>sustainability-focused</a:t>
            </a:r>
            <a:r>
              <a:rPr lang="tr-TR" dirty="0"/>
              <a:t>. </a:t>
            </a:r>
          </a:p>
          <a:p>
            <a:r>
              <a:rPr lang="tr-TR" dirty="0" err="1"/>
              <a:t>Tensions</a:t>
            </a:r>
            <a:r>
              <a:rPr lang="tr-TR" dirty="0"/>
              <a:t> </a:t>
            </a:r>
            <a:r>
              <a:rPr lang="tr-TR" dirty="0" err="1"/>
              <a:t>between</a:t>
            </a:r>
            <a:r>
              <a:rPr lang="tr-TR" dirty="0"/>
              <a:t> </a:t>
            </a:r>
            <a:r>
              <a:rPr lang="tr-TR" dirty="0" err="1"/>
              <a:t>technocratic</a:t>
            </a:r>
            <a:r>
              <a:rPr lang="tr-TR" dirty="0"/>
              <a:t> </a:t>
            </a:r>
            <a:r>
              <a:rPr lang="tr-TR" dirty="0" err="1"/>
              <a:t>idealism</a:t>
            </a:r>
            <a:r>
              <a:rPr lang="tr-TR" dirty="0"/>
              <a:t> </a:t>
            </a:r>
            <a:r>
              <a:rPr lang="tr-TR" dirty="0" err="1"/>
              <a:t>and</a:t>
            </a:r>
            <a:r>
              <a:rPr lang="tr-TR" dirty="0"/>
              <a:t> </a:t>
            </a:r>
            <a:r>
              <a:rPr lang="tr-TR" dirty="0" err="1"/>
              <a:t>lived</a:t>
            </a:r>
            <a:r>
              <a:rPr lang="tr-TR" dirty="0"/>
              <a:t> urban </a:t>
            </a:r>
            <a:r>
              <a:rPr lang="tr-TR" dirty="0" err="1"/>
              <a:t>experience</a:t>
            </a:r>
            <a:r>
              <a:rPr lang="tr-TR" dirty="0"/>
              <a:t>.</a:t>
            </a:r>
          </a:p>
        </p:txBody>
      </p:sp>
    </p:spTree>
    <p:extLst>
      <p:ext uri="{BB962C8B-B14F-4D97-AF65-F5344CB8AC3E}">
        <p14:creationId xmlns:p14="http://schemas.microsoft.com/office/powerpoint/2010/main" val="1152444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2224783-0EB3-04A3-142B-8FECB2E3A6F0}"/>
              </a:ext>
            </a:extLst>
          </p:cNvPr>
          <p:cNvSpPr>
            <a:spLocks noGrp="1"/>
          </p:cNvSpPr>
          <p:nvPr>
            <p:ph type="title"/>
          </p:nvPr>
        </p:nvSpPr>
        <p:spPr/>
        <p:txBody>
          <a:bodyPr/>
          <a:lstStyle/>
          <a:p>
            <a:r>
              <a:rPr lang="tr-TR" b="1" dirty="0" err="1"/>
              <a:t>Informal</a:t>
            </a:r>
            <a:r>
              <a:rPr lang="tr-TR" b="1" dirty="0"/>
              <a:t> Transport </a:t>
            </a:r>
            <a:r>
              <a:rPr lang="tr-TR" b="1" dirty="0" err="1"/>
              <a:t>and</a:t>
            </a:r>
            <a:r>
              <a:rPr lang="tr-TR" b="1" dirty="0"/>
              <a:t> </a:t>
            </a:r>
            <a:r>
              <a:rPr lang="tr-TR" b="1" dirty="0" err="1"/>
              <a:t>Paratransit</a:t>
            </a:r>
            <a:endParaRPr lang="tr-TR" dirty="0"/>
          </a:p>
        </p:txBody>
      </p:sp>
      <p:sp>
        <p:nvSpPr>
          <p:cNvPr id="3" name="İçerik Yer Tutucusu 2">
            <a:extLst>
              <a:ext uri="{FF2B5EF4-FFF2-40B4-BE49-F238E27FC236}">
                <a16:creationId xmlns:a16="http://schemas.microsoft.com/office/drawing/2014/main" id="{B2FDCECB-40D9-12BF-1D3B-B225A4D43A94}"/>
              </a:ext>
            </a:extLst>
          </p:cNvPr>
          <p:cNvSpPr>
            <a:spLocks noGrp="1"/>
          </p:cNvSpPr>
          <p:nvPr>
            <p:ph idx="1"/>
          </p:nvPr>
        </p:nvSpPr>
        <p:spPr/>
        <p:txBody>
          <a:bodyPr/>
          <a:lstStyle/>
          <a:p>
            <a:r>
              <a:rPr lang="tr-TR" dirty="0"/>
              <a:t>Role of </a:t>
            </a:r>
            <a:r>
              <a:rPr lang="tr-TR" dirty="0" err="1"/>
              <a:t>paratransit</a:t>
            </a:r>
            <a:r>
              <a:rPr lang="tr-TR" dirty="0"/>
              <a:t> in </a:t>
            </a:r>
            <a:r>
              <a:rPr lang="tr-TR" dirty="0" err="1"/>
              <a:t>bridging</a:t>
            </a:r>
            <a:r>
              <a:rPr lang="tr-TR" dirty="0"/>
              <a:t> </a:t>
            </a:r>
            <a:r>
              <a:rPr lang="tr-TR" dirty="0" err="1"/>
              <a:t>mobility</a:t>
            </a:r>
            <a:r>
              <a:rPr lang="tr-TR" dirty="0"/>
              <a:t> </a:t>
            </a:r>
            <a:r>
              <a:rPr lang="tr-TR" dirty="0" err="1"/>
              <a:t>gaps</a:t>
            </a:r>
            <a:r>
              <a:rPr lang="tr-TR" dirty="0"/>
              <a:t>. </a:t>
            </a:r>
            <a:r>
              <a:rPr lang="tr-TR" dirty="0" err="1"/>
              <a:t>Underappreciated</a:t>
            </a:r>
            <a:r>
              <a:rPr lang="tr-TR" dirty="0"/>
              <a:t> in </a:t>
            </a:r>
            <a:r>
              <a:rPr lang="tr-TR" dirty="0" err="1"/>
              <a:t>standard</a:t>
            </a:r>
            <a:r>
              <a:rPr lang="tr-TR" dirty="0"/>
              <a:t> SUMP </a:t>
            </a:r>
            <a:r>
              <a:rPr lang="tr-TR" dirty="0" err="1"/>
              <a:t>frameworks</a:t>
            </a:r>
            <a:r>
              <a:rPr lang="tr-TR" dirty="0"/>
              <a:t>.</a:t>
            </a:r>
          </a:p>
          <a:p>
            <a:r>
              <a:rPr lang="tr-TR" dirty="0" err="1"/>
              <a:t>Example</a:t>
            </a:r>
            <a:r>
              <a:rPr lang="tr-TR" dirty="0"/>
              <a:t>: Dolmuş </a:t>
            </a:r>
            <a:r>
              <a:rPr lang="tr-TR" dirty="0" err="1"/>
              <a:t>services</a:t>
            </a:r>
            <a:r>
              <a:rPr lang="tr-TR" dirty="0"/>
              <a:t> in </a:t>
            </a:r>
            <a:r>
              <a:rPr lang="tr-TR" dirty="0" err="1"/>
              <a:t>Istanbul</a:t>
            </a:r>
            <a:r>
              <a:rPr lang="tr-TR" dirty="0"/>
              <a:t>—</a:t>
            </a:r>
            <a:r>
              <a:rPr lang="tr-TR" dirty="0" err="1"/>
              <a:t>flexible</a:t>
            </a:r>
            <a:r>
              <a:rPr lang="tr-TR" dirty="0"/>
              <a:t>, </a:t>
            </a:r>
            <a:r>
              <a:rPr lang="tr-TR" dirty="0" err="1"/>
              <a:t>community-adaptive</a:t>
            </a:r>
            <a:r>
              <a:rPr lang="tr-TR" dirty="0"/>
              <a:t>.</a:t>
            </a:r>
          </a:p>
          <a:p>
            <a:endParaRPr lang="tr-TR" dirty="0"/>
          </a:p>
        </p:txBody>
      </p:sp>
    </p:spTree>
    <p:extLst>
      <p:ext uri="{BB962C8B-B14F-4D97-AF65-F5344CB8AC3E}">
        <p14:creationId xmlns:p14="http://schemas.microsoft.com/office/powerpoint/2010/main" val="2001537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2D12F4-917B-9171-D12D-73AC2E9A712C}"/>
              </a:ext>
            </a:extLst>
          </p:cNvPr>
          <p:cNvSpPr>
            <a:spLocks noGrp="1"/>
          </p:cNvSpPr>
          <p:nvPr>
            <p:ph type="title"/>
          </p:nvPr>
        </p:nvSpPr>
        <p:spPr/>
        <p:txBody>
          <a:bodyPr/>
          <a:lstStyle/>
          <a:p>
            <a:r>
              <a:rPr lang="tr-TR" b="1" dirty="0"/>
              <a:t>A </a:t>
            </a:r>
            <a:r>
              <a:rPr lang="tr-TR" b="1" dirty="0" err="1"/>
              <a:t>Reflexive</a:t>
            </a:r>
            <a:r>
              <a:rPr lang="tr-TR" b="1" dirty="0"/>
              <a:t> SUMP Framework</a:t>
            </a:r>
            <a:endParaRPr lang="tr-TR" dirty="0"/>
          </a:p>
        </p:txBody>
      </p:sp>
      <p:sp>
        <p:nvSpPr>
          <p:cNvPr id="3" name="İçerik Yer Tutucusu 2">
            <a:extLst>
              <a:ext uri="{FF2B5EF4-FFF2-40B4-BE49-F238E27FC236}">
                <a16:creationId xmlns:a16="http://schemas.microsoft.com/office/drawing/2014/main" id="{EB30B298-6B5C-B04D-0EAF-FC76484B4759}"/>
              </a:ext>
            </a:extLst>
          </p:cNvPr>
          <p:cNvSpPr>
            <a:spLocks noGrp="1"/>
          </p:cNvSpPr>
          <p:nvPr>
            <p:ph idx="1"/>
          </p:nvPr>
        </p:nvSpPr>
        <p:spPr/>
        <p:txBody>
          <a:bodyPr/>
          <a:lstStyle/>
          <a:p>
            <a:r>
              <a:rPr lang="tr-TR" dirty="0" err="1">
                <a:solidFill>
                  <a:srgbClr val="FFFF00"/>
                </a:solidFill>
              </a:rPr>
              <a:t>Diagnostic</a:t>
            </a:r>
            <a:r>
              <a:rPr lang="tr-TR" dirty="0">
                <a:solidFill>
                  <a:srgbClr val="FFFF00"/>
                </a:solidFill>
              </a:rPr>
              <a:t> </a:t>
            </a:r>
            <a:r>
              <a:rPr lang="tr-TR" dirty="0" err="1">
                <a:solidFill>
                  <a:srgbClr val="FFFF00"/>
                </a:solidFill>
              </a:rPr>
              <a:t>Phase</a:t>
            </a:r>
            <a:r>
              <a:rPr lang="tr-TR" dirty="0">
                <a:solidFill>
                  <a:srgbClr val="FFFF00"/>
                </a:solidFill>
              </a:rPr>
              <a:t>: </a:t>
            </a:r>
            <a:r>
              <a:rPr lang="tr-TR" dirty="0" err="1"/>
              <a:t>Ethnographic</a:t>
            </a:r>
            <a:r>
              <a:rPr lang="tr-TR" dirty="0"/>
              <a:t> </a:t>
            </a:r>
            <a:r>
              <a:rPr lang="tr-TR" dirty="0" err="1"/>
              <a:t>tools</a:t>
            </a:r>
            <a:r>
              <a:rPr lang="tr-TR" dirty="0"/>
              <a:t>, </a:t>
            </a:r>
            <a:r>
              <a:rPr lang="tr-TR" dirty="0" err="1"/>
              <a:t>spatial</a:t>
            </a:r>
            <a:r>
              <a:rPr lang="tr-TR" dirty="0"/>
              <a:t> </a:t>
            </a:r>
            <a:r>
              <a:rPr lang="tr-TR" dirty="0" err="1"/>
              <a:t>storytelling</a:t>
            </a:r>
            <a:r>
              <a:rPr lang="tr-TR" dirty="0"/>
              <a:t>, </a:t>
            </a:r>
            <a:r>
              <a:rPr lang="tr-TR" dirty="0" err="1"/>
              <a:t>community</a:t>
            </a:r>
            <a:r>
              <a:rPr lang="tr-TR" dirty="0"/>
              <a:t> </a:t>
            </a:r>
            <a:r>
              <a:rPr lang="tr-TR" dirty="0" err="1"/>
              <a:t>mapping</a:t>
            </a:r>
            <a:r>
              <a:rPr lang="tr-TR" dirty="0"/>
              <a:t>.</a:t>
            </a:r>
          </a:p>
          <a:p>
            <a:r>
              <a:rPr lang="tr-TR" dirty="0" err="1">
                <a:solidFill>
                  <a:srgbClr val="FFFF00"/>
                </a:solidFill>
              </a:rPr>
              <a:t>Visioning</a:t>
            </a:r>
            <a:r>
              <a:rPr lang="tr-TR" dirty="0">
                <a:solidFill>
                  <a:srgbClr val="FFFF00"/>
                </a:solidFill>
              </a:rPr>
              <a:t> </a:t>
            </a:r>
            <a:r>
              <a:rPr lang="tr-TR" dirty="0" err="1">
                <a:solidFill>
                  <a:srgbClr val="FFFF00"/>
                </a:solidFill>
              </a:rPr>
              <a:t>Phase</a:t>
            </a:r>
            <a:r>
              <a:rPr lang="tr-TR" dirty="0">
                <a:solidFill>
                  <a:srgbClr val="FFFF00"/>
                </a:solidFill>
              </a:rPr>
              <a:t>: </a:t>
            </a:r>
            <a:r>
              <a:rPr lang="tr-TR" dirty="0" err="1"/>
              <a:t>Co-creation</a:t>
            </a:r>
            <a:r>
              <a:rPr lang="tr-TR" dirty="0"/>
              <a:t> </a:t>
            </a:r>
            <a:r>
              <a:rPr lang="tr-TR" dirty="0" err="1"/>
              <a:t>with</a:t>
            </a:r>
            <a:r>
              <a:rPr lang="tr-TR" dirty="0"/>
              <a:t> </a:t>
            </a:r>
            <a:r>
              <a:rPr lang="tr-TR" dirty="0" err="1"/>
              <a:t>marginalized</a:t>
            </a:r>
            <a:r>
              <a:rPr lang="tr-TR" dirty="0"/>
              <a:t> </a:t>
            </a:r>
            <a:r>
              <a:rPr lang="tr-TR" dirty="0" err="1"/>
              <a:t>groups</a:t>
            </a:r>
            <a:r>
              <a:rPr lang="tr-TR" dirty="0"/>
              <a:t>.</a:t>
            </a:r>
          </a:p>
          <a:p>
            <a:r>
              <a:rPr lang="tr-TR" dirty="0">
                <a:solidFill>
                  <a:srgbClr val="FFFF00"/>
                </a:solidFill>
              </a:rPr>
              <a:t>Strategic </a:t>
            </a:r>
            <a:r>
              <a:rPr lang="tr-TR" dirty="0" err="1">
                <a:solidFill>
                  <a:srgbClr val="FFFF00"/>
                </a:solidFill>
              </a:rPr>
              <a:t>Goals</a:t>
            </a:r>
            <a:r>
              <a:rPr lang="tr-TR" dirty="0">
                <a:solidFill>
                  <a:srgbClr val="FFFF00"/>
                </a:solidFill>
              </a:rPr>
              <a:t>: </a:t>
            </a:r>
            <a:r>
              <a:rPr lang="tr-TR" dirty="0" err="1"/>
              <a:t>Equity-centered</a:t>
            </a:r>
            <a:r>
              <a:rPr lang="tr-TR" dirty="0"/>
              <a:t>, </a:t>
            </a:r>
            <a:r>
              <a:rPr lang="tr-TR" dirty="0" err="1"/>
              <a:t>justice-oriented</a:t>
            </a:r>
            <a:r>
              <a:rPr lang="tr-TR" dirty="0"/>
              <a:t>.</a:t>
            </a:r>
          </a:p>
          <a:p>
            <a:endParaRPr lang="tr-TR" dirty="0"/>
          </a:p>
        </p:txBody>
      </p:sp>
    </p:spTree>
    <p:extLst>
      <p:ext uri="{BB962C8B-B14F-4D97-AF65-F5344CB8AC3E}">
        <p14:creationId xmlns:p14="http://schemas.microsoft.com/office/powerpoint/2010/main" val="36837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B36221-1356-1D46-F73B-B7F23D15DF05}"/>
              </a:ext>
            </a:extLst>
          </p:cNvPr>
          <p:cNvSpPr>
            <a:spLocks noGrp="1"/>
          </p:cNvSpPr>
          <p:nvPr>
            <p:ph type="title"/>
          </p:nvPr>
        </p:nvSpPr>
        <p:spPr/>
        <p:txBody>
          <a:bodyPr/>
          <a:lstStyle/>
          <a:p>
            <a:r>
              <a:rPr lang="en-US" b="1" dirty="0"/>
              <a:t>Reflexive Planning Measures</a:t>
            </a:r>
            <a:endParaRPr lang="tr-TR" dirty="0"/>
          </a:p>
        </p:txBody>
      </p:sp>
      <p:sp>
        <p:nvSpPr>
          <p:cNvPr id="3" name="İçerik Yer Tutucusu 2">
            <a:extLst>
              <a:ext uri="{FF2B5EF4-FFF2-40B4-BE49-F238E27FC236}">
                <a16:creationId xmlns:a16="http://schemas.microsoft.com/office/drawing/2014/main" id="{5FD1C184-ACB6-D427-22D2-1028D533F978}"/>
              </a:ext>
            </a:extLst>
          </p:cNvPr>
          <p:cNvSpPr>
            <a:spLocks noGrp="1"/>
          </p:cNvSpPr>
          <p:nvPr>
            <p:ph idx="1"/>
          </p:nvPr>
        </p:nvSpPr>
        <p:spPr/>
        <p:txBody>
          <a:bodyPr/>
          <a:lstStyle/>
          <a:p>
            <a:r>
              <a:rPr lang="en-US" dirty="0">
                <a:solidFill>
                  <a:srgbClr val="FFFF00"/>
                </a:solidFill>
              </a:rPr>
              <a:t>Embrace informality:</a:t>
            </a:r>
            <a:r>
              <a:rPr lang="en-US" dirty="0"/>
              <a:t> Upgrade, not replace.</a:t>
            </a:r>
          </a:p>
          <a:p>
            <a:r>
              <a:rPr lang="en-US" dirty="0">
                <a:solidFill>
                  <a:srgbClr val="FFFF00"/>
                </a:solidFill>
              </a:rPr>
              <a:t>Modular interventions:</a:t>
            </a:r>
            <a:r>
              <a:rPr lang="en-US" dirty="0"/>
              <a:t> Localized solutions over one-size-fits-all infrastructure.</a:t>
            </a:r>
          </a:p>
          <a:p>
            <a:r>
              <a:rPr lang="en-US" dirty="0"/>
              <a:t>Enhancing governance coordination and trust-building.</a:t>
            </a:r>
          </a:p>
          <a:p>
            <a:endParaRPr lang="tr-TR" dirty="0"/>
          </a:p>
        </p:txBody>
      </p:sp>
    </p:spTree>
    <p:extLst>
      <p:ext uri="{BB962C8B-B14F-4D97-AF65-F5344CB8AC3E}">
        <p14:creationId xmlns:p14="http://schemas.microsoft.com/office/powerpoint/2010/main" val="3604377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591B29-962C-D5D6-F9A5-561F463A22B9}"/>
              </a:ext>
            </a:extLst>
          </p:cNvPr>
          <p:cNvSpPr>
            <a:spLocks noGrp="1"/>
          </p:cNvSpPr>
          <p:nvPr>
            <p:ph type="title"/>
          </p:nvPr>
        </p:nvSpPr>
        <p:spPr/>
        <p:txBody>
          <a:bodyPr/>
          <a:lstStyle/>
          <a:p>
            <a:r>
              <a:rPr lang="en-US" b="1" dirty="0"/>
              <a:t>Reflexive Implementation</a:t>
            </a:r>
            <a:endParaRPr lang="tr-TR" dirty="0"/>
          </a:p>
        </p:txBody>
      </p:sp>
      <p:sp>
        <p:nvSpPr>
          <p:cNvPr id="3" name="İçerik Yer Tutucusu 2">
            <a:extLst>
              <a:ext uri="{FF2B5EF4-FFF2-40B4-BE49-F238E27FC236}">
                <a16:creationId xmlns:a16="http://schemas.microsoft.com/office/drawing/2014/main" id="{6225B64C-1327-290B-BF95-887ABC62114D}"/>
              </a:ext>
            </a:extLst>
          </p:cNvPr>
          <p:cNvSpPr>
            <a:spLocks noGrp="1"/>
          </p:cNvSpPr>
          <p:nvPr>
            <p:ph idx="1"/>
          </p:nvPr>
        </p:nvSpPr>
        <p:spPr/>
        <p:txBody>
          <a:bodyPr/>
          <a:lstStyle/>
          <a:p>
            <a:r>
              <a:rPr lang="en-US" dirty="0">
                <a:solidFill>
                  <a:srgbClr val="FFFF00"/>
                </a:solidFill>
              </a:rPr>
              <a:t>Polycentric governance:</a:t>
            </a:r>
            <a:r>
              <a:rPr lang="en-US" dirty="0"/>
              <a:t> Local, metro, and national collaboration.</a:t>
            </a:r>
          </a:p>
          <a:p>
            <a:r>
              <a:rPr lang="en-US" dirty="0">
                <a:solidFill>
                  <a:srgbClr val="FFFF00"/>
                </a:solidFill>
              </a:rPr>
              <a:t>Planning as an iterative process</a:t>
            </a:r>
            <a:r>
              <a:rPr lang="en-US" dirty="0"/>
              <a:t>, not linear execution.</a:t>
            </a:r>
          </a:p>
          <a:p>
            <a:r>
              <a:rPr lang="en-US" dirty="0">
                <a:solidFill>
                  <a:srgbClr val="FFFF00"/>
                </a:solidFill>
              </a:rPr>
              <a:t>Participatory budgeting</a:t>
            </a:r>
            <a:r>
              <a:rPr lang="en-US" dirty="0"/>
              <a:t> </a:t>
            </a:r>
            <a:r>
              <a:rPr lang="en-US" dirty="0">
                <a:solidFill>
                  <a:srgbClr val="FFFF00"/>
                </a:solidFill>
              </a:rPr>
              <a:t>and feedback loops</a:t>
            </a:r>
            <a:r>
              <a:rPr lang="en-US" dirty="0"/>
              <a:t>.</a:t>
            </a:r>
          </a:p>
          <a:p>
            <a:endParaRPr lang="tr-TR" dirty="0"/>
          </a:p>
        </p:txBody>
      </p:sp>
    </p:spTree>
    <p:extLst>
      <p:ext uri="{BB962C8B-B14F-4D97-AF65-F5344CB8AC3E}">
        <p14:creationId xmlns:p14="http://schemas.microsoft.com/office/powerpoint/2010/main" val="405475713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348</TotalTime>
  <Words>6985</Words>
  <Application>Microsoft Office PowerPoint</Application>
  <PresentationFormat>Geniş ekran</PresentationFormat>
  <Paragraphs>224</Paragraphs>
  <Slides>15</Slides>
  <Notes>14</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Aptos</vt:lpstr>
      <vt:lpstr>Aptos Display</vt:lpstr>
      <vt:lpstr>Arial</vt:lpstr>
      <vt:lpstr>Calibri</vt:lpstr>
      <vt:lpstr>Office Teması</vt:lpstr>
      <vt:lpstr>Is Sump A Panacea For Dynamic Cities Bridging Ambition And Reality A Case Study Of Istanbul</vt:lpstr>
      <vt:lpstr>What is Sustaianble Urban Mobility Plans (SUMP)?</vt:lpstr>
      <vt:lpstr>Theoretical Framework for Developing country context</vt:lpstr>
      <vt:lpstr>Challenges in Developing Countries</vt:lpstr>
      <vt:lpstr>SUMPs vs Traditional Planning</vt:lpstr>
      <vt:lpstr>Informal Transport and Paratransit</vt:lpstr>
      <vt:lpstr>A Reflexive SUMP Framework</vt:lpstr>
      <vt:lpstr>Reflexive Planning Measures</vt:lpstr>
      <vt:lpstr>Reflexive Implementation</vt:lpstr>
      <vt:lpstr>Monitoring and Evaluation</vt:lpstr>
      <vt:lpstr>Istanbul Case Study - Overview</vt:lpstr>
      <vt:lpstr>Istanbul's Planning Disconnect</vt:lpstr>
      <vt:lpstr>Needed Reforms in Istanbul</vt:lpstr>
      <vt:lpstr>Key Takeaways and Policy Proposals</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METU_JFA_REF</dc:creator>
  <cp:lastModifiedBy>METU_JFA_REF</cp:lastModifiedBy>
  <cp:revision>21</cp:revision>
  <dcterms:created xsi:type="dcterms:W3CDTF">2025-06-29T08:24:50Z</dcterms:created>
  <dcterms:modified xsi:type="dcterms:W3CDTF">2025-07-01T07:44:03Z</dcterms:modified>
</cp:coreProperties>
</file>