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8" r:id="rId3"/>
    <p:sldId id="269" r:id="rId4"/>
    <p:sldId id="270" r:id="rId5"/>
    <p:sldId id="271" r:id="rId6"/>
    <p:sldId id="272" r:id="rId7"/>
    <p:sldId id="273" r:id="rId8"/>
    <p:sldId id="274" r:id="rId9"/>
    <p:sldId id="275" r:id="rId10"/>
    <p:sldId id="276" r:id="rId11"/>
    <p:sldId id="277" r:id="rId12"/>
    <p:sldId id="278" r:id="rId13"/>
    <p:sldId id="279" r:id="rId14"/>
    <p:sldId id="280" r:id="rId15"/>
    <p:sldId id="267"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ema Uygulanmış Stil 1 - Vurgu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ema Uygulanmış Stil 1 - Vurgu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7CE84F3-28C3-443E-9E96-99CF82512B78}" styleName="Koyu Stil 1 - Vurgu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Orta Stil 1 - Vurgu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4149" autoAdjust="0"/>
  </p:normalViewPr>
  <p:slideViewPr>
    <p:cSldViewPr snapToGrid="0">
      <p:cViewPr varScale="1">
        <p:scale>
          <a:sx n="71" d="100"/>
          <a:sy n="71" d="100"/>
        </p:scale>
        <p:origin x="211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108C6C-28B7-4C3E-AD77-A99D89758358}" type="datetimeFigureOut">
              <a:rPr lang="tr-TR" smtClean="0"/>
              <a:t>1.07.2025</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C91706-DAFB-4013-9B87-073DE3EE3124}" type="slidenum">
              <a:rPr lang="tr-TR" smtClean="0"/>
              <a:t>‹#›</a:t>
            </a:fld>
            <a:endParaRPr lang="tr-TR"/>
          </a:p>
        </p:txBody>
      </p:sp>
    </p:spTree>
    <p:extLst>
      <p:ext uri="{BB962C8B-B14F-4D97-AF65-F5344CB8AC3E}">
        <p14:creationId xmlns:p14="http://schemas.microsoft.com/office/powerpoint/2010/main" val="4231476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err="1"/>
              <a:t>Good</a:t>
            </a:r>
            <a:r>
              <a:rPr lang="tr-TR" dirty="0"/>
              <a:t> </a:t>
            </a:r>
            <a:r>
              <a:rPr lang="tr-TR" dirty="0" err="1"/>
              <a:t>afternoon</a:t>
            </a:r>
            <a:r>
              <a:rPr lang="tr-TR" dirty="0"/>
              <a:t>…in </a:t>
            </a:r>
            <a:r>
              <a:rPr lang="en-US" dirty="0"/>
              <a:t>this presentation on urban rail transit usage in developing countries, with a specific focus on the multifaceted and evolving context of Istanbul. </a:t>
            </a:r>
            <a:r>
              <a:rPr lang="tr-TR" dirty="0" err="1"/>
              <a:t>We</a:t>
            </a:r>
            <a:r>
              <a:rPr lang="tr-TR" dirty="0"/>
              <a:t> </a:t>
            </a:r>
            <a:r>
              <a:rPr lang="tr-TR" dirty="0" err="1"/>
              <a:t>would</a:t>
            </a:r>
            <a:r>
              <a:rPr lang="tr-TR" dirty="0"/>
              <a:t> </a:t>
            </a:r>
            <a:r>
              <a:rPr lang="tr-TR" dirty="0" err="1"/>
              <a:t>like</a:t>
            </a:r>
            <a:r>
              <a:rPr lang="tr-TR" dirty="0"/>
              <a:t> </a:t>
            </a:r>
            <a:r>
              <a:rPr lang="tr-TR" dirty="0" err="1"/>
              <a:t>to</a:t>
            </a:r>
            <a:r>
              <a:rPr lang="en-US" dirty="0"/>
              <a:t> introduce a critical analysis of the interaction between rail transit systems and broader urban development dynamics, emphasizing how transportation infrastructures are shaped by and, in turn, shape demographic, spatial, and policy transformations. In Istanbul—a megacity straddling Europe and Asia with a population exceeding 16 million—these dynamics are particularly complex. The city's rapid and ongoing urbanization, substantial infrastructure investments, and fragmented institutional frameworks create a distinctive urban fabric. These factors render Istanbul an instructive case for examining not only the transformative potential of rail systems in the Global South, but also the challenges of aligning transportation planning with inclusive and integrated urban development strategies.</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1</a:t>
            </a:fld>
            <a:endParaRPr lang="tr-TR"/>
          </a:p>
        </p:txBody>
      </p:sp>
    </p:spTree>
    <p:extLst>
      <p:ext uri="{BB962C8B-B14F-4D97-AF65-F5344CB8AC3E}">
        <p14:creationId xmlns:p14="http://schemas.microsoft.com/office/powerpoint/2010/main" val="775323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analysis reveals a systemic issue: rail stations are frequently conceptualized and managed solely as logistical nodes within transportation networks, serving primarily as transfer points aimed at facilitating passenger flow, while their broader socio-spatial potential remains underutilized. This narrow view neglects the multifunctional role that stations can play as urban catalysts capable of enhancing land value, stimulating local economic activity, encouraging compact and mixed-use development, and contributing to neighborhood revitalization. When stations are treated merely as infrastructure, the opportunity to integrate them into the urban ecosystem—as public spaces, commercial anchors, and community hubs—is often missed. Such an oversight is particularly consequential in rapidly urbanizing contexts like Istanbul, where station areas represent critical leverage points for promoting sustainable, inclusive, and transit-oriented urban growth. This reductionist approach overlooks the multifunctionality of station areas, including their capacity to catalyze localized urban regeneration through infill development and public realm improvements, promote mixed-use development that integrates housing, retail, and civic uses, and foster greater pedestrian activity by serving as walkable destinations and connectors within the city. When properly designed and supported by inclusive planning frameworks, station areas can function as micro-centers of urban life, offering opportunities for economic inclusion, social interaction, and environmental sustainability. The failure to harness this multifunctionality can lead to sterile, underutilized transit environments, diminishing both the social return on infrastructure investments and the broader goals of urban vitality and cohesion. Consequently, station planning often lacks meaningful integration with broader urban strategies such as housing provision, public space enhancement, and economic zoning alignment. This fragmentation undermines the potential of transit nodes to function as cohesive urban centers that foster inclusive development and social equity. For instance, the absence of affordable housing initiatives near station areas can lead to gentrification or displacement, while neglecting pedestrian-oriented public spaces can hinder accessibility and diminish the station’s role as a civic hub. Moreover, failing to align economic zoning policies with transit corridors may prevent local businesses from capitalizing on foot traffic and connectivity. Addressing these deficiencies necessitates not only spatial coordination between transport and land use planning but also deep-seated institutional reforms. These reforms should prioritize inter-agency collaboration, mandate integrated urban mobility frameworks, and foster a shift in governance paradigms toward holistic and transit-oriented urbanism that treats stations as pivotal elements in a broader urban ecosystem.</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10</a:t>
            </a:fld>
            <a:endParaRPr lang="tr-TR"/>
          </a:p>
        </p:txBody>
      </p:sp>
    </p:spTree>
    <p:extLst>
      <p:ext uri="{BB962C8B-B14F-4D97-AF65-F5344CB8AC3E}">
        <p14:creationId xmlns:p14="http://schemas.microsoft.com/office/powerpoint/2010/main" val="30853326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Population shifts driven by urban redevelopment initiatives and a steady increase in motorization have significantly impacted transit usage patterns in Istanbul. Redevelopment projects frequently result in the displacement of long-established, transit-dependent communities, leading to a reduced population density in areas surrounding rail stations. Moreover, newly developed neighborhoods often face delays in occupancy or suffer from insufficient integration with existing public transportation networks. The spatial disconnect between new residential developments and transit infrastructure contributes to underutilization of rail systems. Simultaneously, increased car ownership and the growing preference for private vehicle use further erode the attractiveness and viability of public rail transit, complicating efforts to foster a transit-oriented urban environment. </a:t>
            </a:r>
          </a:p>
          <a:p>
            <a:r>
              <a:rPr lang="en-US" dirty="0"/>
              <a:t>At the same time, increased motorization—driven by rising incomes, a sharp rise in private vehicle ownership, lenient regulatory environments, and the perception of greater comfort and flexibility associated with car travel—has shifted mobility preferences away from public rail transit and toward private vehicles. This shift is further exacerbated by the inadequacy of disincentives for car usage, such as insufficient congestion pricing or limited parking restrictions, making private transportation not only more attractive but also more accessible. In many cases, newly developed or redeveloped urban areas prioritize road infrastructure over multimodal accessibility, reinforcing the dominance of cars and undermining investments in rail systems. These behavioral and policy-driven changes collectively weaken the appeal of rail transit and disrupt efforts to promote modal shift toward more sustainable and collective forms of urban mobility. </a:t>
            </a:r>
          </a:p>
          <a:p>
            <a:r>
              <a:rPr lang="en-US" dirty="0"/>
              <a:t>These disruptions were further compounded by the COVID-19 pandemic, which significantly altered mobility patterns across Istanbul. Government-imposed lockdowns, social distancing protocols, and the widespread adoption of remote work practices led to a substantial and sudden reduction in daily commuting activity. This was especially pronounced in business-dominated districts, where the shift to home-based work drastically curtailed the volume of office-related trips. Additionally, heightened public health concerns led many residents to avoid shared transportation modes altogether, further depressing ridership numbers even in non-commercial zones. The pandemic thus intensified existing vulnerabilities within the urban transit system and added another layer of uncertainty to planning efforts aimed at fostering consistent and robust public rail usage. </a:t>
            </a:r>
          </a:p>
          <a:p>
            <a:r>
              <a:rPr lang="en-US" dirty="0"/>
              <a:t>The combined impact of these forces has severely undermined the predictability of ridership patterns, creating volatility that hampers both the planning and operational efficiency of the transit system. Fluctuating demand complicates efforts to design service schedules, allocate resources, and maintain financial sustainability, especially in the absence of consistent commuter flows. Moreover, the instability challenges the foundational principles of transit-oriented development (TOD), which rely on the assumption of a stable, growing ridership base to justify dense, mixed-use developments near stations. In Istanbul's context, such volatility has created a disjointed environment where transit investments and urban form evolution are misaligned, thereby weakening the strategic coherence and long-term success of TOD initiatives.</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11</a:t>
            </a:fld>
            <a:endParaRPr lang="tr-TR"/>
          </a:p>
        </p:txBody>
      </p:sp>
    </p:spTree>
    <p:extLst>
      <p:ext uri="{BB962C8B-B14F-4D97-AF65-F5344CB8AC3E}">
        <p14:creationId xmlns:p14="http://schemas.microsoft.com/office/powerpoint/2010/main" val="11241687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This case yields several key insights for other developing cities aiming to enhance the effectiveness of urban rail investments. </a:t>
            </a:r>
          </a:p>
          <a:p>
            <a:r>
              <a:rPr lang="en-US" dirty="0"/>
              <a:t>First, it underscores the importance of aligning transit planning with broader urban strategies, such as land use regulation, housing policy, and environmental sustainability, to ensure that transportation infrastructure is not developed in isolation but rather as part of a coherent urban vision. This alignment involves synchronizing transit investments with planned residential and commercial growth zones, incentivizing mixed-use development near transit nodes, and implementing zoning reforms that support higher densities and walkability. Additionally, it entails integrating green infrastructure and climate resilience objectives into transit-oriented development projects, thereby contributing to broader sustainability goals and enhancing the livability of urban environments. </a:t>
            </a:r>
          </a:p>
          <a:p>
            <a:r>
              <a:rPr lang="en-US" dirty="0"/>
              <a:t>Second, it illustrates the necessity of tailoring transit systems to the specific socio-demographic profiles of neighborhoods, taking into account factors such as income distribution, commuting patterns, and informal urbanization. This involves designing flexible and context-sensitive transit services that align with the daily realities and constraints of different population groups. For instance, neighborhoods with high concentrations of low-income residents may require more affordable fare structures and better first- and last-mile connectivity, while areas characterized by informal settlements may benefit from adaptable routing and integration with informal transport modes. Understanding commuting behaviors—such as the timing, frequency, and purpose of trips—can also inform service frequency and network design, ensuring that transit options meet actual mobility needs. Tailoring transit design to these varied socio-demographic patterns not only improves ridership and operational efficiency but also enhances the equity and inclusiveness of urban mobility systems. </a:t>
            </a:r>
          </a:p>
          <a:p>
            <a:r>
              <a:rPr lang="en-US" dirty="0"/>
              <a:t>Finally, the case emphasizes the critical role of institutional capacity in effectively overseeing, coordinating, and implementing complex and multi-scalar infrastructure projects. This encompasses not only administrative competence but also the strategic ability to harmonize planning across multiple sectors and levels of government. Effective transit governance requires streamlined regulatory processes, consistent policy enforcement, and the institutional agility to adapt to dynamic urban conditions. The lack of such capacity can result in project delays, cost overruns, and disjointed development outcomes that fail to align with long-term urban objectives. Without robust governance frameworks, transparent inter-agency collaboration, and regulatory coherence, even the most ambitious and well-funded transit initiatives risk falling short of their transformative potential and may contribute to further fragmentation within the urban fabric.</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12</a:t>
            </a:fld>
            <a:endParaRPr lang="tr-TR"/>
          </a:p>
        </p:txBody>
      </p:sp>
    </p:spTree>
    <p:extLst>
      <p:ext uri="{BB962C8B-B14F-4D97-AF65-F5344CB8AC3E}">
        <p14:creationId xmlns:p14="http://schemas.microsoft.com/office/powerpoint/2010/main" val="21023518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The study concludes with a comprehensive set of policy recommendations to strengthen the role of urban rail transit in shaping equitable and sustainable cities. </a:t>
            </a:r>
          </a:p>
          <a:p>
            <a:r>
              <a:rPr lang="en-US" dirty="0"/>
              <a:t>First, it is critical to position rail stations as central elements in urban design, treating them not merely as transit nodes but as multifunctional spaces that serve as anchors of community life, economic development, and urban regeneration. This approach entails designing stations not only for efficient transit operations, but also for placemaking—incorporating retail, public services, open spaces, and civic amenities into the station environment. When thoughtfully integrated, station areas can stimulate pedestrian activity, foster social interactions, and catalyze investments in adjacent neighborhoods. Moreover, by embedding rail stations within a comprehensive urban vision that emphasizes inclusivity, accessibility, and sustainability, planners can harness their full potential as transformative urban assets rather than standalone infrastructure. </a:t>
            </a:r>
          </a:p>
          <a:p>
            <a:r>
              <a:rPr lang="en-US" dirty="0"/>
              <a:t>Equitable access must be prioritized to ensure all social groups benefit from transit investments—this includes affordability of fares to prevent exclusion of lower-income populations, geographic coverage that reaches peripheral and underserved neighborhoods, and targeted strategies to address the specific needs of women, elderly passengers, and mobility-impaired users. For example, ensuring that station designs incorporate barrier-free access, safe and well-lit pathways, and clearly marked signage can significantly improve the transit experience for vulnerable users. Equitable planning also entails consultation with local communities to identify gaps in service delivery and build trust through participatory processes. Furthermore, transit equity requires that service frequencies and hours reflect the needs of shift workers and non-traditional commuters, often overlooked in mainstream planning models. </a:t>
            </a:r>
          </a:p>
          <a:p>
            <a:r>
              <a:rPr lang="en-US" dirty="0"/>
              <a:t>Data-driven tools should be used not only for planning but for continuous monitoring and adaptation of transit services. These tools, including Geographic Information Systems (GIS), smart card data analytics, and mobile-based mobility tracking, enable transit authorities to assess passenger flows, detect bottlenecks, and understand demand fluctuations in real time. By leveraging predictive modeling and machine learning algorithms, planners can simulate future scenarios, evaluate the impact of proposed interventions, and prioritize investments. Furthermore, open data platforms and real-time dashboards can foster transparency and support more responsive and user-centered transit management practices.</a:t>
            </a:r>
          </a:p>
          <a:p>
            <a:r>
              <a:rPr lang="en-US" dirty="0"/>
              <a:t>To overcome institutional fragmentation, stronger coordination across transport, housing, land use, and economic planning sectors is essential. This coordination should extend beyond formal inter-agency communication to include integrated policy frameworks, shared funding mechanisms, and joint project implementation strategies. Establishing metropolitan planning authorities or interdepartmental task forces with clear mandates and accountability can help bridge the gaps between siloed institutions. Additionally, fostering a culture of collaboration through regular cross-sectoral workshops, capacity-building initiatives, and digital information-sharing platforms can enhance mutual understanding and streamline planning processes. Strengthening institutional alignment in this manner ensures that infrastructure investments are context-sensitive, complementary, and better aligned with long-term urban development goals.</a:t>
            </a:r>
          </a:p>
          <a:p>
            <a:r>
              <a:rPr lang="en-US" dirty="0"/>
              <a:t>Encouraging mixed-use development near stations can activate surrounding areas, support ridership, and enhance urban vitality. Such development should include a balanced integration of residential, commercial, and institutional uses, which can generate continuous activity throughout the day and reduce dependency on single-use zoning. It also promotes walkability and local economic vibrancy by ensuring that people can live, work, shop, and access services within a compact area. Importantly, regulatory and financial incentives—such as upzoning, tax credits, or public-private partnerships—may be necessary to attract investment and guide private development in ways that align with public transit goals.</a:t>
            </a:r>
          </a:p>
          <a:p>
            <a:r>
              <a:rPr lang="en-US" dirty="0"/>
              <a:t>Additionally, transit-oriented development must include affordable housing provisions to avoid displacement and socio-spatial segregation. These provisions should be enshrined in local planning regulations and supported by financial instruments such as housing subsidies, land banking, or inclusionary zoning policies that require developers to allocate a percentage of residential units as affordable. Public-private partnerships can also play a key role in financing and delivering mixed-income housing in proximity to transit stations. By doing so, cities can ensure that the social benefits of improved transit accessibility are equitably distributed and that vulnerable populations are not displaced by rising land values and gentrification pressures that often accompany transit investments.</a:t>
            </a:r>
          </a:p>
          <a:p>
            <a:r>
              <a:rPr lang="en-US" dirty="0"/>
              <a:t>Ensuring last-mile connectivity—via walking, cycling, or feeder services—is also key to maximizing the utility of rail systems. Without seamless and efficient connections between rail stations and final destinations, many potential users may opt for less sustainable transport modes, such as private cars. This gap undermines the overall efficiency and appeal of public transit. Effective last-mile solutions may include dedicated bike lanes, pedestrian-friendly infrastructure, shuttle buses, and integration with informal transport systems where applicable. Moreover, land use policies that promote transit-supportive development patterns around station areas can enhance accessibility and ensure that rail transit serves as a viable option for diverse user groups.</a:t>
            </a:r>
          </a:p>
          <a:p>
            <a:r>
              <a:rPr lang="en-US" dirty="0"/>
              <a:t>Lastly, periodic performance assessments of station areas—utilizing both quantitative indicators such as ridership trends, land use density, and service frequency, as well as qualitative stakeholder feedback from residents, local businesses, and transit users—are essential for refining planning strategies and investment decisions. These evaluations enable planners to identify underperforming stations, diagnose the root causes of low utilization, and adapt infrastructure and service provisions accordingly. Moreover, regular performance reviews help ensure that station area development remains responsive to evolving urban needs and priorities, fostering alignment between transportation investments and broader socio-economic development goals.</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13</a:t>
            </a:fld>
            <a:endParaRPr lang="tr-TR"/>
          </a:p>
        </p:txBody>
      </p:sp>
    </p:spTree>
    <p:extLst>
      <p:ext uri="{BB962C8B-B14F-4D97-AF65-F5344CB8AC3E}">
        <p14:creationId xmlns:p14="http://schemas.microsoft.com/office/powerpoint/2010/main" val="16834188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Urban rail can significantly enhance urban life by improving mobility, reducing congestion, and supporting sustainable development. It encourages a modal shift from private vehicles to collective transit, thereby mitigating urban sprawl and lowering greenhouse gas emissions. Moreover, well-planned urban rail systems can contribute to increased land values, revitalization of underutilized urban spaces, and the creation of walkable, compact neighborhoods. In economic terms, they can stimulate local economies by improving access to employment centers and reducing travel times. These multifaceted contributions position urban rail not just as a transportation solution, but as a foundational element in promoting inclusive, resilient, and sustainable urban environments.</a:t>
            </a:r>
          </a:p>
          <a:p>
            <a:r>
              <a:rPr lang="en-US" dirty="0"/>
              <a:t>However, its transformative potential depends on comprehensive planning frameworks that integrate transit with land use, housing, and economic policies. Such integration ensures that transit corridors are complemented by appropriate zoning regulations that support higher densities, mixed-use development, and equitable access to urban amenities. It also facilitates coordinated investments in supporting infrastructure, such as pedestrian networks and public spaces, which enhance the attractiveness and usability of transit. Additionally, aligning transit planning with housing strategies helps prevent displacement and ensures that vulnerable populations benefit from improved accessibility. This holistic approach is essential for maximizing the spatial, social, and economic returns on urban rail investments.</a:t>
            </a:r>
          </a:p>
          <a:p>
            <a:r>
              <a:rPr lang="en-US" dirty="0"/>
              <a:t>Institutional readiness—characterized by coordination, regulatory clarity, and adaptive governance—is equally vital to ensure implementation success. Coordination refers to the synchronization of planning and operational activities across various governmental departments and levels of administration, which is crucial for coherent and integrated project execution. Regulatory clarity involves establishing clear, consistent, and enforceable rules that guide transit development and land use decisions, thereby minimizing bureaucratic delays and uncertainties. Adaptive governance entails the capacity of institutions to respond flexibly to evolving urban conditions, demographic shifts, and technological innovations. Together, these elements underpin the institutional framework necessary for delivering effective, resilient, and inclusive urban rail systems in complex metropolitan environments like Istanbul.</a:t>
            </a:r>
          </a:p>
          <a:p>
            <a:r>
              <a:rPr lang="en-US" dirty="0"/>
              <a:t>Istanbul’s experience highlights both the opportunities and challenges encountered by rapidly urbanizing cities in the Global South. On one hand, its ambitious rail expansion demonstrates how investment in public transport infrastructure can improve accessibility and offer alternatives to car dependency. On the other hand, it reveals persistent challenges such as uneven integration of transit with land use, institutional fragmentation, and socio-economic disparities across neighborhoods. These complex dynamics underscore the importance of context-sensitive planning that considers local spatial and demographic realities. Moreover, Istanbul provides important policy lessons in the value of inclusive stakeholder engagement and the need for long-term, adaptive planning approaches that account for urban transformation trends and evolving mobility behaviors.</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14</a:t>
            </a:fld>
            <a:endParaRPr lang="tr-TR"/>
          </a:p>
        </p:txBody>
      </p:sp>
    </p:spTree>
    <p:extLst>
      <p:ext uri="{BB962C8B-B14F-4D97-AF65-F5344CB8AC3E}">
        <p14:creationId xmlns:p14="http://schemas.microsoft.com/office/powerpoint/2010/main" val="4167152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global upsurge in urban rail investment reflects its expanding role as a comprehensive response to multifaceted urban challenges, including congestion, air pollution, rising energy demands, and the imperative for sustainable mobility. Urban rail projects are no longer seen solely through the narrow lens of transit efficiency; they are increasingly appreciated as integral to shaping resilient urban forms. They offer a platform for urban densification, foster transit-oriented development, and help reduce dependence on private motorized vehicles. These station-centric developments often attract a mix of residential, commercial, and recreational uses, fostering economic vibrancy and social inclusivity within walkable neighborhoods. Yet, such transformative outcomes cannot be assumed in developing countries, where urban rail initiatives are often implemented within institutional landscapes marked by limited coordination among planning agencies, fiscal constraints, and inconsistent regulatory oversight. Additionally, informal urban expansion, housing precarity, and socio-spatial inequality complicate the alignment of transit systems with sustainable urban outcomes. This raises a critical question: Can urban rail investments in such dynamic and constrained environments genuinely deliver beyond improved mobility and become vehicles for holistic urban transformation?</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2</a:t>
            </a:fld>
            <a:endParaRPr lang="tr-TR"/>
          </a:p>
        </p:txBody>
      </p:sp>
    </p:spTree>
    <p:extLst>
      <p:ext uri="{BB962C8B-B14F-4D97-AF65-F5344CB8AC3E}">
        <p14:creationId xmlns:p14="http://schemas.microsoft.com/office/powerpoint/2010/main" val="890239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Urban growth in developing countries is characterized by a pace and scale that frequently outstrip the planning and implementation capacities of local governments. This rapid expansion often occurs in a fragmented and ad hoc manner, without adequate foresight or strategic urban planning. Consequently, cities face significant challenges such as inefficient land allocation, informal settlement proliferation, strained utilities, and overburdened transportation networks. These issues are compounded by institutional fragmentation, where multiple agencies operate without coherent coordination, and by political and financial constraints that delay or derail critical urban projects. Within such a disjointed urban fabric, the introduction of urban rail systems often fails to yield optimal outcomes. Rail infrastructure, while technologically advanced, struggles to integrate into pre-existing neighborhoods lacking in supportive land-use policies, pedestrian infrastructure, and last-mile connectivity. As a result, the transformative potential of urban rail is diminished, and its ability to catalyze inclusive, transit-oriented urban development remains unrealized.</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3</a:t>
            </a:fld>
            <a:endParaRPr lang="tr-TR"/>
          </a:p>
        </p:txBody>
      </p:sp>
    </p:spTree>
    <p:extLst>
      <p:ext uri="{BB962C8B-B14F-4D97-AF65-F5344CB8AC3E}">
        <p14:creationId xmlns:p14="http://schemas.microsoft.com/office/powerpoint/2010/main" val="24564053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Istanbul represents a compelling case for examining the implementation and outcomes of urban rail systems in a developing context due to its distinctive geopolitical, demographic, and spatial characteristics. As a transcontinental city that spans Europe and Asia, Istanbul is not only the most populous urban area in Europe but also a dynamic epicenter of socio-economic transformation. Since the early 2000s, the city has actively pursued an ambitious and multifaceted agenda of rail-based mobility, channeling significant public and private investments into the construction and expansion of a diverse array of transit modes, including high-capacity metro systems, modern trams, steep-gradient funiculars, and regionally interconnected suburban rail lines. This strategic expansion has been marked by phased development plans, integration of multimodal nodes, and coordination with key urban redevelopment projects. The city’s transit policy has emphasized not only infrastructural coverage but also accessibility, aiming to connect peripheral and underserved areas with central business districts and socio-economic hubs. These investments were intended to reduce automobile dependency, alleviate chronic congestion, and support the city’s broader goals of sustainable urban mobility by providing a high-capacity, efficient alternative to road-based transport. In aligning with global urban transport trends, Istanbul's rail initiatives aimed to emulate the transit-oriented development models seen in cities such as Tokyo, Paris, and Seoul. However, unlike these cities, Istanbul faces a distinct set of urban and institutional complexities. Its rapid and largely unregulated urban growth has produced a sprawling and uneven urban morphology that makes the integration of rail systems into the broader urban fabric particularly difficult. Compounding this issue is the presence of fragmented planning mechanisms, where overlapping authorities and unclear jurisdictional responsibilities result in inconsistent or contradictory development initiatives. Moreover, pronounced spatial disparities—such as those between the European and Asian sides, or between central districts and peripheral areas—further hinder the equitable distribution and effectiveness of rail transit. These challenges underscore the need for a more cohesive and context-sensitive approach to urban rail planning in Istanbul. These factors position Istanbul as a living laboratory for understanding how urban rail projects can be harnessed—or constrained—by the complex realities of development in the Global South.</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4</a:t>
            </a:fld>
            <a:endParaRPr lang="tr-TR"/>
          </a:p>
        </p:txBody>
      </p:sp>
    </p:spTree>
    <p:extLst>
      <p:ext uri="{BB962C8B-B14F-4D97-AF65-F5344CB8AC3E}">
        <p14:creationId xmlns:p14="http://schemas.microsoft.com/office/powerpoint/2010/main" val="3370171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study applies Bertolini's node-place model—a conceptual framework that evaluates the interplay between transport accessibility (node function) and land use potential (place function)—to systematically assess the effectiveness of Istanbul's rail stations. This model is particularly suited for analyzing transit-oriented development, as it provides a structured way to measure whether rail stations are functioning optimally not only as transportation hubs but also as catalysts for local economic activity, housing density, and urban vibrancy. The node aspect quantifies the station's connectivity within the larger network—its links, frequency, and </a:t>
            </a:r>
            <a:r>
              <a:rPr lang="en-US" dirty="0" err="1"/>
              <a:t>intermodality</a:t>
            </a:r>
            <a:r>
              <a:rPr lang="en-US" dirty="0"/>
              <a:t>—while the place aspect evaluates the quality and intensity of land use surrounding the station, such as residential density, commercial diversity, and pedestrian accessibility. By assessing these dual roles, the model helps uncover mismatches where stations are well-connected yet poorly integrated with their urban environments, or vice versa. In a rapidly transforming city like Istanbul, where land use is in flux and urban expansion is often unregulated, this model enables a multidimensional diagnosis of rail station performance in relation to dynamic socio-spatial conditions. The model's dual-dimensional approach allows for a nuanced analysis of how well individual stations serve both as transportation nodes within the wider rail network and as active urban places embedded within local socio-economic contexts. In doing so, the study seeks to uncover and explain the observed disjunction between the physical proximity of populations to rail infrastructure and their actual patterns of usage. This divergence is indicative of deeper structural and socio-spatial dynamics that influence individual and collective mobility decisions. Merely situating residents within walking distance of a station does not guarantee utilization, as factors such as socio-economic status, availability of alternative transport modes, perceived safety, quality of service, and last-mile connectivity all play critical roles. Additionally, inconsistencies in land use planning and the lack of integration between housing policies and transportation infrastructure can result in underutilized transit nodes despite their geographic accessibility. Understanding these interdependencies is essential for crafting more equitable and effective urban transport strategies. analytical lens is particularly crucial in dynamic urban environments like Istanbul, where population movements, redevelopment pressures, and land use changes continuously reshape travel behavior and undermine simplistic assumptions about station performance.</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5</a:t>
            </a:fld>
            <a:endParaRPr lang="tr-TR"/>
          </a:p>
        </p:txBody>
      </p:sp>
    </p:spTree>
    <p:extLst>
      <p:ext uri="{BB962C8B-B14F-4D97-AF65-F5344CB8AC3E}">
        <p14:creationId xmlns:p14="http://schemas.microsoft.com/office/powerpoint/2010/main" val="1355200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systematically collected and analyzed longitudinal data from 137 rail stations across Istanbul, focusing on two primary indicators: changes in local population and rail transit ridership between 2017 and 2022. This five-year temporal scope enabled the identification of both gradual and abrupt shifts in urban dynamics. Each station was subsequently categorized into one of four typologies, derived by cross-referencing the direction (increase or decrease) and the magnitude (relative scale of change) in both population and ridership over the five-year period. This typology construction allowed the study to distinguish between stations exhibiting mutually reinforcing growth, demographic decline with ridership growth, dual decline, or demographic growth with declining transit use. These categories—labeled Q1 through Q4—serve as analytical heuristics to explore the relationship between transit infrastructure and urban dynamics, offering a framework to probe deeper into the socio-economic, spatial, and infrastructural variables influencing station performance. This classification approach allowed the researchers to disaggregate broader patterns and generate insights into localized socio-spatial dynamics that might otherwise remain obscured in aggregated citywide data. By segmenting stations in this way, the study could more effectively interrogate the nuanced and localized interactions between the spatial distribution of infrastructure investments and patterns of demographic transformation. This analytical granularity allows for the identification of discrepancies between transit service provision and actual usage, such as areas where population growth fails to translate into increased ridership or where ridership rises despite stagnant or declining populations. These patterns can signal underlying mismatches in land use planning, socioeconomic accessibility, or modal integration. Such segmentation not only facilitates targeted policy responses but also enables planners to anticipate where infrastructural upgrades, policy interventions, or socio-spatial realignments may be most needed.</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6</a:t>
            </a:fld>
            <a:endParaRPr lang="tr-TR"/>
          </a:p>
        </p:txBody>
      </p:sp>
    </p:spTree>
    <p:extLst>
      <p:ext uri="{BB962C8B-B14F-4D97-AF65-F5344CB8AC3E}">
        <p14:creationId xmlns:p14="http://schemas.microsoft.com/office/powerpoint/2010/main" val="14949255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Results show that only 19.71% of station areas (categorized as Q1) experienced concurrent increases in both local population and transit ridership—a figure that highlights the limited incidence of positive synergy between demographic growth and transit utilization. Even more revealing is that 14.6% of stations (Q4) exhibited the opposite trend, where population levels increased yet ridership declined, suggesting that improved accessibility alone does not guarantee a modal shift toward public transport. This result underscores the complexity of mobility behavior, where factors such as rising car ownership, inadequate pedestrian infrastructure, and weak service reliability may dissuade public transit use even in accessible locations. The presence of a significant number of Q2 (41.61%) and Q3 (38.69%) cases—where ridership increased despite declining population, or where both indicators fell—further illustrates the spatial and functional fragmentation of Istanbul's transit-land use interface. These findings point to systemic issues in planning and policy alignment, where rail expansion has not been matched with coordinated urban development strategies. Consequently, the data reinforces the argument that transit effectiveness cannot be measured solely by infrastructure presence, but must be evaluated in relation to broader urban and socio-economic dynamics. The findings call attention to the necessity of contextual, multidimensional approaches in interpreting rail usage trends, particularly in the volatile, uneven, and rapidly transforming environments that characterize many developing cities like Istanbul.</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7</a:t>
            </a:fld>
            <a:endParaRPr lang="tr-TR"/>
          </a:p>
        </p:txBody>
      </p:sp>
    </p:spTree>
    <p:extLst>
      <p:ext uri="{BB962C8B-B14F-4D97-AF65-F5344CB8AC3E}">
        <p14:creationId xmlns:p14="http://schemas.microsoft.com/office/powerpoint/2010/main" val="28186596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Three statistical models were employed to investigate the relationship between station characteristics and ridership levels, each incorporating different dimensions of the node-place framework. The first, the Node Model, included only transportation-related variables—such as number of lines served, frequency of service, and connectivity—providing insights into the influence of network integration on ridership. The second, the Restricted Node-Place Model, added a limited set of urban form indicators—such as land use diversity and residential density—allowing for a more spatially nuanced interpretation of station performance. Finally, the Full Node-Place Model combined an expanded array of both node and place variables, aiming to capture a more holistic understanding of the transit-urban interface. While each model offered partial explanatory power, none succeeded in accounting for the full variation in ridership patterns. This outcome highlights the intricate and multifactorial nature of transit behavior in a dynamic urban context like Istanbul, where socio-economic shifts, redevelopment processes, and behavioral factors often obscure linear relationships between infrastructure and usage.</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8</a:t>
            </a:fld>
            <a:endParaRPr lang="tr-TR"/>
          </a:p>
        </p:txBody>
      </p:sp>
    </p:spTree>
    <p:extLst>
      <p:ext uri="{BB962C8B-B14F-4D97-AF65-F5344CB8AC3E}">
        <p14:creationId xmlns:p14="http://schemas.microsoft.com/office/powerpoint/2010/main" val="37916209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t</a:t>
            </a:r>
            <a:r>
              <a:rPr lang="en-US" dirty="0"/>
              <a:t>he models indicate that specific infrastructural and locational attributes significantly influence ridership patterns. In particular, stations located on high-capacity lines such as the metro tend to attract more users compared to those on lower-capacity systems like the light rail transit (LRT), which may suffer from limited frequency, capacity constraints, or inferior integration with other transport modes. Furthermore, stations that offer intermodal transfer opportunities, especially those acting as network nodes (N4), are positively correlated with higher passenger volumes, underscoring the importance of connectivity in enhancing transit utility. Proximity to central urban zones, captured through the N5 variable, also plays a crucial role, with centrally located stations exhibiting stronger usage rates due to their accessibility to employment, services, and amenities. Notably, the analysis revealed persistent spatial disparities between the European and Asian sides of Istanbul. While the European side generally benefits from denser development patterns and higher levels of institutional investment, the Asian side, despite recent expansions, lags in terms of ridership, potentially due to weaker land-use intensity or less developed feeder networks. These findings highlight the uneven distribution of transit benefits and the need for spatially balanced planning approaches.</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9</a:t>
            </a:fld>
            <a:endParaRPr lang="tr-TR"/>
          </a:p>
        </p:txBody>
      </p:sp>
    </p:spTree>
    <p:extLst>
      <p:ext uri="{BB962C8B-B14F-4D97-AF65-F5344CB8AC3E}">
        <p14:creationId xmlns:p14="http://schemas.microsoft.com/office/powerpoint/2010/main" val="34187977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07B4C5A-72E6-EBBF-F9A3-E93498A5C386}"/>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7146CB4-FA4A-5487-CB8C-A86F67170B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A781B32E-BAC4-5310-4498-24BB81C78691}"/>
              </a:ext>
            </a:extLst>
          </p:cNvPr>
          <p:cNvSpPr>
            <a:spLocks noGrp="1"/>
          </p:cNvSpPr>
          <p:nvPr>
            <p:ph type="dt" sz="half" idx="10"/>
          </p:nvPr>
        </p:nvSpPr>
        <p:spPr/>
        <p:txBody>
          <a:bodyPr/>
          <a:lstStyle/>
          <a:p>
            <a:fld id="{5F45C700-E9FC-4E01-8061-D44250144CDC}" type="datetimeFigureOut">
              <a:rPr lang="tr-TR" smtClean="0"/>
              <a:t>1.07.2025</a:t>
            </a:fld>
            <a:endParaRPr lang="tr-TR"/>
          </a:p>
        </p:txBody>
      </p:sp>
      <p:sp>
        <p:nvSpPr>
          <p:cNvPr id="5" name="Alt Bilgi Yer Tutucusu 4">
            <a:extLst>
              <a:ext uri="{FF2B5EF4-FFF2-40B4-BE49-F238E27FC236}">
                <a16:creationId xmlns:a16="http://schemas.microsoft.com/office/drawing/2014/main" id="{1D162D14-59B1-13F4-DA54-F2B0D7BDE2B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76E5781-08F4-1BB9-6EA7-1B9D86C43CDA}"/>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3104075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8109C27-0074-D9E0-3F8F-FCAD58AB1A96}"/>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E3A3B6B2-C46E-7507-5EE1-24EC2B961ED8}"/>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713777E-C415-B1B8-A323-A9B1F93123C3}"/>
              </a:ext>
            </a:extLst>
          </p:cNvPr>
          <p:cNvSpPr>
            <a:spLocks noGrp="1"/>
          </p:cNvSpPr>
          <p:nvPr>
            <p:ph type="dt" sz="half" idx="10"/>
          </p:nvPr>
        </p:nvSpPr>
        <p:spPr/>
        <p:txBody>
          <a:bodyPr/>
          <a:lstStyle/>
          <a:p>
            <a:fld id="{5F45C700-E9FC-4E01-8061-D44250144CDC}" type="datetimeFigureOut">
              <a:rPr lang="tr-TR" smtClean="0"/>
              <a:t>1.07.2025</a:t>
            </a:fld>
            <a:endParaRPr lang="tr-TR"/>
          </a:p>
        </p:txBody>
      </p:sp>
      <p:sp>
        <p:nvSpPr>
          <p:cNvPr id="5" name="Alt Bilgi Yer Tutucusu 4">
            <a:extLst>
              <a:ext uri="{FF2B5EF4-FFF2-40B4-BE49-F238E27FC236}">
                <a16:creationId xmlns:a16="http://schemas.microsoft.com/office/drawing/2014/main" id="{5E2E5C1A-6D98-270C-6463-AA27F744D67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0004C39-2559-83D5-6277-962FCEF7EA7E}"/>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3423833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93DAE517-47E8-DB99-0AB8-D2446150CDF4}"/>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4E971E6F-8456-2742-D7F6-D646A8EAB4E9}"/>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8128434-BE44-2234-58A8-6F06096A7E06}"/>
              </a:ext>
            </a:extLst>
          </p:cNvPr>
          <p:cNvSpPr>
            <a:spLocks noGrp="1"/>
          </p:cNvSpPr>
          <p:nvPr>
            <p:ph type="dt" sz="half" idx="10"/>
          </p:nvPr>
        </p:nvSpPr>
        <p:spPr/>
        <p:txBody>
          <a:bodyPr/>
          <a:lstStyle/>
          <a:p>
            <a:fld id="{5F45C700-E9FC-4E01-8061-D44250144CDC}" type="datetimeFigureOut">
              <a:rPr lang="tr-TR" smtClean="0"/>
              <a:t>1.07.2025</a:t>
            </a:fld>
            <a:endParaRPr lang="tr-TR"/>
          </a:p>
        </p:txBody>
      </p:sp>
      <p:sp>
        <p:nvSpPr>
          <p:cNvPr id="5" name="Alt Bilgi Yer Tutucusu 4">
            <a:extLst>
              <a:ext uri="{FF2B5EF4-FFF2-40B4-BE49-F238E27FC236}">
                <a16:creationId xmlns:a16="http://schemas.microsoft.com/office/drawing/2014/main" id="{E716352E-54C3-C568-F827-ADBC00AA6FB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3AB3BE9-5E26-4216-4146-F2BEFB347253}"/>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1857480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BFCC29-7666-8865-60B2-9745A61C4D5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7CDE5BCF-C894-BBBB-500F-1C1443361A2F}"/>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B2A9D6E-30DF-C648-E478-7F63C2552EE0}"/>
              </a:ext>
            </a:extLst>
          </p:cNvPr>
          <p:cNvSpPr>
            <a:spLocks noGrp="1"/>
          </p:cNvSpPr>
          <p:nvPr>
            <p:ph type="dt" sz="half" idx="10"/>
          </p:nvPr>
        </p:nvSpPr>
        <p:spPr/>
        <p:txBody>
          <a:bodyPr/>
          <a:lstStyle/>
          <a:p>
            <a:fld id="{5F45C700-E9FC-4E01-8061-D44250144CDC}" type="datetimeFigureOut">
              <a:rPr lang="tr-TR" smtClean="0"/>
              <a:t>1.07.2025</a:t>
            </a:fld>
            <a:endParaRPr lang="tr-TR"/>
          </a:p>
        </p:txBody>
      </p:sp>
      <p:sp>
        <p:nvSpPr>
          <p:cNvPr id="5" name="Alt Bilgi Yer Tutucusu 4">
            <a:extLst>
              <a:ext uri="{FF2B5EF4-FFF2-40B4-BE49-F238E27FC236}">
                <a16:creationId xmlns:a16="http://schemas.microsoft.com/office/drawing/2014/main" id="{01C4B5AA-6116-9445-0994-D0CE8A98FF4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81F8E73-B9BD-80F8-C5EF-0D557222D9D0}"/>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2272822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7904728-23E5-72ED-A2BD-6E1BA89CB2D9}"/>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42715154-2D80-CCAD-3F65-E3901AB37B3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ED0CC365-F229-188D-D0A7-22DE153116FB}"/>
              </a:ext>
            </a:extLst>
          </p:cNvPr>
          <p:cNvSpPr>
            <a:spLocks noGrp="1"/>
          </p:cNvSpPr>
          <p:nvPr>
            <p:ph type="dt" sz="half" idx="10"/>
          </p:nvPr>
        </p:nvSpPr>
        <p:spPr/>
        <p:txBody>
          <a:bodyPr/>
          <a:lstStyle/>
          <a:p>
            <a:fld id="{5F45C700-E9FC-4E01-8061-D44250144CDC}" type="datetimeFigureOut">
              <a:rPr lang="tr-TR" smtClean="0"/>
              <a:t>1.07.2025</a:t>
            </a:fld>
            <a:endParaRPr lang="tr-TR"/>
          </a:p>
        </p:txBody>
      </p:sp>
      <p:sp>
        <p:nvSpPr>
          <p:cNvPr id="5" name="Alt Bilgi Yer Tutucusu 4">
            <a:extLst>
              <a:ext uri="{FF2B5EF4-FFF2-40B4-BE49-F238E27FC236}">
                <a16:creationId xmlns:a16="http://schemas.microsoft.com/office/drawing/2014/main" id="{F2C77E5D-572E-9E70-9C3D-FEBD353C59A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F655ECB-74CA-1CAE-66F4-3BC963D02125}"/>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3231262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1149830-014E-7BCC-EF92-10F8EDA69BC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59C5510-6F79-BC84-3595-29104D72746E}"/>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2B11EC61-FD0D-18C4-628C-917BC935529A}"/>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8A17B0CF-DAE9-DE54-7E23-164E99C94E94}"/>
              </a:ext>
            </a:extLst>
          </p:cNvPr>
          <p:cNvSpPr>
            <a:spLocks noGrp="1"/>
          </p:cNvSpPr>
          <p:nvPr>
            <p:ph type="dt" sz="half" idx="10"/>
          </p:nvPr>
        </p:nvSpPr>
        <p:spPr/>
        <p:txBody>
          <a:bodyPr/>
          <a:lstStyle/>
          <a:p>
            <a:fld id="{5F45C700-E9FC-4E01-8061-D44250144CDC}" type="datetimeFigureOut">
              <a:rPr lang="tr-TR" smtClean="0"/>
              <a:t>1.07.2025</a:t>
            </a:fld>
            <a:endParaRPr lang="tr-TR"/>
          </a:p>
        </p:txBody>
      </p:sp>
      <p:sp>
        <p:nvSpPr>
          <p:cNvPr id="6" name="Alt Bilgi Yer Tutucusu 5">
            <a:extLst>
              <a:ext uri="{FF2B5EF4-FFF2-40B4-BE49-F238E27FC236}">
                <a16:creationId xmlns:a16="http://schemas.microsoft.com/office/drawing/2014/main" id="{241853B9-9DA7-4383-F9E0-D27937F618F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575EADD-B39D-D66E-AE19-552EA0AC60B8}"/>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1415313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5A14B02-839A-8DF9-9E43-957BD171EE18}"/>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32FAD84-6B20-F47B-4EFA-B409ECFD9A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466F7874-B2D2-B640-C13B-63C9757AF2A6}"/>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5743E04C-853E-D94B-E312-14E82CB5C7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D348F5A8-F358-4078-C0C8-B0C10DC7FD9C}"/>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A0E7F71-0E52-CB75-7615-53C2A80FBC95}"/>
              </a:ext>
            </a:extLst>
          </p:cNvPr>
          <p:cNvSpPr>
            <a:spLocks noGrp="1"/>
          </p:cNvSpPr>
          <p:nvPr>
            <p:ph type="dt" sz="half" idx="10"/>
          </p:nvPr>
        </p:nvSpPr>
        <p:spPr/>
        <p:txBody>
          <a:bodyPr/>
          <a:lstStyle/>
          <a:p>
            <a:fld id="{5F45C700-E9FC-4E01-8061-D44250144CDC}" type="datetimeFigureOut">
              <a:rPr lang="tr-TR" smtClean="0"/>
              <a:t>1.07.2025</a:t>
            </a:fld>
            <a:endParaRPr lang="tr-TR"/>
          </a:p>
        </p:txBody>
      </p:sp>
      <p:sp>
        <p:nvSpPr>
          <p:cNvPr id="8" name="Alt Bilgi Yer Tutucusu 7">
            <a:extLst>
              <a:ext uri="{FF2B5EF4-FFF2-40B4-BE49-F238E27FC236}">
                <a16:creationId xmlns:a16="http://schemas.microsoft.com/office/drawing/2014/main" id="{112B059E-31A6-FB60-D558-2B8AEE862C3D}"/>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3E9CA644-B855-11FD-4D7D-D290555AEE38}"/>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3803498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C3CEFF-C696-D8AE-682C-62E4D8C7DD08}"/>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F0D72F5E-FEBE-D90B-71B6-733BE8550D22}"/>
              </a:ext>
            </a:extLst>
          </p:cNvPr>
          <p:cNvSpPr>
            <a:spLocks noGrp="1"/>
          </p:cNvSpPr>
          <p:nvPr>
            <p:ph type="dt" sz="half" idx="10"/>
          </p:nvPr>
        </p:nvSpPr>
        <p:spPr/>
        <p:txBody>
          <a:bodyPr/>
          <a:lstStyle/>
          <a:p>
            <a:fld id="{5F45C700-E9FC-4E01-8061-D44250144CDC}" type="datetimeFigureOut">
              <a:rPr lang="tr-TR" smtClean="0"/>
              <a:t>1.07.2025</a:t>
            </a:fld>
            <a:endParaRPr lang="tr-TR"/>
          </a:p>
        </p:txBody>
      </p:sp>
      <p:sp>
        <p:nvSpPr>
          <p:cNvPr id="4" name="Alt Bilgi Yer Tutucusu 3">
            <a:extLst>
              <a:ext uri="{FF2B5EF4-FFF2-40B4-BE49-F238E27FC236}">
                <a16:creationId xmlns:a16="http://schemas.microsoft.com/office/drawing/2014/main" id="{AB650A67-7465-A67B-57E1-0F8260254CB4}"/>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8A7650D9-DB90-9AE4-8688-A438B4E7DDF1}"/>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4184553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B9E5EADD-C77B-F144-0754-D73D5791F76E}"/>
              </a:ext>
            </a:extLst>
          </p:cNvPr>
          <p:cNvSpPr>
            <a:spLocks noGrp="1"/>
          </p:cNvSpPr>
          <p:nvPr>
            <p:ph type="dt" sz="half" idx="10"/>
          </p:nvPr>
        </p:nvSpPr>
        <p:spPr/>
        <p:txBody>
          <a:bodyPr/>
          <a:lstStyle/>
          <a:p>
            <a:fld id="{5F45C700-E9FC-4E01-8061-D44250144CDC}" type="datetimeFigureOut">
              <a:rPr lang="tr-TR" smtClean="0"/>
              <a:t>1.07.2025</a:t>
            </a:fld>
            <a:endParaRPr lang="tr-TR"/>
          </a:p>
        </p:txBody>
      </p:sp>
      <p:sp>
        <p:nvSpPr>
          <p:cNvPr id="3" name="Alt Bilgi Yer Tutucusu 2">
            <a:extLst>
              <a:ext uri="{FF2B5EF4-FFF2-40B4-BE49-F238E27FC236}">
                <a16:creationId xmlns:a16="http://schemas.microsoft.com/office/drawing/2014/main" id="{A85A87AB-82D3-1456-2A99-0973C20D47C5}"/>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B0FEB813-6C0E-321F-3F9D-E89FD091036B}"/>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1471448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8B662E0-D090-969D-F738-87E604AD601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B7E5C9F9-5DEE-9A2D-DB79-A0BCA8C6E4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B0847B86-49B4-2596-D53A-C8EA7015C1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4EDA37B-E002-5D34-530F-51D77D95C4EA}"/>
              </a:ext>
            </a:extLst>
          </p:cNvPr>
          <p:cNvSpPr>
            <a:spLocks noGrp="1"/>
          </p:cNvSpPr>
          <p:nvPr>
            <p:ph type="dt" sz="half" idx="10"/>
          </p:nvPr>
        </p:nvSpPr>
        <p:spPr/>
        <p:txBody>
          <a:bodyPr/>
          <a:lstStyle/>
          <a:p>
            <a:fld id="{5F45C700-E9FC-4E01-8061-D44250144CDC}" type="datetimeFigureOut">
              <a:rPr lang="tr-TR" smtClean="0"/>
              <a:t>1.07.2025</a:t>
            </a:fld>
            <a:endParaRPr lang="tr-TR"/>
          </a:p>
        </p:txBody>
      </p:sp>
      <p:sp>
        <p:nvSpPr>
          <p:cNvPr id="6" name="Alt Bilgi Yer Tutucusu 5">
            <a:extLst>
              <a:ext uri="{FF2B5EF4-FFF2-40B4-BE49-F238E27FC236}">
                <a16:creationId xmlns:a16="http://schemas.microsoft.com/office/drawing/2014/main" id="{29A42061-47B4-A06C-B899-B7FB008D279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698F937-93DF-3BF6-AC4C-063388CC3BDE}"/>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640841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8364D99-6410-D252-E631-3F5970AE938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291E437D-28EE-B37F-7C0F-45A5EC68EF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5EFCCAA3-E24E-4975-EB26-CE2B3307D3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C79A9F2-0A50-2BDC-70CA-B29914367B93}"/>
              </a:ext>
            </a:extLst>
          </p:cNvPr>
          <p:cNvSpPr>
            <a:spLocks noGrp="1"/>
          </p:cNvSpPr>
          <p:nvPr>
            <p:ph type="dt" sz="half" idx="10"/>
          </p:nvPr>
        </p:nvSpPr>
        <p:spPr/>
        <p:txBody>
          <a:bodyPr/>
          <a:lstStyle/>
          <a:p>
            <a:fld id="{5F45C700-E9FC-4E01-8061-D44250144CDC}" type="datetimeFigureOut">
              <a:rPr lang="tr-TR" smtClean="0"/>
              <a:t>1.07.2025</a:t>
            </a:fld>
            <a:endParaRPr lang="tr-TR"/>
          </a:p>
        </p:txBody>
      </p:sp>
      <p:sp>
        <p:nvSpPr>
          <p:cNvPr id="6" name="Alt Bilgi Yer Tutucusu 5">
            <a:extLst>
              <a:ext uri="{FF2B5EF4-FFF2-40B4-BE49-F238E27FC236}">
                <a16:creationId xmlns:a16="http://schemas.microsoft.com/office/drawing/2014/main" id="{6ECDF06A-3BC4-3840-3F39-76D40D36604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DC9041D-819C-E8E2-DC33-C1CC36D01A99}"/>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3274542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99CC37B0-4092-9D13-DFC5-0F5F4FE27D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FB0B314-9836-C734-13B5-26C295BDF4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E3A0F2C-889A-6206-8EC3-7604FB9A10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F45C700-E9FC-4E01-8061-D44250144CDC}" type="datetimeFigureOut">
              <a:rPr lang="tr-TR" smtClean="0"/>
              <a:t>1.07.2025</a:t>
            </a:fld>
            <a:endParaRPr lang="tr-TR"/>
          </a:p>
        </p:txBody>
      </p:sp>
      <p:sp>
        <p:nvSpPr>
          <p:cNvPr id="5" name="Alt Bilgi Yer Tutucusu 4">
            <a:extLst>
              <a:ext uri="{FF2B5EF4-FFF2-40B4-BE49-F238E27FC236}">
                <a16:creationId xmlns:a16="http://schemas.microsoft.com/office/drawing/2014/main" id="{615F3C57-5937-462A-A00B-14E3B4E6CB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E2B4304A-6D51-F370-F8A5-BF0F13156A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FF435C6-AC63-47A5-A503-89F23121DB24}" type="slidenum">
              <a:rPr lang="tr-TR" smtClean="0"/>
              <a:t>‹#›</a:t>
            </a:fld>
            <a:endParaRPr lang="tr-TR"/>
          </a:p>
        </p:txBody>
      </p:sp>
    </p:spTree>
    <p:extLst>
      <p:ext uri="{BB962C8B-B14F-4D97-AF65-F5344CB8AC3E}">
        <p14:creationId xmlns:p14="http://schemas.microsoft.com/office/powerpoint/2010/main" val="95023395"/>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3077ED8-BB62-36CD-02AF-65635969A6BC}"/>
              </a:ext>
            </a:extLst>
          </p:cNvPr>
          <p:cNvSpPr>
            <a:spLocks noGrp="1"/>
          </p:cNvSpPr>
          <p:nvPr>
            <p:ph type="ctrTitle"/>
          </p:nvPr>
        </p:nvSpPr>
        <p:spPr/>
        <p:txBody>
          <a:bodyPr>
            <a:noAutofit/>
          </a:bodyPr>
          <a:lstStyle/>
          <a:p>
            <a:r>
              <a:rPr lang="en-US" sz="4400" dirty="0">
                <a:latin typeface="Calibri" panose="020F0502020204030204" pitchFamily="34" charset="0"/>
                <a:cs typeface="Calibri" panose="020F0502020204030204" pitchFamily="34" charset="0"/>
              </a:rPr>
              <a:t>Urban Rail Transit Usage in Developing Countries: The Case of Istanbul</a:t>
            </a:r>
            <a:endParaRPr lang="tr-TR" sz="4400" dirty="0">
              <a:latin typeface="Calibri" panose="020F0502020204030204" pitchFamily="34" charset="0"/>
              <a:cs typeface="Calibri" panose="020F0502020204030204" pitchFamily="34" charset="0"/>
            </a:endParaRPr>
          </a:p>
        </p:txBody>
      </p:sp>
      <p:sp>
        <p:nvSpPr>
          <p:cNvPr id="3" name="Alt Başlık 2">
            <a:extLst>
              <a:ext uri="{FF2B5EF4-FFF2-40B4-BE49-F238E27FC236}">
                <a16:creationId xmlns:a16="http://schemas.microsoft.com/office/drawing/2014/main" id="{FEA468DD-E6E2-FDEA-ACE5-DBECCCE3DBE7}"/>
              </a:ext>
            </a:extLst>
          </p:cNvPr>
          <p:cNvSpPr>
            <a:spLocks noGrp="1"/>
          </p:cNvSpPr>
          <p:nvPr>
            <p:ph type="subTitle" idx="1"/>
          </p:nvPr>
        </p:nvSpPr>
        <p:spPr/>
        <p:txBody>
          <a:bodyPr>
            <a:normAutofit lnSpcReduction="10000"/>
          </a:bodyPr>
          <a:lstStyle/>
          <a:p>
            <a:r>
              <a:rPr lang="tr-TR" sz="1600" dirty="0" err="1">
                <a:latin typeface="Calibri" panose="020F0502020204030204" pitchFamily="34" charset="0"/>
                <a:cs typeface="Calibri" panose="020F0502020204030204" pitchFamily="34" charset="0"/>
              </a:rPr>
              <a:t>Presenter</a:t>
            </a:r>
            <a:r>
              <a:rPr lang="tr-TR" sz="1600" dirty="0">
                <a:latin typeface="Calibri" panose="020F0502020204030204" pitchFamily="34" charset="0"/>
                <a:cs typeface="Calibri" panose="020F0502020204030204" pitchFamily="34" charset="0"/>
              </a:rPr>
              <a:t>: Metin </a:t>
            </a:r>
            <a:r>
              <a:rPr lang="tr-TR" sz="1600" dirty="0" err="1">
                <a:latin typeface="Calibri" panose="020F0502020204030204" pitchFamily="34" charset="0"/>
                <a:cs typeface="Calibri" panose="020F0502020204030204" pitchFamily="34" charset="0"/>
              </a:rPr>
              <a:t>Senbil</a:t>
            </a:r>
            <a:r>
              <a:rPr lang="tr-TR" sz="1600" dirty="0">
                <a:latin typeface="Calibri" panose="020F0502020204030204" pitchFamily="34" charset="0"/>
                <a:cs typeface="Calibri" panose="020F0502020204030204" pitchFamily="34" charset="0"/>
              </a:rPr>
              <a:t>,</a:t>
            </a:r>
          </a:p>
          <a:p>
            <a:r>
              <a:rPr lang="tr-TR" sz="1600" dirty="0" err="1">
                <a:latin typeface="Calibri" panose="020F0502020204030204" pitchFamily="34" charset="0"/>
                <a:cs typeface="Calibri" panose="020F0502020204030204" pitchFamily="34" charset="0"/>
              </a:rPr>
              <a:t>Department</a:t>
            </a:r>
            <a:r>
              <a:rPr lang="tr-TR" sz="1600" dirty="0">
                <a:latin typeface="Calibri" panose="020F0502020204030204" pitchFamily="34" charset="0"/>
                <a:cs typeface="Calibri" panose="020F0502020204030204" pitchFamily="34" charset="0"/>
              </a:rPr>
              <a:t> of City </a:t>
            </a:r>
            <a:r>
              <a:rPr lang="tr-TR" sz="1600" dirty="0" err="1">
                <a:latin typeface="Calibri" panose="020F0502020204030204" pitchFamily="34" charset="0"/>
                <a:cs typeface="Calibri" panose="020F0502020204030204" pitchFamily="34" charset="0"/>
              </a:rPr>
              <a:t>and</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Regional</a:t>
            </a:r>
            <a:r>
              <a:rPr lang="tr-TR" sz="1600" dirty="0">
                <a:latin typeface="Calibri" panose="020F0502020204030204" pitchFamily="34" charset="0"/>
                <a:cs typeface="Calibri" panose="020F0502020204030204" pitchFamily="34" charset="0"/>
              </a:rPr>
              <a:t> Planning </a:t>
            </a:r>
          </a:p>
          <a:p>
            <a:r>
              <a:rPr lang="tr-TR" sz="1600" dirty="0" err="1">
                <a:latin typeface="Calibri" panose="020F0502020204030204" pitchFamily="34" charset="0"/>
                <a:cs typeface="Calibri" panose="020F0502020204030204" pitchFamily="34" charset="0"/>
              </a:rPr>
              <a:t>Middle</a:t>
            </a:r>
            <a:r>
              <a:rPr lang="tr-TR" sz="1600" dirty="0">
                <a:latin typeface="Calibri" panose="020F0502020204030204" pitchFamily="34" charset="0"/>
                <a:cs typeface="Calibri" panose="020F0502020204030204" pitchFamily="34" charset="0"/>
              </a:rPr>
              <a:t> East Technical </a:t>
            </a:r>
            <a:r>
              <a:rPr lang="tr-TR" sz="1600" dirty="0" err="1">
                <a:latin typeface="Calibri" panose="020F0502020204030204" pitchFamily="34" charset="0"/>
                <a:cs typeface="Calibri" panose="020F0502020204030204" pitchFamily="34" charset="0"/>
              </a:rPr>
              <a:t>University</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Turkey</a:t>
            </a:r>
            <a:endParaRPr lang="tr-TR" sz="1600" dirty="0">
              <a:latin typeface="Calibri" panose="020F0502020204030204" pitchFamily="34" charset="0"/>
              <a:cs typeface="Calibri" panose="020F0502020204030204" pitchFamily="34" charset="0"/>
            </a:endParaRPr>
          </a:p>
          <a:p>
            <a:endParaRPr lang="tr-TR" sz="1600" dirty="0">
              <a:latin typeface="Calibri" panose="020F0502020204030204" pitchFamily="34" charset="0"/>
              <a:cs typeface="Calibri" panose="020F0502020204030204" pitchFamily="34" charset="0"/>
            </a:endParaRPr>
          </a:p>
          <a:p>
            <a:r>
              <a:rPr lang="tr-TR" sz="1600" dirty="0" err="1">
                <a:latin typeface="Calibri" panose="020F0502020204030204" pitchFamily="34" charset="0"/>
                <a:cs typeface="Calibri" panose="020F0502020204030204" pitchFamily="34" charset="0"/>
              </a:rPr>
              <a:t>Paper</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by</a:t>
            </a:r>
            <a:r>
              <a:rPr lang="tr-TR" sz="1600" dirty="0">
                <a:latin typeface="Calibri" panose="020F0502020204030204" pitchFamily="34" charset="0"/>
                <a:cs typeface="Calibri" panose="020F0502020204030204" pitchFamily="34" charset="0"/>
              </a:rPr>
              <a:t>: Emine Yetiskul (METU, </a:t>
            </a:r>
            <a:r>
              <a:rPr lang="tr-TR" sz="1600" dirty="0" err="1">
                <a:latin typeface="Calibri" panose="020F0502020204030204" pitchFamily="34" charset="0"/>
                <a:cs typeface="Calibri" panose="020F0502020204030204" pitchFamily="34" charset="0"/>
              </a:rPr>
              <a:t>Turkey</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and</a:t>
            </a:r>
            <a:r>
              <a:rPr lang="tr-TR" sz="1600" dirty="0">
                <a:latin typeface="Calibri" panose="020F0502020204030204" pitchFamily="34" charset="0"/>
                <a:cs typeface="Calibri" panose="020F0502020204030204" pitchFamily="34" charset="0"/>
              </a:rPr>
              <a:t> Metin </a:t>
            </a:r>
            <a:r>
              <a:rPr lang="tr-TR" sz="1600" dirty="0" err="1">
                <a:latin typeface="Calibri" panose="020F0502020204030204" pitchFamily="34" charset="0"/>
                <a:cs typeface="Calibri" panose="020F0502020204030204" pitchFamily="34" charset="0"/>
              </a:rPr>
              <a:t>Senbil</a:t>
            </a:r>
            <a:r>
              <a:rPr lang="tr-TR" sz="1600" dirty="0">
                <a:latin typeface="Calibri" panose="020F0502020204030204" pitchFamily="34" charset="0"/>
                <a:cs typeface="Calibri" panose="020F0502020204030204" pitchFamily="34" charset="0"/>
              </a:rPr>
              <a:t> (Gazi </a:t>
            </a:r>
            <a:r>
              <a:rPr lang="tr-TR" sz="1600" dirty="0" err="1">
                <a:latin typeface="Calibri" panose="020F0502020204030204" pitchFamily="34" charset="0"/>
                <a:cs typeface="Calibri" panose="020F0502020204030204" pitchFamily="34" charset="0"/>
              </a:rPr>
              <a:t>University</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Turkey</a:t>
            </a:r>
            <a:r>
              <a:rPr lang="tr-TR" sz="1600"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41653979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01DDDD9-B9C4-7557-C342-85F17CA5E19B}"/>
              </a:ext>
            </a:extLst>
          </p:cNvPr>
          <p:cNvSpPr>
            <a:spLocks noGrp="1"/>
          </p:cNvSpPr>
          <p:nvPr>
            <p:ph type="title"/>
          </p:nvPr>
        </p:nvSpPr>
        <p:spPr/>
        <p:txBody>
          <a:bodyPr/>
          <a:lstStyle/>
          <a:p>
            <a:r>
              <a:rPr lang="en-US" b="1" dirty="0"/>
              <a:t>Institutional and Planning Implications</a:t>
            </a:r>
            <a:endParaRPr lang="tr-TR" dirty="0"/>
          </a:p>
        </p:txBody>
      </p:sp>
      <p:sp>
        <p:nvSpPr>
          <p:cNvPr id="3" name="İçerik Yer Tutucusu 2">
            <a:extLst>
              <a:ext uri="{FF2B5EF4-FFF2-40B4-BE49-F238E27FC236}">
                <a16:creationId xmlns:a16="http://schemas.microsoft.com/office/drawing/2014/main" id="{31750FAB-0D42-2214-2D77-4D7F034694F8}"/>
              </a:ext>
            </a:extLst>
          </p:cNvPr>
          <p:cNvSpPr>
            <a:spLocks noGrp="1"/>
          </p:cNvSpPr>
          <p:nvPr>
            <p:ph idx="1"/>
          </p:nvPr>
        </p:nvSpPr>
        <p:spPr/>
        <p:txBody>
          <a:bodyPr/>
          <a:lstStyle/>
          <a:p>
            <a:r>
              <a:rPr lang="en-US" dirty="0"/>
              <a:t>Rail viewed as network node, not urban asset</a:t>
            </a:r>
          </a:p>
          <a:p>
            <a:r>
              <a:rPr lang="en-US" dirty="0"/>
              <a:t>Need for integration with land use</a:t>
            </a:r>
          </a:p>
          <a:p>
            <a:r>
              <a:rPr lang="en-US" dirty="0"/>
              <a:t>Institutional fragmentation</a:t>
            </a:r>
          </a:p>
          <a:p>
            <a:endParaRPr lang="tr-TR" dirty="0"/>
          </a:p>
        </p:txBody>
      </p:sp>
    </p:spTree>
    <p:extLst>
      <p:ext uri="{BB962C8B-B14F-4D97-AF65-F5344CB8AC3E}">
        <p14:creationId xmlns:p14="http://schemas.microsoft.com/office/powerpoint/2010/main" val="810993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C4B6D0-B685-3CAB-B02B-EC182DB4181E}"/>
              </a:ext>
            </a:extLst>
          </p:cNvPr>
          <p:cNvSpPr>
            <a:spLocks noGrp="1"/>
          </p:cNvSpPr>
          <p:nvPr>
            <p:ph type="title"/>
          </p:nvPr>
        </p:nvSpPr>
        <p:spPr/>
        <p:txBody>
          <a:bodyPr/>
          <a:lstStyle/>
          <a:p>
            <a:r>
              <a:rPr lang="en-US" b="1" dirty="0"/>
              <a:t>The Role of Urban Transformation</a:t>
            </a:r>
            <a:endParaRPr lang="tr-TR" dirty="0"/>
          </a:p>
        </p:txBody>
      </p:sp>
      <p:sp>
        <p:nvSpPr>
          <p:cNvPr id="3" name="İçerik Yer Tutucusu 2">
            <a:extLst>
              <a:ext uri="{FF2B5EF4-FFF2-40B4-BE49-F238E27FC236}">
                <a16:creationId xmlns:a16="http://schemas.microsoft.com/office/drawing/2014/main" id="{2330D3F7-FD13-B69C-393B-FF963DED9859}"/>
              </a:ext>
            </a:extLst>
          </p:cNvPr>
          <p:cNvSpPr>
            <a:spLocks noGrp="1"/>
          </p:cNvSpPr>
          <p:nvPr>
            <p:ph idx="1"/>
          </p:nvPr>
        </p:nvSpPr>
        <p:spPr/>
        <p:txBody>
          <a:bodyPr/>
          <a:lstStyle/>
          <a:p>
            <a:r>
              <a:rPr lang="en-US" dirty="0"/>
              <a:t>Urban redevelopment impacts population stability</a:t>
            </a:r>
          </a:p>
          <a:p>
            <a:r>
              <a:rPr lang="en-US" dirty="0"/>
              <a:t>Motorization shifts mobility behavior</a:t>
            </a:r>
          </a:p>
          <a:p>
            <a:r>
              <a:rPr lang="en-US" dirty="0"/>
              <a:t>COVID-19 effects</a:t>
            </a:r>
          </a:p>
          <a:p>
            <a:endParaRPr lang="tr-TR" dirty="0"/>
          </a:p>
        </p:txBody>
      </p:sp>
    </p:spTree>
    <p:extLst>
      <p:ext uri="{BB962C8B-B14F-4D97-AF65-F5344CB8AC3E}">
        <p14:creationId xmlns:p14="http://schemas.microsoft.com/office/powerpoint/2010/main" val="2769898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3018044-5702-AA83-F39C-9CC657CFABBD}"/>
              </a:ext>
            </a:extLst>
          </p:cNvPr>
          <p:cNvSpPr>
            <a:spLocks noGrp="1"/>
          </p:cNvSpPr>
          <p:nvPr>
            <p:ph type="title"/>
          </p:nvPr>
        </p:nvSpPr>
        <p:spPr/>
        <p:txBody>
          <a:bodyPr/>
          <a:lstStyle/>
          <a:p>
            <a:r>
              <a:rPr lang="en-US" b="1" dirty="0"/>
              <a:t>Lessons for Other Developing Cities</a:t>
            </a:r>
            <a:endParaRPr lang="tr-TR" dirty="0"/>
          </a:p>
        </p:txBody>
      </p:sp>
      <p:sp>
        <p:nvSpPr>
          <p:cNvPr id="3" name="İçerik Yer Tutucusu 2">
            <a:extLst>
              <a:ext uri="{FF2B5EF4-FFF2-40B4-BE49-F238E27FC236}">
                <a16:creationId xmlns:a16="http://schemas.microsoft.com/office/drawing/2014/main" id="{86D045F2-0596-414B-4597-3025DADC709F}"/>
              </a:ext>
            </a:extLst>
          </p:cNvPr>
          <p:cNvSpPr>
            <a:spLocks noGrp="1"/>
          </p:cNvSpPr>
          <p:nvPr>
            <p:ph idx="1"/>
          </p:nvPr>
        </p:nvSpPr>
        <p:spPr/>
        <p:txBody>
          <a:bodyPr/>
          <a:lstStyle/>
          <a:p>
            <a:r>
              <a:rPr lang="en-US" dirty="0"/>
              <a:t>Importance of integrating transit and urban planning</a:t>
            </a:r>
          </a:p>
          <a:p>
            <a:r>
              <a:rPr lang="en-US" dirty="0"/>
              <a:t>Socio-economic and demographic awareness</a:t>
            </a:r>
          </a:p>
          <a:p>
            <a:r>
              <a:rPr lang="en-US" dirty="0"/>
              <a:t>Need for institutional capacity building</a:t>
            </a:r>
          </a:p>
          <a:p>
            <a:endParaRPr lang="tr-TR" dirty="0"/>
          </a:p>
        </p:txBody>
      </p:sp>
    </p:spTree>
    <p:extLst>
      <p:ext uri="{BB962C8B-B14F-4D97-AF65-F5344CB8AC3E}">
        <p14:creationId xmlns:p14="http://schemas.microsoft.com/office/powerpoint/2010/main" val="28865998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7C9F3E-7338-152D-D4F5-30433775C899}"/>
              </a:ext>
            </a:extLst>
          </p:cNvPr>
          <p:cNvSpPr>
            <a:spLocks noGrp="1"/>
          </p:cNvSpPr>
          <p:nvPr>
            <p:ph type="title"/>
          </p:nvPr>
        </p:nvSpPr>
        <p:spPr/>
        <p:txBody>
          <a:bodyPr/>
          <a:lstStyle/>
          <a:p>
            <a:r>
              <a:rPr lang="en-US" b="1" dirty="0"/>
              <a:t>Policy Recommendations</a:t>
            </a:r>
            <a:endParaRPr lang="tr-TR" dirty="0"/>
          </a:p>
        </p:txBody>
      </p:sp>
      <p:sp>
        <p:nvSpPr>
          <p:cNvPr id="3" name="İçerik Yer Tutucusu 2">
            <a:extLst>
              <a:ext uri="{FF2B5EF4-FFF2-40B4-BE49-F238E27FC236}">
                <a16:creationId xmlns:a16="http://schemas.microsoft.com/office/drawing/2014/main" id="{1157B9AD-78CE-236E-6082-B504036BA6D0}"/>
              </a:ext>
            </a:extLst>
          </p:cNvPr>
          <p:cNvSpPr>
            <a:spLocks noGrp="1"/>
          </p:cNvSpPr>
          <p:nvPr>
            <p:ph idx="1"/>
          </p:nvPr>
        </p:nvSpPr>
        <p:spPr/>
        <p:txBody>
          <a:bodyPr>
            <a:normAutofit/>
          </a:bodyPr>
          <a:lstStyle/>
          <a:p>
            <a:r>
              <a:rPr lang="en-US" dirty="0"/>
              <a:t>Make stations central to urban design</a:t>
            </a:r>
          </a:p>
          <a:p>
            <a:r>
              <a:rPr lang="en-US" dirty="0"/>
              <a:t>Invest in equitable access</a:t>
            </a:r>
          </a:p>
          <a:p>
            <a:r>
              <a:rPr lang="en-US" dirty="0"/>
              <a:t>Use data-driven planning tools</a:t>
            </a:r>
          </a:p>
          <a:p>
            <a:r>
              <a:rPr lang="en-US" dirty="0"/>
              <a:t>Foster inter-agency coordination and governance reform</a:t>
            </a:r>
          </a:p>
          <a:p>
            <a:r>
              <a:rPr lang="en-US" dirty="0"/>
              <a:t>Promote mixed-use development around station areas</a:t>
            </a:r>
          </a:p>
          <a:p>
            <a:r>
              <a:rPr lang="en-US" dirty="0"/>
              <a:t>Implement affordable housing near transit nodes</a:t>
            </a:r>
          </a:p>
          <a:p>
            <a:r>
              <a:rPr lang="en-US" dirty="0"/>
              <a:t>Integrate last-mile connectivity solutions</a:t>
            </a:r>
          </a:p>
          <a:p>
            <a:r>
              <a:rPr lang="en-US" dirty="0"/>
              <a:t>Monitor and evaluate station performance regularly</a:t>
            </a:r>
          </a:p>
          <a:p>
            <a:endParaRPr lang="tr-TR" dirty="0"/>
          </a:p>
        </p:txBody>
      </p:sp>
    </p:spTree>
    <p:extLst>
      <p:ext uri="{BB962C8B-B14F-4D97-AF65-F5344CB8AC3E}">
        <p14:creationId xmlns:p14="http://schemas.microsoft.com/office/powerpoint/2010/main" val="3678961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916E266-D735-2608-8AAE-AF71D79B9D62}"/>
              </a:ext>
            </a:extLst>
          </p:cNvPr>
          <p:cNvSpPr>
            <a:spLocks noGrp="1"/>
          </p:cNvSpPr>
          <p:nvPr>
            <p:ph type="title"/>
          </p:nvPr>
        </p:nvSpPr>
        <p:spPr/>
        <p:txBody>
          <a:bodyPr/>
          <a:lstStyle/>
          <a:p>
            <a:r>
              <a:rPr lang="en-US" b="1" dirty="0" err="1"/>
              <a:t>Conclu</a:t>
            </a:r>
            <a:r>
              <a:rPr lang="tr-TR" b="1" dirty="0"/>
              <a:t>ding </a:t>
            </a:r>
            <a:r>
              <a:rPr lang="tr-TR" b="1" dirty="0" err="1"/>
              <a:t>Remarks</a:t>
            </a:r>
            <a:endParaRPr lang="tr-TR" dirty="0"/>
          </a:p>
        </p:txBody>
      </p:sp>
      <p:sp>
        <p:nvSpPr>
          <p:cNvPr id="3" name="İçerik Yer Tutucusu 2">
            <a:extLst>
              <a:ext uri="{FF2B5EF4-FFF2-40B4-BE49-F238E27FC236}">
                <a16:creationId xmlns:a16="http://schemas.microsoft.com/office/drawing/2014/main" id="{9827F7CF-AC83-C96F-9322-20CDA6FCE429}"/>
              </a:ext>
            </a:extLst>
          </p:cNvPr>
          <p:cNvSpPr>
            <a:spLocks noGrp="1"/>
          </p:cNvSpPr>
          <p:nvPr>
            <p:ph idx="1"/>
          </p:nvPr>
        </p:nvSpPr>
        <p:spPr/>
        <p:txBody>
          <a:bodyPr>
            <a:normAutofit fontScale="92500" lnSpcReduction="20000"/>
          </a:bodyPr>
          <a:lstStyle/>
          <a:p>
            <a:endParaRPr lang="en-US" dirty="0"/>
          </a:p>
          <a:p>
            <a:r>
              <a:rPr lang="en-US" dirty="0"/>
              <a:t>Urban rail holds </a:t>
            </a:r>
            <a:r>
              <a:rPr lang="en-US" dirty="0">
                <a:solidFill>
                  <a:srgbClr val="FFFF00"/>
                </a:solidFill>
              </a:rPr>
              <a:t>transformative potential </a:t>
            </a:r>
            <a:r>
              <a:rPr lang="en-US" dirty="0"/>
              <a:t>for addressing urban mobility and development challenges.</a:t>
            </a:r>
          </a:p>
          <a:p>
            <a:r>
              <a:rPr lang="en-US" dirty="0"/>
              <a:t>Success depends on </a:t>
            </a:r>
            <a:r>
              <a:rPr lang="en-US" dirty="0">
                <a:solidFill>
                  <a:srgbClr val="FFFF00"/>
                </a:solidFill>
              </a:rPr>
              <a:t>integrated, inclusive, and context-sensitive </a:t>
            </a:r>
            <a:r>
              <a:rPr lang="en-US" dirty="0"/>
              <a:t>planning strategies.</a:t>
            </a:r>
          </a:p>
          <a:p>
            <a:r>
              <a:rPr lang="en-US" dirty="0">
                <a:solidFill>
                  <a:srgbClr val="FFFF00"/>
                </a:solidFill>
              </a:rPr>
              <a:t>Institutional coordination and governance </a:t>
            </a:r>
            <a:r>
              <a:rPr lang="en-US" dirty="0"/>
              <a:t>reforms are essential to support sustainable implementation.</a:t>
            </a:r>
          </a:p>
          <a:p>
            <a:r>
              <a:rPr lang="en-US" dirty="0"/>
              <a:t>Urban rail must be </a:t>
            </a:r>
            <a:r>
              <a:rPr lang="en-US" dirty="0">
                <a:solidFill>
                  <a:srgbClr val="FFFF00"/>
                </a:solidFill>
              </a:rPr>
              <a:t>aligned with land use, housing, and socio-economic planning</a:t>
            </a:r>
            <a:r>
              <a:rPr lang="en-US" dirty="0"/>
              <a:t> to maximize its impact.</a:t>
            </a:r>
          </a:p>
          <a:p>
            <a:r>
              <a:rPr lang="en-US" dirty="0"/>
              <a:t>Istanbul’s complex experience </a:t>
            </a:r>
            <a:r>
              <a:rPr lang="en-US" dirty="0">
                <a:solidFill>
                  <a:srgbClr val="FFFF00"/>
                </a:solidFill>
              </a:rPr>
              <a:t>offers transferable insights and cautionary lessons for cities in the Global South </a:t>
            </a:r>
            <a:r>
              <a:rPr lang="en-US" dirty="0"/>
              <a:t>navigating similar urbanization pressures and infrastructure gaps.</a:t>
            </a:r>
          </a:p>
          <a:p>
            <a:endParaRPr lang="tr-TR" dirty="0"/>
          </a:p>
        </p:txBody>
      </p:sp>
    </p:spTree>
    <p:extLst>
      <p:ext uri="{BB962C8B-B14F-4D97-AF65-F5344CB8AC3E}">
        <p14:creationId xmlns:p14="http://schemas.microsoft.com/office/powerpoint/2010/main" val="6853857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1E4D27-6437-D339-D396-0EA738E5D0B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E7FA7F9-3AEA-7D73-F6B3-6294052F1BA7}"/>
              </a:ext>
            </a:extLst>
          </p:cNvPr>
          <p:cNvSpPr>
            <a:spLocks noGrp="1"/>
          </p:cNvSpPr>
          <p:nvPr>
            <p:ph idx="1"/>
          </p:nvPr>
        </p:nvSpPr>
        <p:spPr/>
        <p:txBody>
          <a:bodyPr/>
          <a:lstStyle/>
          <a:p>
            <a:endParaRPr lang="tr-TR" dirty="0"/>
          </a:p>
          <a:p>
            <a:endParaRPr lang="tr-TR" dirty="0"/>
          </a:p>
          <a:p>
            <a:endParaRPr lang="tr-TR" dirty="0"/>
          </a:p>
          <a:p>
            <a:endParaRPr lang="tr-TR" dirty="0"/>
          </a:p>
          <a:p>
            <a:pPr marL="0" indent="0" algn="ctr">
              <a:buNone/>
            </a:pPr>
            <a:r>
              <a:rPr lang="tr-TR" sz="4800" dirty="0" err="1">
                <a:solidFill>
                  <a:srgbClr val="FFFF00"/>
                </a:solidFill>
              </a:rPr>
              <a:t>Thank</a:t>
            </a:r>
            <a:r>
              <a:rPr lang="tr-TR" sz="4800" dirty="0">
                <a:solidFill>
                  <a:srgbClr val="FFFF00"/>
                </a:solidFill>
              </a:rPr>
              <a:t> </a:t>
            </a:r>
            <a:r>
              <a:rPr lang="tr-TR" sz="4800" dirty="0" err="1">
                <a:solidFill>
                  <a:srgbClr val="FFFF00"/>
                </a:solidFill>
              </a:rPr>
              <a:t>you</a:t>
            </a:r>
            <a:r>
              <a:rPr lang="tr-TR" sz="4800" dirty="0">
                <a:solidFill>
                  <a:srgbClr val="FFFF00"/>
                </a:solidFill>
              </a:rPr>
              <a:t> </a:t>
            </a:r>
            <a:r>
              <a:rPr lang="tr-TR" sz="4800" dirty="0" err="1">
                <a:solidFill>
                  <a:srgbClr val="FFFF00"/>
                </a:solidFill>
              </a:rPr>
              <a:t>very</a:t>
            </a:r>
            <a:r>
              <a:rPr lang="tr-TR" sz="4800" dirty="0">
                <a:solidFill>
                  <a:srgbClr val="FFFF00"/>
                </a:solidFill>
              </a:rPr>
              <a:t> </a:t>
            </a:r>
            <a:r>
              <a:rPr lang="tr-TR" sz="4800" dirty="0" err="1">
                <a:solidFill>
                  <a:srgbClr val="FFFF00"/>
                </a:solidFill>
              </a:rPr>
              <a:t>much</a:t>
            </a:r>
            <a:endParaRPr lang="tr-TR" sz="4800" dirty="0">
              <a:solidFill>
                <a:srgbClr val="FFFF00"/>
              </a:solidFill>
            </a:endParaRPr>
          </a:p>
        </p:txBody>
      </p:sp>
    </p:spTree>
    <p:extLst>
      <p:ext uri="{BB962C8B-B14F-4D97-AF65-F5344CB8AC3E}">
        <p14:creationId xmlns:p14="http://schemas.microsoft.com/office/powerpoint/2010/main" val="373685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BBC03C9-7F28-3A78-B2DC-C96D263F4748}"/>
              </a:ext>
            </a:extLst>
          </p:cNvPr>
          <p:cNvSpPr>
            <a:spLocks noGrp="1"/>
          </p:cNvSpPr>
          <p:nvPr>
            <p:ph type="title"/>
          </p:nvPr>
        </p:nvSpPr>
        <p:spPr/>
        <p:txBody>
          <a:bodyPr/>
          <a:lstStyle/>
          <a:p>
            <a:r>
              <a:rPr lang="tr-TR" dirty="0" err="1"/>
              <a:t>Backdrop</a:t>
            </a:r>
            <a:r>
              <a:rPr lang="tr-TR" dirty="0"/>
              <a:t> of </a:t>
            </a:r>
            <a:r>
              <a:rPr lang="tr-TR" dirty="0" err="1"/>
              <a:t>the</a:t>
            </a:r>
            <a:r>
              <a:rPr lang="tr-TR" dirty="0"/>
              <a:t> </a:t>
            </a:r>
            <a:r>
              <a:rPr lang="tr-TR" dirty="0" err="1"/>
              <a:t>study</a:t>
            </a:r>
            <a:endParaRPr lang="tr-TR" dirty="0"/>
          </a:p>
        </p:txBody>
      </p:sp>
      <p:sp>
        <p:nvSpPr>
          <p:cNvPr id="3" name="İçerik Yer Tutucusu 2">
            <a:extLst>
              <a:ext uri="{FF2B5EF4-FFF2-40B4-BE49-F238E27FC236}">
                <a16:creationId xmlns:a16="http://schemas.microsoft.com/office/drawing/2014/main" id="{B7258AD4-C4AE-9FB6-3D17-CA220737ED68}"/>
              </a:ext>
            </a:extLst>
          </p:cNvPr>
          <p:cNvSpPr>
            <a:spLocks noGrp="1"/>
          </p:cNvSpPr>
          <p:nvPr>
            <p:ph idx="1"/>
          </p:nvPr>
        </p:nvSpPr>
        <p:spPr/>
        <p:txBody>
          <a:bodyPr/>
          <a:lstStyle/>
          <a:p>
            <a:r>
              <a:rPr lang="en-US" dirty="0"/>
              <a:t>Global rise in urban rail investments (Newman &amp; Kenworthy, 2015)</a:t>
            </a:r>
          </a:p>
          <a:p>
            <a:r>
              <a:rPr lang="en-US" dirty="0"/>
              <a:t>Urban rail as a solution beyond transit efficiency</a:t>
            </a:r>
          </a:p>
          <a:p>
            <a:r>
              <a:rPr lang="en-US" dirty="0"/>
              <a:t>Focus on rail stations as development hubs (Yang et al., 2022)</a:t>
            </a:r>
          </a:p>
          <a:p>
            <a:endParaRPr lang="tr-TR" dirty="0"/>
          </a:p>
        </p:txBody>
      </p:sp>
    </p:spTree>
    <p:extLst>
      <p:ext uri="{BB962C8B-B14F-4D97-AF65-F5344CB8AC3E}">
        <p14:creationId xmlns:p14="http://schemas.microsoft.com/office/powerpoint/2010/main" val="2857162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48B1055-E25E-BA07-08E3-72DC5036B612}"/>
              </a:ext>
            </a:extLst>
          </p:cNvPr>
          <p:cNvSpPr>
            <a:spLocks noGrp="1"/>
          </p:cNvSpPr>
          <p:nvPr>
            <p:ph type="title"/>
          </p:nvPr>
        </p:nvSpPr>
        <p:spPr/>
        <p:txBody>
          <a:bodyPr/>
          <a:lstStyle/>
          <a:p>
            <a:r>
              <a:rPr lang="en-US" b="1" dirty="0"/>
              <a:t>Urbanization in Developing Countries</a:t>
            </a:r>
            <a:endParaRPr lang="tr-TR" dirty="0"/>
          </a:p>
        </p:txBody>
      </p:sp>
      <p:sp>
        <p:nvSpPr>
          <p:cNvPr id="3" name="İçerik Yer Tutucusu 2">
            <a:extLst>
              <a:ext uri="{FF2B5EF4-FFF2-40B4-BE49-F238E27FC236}">
                <a16:creationId xmlns:a16="http://schemas.microsoft.com/office/drawing/2014/main" id="{3CA54CC6-3F43-9C64-9B1D-971DAC92215C}"/>
              </a:ext>
            </a:extLst>
          </p:cNvPr>
          <p:cNvSpPr>
            <a:spLocks noGrp="1"/>
          </p:cNvSpPr>
          <p:nvPr>
            <p:ph idx="1"/>
          </p:nvPr>
        </p:nvSpPr>
        <p:spPr/>
        <p:txBody>
          <a:bodyPr/>
          <a:lstStyle/>
          <a:p>
            <a:r>
              <a:rPr lang="en-US" dirty="0"/>
              <a:t>Horizontal and vertical urban expansion (</a:t>
            </a:r>
            <a:r>
              <a:rPr lang="en-US" dirty="0" err="1"/>
              <a:t>Mahtta</a:t>
            </a:r>
            <a:r>
              <a:rPr lang="en-US" dirty="0"/>
              <a:t> et al., 2022)</a:t>
            </a:r>
          </a:p>
          <a:p>
            <a:r>
              <a:rPr lang="en-US" dirty="0"/>
              <a:t>Fragmented investments and weak planning (McGill, 1998; Abdi &amp; Daudén, 2021)</a:t>
            </a:r>
          </a:p>
          <a:p>
            <a:r>
              <a:rPr lang="en-US" dirty="0"/>
              <a:t>Infrastructure lag and integration issues</a:t>
            </a:r>
          </a:p>
          <a:p>
            <a:endParaRPr lang="tr-TR" dirty="0"/>
          </a:p>
        </p:txBody>
      </p:sp>
    </p:spTree>
    <p:extLst>
      <p:ext uri="{BB962C8B-B14F-4D97-AF65-F5344CB8AC3E}">
        <p14:creationId xmlns:p14="http://schemas.microsoft.com/office/powerpoint/2010/main" val="3475091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C5D1AC-5600-2CAB-2D91-C0D4413142B7}"/>
              </a:ext>
            </a:extLst>
          </p:cNvPr>
          <p:cNvSpPr>
            <a:spLocks noGrp="1"/>
          </p:cNvSpPr>
          <p:nvPr>
            <p:ph type="title"/>
          </p:nvPr>
        </p:nvSpPr>
        <p:spPr/>
        <p:txBody>
          <a:bodyPr/>
          <a:lstStyle/>
          <a:p>
            <a:r>
              <a:rPr lang="en-US" b="1" dirty="0"/>
              <a:t>Why Istanbul?</a:t>
            </a:r>
            <a:endParaRPr lang="tr-TR" dirty="0"/>
          </a:p>
        </p:txBody>
      </p:sp>
      <p:sp>
        <p:nvSpPr>
          <p:cNvPr id="3" name="İçerik Yer Tutucusu 2">
            <a:extLst>
              <a:ext uri="{FF2B5EF4-FFF2-40B4-BE49-F238E27FC236}">
                <a16:creationId xmlns:a16="http://schemas.microsoft.com/office/drawing/2014/main" id="{2E8820FF-1E1F-9CAF-8C63-DB047C5B280C}"/>
              </a:ext>
            </a:extLst>
          </p:cNvPr>
          <p:cNvSpPr>
            <a:spLocks noGrp="1"/>
          </p:cNvSpPr>
          <p:nvPr>
            <p:ph idx="1"/>
          </p:nvPr>
        </p:nvSpPr>
        <p:spPr/>
        <p:txBody>
          <a:bodyPr/>
          <a:lstStyle/>
          <a:p>
            <a:r>
              <a:rPr lang="en-US" dirty="0"/>
              <a:t>Europe's most populous city</a:t>
            </a:r>
          </a:p>
          <a:p>
            <a:r>
              <a:rPr lang="en-US" dirty="0"/>
              <a:t>Embraced "</a:t>
            </a:r>
            <a:r>
              <a:rPr lang="en-US" dirty="0" err="1"/>
              <a:t>railization</a:t>
            </a:r>
            <a:r>
              <a:rPr lang="en-US" dirty="0"/>
              <a:t>" (Gökçe, 2024)</a:t>
            </a:r>
          </a:p>
          <a:p>
            <a:r>
              <a:rPr lang="en-US" dirty="0"/>
              <a:t>Significant investments post-2000</a:t>
            </a:r>
          </a:p>
          <a:p>
            <a:endParaRPr lang="tr-TR" dirty="0"/>
          </a:p>
        </p:txBody>
      </p:sp>
    </p:spTree>
    <p:extLst>
      <p:ext uri="{BB962C8B-B14F-4D97-AF65-F5344CB8AC3E}">
        <p14:creationId xmlns:p14="http://schemas.microsoft.com/office/powerpoint/2010/main" val="3196444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648E92B-C7D8-41A6-C90F-4BD08374109E}"/>
              </a:ext>
            </a:extLst>
          </p:cNvPr>
          <p:cNvSpPr>
            <a:spLocks noGrp="1"/>
          </p:cNvSpPr>
          <p:nvPr>
            <p:ph type="title"/>
          </p:nvPr>
        </p:nvSpPr>
        <p:spPr/>
        <p:txBody>
          <a:bodyPr/>
          <a:lstStyle/>
          <a:p>
            <a:r>
              <a:rPr lang="tr-TR" b="1" dirty="0"/>
              <a:t>S</a:t>
            </a:r>
            <a:r>
              <a:rPr lang="en-US" b="1" dirty="0" err="1"/>
              <a:t>tudy</a:t>
            </a:r>
            <a:r>
              <a:rPr lang="en-US" b="1" dirty="0"/>
              <a:t> Objective</a:t>
            </a:r>
            <a:endParaRPr lang="tr-TR" dirty="0"/>
          </a:p>
        </p:txBody>
      </p:sp>
      <p:sp>
        <p:nvSpPr>
          <p:cNvPr id="3" name="İçerik Yer Tutucusu 2">
            <a:extLst>
              <a:ext uri="{FF2B5EF4-FFF2-40B4-BE49-F238E27FC236}">
                <a16:creationId xmlns:a16="http://schemas.microsoft.com/office/drawing/2014/main" id="{D7A39763-1ECF-E606-ED36-B05A69643986}"/>
              </a:ext>
            </a:extLst>
          </p:cNvPr>
          <p:cNvSpPr>
            <a:spLocks noGrp="1"/>
          </p:cNvSpPr>
          <p:nvPr>
            <p:ph idx="1"/>
          </p:nvPr>
        </p:nvSpPr>
        <p:spPr/>
        <p:txBody>
          <a:bodyPr/>
          <a:lstStyle/>
          <a:p>
            <a:r>
              <a:rPr lang="en-US" dirty="0"/>
              <a:t>Assess rail station effectiveness</a:t>
            </a:r>
          </a:p>
          <a:p>
            <a:r>
              <a:rPr lang="en-US" dirty="0"/>
              <a:t>Use node-place model (Bertolini, 1996)</a:t>
            </a:r>
          </a:p>
          <a:p>
            <a:r>
              <a:rPr lang="en-US" dirty="0"/>
              <a:t>Explore mismatches between access and usage</a:t>
            </a:r>
          </a:p>
          <a:p>
            <a:endParaRPr lang="tr-TR" dirty="0"/>
          </a:p>
        </p:txBody>
      </p:sp>
    </p:spTree>
    <p:extLst>
      <p:ext uri="{BB962C8B-B14F-4D97-AF65-F5344CB8AC3E}">
        <p14:creationId xmlns:p14="http://schemas.microsoft.com/office/powerpoint/2010/main" val="2136919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4F89A6-CF3E-C224-DEB8-841789B55B51}"/>
              </a:ext>
            </a:extLst>
          </p:cNvPr>
          <p:cNvSpPr>
            <a:spLocks noGrp="1"/>
          </p:cNvSpPr>
          <p:nvPr>
            <p:ph type="title"/>
          </p:nvPr>
        </p:nvSpPr>
        <p:spPr/>
        <p:txBody>
          <a:bodyPr/>
          <a:lstStyle/>
          <a:p>
            <a:r>
              <a:rPr lang="en-US" b="1" dirty="0"/>
              <a:t>Data and Methodology</a:t>
            </a:r>
            <a:endParaRPr lang="tr-TR" dirty="0"/>
          </a:p>
        </p:txBody>
      </p:sp>
      <p:sp>
        <p:nvSpPr>
          <p:cNvPr id="3" name="İçerik Yer Tutucusu 2">
            <a:extLst>
              <a:ext uri="{FF2B5EF4-FFF2-40B4-BE49-F238E27FC236}">
                <a16:creationId xmlns:a16="http://schemas.microsoft.com/office/drawing/2014/main" id="{F3B9F3D8-1580-A7B9-260E-21711EF95BEA}"/>
              </a:ext>
            </a:extLst>
          </p:cNvPr>
          <p:cNvSpPr>
            <a:spLocks noGrp="1"/>
          </p:cNvSpPr>
          <p:nvPr>
            <p:ph idx="1"/>
          </p:nvPr>
        </p:nvSpPr>
        <p:spPr/>
        <p:txBody>
          <a:bodyPr/>
          <a:lstStyle/>
          <a:p>
            <a:r>
              <a:rPr lang="en-US" dirty="0"/>
              <a:t>137 station areas analyzed</a:t>
            </a:r>
          </a:p>
          <a:p>
            <a:r>
              <a:rPr lang="en-US" dirty="0"/>
              <a:t>Metrics: population change, passenger numbers (2017-2022)</a:t>
            </a:r>
          </a:p>
          <a:p>
            <a:r>
              <a:rPr lang="en-US" dirty="0"/>
              <a:t>Categorized into four groups (Q1-Q4)</a:t>
            </a:r>
          </a:p>
          <a:p>
            <a:endParaRPr lang="tr-TR" dirty="0"/>
          </a:p>
        </p:txBody>
      </p:sp>
    </p:spTree>
    <p:extLst>
      <p:ext uri="{BB962C8B-B14F-4D97-AF65-F5344CB8AC3E}">
        <p14:creationId xmlns:p14="http://schemas.microsoft.com/office/powerpoint/2010/main" val="2424316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ADA5F2-8A6D-86A6-10B7-9071756C2D95}"/>
              </a:ext>
            </a:extLst>
          </p:cNvPr>
          <p:cNvSpPr>
            <a:spLocks noGrp="1"/>
          </p:cNvSpPr>
          <p:nvPr>
            <p:ph type="title"/>
          </p:nvPr>
        </p:nvSpPr>
        <p:spPr/>
        <p:txBody>
          <a:bodyPr/>
          <a:lstStyle/>
          <a:p>
            <a:r>
              <a:rPr lang="en-US" b="1" dirty="0"/>
              <a:t>Key Findings (Q1-Q4 Categories)</a:t>
            </a:r>
            <a:endParaRPr lang="tr-TR" dirty="0"/>
          </a:p>
        </p:txBody>
      </p:sp>
      <p:sp>
        <p:nvSpPr>
          <p:cNvPr id="3" name="İçerik Yer Tutucusu 2">
            <a:extLst>
              <a:ext uri="{FF2B5EF4-FFF2-40B4-BE49-F238E27FC236}">
                <a16:creationId xmlns:a16="http://schemas.microsoft.com/office/drawing/2014/main" id="{AA87BD93-3438-756E-3AF6-ABDF0C09FC40}"/>
              </a:ext>
            </a:extLst>
          </p:cNvPr>
          <p:cNvSpPr>
            <a:spLocks noGrp="1"/>
          </p:cNvSpPr>
          <p:nvPr>
            <p:ph idx="1"/>
          </p:nvPr>
        </p:nvSpPr>
        <p:spPr/>
        <p:txBody>
          <a:bodyPr/>
          <a:lstStyle/>
          <a:p>
            <a:r>
              <a:rPr lang="en-US" dirty="0"/>
              <a:t>Q1: Increased population and passengers (19.71%)</a:t>
            </a:r>
          </a:p>
          <a:p>
            <a:r>
              <a:rPr lang="en-US" dirty="0"/>
              <a:t>Q2: Ridership up, population down (41.61%)</a:t>
            </a:r>
          </a:p>
          <a:p>
            <a:r>
              <a:rPr lang="en-US" dirty="0"/>
              <a:t>Q3: Both decreased (38.69%)</a:t>
            </a:r>
          </a:p>
          <a:p>
            <a:r>
              <a:rPr lang="en-US" dirty="0"/>
              <a:t>Q4: Population up, ridership down</a:t>
            </a:r>
            <a:r>
              <a:rPr lang="tr-TR" dirty="0"/>
              <a:t> (14.6%)</a:t>
            </a:r>
          </a:p>
          <a:p>
            <a:endParaRPr lang="en-US" dirty="0"/>
          </a:p>
          <a:p>
            <a:endParaRPr lang="tr-TR" dirty="0"/>
          </a:p>
        </p:txBody>
      </p:sp>
    </p:spTree>
    <p:extLst>
      <p:ext uri="{BB962C8B-B14F-4D97-AF65-F5344CB8AC3E}">
        <p14:creationId xmlns:p14="http://schemas.microsoft.com/office/powerpoint/2010/main" val="993539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362F172-AAC1-5A64-A75C-269DDE792A71}"/>
              </a:ext>
            </a:extLst>
          </p:cNvPr>
          <p:cNvSpPr>
            <a:spLocks noGrp="1"/>
          </p:cNvSpPr>
          <p:nvPr>
            <p:ph type="title"/>
          </p:nvPr>
        </p:nvSpPr>
        <p:spPr/>
        <p:txBody>
          <a:bodyPr/>
          <a:lstStyle/>
          <a:p>
            <a:r>
              <a:rPr lang="en-US" b="1" dirty="0"/>
              <a:t>Regression Models Overview</a:t>
            </a:r>
            <a:endParaRPr lang="tr-TR" dirty="0"/>
          </a:p>
        </p:txBody>
      </p:sp>
      <p:sp>
        <p:nvSpPr>
          <p:cNvPr id="3" name="İçerik Yer Tutucusu 2">
            <a:extLst>
              <a:ext uri="{FF2B5EF4-FFF2-40B4-BE49-F238E27FC236}">
                <a16:creationId xmlns:a16="http://schemas.microsoft.com/office/drawing/2014/main" id="{32D4F05C-901E-9ED8-0D69-BA8A5F8D527E}"/>
              </a:ext>
            </a:extLst>
          </p:cNvPr>
          <p:cNvSpPr>
            <a:spLocks noGrp="1"/>
          </p:cNvSpPr>
          <p:nvPr>
            <p:ph idx="1"/>
          </p:nvPr>
        </p:nvSpPr>
        <p:spPr/>
        <p:txBody>
          <a:bodyPr/>
          <a:lstStyle/>
          <a:p>
            <a:r>
              <a:rPr lang="en-US" dirty="0"/>
              <a:t>Node Model</a:t>
            </a:r>
          </a:p>
          <a:p>
            <a:r>
              <a:rPr lang="en-US" dirty="0"/>
              <a:t>Restricted Node-Place Model</a:t>
            </a:r>
          </a:p>
          <a:p>
            <a:r>
              <a:rPr lang="en-US" dirty="0"/>
              <a:t>Full Node-Place Model</a:t>
            </a:r>
          </a:p>
          <a:p>
            <a:endParaRPr lang="tr-TR" dirty="0"/>
          </a:p>
        </p:txBody>
      </p:sp>
    </p:spTree>
    <p:extLst>
      <p:ext uri="{BB962C8B-B14F-4D97-AF65-F5344CB8AC3E}">
        <p14:creationId xmlns:p14="http://schemas.microsoft.com/office/powerpoint/2010/main" val="34250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D4FBEB-5678-610F-8112-E9C970E8F453}"/>
              </a:ext>
            </a:extLst>
          </p:cNvPr>
          <p:cNvSpPr>
            <a:spLocks noGrp="1"/>
          </p:cNvSpPr>
          <p:nvPr>
            <p:ph type="title"/>
          </p:nvPr>
        </p:nvSpPr>
        <p:spPr/>
        <p:txBody>
          <a:bodyPr/>
          <a:lstStyle/>
          <a:p>
            <a:r>
              <a:rPr lang="en-US" b="1" dirty="0"/>
              <a:t>Interpretation of Model Results</a:t>
            </a:r>
            <a:endParaRPr lang="tr-TR" dirty="0"/>
          </a:p>
        </p:txBody>
      </p:sp>
      <p:sp>
        <p:nvSpPr>
          <p:cNvPr id="3" name="İçerik Yer Tutucusu 2">
            <a:extLst>
              <a:ext uri="{FF2B5EF4-FFF2-40B4-BE49-F238E27FC236}">
                <a16:creationId xmlns:a16="http://schemas.microsoft.com/office/drawing/2014/main" id="{E250CB2E-3DE6-3E2B-FBCE-180D2CA823EC}"/>
              </a:ext>
            </a:extLst>
          </p:cNvPr>
          <p:cNvSpPr>
            <a:spLocks noGrp="1"/>
          </p:cNvSpPr>
          <p:nvPr>
            <p:ph idx="1"/>
          </p:nvPr>
        </p:nvSpPr>
        <p:spPr/>
        <p:txBody>
          <a:bodyPr/>
          <a:lstStyle/>
          <a:p>
            <a:r>
              <a:rPr lang="en-US" dirty="0" err="1"/>
              <a:t>Marmaray</a:t>
            </a:r>
            <a:r>
              <a:rPr lang="en-US" dirty="0"/>
              <a:t> and LRT stations underperform</a:t>
            </a:r>
          </a:p>
          <a:p>
            <a:r>
              <a:rPr lang="en-US" dirty="0"/>
              <a:t>Transfers (N4) and proximity to center (N5) key predictors</a:t>
            </a:r>
          </a:p>
          <a:p>
            <a:r>
              <a:rPr lang="en-US" dirty="0"/>
              <a:t>European vs. Asian side disparities</a:t>
            </a:r>
          </a:p>
          <a:p>
            <a:endParaRPr lang="tr-TR" dirty="0"/>
          </a:p>
        </p:txBody>
      </p:sp>
    </p:spTree>
    <p:extLst>
      <p:ext uri="{BB962C8B-B14F-4D97-AF65-F5344CB8AC3E}">
        <p14:creationId xmlns:p14="http://schemas.microsoft.com/office/powerpoint/2010/main" val="110670574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484</TotalTime>
  <Words>5566</Words>
  <Application>Microsoft Office PowerPoint</Application>
  <PresentationFormat>Geniş ekran</PresentationFormat>
  <Paragraphs>117</Paragraphs>
  <Slides>15</Slides>
  <Notes>14</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15</vt:i4>
      </vt:variant>
    </vt:vector>
  </HeadingPairs>
  <TitlesOfParts>
    <vt:vector size="20" baseType="lpstr">
      <vt:lpstr>Aptos</vt:lpstr>
      <vt:lpstr>Aptos Display</vt:lpstr>
      <vt:lpstr>Arial</vt:lpstr>
      <vt:lpstr>Calibri</vt:lpstr>
      <vt:lpstr>Office Teması</vt:lpstr>
      <vt:lpstr>Urban Rail Transit Usage in Developing Countries: The Case of Istanbul</vt:lpstr>
      <vt:lpstr>Backdrop of the study</vt:lpstr>
      <vt:lpstr>Urbanization in Developing Countries</vt:lpstr>
      <vt:lpstr>Why Istanbul?</vt:lpstr>
      <vt:lpstr>Study Objective</vt:lpstr>
      <vt:lpstr>Data and Methodology</vt:lpstr>
      <vt:lpstr>Key Findings (Q1-Q4 Categories)</vt:lpstr>
      <vt:lpstr>Regression Models Overview</vt:lpstr>
      <vt:lpstr>Interpretation of Model Results</vt:lpstr>
      <vt:lpstr>Institutional and Planning Implications</vt:lpstr>
      <vt:lpstr>The Role of Urban Transformation</vt:lpstr>
      <vt:lpstr>Lessons for Other Developing Cities</vt:lpstr>
      <vt:lpstr>Policy Recommendations</vt:lpstr>
      <vt:lpstr>Concluding Remarks</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METU_JFA_REF</dc:creator>
  <cp:lastModifiedBy>METU_JFA_REF</cp:lastModifiedBy>
  <cp:revision>28</cp:revision>
  <dcterms:created xsi:type="dcterms:W3CDTF">2025-06-29T08:24:50Z</dcterms:created>
  <dcterms:modified xsi:type="dcterms:W3CDTF">2025-07-01T10:00:02Z</dcterms:modified>
</cp:coreProperties>
</file>