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9" r:id="rId5"/>
    <p:sldId id="270" r:id="rId6"/>
    <p:sldId id="264" r:id="rId7"/>
    <p:sldId id="261" r:id="rId8"/>
    <p:sldId id="262" r:id="rId9"/>
    <p:sldId id="267" r:id="rId10"/>
    <p:sldId id="263" r:id="rId11"/>
    <p:sldId id="266" r:id="rId12"/>
    <p:sldId id="271" r:id="rId13"/>
    <p:sldId id="259" r:id="rId14"/>
    <p:sldId id="265" r:id="rId15"/>
  </p:sldIdLst>
  <p:sldSz cx="12192000" cy="6858000"/>
  <p:notesSz cx="6669088" cy="97536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626"/>
    <a:srgbClr val="FFC000"/>
    <a:srgbClr val="FFFFFF"/>
    <a:srgbClr val="ED7D31"/>
    <a:srgbClr val="DF486E"/>
    <a:srgbClr val="AD23AA"/>
    <a:srgbClr val="7030A0"/>
    <a:srgbClr val="D20035"/>
    <a:srgbClr val="000F33"/>
    <a:srgbClr val="5B9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8"/>
  </p:normalViewPr>
  <p:slideViewPr>
    <p:cSldViewPr snapToGrid="0">
      <p:cViewPr varScale="1">
        <p:scale>
          <a:sx n="75" d="100"/>
          <a:sy n="75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71A6D-5912-4E72-A075-6B3B3A92BC21}" type="datetimeFigureOut">
              <a:rPr lang="en-AU" smtClean="0"/>
              <a:t>1/07/2025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DABB-AA82-4052-A975-B168733AF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27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8FF0DF-5E93-BB8C-E348-4D8C9BDE2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96A9413-0E7A-1932-5471-409A3547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0A9716-1DD6-74FB-9BA9-1EE0A582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9C73D7-8BB4-8212-EFBD-FA7F96CE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E7757A-2C7D-51EC-2A79-28F96041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799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F94C2-A534-7B25-36D8-C0D0011F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FBF3D1-2D17-032E-40C0-4B2B3B45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7889DB-6ABE-016F-7701-BC9629A3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A22F28-29FB-DFD2-82CA-5E2061FD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B86B8B-F121-9771-9427-BE8CB1AF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5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834170E-9B2F-ED61-C45A-6C6BC33D9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59B0246-8D4D-B7AD-9831-FD9F865FB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74ECFE-CB82-CB56-F15E-D9D31737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9F35A-7D33-8CB5-7050-793731F3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8290AB-FD5C-6AE6-68AA-0E55B05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21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FE3E52-6E8E-5031-D054-5A7F27DE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33F817-489A-5617-15E3-4A20DF3E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B8ADF2-3F7D-103F-30D0-46E77003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D51B84-756D-70FF-DC7E-5B40AD0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3E88BB-518B-241F-6F50-05123748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95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4ACADF-17C7-4060-D1F4-8D7D6FCD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3EE07D-6C53-2D01-9836-E86C1061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809BD3-B79A-3C47-4D87-73C4A433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3FC46B-1155-2FDD-2A35-BF544C5C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78D608-D052-9862-B819-F7ED2E3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03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62869-BEC7-3488-2E5F-B94EAE17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015720-F5DB-86CA-5558-68462D74D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18C611-3745-F33F-DB5B-BF3EA89F7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362306-F119-370F-430A-2E9BC4ED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49CF5F-4961-0FCF-3AFD-288F166B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423F2D2-A769-3B17-6F0E-F32EBA3F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36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578315-6A90-8D2F-3D50-4FA9B765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092896-C281-ECA0-3243-92B64343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EF68800-AFAC-39F3-908E-0E8B91CA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018581-4AAA-CD97-DFF1-83A8BB4DE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FD24D0C-C852-5A69-258A-7B2A749B5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473E908-2EF0-FEBD-E77F-35BA143C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08EAF8A-F7B0-2BDD-4F89-660E8B0A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D2E32E3-8894-715E-FFDA-63EF2DC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17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1EC121-931A-9A67-BE9C-0B26FE6C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0E8124C-C5F5-A4E0-E2AA-F0EF135B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1230DD-8A6B-908D-B33E-929B0D10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A67776-0C20-150A-B5C4-576FBB90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9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24CA195-A5A0-56D5-F39D-EDD8CF9B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09812B9-DDD3-39C7-475B-6A23F599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434057-B610-4D9B-35F3-7EB32D62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9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C950D-3CBE-BA9D-02A5-367346ED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947FC5-3BC7-2B39-EDC6-52653B29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A30D39-BF4C-4FB3-AD47-0B6476209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5886F0-BE2E-7196-64F3-A7E7297E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72EFA49-EF60-0784-1632-64FE577F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095F1F-8B4E-9169-4EE6-44F2B6FB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75FF5A-2137-E980-EA23-1FEC0DEE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CD87FAE-55FF-507F-CE75-245D725BD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96E62E-DDCA-0CCC-4832-592F260A1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16B328-42FE-1B1D-EC13-13E2D9E9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7D983B-C6D2-1560-3174-AB3D5D1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87A03B-B008-C99A-0176-86A9C01F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35936E4-61ED-F914-35C5-276C137A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2DDC67-0CEC-94F5-82A1-3D6461AF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B3D7DD-C749-8F6A-24C8-82581AFA8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426E-D1B3-C04F-87FE-14721FD9FC5B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A3E388-E655-9B56-F814-5390B6D5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EACFFE-C203-113C-9C1B-CBC6F1DC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876A-0405-DE4E-8F57-B35FA1FF5C8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CAFF3-B249-3651-ECE4-D4296869A72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5867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.haider@sydney.edu.a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2.jpg"/><Relationship Id="rId16" Type="http://schemas.openxmlformats.org/officeDocument/2006/relationships/image" Target="../media/image21.sv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448665-EBE6-FECD-9ADA-965139A482A7}"/>
              </a:ext>
            </a:extLst>
          </p:cNvPr>
          <p:cNvSpPr/>
          <p:nvPr/>
        </p:nvSpPr>
        <p:spPr>
          <a:xfrm>
            <a:off x="-6868" y="0"/>
            <a:ext cx="6034747" cy="6857999"/>
          </a:xfrm>
          <a:prstGeom prst="rect">
            <a:avLst/>
          </a:prstGeom>
          <a:solidFill>
            <a:srgbClr val="E64626"/>
          </a:solidFill>
          <a:ln>
            <a:solidFill>
              <a:srgbClr val="E64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 descr="Barangaroo Reserve, Barangaroo">
            <a:extLst>
              <a:ext uri="{FF2B5EF4-FFF2-40B4-BE49-F238E27FC236}">
                <a16:creationId xmlns:a16="http://schemas.microsoft.com/office/drawing/2014/main" id="{493840BE-238B-DA40-FC8D-DF132B06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79" y="1677972"/>
            <a:ext cx="6152863" cy="51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C496F7C-EDD8-EA1E-AE81-60336DC5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062" y="54857"/>
            <a:ext cx="4043680" cy="160084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3B6E570-6C67-9B9C-7AB6-35765BBC201E}"/>
              </a:ext>
            </a:extLst>
          </p:cNvPr>
          <p:cNvSpPr txBox="1"/>
          <p:nvPr/>
        </p:nvSpPr>
        <p:spPr>
          <a:xfrm>
            <a:off x="203200" y="1179382"/>
            <a:ext cx="5518870" cy="18835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26"/>
              </a:lnSpc>
            </a:pPr>
            <a:r>
              <a:rPr lang="en-US" sz="4000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Contextual factors for Active Transport Infrastructure​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49CA753-8BF7-D586-BE3E-ADEDAB7C3C73}"/>
              </a:ext>
            </a:extLst>
          </p:cNvPr>
          <p:cNvSpPr txBox="1"/>
          <p:nvPr/>
        </p:nvSpPr>
        <p:spPr>
          <a:xfrm>
            <a:off x="245661" y="3084157"/>
            <a:ext cx="5850339" cy="1836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Presenter: Sara Haider (PhD Candidate)</a:t>
            </a:r>
          </a:p>
          <a:p>
            <a:pPr>
              <a:lnSpc>
                <a:spcPts val="2879"/>
              </a:lnSpc>
            </a:pPr>
            <a:endParaRPr lang="en-US" sz="160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2879"/>
              </a:lnSpc>
            </a:pPr>
            <a:r>
              <a:rPr lang="en-US" sz="16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Supervisors: Prof. John Nelson, Dr Jennifer Kent, and Prof. Sotiris Vardoulakis </a:t>
            </a:r>
          </a:p>
          <a:p>
            <a:pPr>
              <a:lnSpc>
                <a:spcPts val="2879"/>
              </a:lnSpc>
            </a:pPr>
            <a:endParaRPr lang="en-US" sz="160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140ADEF-393A-EAE3-DF26-329710A6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540530"/>
            <a:ext cx="1549198" cy="10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A logo on an orange background&#10;&#10;Description automatically generated">
            <a:extLst>
              <a:ext uri="{FF2B5EF4-FFF2-40B4-BE49-F238E27FC236}">
                <a16:creationId xmlns:a16="http://schemas.microsoft.com/office/drawing/2014/main" id="{68BABBE2-05B8-335C-46DB-D41B9CBD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59" y="5515666"/>
            <a:ext cx="1355492" cy="10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 logo with a flower on it&#10;&#10;Description automatically generated">
            <a:extLst>
              <a:ext uri="{FF2B5EF4-FFF2-40B4-BE49-F238E27FC236}">
                <a16:creationId xmlns:a16="http://schemas.microsoft.com/office/drawing/2014/main" id="{C938E2C6-0C0F-8CCE-8D0E-7C64CFE3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62" y="5540530"/>
            <a:ext cx="2129944" cy="10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 descr="&quot;&lt;yoastmark">
            <a:extLst>
              <a:ext uri="{FF2B5EF4-FFF2-40B4-BE49-F238E27FC236}">
                <a16:creationId xmlns:a16="http://schemas.microsoft.com/office/drawing/2014/main" id="{CFF96C57-5A62-ED70-A034-11511E00B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6616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The University of Sydneylogo vector">
            <a:extLst>
              <a:ext uri="{FF2B5EF4-FFF2-40B4-BE49-F238E27FC236}">
                <a16:creationId xmlns:a16="http://schemas.microsoft.com/office/drawing/2014/main" id="{0219E125-26C1-AE6B-B230-B086EF34A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0F43B0-082A-89FC-556E-9A0E2A7A7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33" y="190730"/>
            <a:ext cx="2511670" cy="869038"/>
          </a:xfrm>
          <a:prstGeom prst="rect">
            <a:avLst/>
          </a:prstGeom>
        </p:spPr>
      </p:pic>
      <p:pic>
        <p:nvPicPr>
          <p:cNvPr id="2050" name="Picture 2" descr="INSTITUTE of TRANSPORT and LOGISTICS STUDIES WORKING PAPER ITLS-WP-20-02">
            <a:extLst>
              <a:ext uri="{FF2B5EF4-FFF2-40B4-BE49-F238E27FC236}">
                <a16:creationId xmlns:a16="http://schemas.microsoft.com/office/drawing/2014/main" id="{D575489E-CA60-5947-F007-70AD54DF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49" y="5515666"/>
            <a:ext cx="1123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0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A893F-33E9-9B60-F976-2D5F8FB5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BC31BDC-9956-69F8-62B4-56C5E8EA9387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2B89A9-4B0B-4EA5-0C75-32F3BC9B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30272100-5DCC-B4EC-768B-512F6C548D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Features of Typologies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 descr="A diagram of different colored triangles&#10;&#10;AI-generated content may be incorrect.">
            <a:extLst>
              <a:ext uri="{FF2B5EF4-FFF2-40B4-BE49-F238E27FC236}">
                <a16:creationId xmlns:a16="http://schemas.microsoft.com/office/drawing/2014/main" id="{893F421D-4BDD-E6A9-7044-9A950424D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0" y="1672691"/>
            <a:ext cx="5874385" cy="341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EDECB-6CD8-C564-0DB1-5A991253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487" y="1798890"/>
            <a:ext cx="4855256" cy="3089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21F43-669C-2E20-33F6-6F233C3E5761}"/>
              </a:ext>
            </a:extLst>
          </p:cNvPr>
          <p:cNvSpPr txBox="1"/>
          <p:nvPr/>
        </p:nvSpPr>
        <p:spPr>
          <a:xfrm>
            <a:off x="7561996" y="5238564"/>
            <a:ext cx="3687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Spatial distribution of typologies across the state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6A46A-9A77-3330-BBD9-C864C3CA8F73}"/>
              </a:ext>
            </a:extLst>
          </p:cNvPr>
          <p:cNvSpPr txBox="1"/>
          <p:nvPr/>
        </p:nvSpPr>
        <p:spPr>
          <a:xfrm>
            <a:off x="942817" y="5209853"/>
            <a:ext cx="3687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Radar Chart showing the most dominant factors influencing the typology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28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6A70C-A71B-3562-CCC9-B2A8A683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52E1CBF-3F54-2DEE-E5E9-4C7400EF1902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2ED0ED-624E-739D-3ACF-9B461B3F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36F33199-F5AC-1359-E211-D1877CA77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Context into Design – Next Steps 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E68F8-0017-B869-FC33-B512FAE2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98" y="1753170"/>
            <a:ext cx="8982004" cy="3611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9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9174" y="858439"/>
            <a:ext cx="1467245" cy="1152335"/>
            <a:chOff x="0" y="0"/>
            <a:chExt cx="8085328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85328" cy="6350000"/>
            </a:xfrm>
            <a:custGeom>
              <a:avLst/>
              <a:gdLst/>
              <a:ahLst/>
              <a:cxnLst/>
              <a:rect l="l" t="t" r="r" b="b"/>
              <a:pathLst>
                <a:path w="8085328" h="6350000">
                  <a:moveTo>
                    <a:pt x="8085328" y="2712250"/>
                  </a:moveTo>
                  <a:lnTo>
                    <a:pt x="7860373" y="2712250"/>
                  </a:lnTo>
                  <a:lnTo>
                    <a:pt x="7860373" y="3682746"/>
                  </a:lnTo>
                  <a:lnTo>
                    <a:pt x="7860373" y="4409008"/>
                  </a:lnTo>
                  <a:lnTo>
                    <a:pt x="7860373" y="6350000"/>
                  </a:lnTo>
                  <a:lnTo>
                    <a:pt x="1855254" y="6350000"/>
                  </a:lnTo>
                  <a:lnTo>
                    <a:pt x="1855254" y="5029111"/>
                  </a:lnTo>
                  <a:lnTo>
                    <a:pt x="1050747" y="5029111"/>
                  </a:lnTo>
                  <a:lnTo>
                    <a:pt x="1050747" y="6350000"/>
                  </a:lnTo>
                  <a:lnTo>
                    <a:pt x="224955" y="6350000"/>
                  </a:lnTo>
                  <a:lnTo>
                    <a:pt x="224955" y="3682746"/>
                  </a:lnTo>
                  <a:lnTo>
                    <a:pt x="0" y="3682746"/>
                  </a:lnTo>
                  <a:lnTo>
                    <a:pt x="1561795" y="2294484"/>
                  </a:lnTo>
                  <a:lnTo>
                    <a:pt x="2294484" y="2945765"/>
                  </a:lnTo>
                  <a:lnTo>
                    <a:pt x="2294484" y="1915287"/>
                  </a:lnTo>
                  <a:lnTo>
                    <a:pt x="2132203" y="1915287"/>
                  </a:lnTo>
                  <a:lnTo>
                    <a:pt x="4286898" y="0"/>
                  </a:lnTo>
                  <a:lnTo>
                    <a:pt x="6149962" y="1656055"/>
                  </a:lnTo>
                  <a:lnTo>
                    <a:pt x="6523533" y="1323988"/>
                  </a:lnTo>
                  <a:lnTo>
                    <a:pt x="8085328" y="2712250"/>
                  </a:lnTo>
                  <a:close/>
                </a:path>
              </a:pathLst>
            </a:custGeom>
            <a:solidFill>
              <a:srgbClr val="E6462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AU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770467" y="3040694"/>
            <a:ext cx="2034294" cy="1491181"/>
          </a:xfrm>
          <a:custGeom>
            <a:avLst/>
            <a:gdLst/>
            <a:ahLst/>
            <a:cxnLst/>
            <a:rect l="l" t="t" r="r" b="b"/>
            <a:pathLst>
              <a:path w="3051441" h="2236771">
                <a:moveTo>
                  <a:pt x="0" y="0"/>
                </a:moveTo>
                <a:lnTo>
                  <a:pt x="3051441" y="0"/>
                </a:lnTo>
                <a:lnTo>
                  <a:pt x="3051441" y="2236771"/>
                </a:lnTo>
                <a:lnTo>
                  <a:pt x="0" y="2236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5" name="Freeform 5"/>
          <p:cNvSpPr/>
          <p:nvPr/>
        </p:nvSpPr>
        <p:spPr>
          <a:xfrm>
            <a:off x="9455763" y="2964668"/>
            <a:ext cx="1853919" cy="1586381"/>
          </a:xfrm>
          <a:custGeom>
            <a:avLst/>
            <a:gdLst/>
            <a:ahLst/>
            <a:cxnLst/>
            <a:rect l="l" t="t" r="r" b="b"/>
            <a:pathLst>
              <a:path w="2780878" h="2379572">
                <a:moveTo>
                  <a:pt x="0" y="0"/>
                </a:moveTo>
                <a:lnTo>
                  <a:pt x="2780878" y="0"/>
                </a:lnTo>
                <a:lnTo>
                  <a:pt x="2780878" y="2379572"/>
                </a:lnTo>
                <a:lnTo>
                  <a:pt x="0" y="2379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6" name="Freeform 6"/>
          <p:cNvSpPr/>
          <p:nvPr/>
        </p:nvSpPr>
        <p:spPr>
          <a:xfrm>
            <a:off x="5101808" y="5116301"/>
            <a:ext cx="2402529" cy="1234299"/>
          </a:xfrm>
          <a:custGeom>
            <a:avLst/>
            <a:gdLst/>
            <a:ahLst/>
            <a:cxnLst/>
            <a:rect l="l" t="t" r="r" b="b"/>
            <a:pathLst>
              <a:path w="3603793" h="1851449">
                <a:moveTo>
                  <a:pt x="0" y="0"/>
                </a:moveTo>
                <a:lnTo>
                  <a:pt x="3603793" y="0"/>
                </a:lnTo>
                <a:lnTo>
                  <a:pt x="3603793" y="1851448"/>
                </a:lnTo>
                <a:lnTo>
                  <a:pt x="0" y="1851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7" name="Freeform 7"/>
          <p:cNvSpPr/>
          <p:nvPr/>
        </p:nvSpPr>
        <p:spPr>
          <a:xfrm rot="8184281" flipV="1">
            <a:off x="7505574" y="5054973"/>
            <a:ext cx="2288567" cy="646520"/>
          </a:xfrm>
          <a:custGeom>
            <a:avLst/>
            <a:gdLst/>
            <a:ahLst/>
            <a:cxnLst/>
            <a:rect l="l" t="t" r="r" b="b"/>
            <a:pathLst>
              <a:path w="3432851" h="969780">
                <a:moveTo>
                  <a:pt x="0" y="969781"/>
                </a:moveTo>
                <a:lnTo>
                  <a:pt x="3432851" y="969781"/>
                </a:lnTo>
                <a:lnTo>
                  <a:pt x="3432851" y="0"/>
                </a:lnTo>
                <a:lnTo>
                  <a:pt x="0" y="0"/>
                </a:lnTo>
                <a:lnTo>
                  <a:pt x="0" y="9697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" name="Freeform 8"/>
          <p:cNvSpPr/>
          <p:nvPr/>
        </p:nvSpPr>
        <p:spPr>
          <a:xfrm rot="2282284">
            <a:off x="2738783" y="5073321"/>
            <a:ext cx="2237342" cy="632049"/>
          </a:xfrm>
          <a:custGeom>
            <a:avLst/>
            <a:gdLst/>
            <a:ahLst/>
            <a:cxnLst/>
            <a:rect l="l" t="t" r="r" b="b"/>
            <a:pathLst>
              <a:path w="3356013" h="948074">
                <a:moveTo>
                  <a:pt x="0" y="0"/>
                </a:moveTo>
                <a:lnTo>
                  <a:pt x="3356014" y="0"/>
                </a:lnTo>
                <a:lnTo>
                  <a:pt x="3356014" y="948074"/>
                </a:lnTo>
                <a:lnTo>
                  <a:pt x="0" y="948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9" name="TextBox 9"/>
          <p:cNvSpPr txBox="1"/>
          <p:nvPr/>
        </p:nvSpPr>
        <p:spPr>
          <a:xfrm>
            <a:off x="2806612" y="3545771"/>
            <a:ext cx="2808319" cy="63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</a:pPr>
            <a:r>
              <a:rPr lang="en-US" sz="2067" dirty="0">
                <a:solidFill>
                  <a:srgbClr val="E64626"/>
                </a:solidFill>
                <a:latin typeface="Arimo"/>
                <a:ea typeface="Arimo"/>
                <a:cs typeface="Arimo"/>
                <a:sym typeface="Arimo"/>
              </a:rPr>
              <a:t>Utilitarian </a:t>
            </a:r>
          </a:p>
          <a:p>
            <a:pPr>
              <a:lnSpc>
                <a:spcPts val="2480"/>
              </a:lnSpc>
            </a:pPr>
            <a:r>
              <a:rPr lang="en-US" sz="2067" dirty="0">
                <a:solidFill>
                  <a:srgbClr val="E64626"/>
                </a:solidFill>
                <a:latin typeface="Arimo"/>
                <a:ea typeface="Arimo"/>
                <a:cs typeface="Arimo"/>
                <a:sym typeface="Arimo"/>
              </a:rPr>
              <a:t>Behavioural Factors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47445" y="3566401"/>
            <a:ext cx="2808319" cy="63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2067" dirty="0">
                <a:solidFill>
                  <a:srgbClr val="E64626"/>
                </a:solidFill>
                <a:latin typeface="Arimo"/>
                <a:ea typeface="Arimo"/>
                <a:cs typeface="Arimo"/>
                <a:sym typeface="Arimo"/>
              </a:rPr>
              <a:t>        Psycho-social</a:t>
            </a:r>
          </a:p>
          <a:p>
            <a:pPr algn="ctr">
              <a:lnSpc>
                <a:spcPts val="2480"/>
              </a:lnSpc>
            </a:pPr>
            <a:r>
              <a:rPr lang="en-US" sz="2067" dirty="0">
                <a:solidFill>
                  <a:srgbClr val="E64626"/>
                </a:solidFill>
                <a:latin typeface="Arimo"/>
                <a:ea typeface="Arimo"/>
                <a:cs typeface="Arimo"/>
                <a:sym typeface="Arimo"/>
              </a:rPr>
              <a:t>Behavioural Factors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96001" y="2327501"/>
            <a:ext cx="28083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67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Context and Behavioural Factors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13459" y="5492242"/>
            <a:ext cx="298260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67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Utilitarian and Infrastructure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88852" y="5511491"/>
            <a:ext cx="3569738" cy="24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9"/>
              </a:lnSpc>
            </a:pPr>
            <a:r>
              <a:rPr lang="en-US" sz="1666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Psycho-social and Infrastructure  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72972" y="4531875"/>
            <a:ext cx="1093322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15" name="AutoShape 15"/>
          <p:cNvSpPr/>
          <p:nvPr/>
        </p:nvSpPr>
        <p:spPr>
          <a:xfrm>
            <a:off x="572972" y="3053394"/>
            <a:ext cx="1093322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16" name="AutoShape 16"/>
          <p:cNvSpPr/>
          <p:nvPr/>
        </p:nvSpPr>
        <p:spPr>
          <a:xfrm flipV="1">
            <a:off x="550179" y="3028168"/>
            <a:ext cx="0" cy="15228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17" name="AutoShape 17"/>
          <p:cNvSpPr/>
          <p:nvPr/>
        </p:nvSpPr>
        <p:spPr>
          <a:xfrm flipV="1">
            <a:off x="11489267" y="3028168"/>
            <a:ext cx="0" cy="15037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18" name="Freeform 18"/>
          <p:cNvSpPr/>
          <p:nvPr/>
        </p:nvSpPr>
        <p:spPr>
          <a:xfrm rot="5582902">
            <a:off x="5323145" y="2623693"/>
            <a:ext cx="1545711" cy="436663"/>
          </a:xfrm>
          <a:custGeom>
            <a:avLst/>
            <a:gdLst/>
            <a:ahLst/>
            <a:cxnLst/>
            <a:rect l="l" t="t" r="r" b="b"/>
            <a:pathLst>
              <a:path w="2318567" h="654995">
                <a:moveTo>
                  <a:pt x="0" y="0"/>
                </a:moveTo>
                <a:lnTo>
                  <a:pt x="2318568" y="0"/>
                </a:lnTo>
                <a:lnTo>
                  <a:pt x="2318568" y="654996"/>
                </a:lnTo>
                <a:lnTo>
                  <a:pt x="0" y="654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 sz="1200"/>
          </a:p>
        </p:txBody>
      </p:sp>
      <p:sp>
        <p:nvSpPr>
          <p:cNvPr id="19" name="TextBox 19"/>
          <p:cNvSpPr txBox="1"/>
          <p:nvPr/>
        </p:nvSpPr>
        <p:spPr>
          <a:xfrm>
            <a:off x="685800" y="381013"/>
            <a:ext cx="969692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dirty="0">
                <a:solidFill>
                  <a:srgbClr val="E64626"/>
                </a:solidFill>
                <a:latin typeface="Arial Bold"/>
                <a:ea typeface="Arial Bold"/>
                <a:cs typeface="Arial Bold"/>
                <a:sym typeface="Arial Bold"/>
              </a:rPr>
              <a:t>Context - </a:t>
            </a:r>
            <a:r>
              <a:rPr lang="en-US" sz="3200" dirty="0" err="1">
                <a:solidFill>
                  <a:srgbClr val="E64626"/>
                </a:solidFill>
                <a:latin typeface="Arial Bold"/>
                <a:ea typeface="Arial Bold"/>
                <a:cs typeface="Arial Bold"/>
                <a:sym typeface="Arial Bold"/>
              </a:rPr>
              <a:t>Behaviour</a:t>
            </a:r>
            <a:r>
              <a:rPr lang="en-US" sz="3200" dirty="0">
                <a:solidFill>
                  <a:srgbClr val="E64626"/>
                </a:solidFill>
                <a:latin typeface="Arial Bold"/>
                <a:ea typeface="Arial Bold"/>
                <a:cs typeface="Arial Bold"/>
                <a:sym typeface="Arial Bold"/>
              </a:rPr>
              <a:t> - Infrastructure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E13F-9752-2B0F-5A46-E5C937DAB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6683339-6CEE-D553-F90B-1E000CD3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88" y="4969896"/>
            <a:ext cx="3738022" cy="1479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AA661-B46A-DC9C-F705-E01EFFD55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664" y="1828800"/>
            <a:ext cx="9660671" cy="16002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 dirty="0">
                <a:solidFill>
                  <a:srgbClr val="000F33"/>
                </a:solidFill>
                <a:latin typeface="Helvetica" pitchFamily="2" charset="0"/>
              </a:rPr>
              <a:t>Thank you!</a:t>
            </a:r>
            <a:br>
              <a:rPr lang="en-AU" sz="6000" dirty="0">
                <a:solidFill>
                  <a:srgbClr val="000F33"/>
                </a:solidFill>
                <a:latin typeface="Helvetica" pitchFamily="2" charset="0"/>
              </a:rPr>
            </a:br>
            <a:br>
              <a:rPr lang="en-AU" sz="6000" dirty="0">
                <a:solidFill>
                  <a:srgbClr val="000F33"/>
                </a:solidFill>
                <a:latin typeface="Helvetica" pitchFamily="2" charset="0"/>
              </a:rPr>
            </a:br>
            <a:r>
              <a:rPr lang="en-AU" sz="2200" dirty="0">
                <a:solidFill>
                  <a:srgbClr val="000F33"/>
                </a:solidFill>
                <a:latin typeface="Helvetica" pitchFamily="2" charset="0"/>
              </a:rPr>
              <a:t>Sara Haider </a:t>
            </a:r>
            <a:br>
              <a:rPr lang="en-AU" sz="2200" dirty="0">
                <a:solidFill>
                  <a:srgbClr val="000F33"/>
                </a:solidFill>
                <a:latin typeface="Helvetica" pitchFamily="2" charset="0"/>
              </a:rPr>
            </a:br>
            <a:r>
              <a:rPr lang="en-AU" sz="2200" dirty="0">
                <a:solidFill>
                  <a:srgbClr val="000F33"/>
                </a:solidFill>
                <a:latin typeface="Helvetica" pitchFamily="2" charset="0"/>
                <a:hlinkClick r:id="rId3"/>
              </a:rPr>
              <a:t>s.haider@sydney.edu.au</a:t>
            </a:r>
            <a:br>
              <a:rPr lang="en-AU" sz="2200" dirty="0">
                <a:solidFill>
                  <a:srgbClr val="000F33"/>
                </a:solidFill>
                <a:latin typeface="Helvetica" pitchFamily="2" charset="0"/>
              </a:rPr>
            </a:br>
            <a:r>
              <a:rPr lang="en-AU" sz="2200" dirty="0">
                <a:solidFill>
                  <a:srgbClr val="000F33"/>
                </a:solidFill>
                <a:latin typeface="Helvetica" pitchFamily="2" charset="0"/>
              </a:rPr>
              <a:t>Institute of Transport and Logistics Studies</a:t>
            </a:r>
            <a:br>
              <a:rPr lang="en-AU" sz="2200" dirty="0">
                <a:solidFill>
                  <a:srgbClr val="000F33"/>
                </a:solidFill>
                <a:latin typeface="Helvetica" pitchFamily="2" charset="0"/>
              </a:rPr>
            </a:br>
            <a:r>
              <a:rPr lang="en-AU" sz="2200" dirty="0">
                <a:solidFill>
                  <a:srgbClr val="000F33"/>
                </a:solidFill>
                <a:latin typeface="Helvetica" pitchFamily="2" charset="0"/>
              </a:rPr>
              <a:t>University of Sydney, Australia</a:t>
            </a:r>
            <a:endParaRPr sz="6000" dirty="0">
              <a:solidFill>
                <a:srgbClr val="000F33"/>
              </a:solidFill>
              <a:latin typeface="Helvetica" pitchFamily="2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C50212D-0A18-6B6C-24FE-2A75E35B8CBD}"/>
              </a:ext>
            </a:extLst>
          </p:cNvPr>
          <p:cNvSpPr/>
          <p:nvPr/>
        </p:nvSpPr>
        <p:spPr>
          <a:xfrm>
            <a:off x="0" y="4595439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06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EFBB8-5B95-3A5C-2FB9-F41BF775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0EACFA7-D50C-D6AA-3DC5-6A9C8E81719D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BD0ED3-F9EC-2D32-E0A8-C37E4559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B5D228EE-39BC-5CB3-97AC-AA01BA547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Findings 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575EA2-C67B-650A-13B5-5CA05B529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301613"/>
              </p:ext>
            </p:extLst>
          </p:nvPr>
        </p:nvGraphicFramePr>
        <p:xfrm>
          <a:off x="2989181" y="197480"/>
          <a:ext cx="10281464" cy="582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514">
                  <a:extLst>
                    <a:ext uri="{9D8B030D-6E8A-4147-A177-3AD203B41FA5}">
                      <a16:colId xmlns:a16="http://schemas.microsoft.com/office/drawing/2014/main" val="877407583"/>
                    </a:ext>
                  </a:extLst>
                </a:gridCol>
                <a:gridCol w="1255531">
                  <a:extLst>
                    <a:ext uri="{9D8B030D-6E8A-4147-A177-3AD203B41FA5}">
                      <a16:colId xmlns:a16="http://schemas.microsoft.com/office/drawing/2014/main" val="709398815"/>
                    </a:ext>
                  </a:extLst>
                </a:gridCol>
                <a:gridCol w="1727693">
                  <a:extLst>
                    <a:ext uri="{9D8B030D-6E8A-4147-A177-3AD203B41FA5}">
                      <a16:colId xmlns:a16="http://schemas.microsoft.com/office/drawing/2014/main" val="1705975595"/>
                    </a:ext>
                  </a:extLst>
                </a:gridCol>
                <a:gridCol w="4582726">
                  <a:extLst>
                    <a:ext uri="{9D8B030D-6E8A-4147-A177-3AD203B41FA5}">
                      <a16:colId xmlns:a16="http://schemas.microsoft.com/office/drawing/2014/main" val="1753929912"/>
                    </a:ext>
                  </a:extLst>
                </a:gridCol>
              </a:tblGrid>
              <a:tr h="744010">
                <a:tc>
                  <a:txBody>
                    <a:bodyPr/>
                    <a:lstStyle/>
                    <a:p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Typology  </a:t>
                      </a:r>
                      <a:endParaRPr lang="en-AU" dirty="0"/>
                    </a:p>
                  </a:txBody>
                  <a:tcPr>
                    <a:solidFill>
                      <a:srgbClr val="E646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SA2 Zone Counts   </a:t>
                      </a:r>
                    </a:p>
                  </a:txBody>
                  <a:tcPr marL="68580" marR="68580" marT="0" marB="0">
                    <a:solidFill>
                      <a:srgbClr val="E646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300"/>
                        </a:spcAft>
                        <a:buNone/>
                      </a:pP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Dominant Features</a:t>
                      </a:r>
                    </a:p>
                  </a:txBody>
                  <a:tcPr marL="68580" marR="68580" marT="0" marB="0">
                    <a:solidFill>
                      <a:srgbClr val="E6462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Findings </a:t>
                      </a:r>
                    </a:p>
                  </a:txBody>
                  <a:tcPr marL="68580" marR="68580" marT="0" marB="0">
                    <a:solidFill>
                      <a:srgbClr val="E64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14232"/>
                  </a:ext>
                </a:extLst>
              </a:tr>
              <a:tr h="84045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Urban Neighbourhood </a:t>
                      </a:r>
                    </a:p>
                  </a:txBody>
                  <a:tcPr marL="9525" marR="9525" marT="9525" marB="9525" anchor="ctr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chemeClr val="tx1"/>
                          </a:solidFill>
                        </a:rPr>
                        <a:t>15 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Very high density, high apartment use, young adult population</a:t>
                      </a:r>
                      <a:endParaRPr lang="en-A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 Density: Very high (&gt;4,000/km²)</a:t>
                      </a:r>
                    </a:p>
                    <a:p>
                      <a:r>
                        <a:rPr lang="en-A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Demographic: Young adults (25–39 years)</a:t>
                      </a:r>
                    </a:p>
                    <a:p>
                      <a:r>
                        <a:rPr lang="en-A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Housing: Predominantly apartments</a:t>
                      </a:r>
                    </a:p>
                    <a:p>
                      <a:r>
                        <a:rPr lang="en-A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Transport: High walkability, moderate cycling access, low car ownership</a:t>
                      </a:r>
                    </a:p>
                    <a:p>
                      <a:r>
                        <a:rPr lang="en-A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Surry Hills, Ultimo, Newtown</a:t>
                      </a:r>
                      <a:endParaRPr lang="en-A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43367"/>
                  </a:ext>
                </a:extLst>
              </a:tr>
              <a:tr h="878654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Suburban Area </a:t>
                      </a: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chemeClr val="tx1"/>
                          </a:solidFill>
                        </a:rPr>
                        <a:t>148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Moderate density, family-oriented, high car ownership</a:t>
                      </a:r>
                      <a:endParaRPr lang="en-A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Population: Balanced age profile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Transport: High car ownership (typically 2 per household), car-oriented infrastructure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Cycling Infrastructure: Limited but present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Campbelltown, Blacktown, Liverpool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49359"/>
                  </a:ext>
                </a:extLst>
              </a:tr>
              <a:tr h="688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Family-Friendly Neighbourhood </a:t>
                      </a:r>
                    </a:p>
                    <a:p>
                      <a:pPr algn="l">
                        <a:spcAft>
                          <a:spcPts val="300"/>
                        </a:spcAft>
                        <a:buNone/>
                      </a:pP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Higher proportion of children, moderate cycling provision</a:t>
                      </a:r>
                      <a:endParaRPr lang="en-A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Demographic: Higher proportion of children (5–14 years)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Amenities: Parks, schools, family-oriented facilities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Transport: Balanced car ownership, emerging cycling infrastructure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Outer Newcastle suburbs, Goulburn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55696"/>
                  </a:ext>
                </a:extLst>
              </a:tr>
              <a:tr h="755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Quiet Residential Area </a:t>
                      </a:r>
                    </a:p>
                    <a:p>
                      <a:pPr algn="l">
                        <a:spcAft>
                          <a:spcPts val="300"/>
                        </a:spcAft>
                        <a:buNone/>
                      </a:pP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chemeClr val="tx1"/>
                          </a:solidFill>
                        </a:rPr>
                        <a:t>104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High elderly population, low-density, limited infrastructure</a:t>
                      </a:r>
                      <a:endParaRPr lang="en-A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Demographic: High proportion of elderly residents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Density &amp; Housing: Low density, modest housing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Transport: Limited cycling infrastructure, high reliance on vehicles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Older suburbs, scenic/hilly regional towns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248744"/>
                  </a:ext>
                </a:extLst>
              </a:tr>
              <a:tr h="770993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Rural or Remote Area </a:t>
                      </a:r>
                    </a:p>
                  </a:txBody>
                  <a:tcPr marL="9525" marR="9525" marT="9525" marB="9525" anchor="ctr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Very low density, long travel distances, low infrastructure</a:t>
                      </a:r>
                      <a:endParaRPr lang="en-A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 Density: Very low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Infrastructure: Minimal public/active transport, separate houses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Transport: High car dependency, long distance to services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Inland and coastal rural NSW zones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18906"/>
                  </a:ext>
                </a:extLst>
              </a:tr>
              <a:tr h="84045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  <a:buNone/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Densifying Transitional Urban Area</a:t>
                      </a: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  <a:buNone/>
                      </a:pPr>
                      <a:r>
                        <a:rPr lang="en-A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High density, mix of dwelling types, transitioning urban form</a:t>
                      </a:r>
                      <a:endParaRPr lang="en-A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6462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Stage: Undergoing urban renewal/infill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Population: Moderate-to-high density; mix of young adults and families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Housing: Increasing apartment presence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Infrastructure: Mixed/variable; reflects transition in planning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Examples: Inner and middle ring suburbs in transition</a:t>
                      </a:r>
                    </a:p>
                  </a:txBody>
                  <a:tcPr>
                    <a:solidFill>
                      <a:srgbClr val="E64626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11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7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944DA45-CF27-F007-82AC-12C983A731CF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85A9C2-0791-8A39-5269-B1B8F3DA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75A34061-D5BF-7E9E-B999-02A295DE5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239" y="184757"/>
            <a:ext cx="11399522" cy="7972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Why Active Travel?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56" name="Freeform 2">
            <a:extLst>
              <a:ext uri="{FF2B5EF4-FFF2-40B4-BE49-F238E27FC236}">
                <a16:creationId xmlns:a16="http://schemas.microsoft.com/office/drawing/2014/main" id="{E0D2D9C9-3A84-F58B-6AAD-BDB65F243D4A}"/>
              </a:ext>
            </a:extLst>
          </p:cNvPr>
          <p:cNvSpPr/>
          <p:nvPr/>
        </p:nvSpPr>
        <p:spPr>
          <a:xfrm>
            <a:off x="0" y="2549191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8288000" h="2286000">
                <a:moveTo>
                  <a:pt x="0" y="0"/>
                </a:moveTo>
                <a:lnTo>
                  <a:pt x="18288000" y="0"/>
                </a:lnTo>
                <a:lnTo>
                  <a:pt x="182880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AA0975E9-1940-7215-0EC9-6B8413FD5C47}"/>
              </a:ext>
            </a:extLst>
          </p:cNvPr>
          <p:cNvSpPr/>
          <p:nvPr/>
        </p:nvSpPr>
        <p:spPr>
          <a:xfrm>
            <a:off x="1204584" y="2180683"/>
            <a:ext cx="1082273" cy="1359213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C27AC5BF-15FE-7BFC-2247-F5A5B1937A9B}"/>
              </a:ext>
            </a:extLst>
          </p:cNvPr>
          <p:cNvGrpSpPr/>
          <p:nvPr/>
        </p:nvGrpSpPr>
        <p:grpSpPr>
          <a:xfrm>
            <a:off x="1353856" y="2366629"/>
            <a:ext cx="783730" cy="783730"/>
            <a:chOff x="0" y="0"/>
            <a:chExt cx="812800" cy="812800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0564D562-A6C5-7308-97E1-3CFB42F3CF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1F6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60" name="TextBox 6">
              <a:extLst>
                <a:ext uri="{FF2B5EF4-FFF2-40B4-BE49-F238E27FC236}">
                  <a16:creationId xmlns:a16="http://schemas.microsoft.com/office/drawing/2014/main" id="{753F7A0C-B28E-557F-8FF0-0BDFD723A99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9814" tIns="59814" rIns="59814" bIns="59814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61" name="Freeform 7">
            <a:extLst>
              <a:ext uri="{FF2B5EF4-FFF2-40B4-BE49-F238E27FC236}">
                <a16:creationId xmlns:a16="http://schemas.microsoft.com/office/drawing/2014/main" id="{FC629EAA-7FC5-EFC8-F0A2-4AEEE185C29D}"/>
              </a:ext>
            </a:extLst>
          </p:cNvPr>
          <p:cNvSpPr/>
          <p:nvPr/>
        </p:nvSpPr>
        <p:spPr>
          <a:xfrm>
            <a:off x="4606688" y="2180683"/>
            <a:ext cx="1082273" cy="1359213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grpSp>
        <p:nvGrpSpPr>
          <p:cNvPr id="62" name="Group 8">
            <a:extLst>
              <a:ext uri="{FF2B5EF4-FFF2-40B4-BE49-F238E27FC236}">
                <a16:creationId xmlns:a16="http://schemas.microsoft.com/office/drawing/2014/main" id="{24B19D1E-CC87-055B-54DA-6BECF4E8A287}"/>
              </a:ext>
            </a:extLst>
          </p:cNvPr>
          <p:cNvGrpSpPr/>
          <p:nvPr/>
        </p:nvGrpSpPr>
        <p:grpSpPr>
          <a:xfrm>
            <a:off x="4755960" y="2366629"/>
            <a:ext cx="783730" cy="783730"/>
            <a:chOff x="0" y="0"/>
            <a:chExt cx="812800" cy="812800"/>
          </a:xfrm>
        </p:grpSpPr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96843179-9AE1-8EBF-6840-6012FED203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1F6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6E76DBF4-FF2D-811C-F831-2C49AAE7045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9814" tIns="59814" rIns="59814" bIns="59814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65" name="Freeform 11">
            <a:extLst>
              <a:ext uri="{FF2B5EF4-FFF2-40B4-BE49-F238E27FC236}">
                <a16:creationId xmlns:a16="http://schemas.microsoft.com/office/drawing/2014/main" id="{C4713403-631C-C93D-BF29-DD79BD63156B}"/>
              </a:ext>
            </a:extLst>
          </p:cNvPr>
          <p:cNvSpPr/>
          <p:nvPr/>
        </p:nvSpPr>
        <p:spPr>
          <a:xfrm>
            <a:off x="8115332" y="2180683"/>
            <a:ext cx="1082273" cy="1359213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57F5BF87-35B8-E96F-8478-B19695E78E1A}"/>
              </a:ext>
            </a:extLst>
          </p:cNvPr>
          <p:cNvGrpSpPr/>
          <p:nvPr/>
        </p:nvGrpSpPr>
        <p:grpSpPr>
          <a:xfrm>
            <a:off x="8264604" y="2366629"/>
            <a:ext cx="783730" cy="783730"/>
            <a:chOff x="0" y="0"/>
            <a:chExt cx="812800" cy="812800"/>
          </a:xfrm>
        </p:grpSpPr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EEBF20C9-D51E-28FF-3B64-3F4BA9A7C0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1F6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68" name="TextBox 14">
              <a:extLst>
                <a:ext uri="{FF2B5EF4-FFF2-40B4-BE49-F238E27FC236}">
                  <a16:creationId xmlns:a16="http://schemas.microsoft.com/office/drawing/2014/main" id="{AEF9E728-C4B1-FD7C-03E6-4DA235AA399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9814" tIns="59814" rIns="59814" bIns="59814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69" name="Freeform 15">
            <a:extLst>
              <a:ext uri="{FF2B5EF4-FFF2-40B4-BE49-F238E27FC236}">
                <a16:creationId xmlns:a16="http://schemas.microsoft.com/office/drawing/2014/main" id="{0ED8B0F9-7832-3F0B-C63C-823A18A30041}"/>
              </a:ext>
            </a:extLst>
          </p:cNvPr>
          <p:cNvSpPr/>
          <p:nvPr/>
        </p:nvSpPr>
        <p:spPr>
          <a:xfrm rot="-10800000">
            <a:off x="2905636" y="3114081"/>
            <a:ext cx="1082273" cy="1359213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0" y="0"/>
                </a:lnTo>
                <a:lnTo>
                  <a:pt x="1623410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grpSp>
        <p:nvGrpSpPr>
          <p:cNvPr id="70" name="Group 16">
            <a:extLst>
              <a:ext uri="{FF2B5EF4-FFF2-40B4-BE49-F238E27FC236}">
                <a16:creationId xmlns:a16="http://schemas.microsoft.com/office/drawing/2014/main" id="{3064B778-CFDE-423A-B4BC-63CC57F9A24B}"/>
              </a:ext>
            </a:extLst>
          </p:cNvPr>
          <p:cNvGrpSpPr/>
          <p:nvPr/>
        </p:nvGrpSpPr>
        <p:grpSpPr>
          <a:xfrm rot="-10800000">
            <a:off x="3054908" y="3503619"/>
            <a:ext cx="783730" cy="783730"/>
            <a:chOff x="0" y="0"/>
            <a:chExt cx="812800" cy="812800"/>
          </a:xfrm>
        </p:grpSpPr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08E43F97-D8B2-B599-A3F4-1E868CA3F5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1F6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72" name="TextBox 18">
              <a:extLst>
                <a:ext uri="{FF2B5EF4-FFF2-40B4-BE49-F238E27FC236}">
                  <a16:creationId xmlns:a16="http://schemas.microsoft.com/office/drawing/2014/main" id="{F3086040-B813-3A54-E199-C1BD0167FE2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9814" tIns="59814" rIns="59814" bIns="59814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73" name="Freeform 19">
            <a:extLst>
              <a:ext uri="{FF2B5EF4-FFF2-40B4-BE49-F238E27FC236}">
                <a16:creationId xmlns:a16="http://schemas.microsoft.com/office/drawing/2014/main" id="{D0AA2FC9-DDA1-C70D-E857-701505F4C5BB}"/>
              </a:ext>
            </a:extLst>
          </p:cNvPr>
          <p:cNvSpPr/>
          <p:nvPr/>
        </p:nvSpPr>
        <p:spPr>
          <a:xfrm rot="-10800000">
            <a:off x="6361010" y="3114081"/>
            <a:ext cx="1082273" cy="1359213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1" y="0"/>
                </a:lnTo>
                <a:lnTo>
                  <a:pt x="1623411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grpSp>
        <p:nvGrpSpPr>
          <p:cNvPr id="74" name="Group 20">
            <a:extLst>
              <a:ext uri="{FF2B5EF4-FFF2-40B4-BE49-F238E27FC236}">
                <a16:creationId xmlns:a16="http://schemas.microsoft.com/office/drawing/2014/main" id="{7C4DFCC2-2D96-6288-76A0-1151944A0EA0}"/>
              </a:ext>
            </a:extLst>
          </p:cNvPr>
          <p:cNvGrpSpPr/>
          <p:nvPr/>
        </p:nvGrpSpPr>
        <p:grpSpPr>
          <a:xfrm rot="-10800000">
            <a:off x="6510282" y="3503619"/>
            <a:ext cx="783730" cy="783730"/>
            <a:chOff x="0" y="0"/>
            <a:chExt cx="812800" cy="812800"/>
          </a:xfrm>
        </p:grpSpPr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BA619A45-FE7E-7F8B-C173-C9A8802FD2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1F6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76" name="TextBox 22">
              <a:extLst>
                <a:ext uri="{FF2B5EF4-FFF2-40B4-BE49-F238E27FC236}">
                  <a16:creationId xmlns:a16="http://schemas.microsoft.com/office/drawing/2014/main" id="{76A756BF-0DEA-4B4E-682E-2A49F5EAA00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9814" tIns="59814" rIns="59814" bIns="59814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77" name="Freeform 23">
            <a:extLst>
              <a:ext uri="{FF2B5EF4-FFF2-40B4-BE49-F238E27FC236}">
                <a16:creationId xmlns:a16="http://schemas.microsoft.com/office/drawing/2014/main" id="{53F983B4-4499-D870-BA0E-352A891F0AD6}"/>
              </a:ext>
            </a:extLst>
          </p:cNvPr>
          <p:cNvSpPr/>
          <p:nvPr/>
        </p:nvSpPr>
        <p:spPr>
          <a:xfrm rot="-10800000">
            <a:off x="9813556" y="3114081"/>
            <a:ext cx="1082273" cy="1359213"/>
          </a:xfrm>
          <a:custGeom>
            <a:avLst/>
            <a:gdLst/>
            <a:ahLst/>
            <a:cxnLst/>
            <a:rect l="l" t="t" r="r" b="b"/>
            <a:pathLst>
              <a:path w="1623410" h="2038820">
                <a:moveTo>
                  <a:pt x="0" y="0"/>
                </a:moveTo>
                <a:lnTo>
                  <a:pt x="1623411" y="0"/>
                </a:lnTo>
                <a:lnTo>
                  <a:pt x="1623411" y="2038820"/>
                </a:lnTo>
                <a:lnTo>
                  <a:pt x="0" y="2038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grpSp>
        <p:nvGrpSpPr>
          <p:cNvPr id="78" name="Group 24">
            <a:extLst>
              <a:ext uri="{FF2B5EF4-FFF2-40B4-BE49-F238E27FC236}">
                <a16:creationId xmlns:a16="http://schemas.microsoft.com/office/drawing/2014/main" id="{EADF4765-D4DD-AFFE-F986-CDFE0E99D3E3}"/>
              </a:ext>
            </a:extLst>
          </p:cNvPr>
          <p:cNvGrpSpPr/>
          <p:nvPr/>
        </p:nvGrpSpPr>
        <p:grpSpPr>
          <a:xfrm rot="-10800000">
            <a:off x="9962828" y="3503619"/>
            <a:ext cx="783730" cy="783730"/>
            <a:chOff x="0" y="0"/>
            <a:chExt cx="812800" cy="812800"/>
          </a:xfrm>
        </p:grpSpPr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FFE4D339-441A-E2E6-885B-E65E3D51AC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F1F6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EFB9729E-9049-B73D-96D8-3A72F9A291F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9814" tIns="59814" rIns="59814" bIns="59814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81" name="Freeform 27">
            <a:extLst>
              <a:ext uri="{FF2B5EF4-FFF2-40B4-BE49-F238E27FC236}">
                <a16:creationId xmlns:a16="http://schemas.microsoft.com/office/drawing/2014/main" id="{C9F2B9D7-A92E-E792-21A4-FE52D8FD7937}"/>
              </a:ext>
            </a:extLst>
          </p:cNvPr>
          <p:cNvSpPr/>
          <p:nvPr/>
        </p:nvSpPr>
        <p:spPr>
          <a:xfrm>
            <a:off x="1481317" y="2456686"/>
            <a:ext cx="536445" cy="550906"/>
          </a:xfrm>
          <a:custGeom>
            <a:avLst/>
            <a:gdLst/>
            <a:ahLst/>
            <a:cxnLst/>
            <a:rect l="l" t="t" r="r" b="b"/>
            <a:pathLst>
              <a:path w="804668" h="826359">
                <a:moveTo>
                  <a:pt x="0" y="0"/>
                </a:moveTo>
                <a:lnTo>
                  <a:pt x="804668" y="0"/>
                </a:lnTo>
                <a:lnTo>
                  <a:pt x="804668" y="826360"/>
                </a:lnTo>
                <a:lnTo>
                  <a:pt x="0" y="826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2" name="Freeform 28">
            <a:extLst>
              <a:ext uri="{FF2B5EF4-FFF2-40B4-BE49-F238E27FC236}">
                <a16:creationId xmlns:a16="http://schemas.microsoft.com/office/drawing/2014/main" id="{A27D3F77-5DB2-28EC-B711-159E6DF43A7C}"/>
              </a:ext>
            </a:extLst>
          </p:cNvPr>
          <p:cNvSpPr/>
          <p:nvPr/>
        </p:nvSpPr>
        <p:spPr>
          <a:xfrm>
            <a:off x="3243863" y="3640509"/>
            <a:ext cx="456619" cy="485765"/>
          </a:xfrm>
          <a:custGeom>
            <a:avLst/>
            <a:gdLst/>
            <a:ahLst/>
            <a:cxnLst/>
            <a:rect l="l" t="t" r="r" b="b"/>
            <a:pathLst>
              <a:path w="684928" h="728647">
                <a:moveTo>
                  <a:pt x="0" y="0"/>
                </a:moveTo>
                <a:lnTo>
                  <a:pt x="684928" y="0"/>
                </a:lnTo>
                <a:lnTo>
                  <a:pt x="684928" y="728648"/>
                </a:lnTo>
                <a:lnTo>
                  <a:pt x="0" y="728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3" name="Freeform 29">
            <a:extLst>
              <a:ext uri="{FF2B5EF4-FFF2-40B4-BE49-F238E27FC236}">
                <a16:creationId xmlns:a16="http://schemas.microsoft.com/office/drawing/2014/main" id="{C0E1A16B-C8CB-DA87-64AF-5F2BA22DC925}"/>
              </a:ext>
            </a:extLst>
          </p:cNvPr>
          <p:cNvSpPr/>
          <p:nvPr/>
        </p:nvSpPr>
        <p:spPr>
          <a:xfrm>
            <a:off x="4861406" y="2466258"/>
            <a:ext cx="572837" cy="573555"/>
          </a:xfrm>
          <a:custGeom>
            <a:avLst/>
            <a:gdLst/>
            <a:ahLst/>
            <a:cxnLst/>
            <a:rect l="l" t="t" r="r" b="b"/>
            <a:pathLst>
              <a:path w="859256" h="860332">
                <a:moveTo>
                  <a:pt x="0" y="0"/>
                </a:moveTo>
                <a:lnTo>
                  <a:pt x="859256" y="0"/>
                </a:lnTo>
                <a:lnTo>
                  <a:pt x="859256" y="860332"/>
                </a:lnTo>
                <a:lnTo>
                  <a:pt x="0" y="8603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4" name="Freeform 30">
            <a:extLst>
              <a:ext uri="{FF2B5EF4-FFF2-40B4-BE49-F238E27FC236}">
                <a16:creationId xmlns:a16="http://schemas.microsoft.com/office/drawing/2014/main" id="{A7F316CB-8B4E-5558-D941-6DA2AD454060}"/>
              </a:ext>
            </a:extLst>
          </p:cNvPr>
          <p:cNvSpPr/>
          <p:nvPr/>
        </p:nvSpPr>
        <p:spPr>
          <a:xfrm>
            <a:off x="6649446" y="3679677"/>
            <a:ext cx="530802" cy="433931"/>
          </a:xfrm>
          <a:custGeom>
            <a:avLst/>
            <a:gdLst/>
            <a:ahLst/>
            <a:cxnLst/>
            <a:rect l="l" t="t" r="r" b="b"/>
            <a:pathLst>
              <a:path w="796203" h="650896">
                <a:moveTo>
                  <a:pt x="0" y="0"/>
                </a:moveTo>
                <a:lnTo>
                  <a:pt x="796203" y="0"/>
                </a:lnTo>
                <a:lnTo>
                  <a:pt x="796203" y="650896"/>
                </a:lnTo>
                <a:lnTo>
                  <a:pt x="0" y="6508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5" name="Freeform 31">
            <a:extLst>
              <a:ext uri="{FF2B5EF4-FFF2-40B4-BE49-F238E27FC236}">
                <a16:creationId xmlns:a16="http://schemas.microsoft.com/office/drawing/2014/main" id="{4E544946-F2E0-7819-D8F3-AD5249B4C3D8}"/>
              </a:ext>
            </a:extLst>
          </p:cNvPr>
          <p:cNvSpPr/>
          <p:nvPr/>
        </p:nvSpPr>
        <p:spPr>
          <a:xfrm>
            <a:off x="8408641" y="2456686"/>
            <a:ext cx="495655" cy="547685"/>
          </a:xfrm>
          <a:custGeom>
            <a:avLst/>
            <a:gdLst/>
            <a:ahLst/>
            <a:cxnLst/>
            <a:rect l="l" t="t" r="r" b="b"/>
            <a:pathLst>
              <a:path w="743482" h="821527">
                <a:moveTo>
                  <a:pt x="0" y="0"/>
                </a:moveTo>
                <a:lnTo>
                  <a:pt x="743482" y="0"/>
                </a:lnTo>
                <a:lnTo>
                  <a:pt x="743482" y="821527"/>
                </a:lnTo>
                <a:lnTo>
                  <a:pt x="0" y="8215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6" name="Freeform 32">
            <a:extLst>
              <a:ext uri="{FF2B5EF4-FFF2-40B4-BE49-F238E27FC236}">
                <a16:creationId xmlns:a16="http://schemas.microsoft.com/office/drawing/2014/main" id="{61A2AA6E-35E0-FF19-9866-39F1E86ED6C5}"/>
              </a:ext>
            </a:extLst>
          </p:cNvPr>
          <p:cNvSpPr/>
          <p:nvPr/>
        </p:nvSpPr>
        <p:spPr>
          <a:xfrm>
            <a:off x="10120875" y="3679678"/>
            <a:ext cx="467635" cy="407427"/>
          </a:xfrm>
          <a:custGeom>
            <a:avLst/>
            <a:gdLst/>
            <a:ahLst/>
            <a:cxnLst/>
            <a:rect l="l" t="t" r="r" b="b"/>
            <a:pathLst>
              <a:path w="701453" h="611141">
                <a:moveTo>
                  <a:pt x="0" y="0"/>
                </a:moveTo>
                <a:lnTo>
                  <a:pt x="701453" y="0"/>
                </a:lnTo>
                <a:lnTo>
                  <a:pt x="701453" y="611142"/>
                </a:lnTo>
                <a:lnTo>
                  <a:pt x="0" y="61114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7" name="Freeform 33">
            <a:extLst>
              <a:ext uri="{FF2B5EF4-FFF2-40B4-BE49-F238E27FC236}">
                <a16:creationId xmlns:a16="http://schemas.microsoft.com/office/drawing/2014/main" id="{BCE4EEFE-6CAA-74B1-52F5-166F158B9761}"/>
              </a:ext>
            </a:extLst>
          </p:cNvPr>
          <p:cNvSpPr/>
          <p:nvPr/>
        </p:nvSpPr>
        <p:spPr>
          <a:xfrm>
            <a:off x="290256" y="4722188"/>
            <a:ext cx="730468" cy="740614"/>
          </a:xfrm>
          <a:custGeom>
            <a:avLst/>
            <a:gdLst/>
            <a:ahLst/>
            <a:cxnLst/>
            <a:rect l="l" t="t" r="r" b="b"/>
            <a:pathLst>
              <a:path w="1095702" h="1110921">
                <a:moveTo>
                  <a:pt x="0" y="0"/>
                </a:moveTo>
                <a:lnTo>
                  <a:pt x="1095703" y="0"/>
                </a:lnTo>
                <a:lnTo>
                  <a:pt x="1095703" y="1110920"/>
                </a:lnTo>
                <a:lnTo>
                  <a:pt x="0" y="111092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8" name="Freeform 34">
            <a:extLst>
              <a:ext uri="{FF2B5EF4-FFF2-40B4-BE49-F238E27FC236}">
                <a16:creationId xmlns:a16="http://schemas.microsoft.com/office/drawing/2014/main" id="{A69DC052-E7FF-5F83-A640-AB08B85D211B}"/>
              </a:ext>
            </a:extLst>
          </p:cNvPr>
          <p:cNvSpPr/>
          <p:nvPr/>
        </p:nvSpPr>
        <p:spPr>
          <a:xfrm>
            <a:off x="1158347" y="4722188"/>
            <a:ext cx="719472" cy="740614"/>
          </a:xfrm>
          <a:custGeom>
            <a:avLst/>
            <a:gdLst/>
            <a:ahLst/>
            <a:cxnLst/>
            <a:rect l="l" t="t" r="r" b="b"/>
            <a:pathLst>
              <a:path w="1079208" h="1110921">
                <a:moveTo>
                  <a:pt x="0" y="0"/>
                </a:moveTo>
                <a:lnTo>
                  <a:pt x="1079208" y="0"/>
                </a:lnTo>
                <a:lnTo>
                  <a:pt x="1079208" y="1110920"/>
                </a:lnTo>
                <a:lnTo>
                  <a:pt x="0" y="111092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2670"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9" name="Freeform 35">
            <a:extLst>
              <a:ext uri="{FF2B5EF4-FFF2-40B4-BE49-F238E27FC236}">
                <a16:creationId xmlns:a16="http://schemas.microsoft.com/office/drawing/2014/main" id="{40F63393-01D6-BEC3-025E-83D4756F12DD}"/>
              </a:ext>
            </a:extLst>
          </p:cNvPr>
          <p:cNvSpPr/>
          <p:nvPr/>
        </p:nvSpPr>
        <p:spPr>
          <a:xfrm>
            <a:off x="299457" y="5589801"/>
            <a:ext cx="721268" cy="738042"/>
          </a:xfrm>
          <a:custGeom>
            <a:avLst/>
            <a:gdLst/>
            <a:ahLst/>
            <a:cxnLst/>
            <a:rect l="l" t="t" r="r" b="b"/>
            <a:pathLst>
              <a:path w="1081902" h="1107063">
                <a:moveTo>
                  <a:pt x="0" y="0"/>
                </a:moveTo>
                <a:lnTo>
                  <a:pt x="1081902" y="0"/>
                </a:lnTo>
                <a:lnTo>
                  <a:pt x="1081902" y="1107063"/>
                </a:lnTo>
                <a:lnTo>
                  <a:pt x="0" y="110706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90" name="Freeform 36">
            <a:extLst>
              <a:ext uri="{FF2B5EF4-FFF2-40B4-BE49-F238E27FC236}">
                <a16:creationId xmlns:a16="http://schemas.microsoft.com/office/drawing/2014/main" id="{4196F73C-A4C4-5AF7-66F7-D0E51264CA4C}"/>
              </a:ext>
            </a:extLst>
          </p:cNvPr>
          <p:cNvSpPr/>
          <p:nvPr/>
        </p:nvSpPr>
        <p:spPr>
          <a:xfrm>
            <a:off x="1158347" y="5589801"/>
            <a:ext cx="709655" cy="738042"/>
          </a:xfrm>
          <a:custGeom>
            <a:avLst/>
            <a:gdLst/>
            <a:ahLst/>
            <a:cxnLst/>
            <a:rect l="l" t="t" r="r" b="b"/>
            <a:pathLst>
              <a:path w="1064483" h="1107063">
                <a:moveTo>
                  <a:pt x="0" y="0"/>
                </a:moveTo>
                <a:lnTo>
                  <a:pt x="1064483" y="0"/>
                </a:lnTo>
                <a:lnTo>
                  <a:pt x="1064483" y="1107063"/>
                </a:lnTo>
                <a:lnTo>
                  <a:pt x="0" y="110706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1EC3BA2C-6A0A-1680-AE45-1A5B02D74B56}"/>
              </a:ext>
            </a:extLst>
          </p:cNvPr>
          <p:cNvSpPr txBox="1"/>
          <p:nvPr/>
        </p:nvSpPr>
        <p:spPr>
          <a:xfrm>
            <a:off x="685800" y="1426829"/>
            <a:ext cx="2384037" cy="5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Transport is essential for connecting people to places and others.</a:t>
            </a:r>
          </a:p>
        </p:txBody>
      </p:sp>
      <p:sp>
        <p:nvSpPr>
          <p:cNvPr id="92" name="TextBox 39">
            <a:extLst>
              <a:ext uri="{FF2B5EF4-FFF2-40B4-BE49-F238E27FC236}">
                <a16:creationId xmlns:a16="http://schemas.microsoft.com/office/drawing/2014/main" id="{35D7B5BA-0E9E-F0C3-B3C3-60085631B747}"/>
              </a:ext>
            </a:extLst>
          </p:cNvPr>
          <p:cNvSpPr txBox="1"/>
          <p:nvPr/>
        </p:nvSpPr>
        <p:spPr>
          <a:xfrm>
            <a:off x="3906800" y="1407779"/>
            <a:ext cx="2482049" cy="5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Despite </a:t>
            </a:r>
            <a:r>
              <a:rPr lang="en-US" sz="12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recognised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benefits and government policies, active travel remains low.</a:t>
            </a:r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D038D99A-14F2-2A12-CDC1-82046FDB4D20}"/>
              </a:ext>
            </a:extLst>
          </p:cNvPr>
          <p:cNvSpPr txBox="1"/>
          <p:nvPr/>
        </p:nvSpPr>
        <p:spPr>
          <a:xfrm>
            <a:off x="701691" y="1037508"/>
            <a:ext cx="2426691" cy="28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Transport is a need</a:t>
            </a:r>
          </a:p>
        </p:txBody>
      </p:sp>
      <p:sp>
        <p:nvSpPr>
          <p:cNvPr id="94" name="TextBox 41">
            <a:extLst>
              <a:ext uri="{FF2B5EF4-FFF2-40B4-BE49-F238E27FC236}">
                <a16:creationId xmlns:a16="http://schemas.microsoft.com/office/drawing/2014/main" id="{5E63678D-24E8-F712-1757-D7E6987ACA6A}"/>
              </a:ext>
            </a:extLst>
          </p:cNvPr>
          <p:cNvSpPr txBox="1"/>
          <p:nvPr/>
        </p:nvSpPr>
        <p:spPr>
          <a:xfrm>
            <a:off x="4250701" y="1037508"/>
            <a:ext cx="1794247" cy="28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Low Mode Share</a:t>
            </a:r>
          </a:p>
        </p:txBody>
      </p:sp>
      <p:sp>
        <p:nvSpPr>
          <p:cNvPr id="95" name="TextBox 42">
            <a:extLst>
              <a:ext uri="{FF2B5EF4-FFF2-40B4-BE49-F238E27FC236}">
                <a16:creationId xmlns:a16="http://schemas.microsoft.com/office/drawing/2014/main" id="{39F6EF1A-5C77-6F6D-5F8E-F1063094CAE1}"/>
              </a:ext>
            </a:extLst>
          </p:cNvPr>
          <p:cNvSpPr txBox="1"/>
          <p:nvPr/>
        </p:nvSpPr>
        <p:spPr>
          <a:xfrm>
            <a:off x="7450172" y="1407779"/>
            <a:ext cx="2412593" cy="94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Identify where effective behaviour change will occur and the type of infrastructure most conducive to this change.</a:t>
            </a:r>
          </a:p>
          <a:p>
            <a:pPr algn="ctr">
              <a:lnSpc>
                <a:spcPts val="1500"/>
              </a:lnSpc>
            </a:pPr>
            <a:endParaRPr lang="en-US" sz="12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TextBox 43">
            <a:extLst>
              <a:ext uri="{FF2B5EF4-FFF2-40B4-BE49-F238E27FC236}">
                <a16:creationId xmlns:a16="http://schemas.microsoft.com/office/drawing/2014/main" id="{C4B357E3-37C1-39BB-2503-CA7A96C913DB}"/>
              </a:ext>
            </a:extLst>
          </p:cNvPr>
          <p:cNvSpPr txBox="1"/>
          <p:nvPr/>
        </p:nvSpPr>
        <p:spPr>
          <a:xfrm>
            <a:off x="7868610" y="1037508"/>
            <a:ext cx="1575718" cy="28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Infrastructure </a:t>
            </a:r>
          </a:p>
        </p:txBody>
      </p:sp>
      <p:sp>
        <p:nvSpPr>
          <p:cNvPr id="97" name="TextBox 44">
            <a:extLst>
              <a:ext uri="{FF2B5EF4-FFF2-40B4-BE49-F238E27FC236}">
                <a16:creationId xmlns:a16="http://schemas.microsoft.com/office/drawing/2014/main" id="{D7AA9B2F-A93B-DE17-C129-94FF2D017A68}"/>
              </a:ext>
            </a:extLst>
          </p:cNvPr>
          <p:cNvSpPr txBox="1"/>
          <p:nvPr/>
        </p:nvSpPr>
        <p:spPr>
          <a:xfrm>
            <a:off x="2017762" y="4975293"/>
            <a:ext cx="3340781" cy="13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 the global agenda, 4 sustainability goals: </a:t>
            </a:r>
          </a:p>
          <a:p>
            <a:pPr marL="259093" lvl="1" indent="-129546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Promoting health (SDG 3) </a:t>
            </a:r>
          </a:p>
          <a:p>
            <a:pPr marL="259093" lvl="1" indent="-129546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Resilient Infrastructure (SDG 9) </a:t>
            </a:r>
          </a:p>
          <a:p>
            <a:pPr marL="259093" lvl="1" indent="-129546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Sustainable Human Settlements (SDG 11) </a:t>
            </a:r>
          </a:p>
          <a:p>
            <a:pPr marL="259093" lvl="1" indent="-129546">
              <a:lnSpc>
                <a:spcPts val="18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Climate Change (SDG 13) </a:t>
            </a:r>
          </a:p>
          <a:p>
            <a:pPr>
              <a:lnSpc>
                <a:spcPts val="1800"/>
              </a:lnSpc>
            </a:pPr>
            <a:endParaRPr lang="en-US" sz="12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TextBox 45">
            <a:extLst>
              <a:ext uri="{FF2B5EF4-FFF2-40B4-BE49-F238E27FC236}">
                <a16:creationId xmlns:a16="http://schemas.microsoft.com/office/drawing/2014/main" id="{4466ECBE-4212-8721-B852-FAB28220B556}"/>
              </a:ext>
            </a:extLst>
          </p:cNvPr>
          <p:cNvSpPr txBox="1"/>
          <p:nvPr/>
        </p:nvSpPr>
        <p:spPr>
          <a:xfrm>
            <a:off x="5737292" y="5015015"/>
            <a:ext cx="2329709" cy="75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Geographical location shapes travel behaviour needs in terms of utilitarian, psychological and social factors</a:t>
            </a:r>
          </a:p>
        </p:txBody>
      </p:sp>
      <p:sp>
        <p:nvSpPr>
          <p:cNvPr id="99" name="TextBox 46">
            <a:extLst>
              <a:ext uri="{FF2B5EF4-FFF2-40B4-BE49-F238E27FC236}">
                <a16:creationId xmlns:a16="http://schemas.microsoft.com/office/drawing/2014/main" id="{1D7060C7-57CD-5553-45FC-E790CD480057}"/>
              </a:ext>
            </a:extLst>
          </p:cNvPr>
          <p:cNvSpPr txBox="1"/>
          <p:nvPr/>
        </p:nvSpPr>
        <p:spPr>
          <a:xfrm>
            <a:off x="2373751" y="4575963"/>
            <a:ext cx="2146042" cy="28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Global Agenda</a:t>
            </a:r>
          </a:p>
        </p:txBody>
      </p:sp>
      <p:sp>
        <p:nvSpPr>
          <p:cNvPr id="100" name="TextBox 47">
            <a:extLst>
              <a:ext uri="{FF2B5EF4-FFF2-40B4-BE49-F238E27FC236}">
                <a16:creationId xmlns:a16="http://schemas.microsoft.com/office/drawing/2014/main" id="{D6FC0C7E-7AEF-3E96-50BC-82F4F7C71F5F}"/>
              </a:ext>
            </a:extLst>
          </p:cNvPr>
          <p:cNvSpPr txBox="1"/>
          <p:nvPr/>
        </p:nvSpPr>
        <p:spPr>
          <a:xfrm>
            <a:off x="5822026" y="4644744"/>
            <a:ext cx="2329709" cy="28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Behavioural Factors</a:t>
            </a:r>
          </a:p>
        </p:txBody>
      </p:sp>
      <p:sp>
        <p:nvSpPr>
          <p:cNvPr id="101" name="TextBox 48">
            <a:extLst>
              <a:ext uri="{FF2B5EF4-FFF2-40B4-BE49-F238E27FC236}">
                <a16:creationId xmlns:a16="http://schemas.microsoft.com/office/drawing/2014/main" id="{465385B0-CCBB-E2B8-517B-371FDE7272ED}"/>
              </a:ext>
            </a:extLst>
          </p:cNvPr>
          <p:cNvSpPr txBox="1"/>
          <p:nvPr/>
        </p:nvSpPr>
        <p:spPr>
          <a:xfrm>
            <a:off x="8975274" y="4981643"/>
            <a:ext cx="2895573" cy="5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Context driven infrastructure features that respond to localized travel needs </a:t>
            </a:r>
          </a:p>
          <a:p>
            <a:pPr algn="ctr">
              <a:lnSpc>
                <a:spcPts val="1500"/>
              </a:lnSpc>
            </a:pPr>
            <a:endParaRPr lang="en-US" sz="12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TextBox 49">
            <a:extLst>
              <a:ext uri="{FF2B5EF4-FFF2-40B4-BE49-F238E27FC236}">
                <a16:creationId xmlns:a16="http://schemas.microsoft.com/office/drawing/2014/main" id="{D390C63F-569A-7F29-8BB0-D4BBBB0D5278}"/>
              </a:ext>
            </a:extLst>
          </p:cNvPr>
          <p:cNvSpPr txBox="1"/>
          <p:nvPr/>
        </p:nvSpPr>
        <p:spPr>
          <a:xfrm>
            <a:off x="9466685" y="4644744"/>
            <a:ext cx="1776015" cy="28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Effective Design</a:t>
            </a:r>
          </a:p>
        </p:txBody>
      </p:sp>
    </p:spTree>
    <p:extLst>
      <p:ext uri="{BB962C8B-B14F-4D97-AF65-F5344CB8AC3E}">
        <p14:creationId xmlns:p14="http://schemas.microsoft.com/office/powerpoint/2010/main" val="91371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370ED-7DE0-DEA6-9662-93AF45D7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4DC177C-37ED-84BE-092C-331C311FB839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E6D75E-1C64-C8C3-8F02-1E3FEA56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7B0152A-AE2B-A9A0-F402-421E9DA122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321" y="279609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Context? People – Place – Time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245EF2-C046-3CD8-9297-60F14F79172B}"/>
              </a:ext>
            </a:extLst>
          </p:cNvPr>
          <p:cNvSpPr/>
          <p:nvPr/>
        </p:nvSpPr>
        <p:spPr>
          <a:xfrm>
            <a:off x="3282225" y="3003853"/>
            <a:ext cx="2944368" cy="2908654"/>
          </a:xfrm>
          <a:prstGeom prst="ellipse">
            <a:avLst/>
          </a:prstGeom>
          <a:solidFill>
            <a:srgbClr val="E64626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3086F9-156D-3C9B-776F-4B10BF3D0335}"/>
              </a:ext>
            </a:extLst>
          </p:cNvPr>
          <p:cNvSpPr/>
          <p:nvPr/>
        </p:nvSpPr>
        <p:spPr>
          <a:xfrm>
            <a:off x="5674213" y="3011368"/>
            <a:ext cx="3044278" cy="2908654"/>
          </a:xfrm>
          <a:prstGeom prst="ellipse">
            <a:avLst/>
          </a:prstGeom>
          <a:solidFill>
            <a:srgbClr val="E64626">
              <a:alpha val="8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2BC267-89DA-3439-4EDE-57078C84255F}"/>
              </a:ext>
            </a:extLst>
          </p:cNvPr>
          <p:cNvSpPr/>
          <p:nvPr/>
        </p:nvSpPr>
        <p:spPr>
          <a:xfrm>
            <a:off x="4702708" y="1597208"/>
            <a:ext cx="2944368" cy="2908654"/>
          </a:xfrm>
          <a:prstGeom prst="ellipse">
            <a:avLst/>
          </a:prstGeom>
          <a:solidFill>
            <a:srgbClr val="E64626">
              <a:alpha val="1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D5162-85CA-75C7-E1A8-F1587A79E20B}"/>
              </a:ext>
            </a:extLst>
          </p:cNvPr>
          <p:cNvSpPr txBox="1"/>
          <p:nvPr/>
        </p:nvSpPr>
        <p:spPr>
          <a:xfrm>
            <a:off x="4364510" y="5369782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A224D-0A20-D758-BCE2-898F873691CE}"/>
              </a:ext>
            </a:extLst>
          </p:cNvPr>
          <p:cNvSpPr txBox="1"/>
          <p:nvPr/>
        </p:nvSpPr>
        <p:spPr>
          <a:xfrm>
            <a:off x="6517479" y="5383494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Travel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2BC9A-53C6-C810-1A8E-1C9A58B53FB2}"/>
              </a:ext>
            </a:extLst>
          </p:cNvPr>
          <p:cNvSpPr txBox="1"/>
          <p:nvPr/>
        </p:nvSpPr>
        <p:spPr>
          <a:xfrm>
            <a:off x="5722255" y="1735822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21061-2193-B71F-5E03-D81B77E76703}"/>
              </a:ext>
            </a:extLst>
          </p:cNvPr>
          <p:cNvSpPr txBox="1"/>
          <p:nvPr/>
        </p:nvSpPr>
        <p:spPr>
          <a:xfrm>
            <a:off x="5268939" y="3291802"/>
            <a:ext cx="144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Active Travel Context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1A6D8-EF9D-FCAC-BD2A-70E516F02CDF}"/>
              </a:ext>
            </a:extLst>
          </p:cNvPr>
          <p:cNvSpPr txBox="1"/>
          <p:nvPr/>
        </p:nvSpPr>
        <p:spPr>
          <a:xfrm>
            <a:off x="7246307" y="1193185"/>
            <a:ext cx="294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Demographics</a:t>
            </a:r>
            <a:r>
              <a:rPr lang="en-AU" dirty="0"/>
              <a:t> (Census 2021)</a:t>
            </a:r>
          </a:p>
          <a:p>
            <a:pPr algn="ctr"/>
            <a:r>
              <a:rPr lang="en-AU" dirty="0"/>
              <a:t>Age </a:t>
            </a:r>
          </a:p>
          <a:p>
            <a:pPr algn="ctr"/>
            <a:r>
              <a:rPr lang="en-AU" dirty="0"/>
              <a:t>Gender </a:t>
            </a:r>
          </a:p>
          <a:p>
            <a:pPr algn="ctr"/>
            <a:r>
              <a:rPr lang="en-AU" dirty="0"/>
              <a:t>Country of Birth </a:t>
            </a:r>
          </a:p>
          <a:p>
            <a:pPr algn="ctr"/>
            <a:r>
              <a:rPr lang="en-AU" dirty="0"/>
              <a:t>Vehicles in Household </a:t>
            </a:r>
          </a:p>
          <a:p>
            <a:pPr algn="ctr"/>
            <a:r>
              <a:rPr lang="en-AU" dirty="0"/>
              <a:t>Mortgage and Income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AF37E-865B-1630-6A4E-2DB3AE88412E}"/>
              </a:ext>
            </a:extLst>
          </p:cNvPr>
          <p:cNvSpPr txBox="1"/>
          <p:nvPr/>
        </p:nvSpPr>
        <p:spPr>
          <a:xfrm>
            <a:off x="1025932" y="2553138"/>
            <a:ext cx="3282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Natural Environment</a:t>
            </a:r>
          </a:p>
          <a:p>
            <a:pPr algn="ctr"/>
            <a:r>
              <a:rPr lang="en-AU" dirty="0"/>
              <a:t>(Bureau of Meteorology)</a:t>
            </a:r>
          </a:p>
          <a:p>
            <a:pPr algn="ctr"/>
            <a:r>
              <a:rPr lang="en-AU" dirty="0"/>
              <a:t>Temperature </a:t>
            </a:r>
          </a:p>
          <a:p>
            <a:pPr algn="ctr"/>
            <a:r>
              <a:rPr lang="en-AU" dirty="0"/>
              <a:t>Rainfall  </a:t>
            </a:r>
          </a:p>
          <a:p>
            <a:pPr algn="ctr"/>
            <a:r>
              <a:rPr lang="en-AU" dirty="0"/>
              <a:t>Topography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AE59D-2653-6DC1-0757-81F427CF50C3}"/>
              </a:ext>
            </a:extLst>
          </p:cNvPr>
          <p:cNvSpPr txBox="1"/>
          <p:nvPr/>
        </p:nvSpPr>
        <p:spPr>
          <a:xfrm>
            <a:off x="605433" y="4409894"/>
            <a:ext cx="3282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Built Environment</a:t>
            </a:r>
          </a:p>
          <a:p>
            <a:pPr algn="ctr"/>
            <a:r>
              <a:rPr lang="en-AU" dirty="0"/>
              <a:t>(Transport Authority)</a:t>
            </a:r>
          </a:p>
          <a:p>
            <a:pPr algn="ctr"/>
            <a:r>
              <a:rPr lang="en-AU" dirty="0"/>
              <a:t>Existing Bike Network </a:t>
            </a:r>
          </a:p>
          <a:p>
            <a:pPr algn="ctr"/>
            <a:r>
              <a:rPr lang="en-AU" dirty="0"/>
              <a:t>Speed Limit Zones </a:t>
            </a:r>
          </a:p>
          <a:p>
            <a:pPr algn="ctr"/>
            <a:r>
              <a:rPr lang="en-AU" dirty="0"/>
              <a:t>Bus Routes/Train Network</a:t>
            </a:r>
          </a:p>
          <a:p>
            <a:pPr algn="ctr"/>
            <a:r>
              <a:rPr lang="en-AU" dirty="0"/>
              <a:t>Streetlights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7FAEE-26EB-09F0-D03F-38E248FF3BB1}"/>
              </a:ext>
            </a:extLst>
          </p:cNvPr>
          <p:cNvSpPr txBox="1"/>
          <p:nvPr/>
        </p:nvSpPr>
        <p:spPr>
          <a:xfrm>
            <a:off x="8527305" y="4367831"/>
            <a:ext cx="294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Travel Time </a:t>
            </a:r>
            <a:r>
              <a:rPr lang="en-AU" dirty="0"/>
              <a:t>(Trip Planner)</a:t>
            </a:r>
          </a:p>
          <a:p>
            <a:pPr algn="ctr"/>
            <a:r>
              <a:rPr lang="en-AU" dirty="0"/>
              <a:t>Proximity to destinations </a:t>
            </a:r>
          </a:p>
          <a:p>
            <a:pPr algn="ctr"/>
            <a:r>
              <a:rPr lang="en-AU" dirty="0"/>
              <a:t>Comparative Travel Time </a:t>
            </a:r>
          </a:p>
          <a:p>
            <a:pPr algn="ctr"/>
            <a:r>
              <a:rPr lang="en-AU" dirty="0"/>
              <a:t>Journey to Work </a:t>
            </a:r>
          </a:p>
        </p:txBody>
      </p:sp>
    </p:spTree>
    <p:extLst>
      <p:ext uri="{BB962C8B-B14F-4D97-AF65-F5344CB8AC3E}">
        <p14:creationId xmlns:p14="http://schemas.microsoft.com/office/powerpoint/2010/main" val="160568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370ED-7DE0-DEA6-9662-93AF45D7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4DC177C-37ED-84BE-092C-331C311FB839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E6D75E-1C64-C8C3-8F02-1E3FEA56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9ED38CC-AB6E-A788-C5F3-5EFAE3F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1D4289"/>
                </a:solidFill>
                <a:latin typeface="Aptos" panose="020B0004020202020204" pitchFamily="34" charset="0"/>
                <a:cs typeface="Arial"/>
                <a:sym typeface="Arial"/>
              </a:rPr>
              <a:t>Context… in New South Wales</a:t>
            </a:r>
            <a:endParaRPr lang="en-AU" sz="3600" b="1" dirty="0">
              <a:solidFill>
                <a:srgbClr val="1D4289"/>
              </a:solidFill>
              <a:latin typeface="Aptos" panose="020B0004020202020204" pitchFamily="34" charset="0"/>
              <a:cs typeface="Arial"/>
              <a:sym typeface="Arial"/>
            </a:endParaRPr>
          </a:p>
        </p:txBody>
      </p:sp>
      <p:pic>
        <p:nvPicPr>
          <p:cNvPr id="1026" name="Picture 2" descr="Broken Hill - Wikipedia">
            <a:extLst>
              <a:ext uri="{FF2B5EF4-FFF2-40B4-BE49-F238E27FC236}">
                <a16:creationId xmlns:a16="http://schemas.microsoft.com/office/drawing/2014/main" id="{A2C1BE9D-4E0F-C904-8BC5-AD669C2D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3" y="1568449"/>
            <a:ext cx="6096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emans Bay: The once sleepy holiday town attracting sea-changers">
            <a:extLst>
              <a:ext uri="{FF2B5EF4-FFF2-40B4-BE49-F238E27FC236}">
                <a16:creationId xmlns:a16="http://schemas.microsoft.com/office/drawing/2014/main" id="{10D018AC-700B-486E-9C3B-1D58BA79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3" y="1568449"/>
            <a:ext cx="5094974" cy="3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F9A080-66CF-40F6-17F8-9EB438657A7C}"/>
              </a:ext>
            </a:extLst>
          </p:cNvPr>
          <p:cNvSpPr txBox="1"/>
          <p:nvPr/>
        </p:nvSpPr>
        <p:spPr>
          <a:xfrm>
            <a:off x="1837267" y="5104885"/>
            <a:ext cx="405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Broken Hill – Inland mining town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54EF00-8A22-CA0C-B7FA-DD36709177DC}"/>
              </a:ext>
            </a:extLst>
          </p:cNvPr>
          <p:cNvSpPr txBox="1"/>
          <p:nvPr/>
        </p:nvSpPr>
        <p:spPr>
          <a:xfrm>
            <a:off x="8136467" y="5169326"/>
            <a:ext cx="405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Batemans Bay – Coastal town</a:t>
            </a:r>
          </a:p>
        </p:txBody>
      </p:sp>
    </p:spTree>
    <p:extLst>
      <p:ext uri="{BB962C8B-B14F-4D97-AF65-F5344CB8AC3E}">
        <p14:creationId xmlns:p14="http://schemas.microsoft.com/office/powerpoint/2010/main" val="20060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370ED-7DE0-DEA6-9662-93AF45D7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4DC177C-37ED-84BE-092C-331C311FB839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E6D75E-1C64-C8C3-8F02-1E3FEA56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pic>
        <p:nvPicPr>
          <p:cNvPr id="1030" name="Picture 6" descr="Bradfield Highway (Sydney) - Wikipedia">
            <a:extLst>
              <a:ext uri="{FF2B5EF4-FFF2-40B4-BE49-F238E27FC236}">
                <a16:creationId xmlns:a16="http://schemas.microsoft.com/office/drawing/2014/main" id="{D1C040F4-5C8E-2919-A14A-5CA0481C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1" y="1707414"/>
            <a:ext cx="5520266" cy="3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ulevard of broken dreams': could Parramatta Road really become Sydney's  Champs-Élysées? | Sydney | The Guardian">
            <a:extLst>
              <a:ext uri="{FF2B5EF4-FFF2-40B4-BE49-F238E27FC236}">
                <a16:creationId xmlns:a16="http://schemas.microsoft.com/office/drawing/2014/main" id="{97E7C4BD-B557-110E-F0D9-9C02FA919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1" y="1707414"/>
            <a:ext cx="5527089" cy="36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B9D1C1-5D6B-8B7B-064F-F25D808AB3FF}"/>
              </a:ext>
            </a:extLst>
          </p:cNvPr>
          <p:cNvSpPr txBox="1"/>
          <p:nvPr/>
        </p:nvSpPr>
        <p:spPr>
          <a:xfrm>
            <a:off x="1913467" y="5436111"/>
            <a:ext cx="405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Sydney Suburban Road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0D256-C0F6-2AA5-2027-45FB93582D83}"/>
              </a:ext>
            </a:extLst>
          </p:cNvPr>
          <p:cNvSpPr txBox="1"/>
          <p:nvPr/>
        </p:nvSpPr>
        <p:spPr>
          <a:xfrm>
            <a:off x="8250766" y="5436111"/>
            <a:ext cx="405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Sydney CBD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E45C909-3509-A672-87A6-903C205BA0C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rgbClr val="1D4289"/>
                </a:solidFill>
                <a:latin typeface="Aptos" panose="020B0004020202020204" pitchFamily="34" charset="0"/>
                <a:cs typeface="Arial"/>
                <a:sym typeface="Arial"/>
              </a:rPr>
              <a:t>Context… in New South Wales</a:t>
            </a:r>
            <a:endParaRPr lang="en-AU" sz="3600" b="1" dirty="0">
              <a:solidFill>
                <a:srgbClr val="1D4289"/>
              </a:solidFill>
              <a:latin typeface="Aptos" panose="020B00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68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D0A12-B19C-7609-2BD3-E71ABBC2D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D44A1D86-5D5F-0CF3-F680-3AE4F34EBC81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7D9EEE-C058-20CD-1690-E7F12EF6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2906069B-2379-8CDD-73DB-B3E1BF647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663" y="2425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Methodology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3CD2A156-A9C6-3E1B-7DFF-1026F9F57334}"/>
              </a:ext>
            </a:extLst>
          </p:cNvPr>
          <p:cNvSpPr/>
          <p:nvPr/>
        </p:nvSpPr>
        <p:spPr>
          <a:xfrm flipV="1">
            <a:off x="1349252" y="3397444"/>
            <a:ext cx="0" cy="736246"/>
          </a:xfrm>
          <a:prstGeom prst="line">
            <a:avLst/>
          </a:prstGeom>
          <a:ln w="19050" cap="flat">
            <a:solidFill>
              <a:srgbClr val="E64626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/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5C8B4672-BD18-BF3B-1B86-F18816D4EEBF}"/>
              </a:ext>
            </a:extLst>
          </p:cNvPr>
          <p:cNvGrpSpPr/>
          <p:nvPr/>
        </p:nvGrpSpPr>
        <p:grpSpPr>
          <a:xfrm>
            <a:off x="372663" y="3128118"/>
            <a:ext cx="2156559" cy="1177943"/>
            <a:chOff x="0" y="0"/>
            <a:chExt cx="1149540" cy="751768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B3A55A02-1BC8-3405-EE6A-949D0F412694}"/>
                </a:ext>
              </a:extLst>
            </p:cNvPr>
            <p:cNvSpPr/>
            <p:nvPr/>
          </p:nvSpPr>
          <p:spPr>
            <a:xfrm>
              <a:off x="0" y="0"/>
              <a:ext cx="1149540" cy="751768"/>
            </a:xfrm>
            <a:custGeom>
              <a:avLst/>
              <a:gdLst/>
              <a:ahLst/>
              <a:cxnLst/>
              <a:rect l="l" t="t" r="r" b="b"/>
              <a:pathLst>
                <a:path w="1149540" h="751768">
                  <a:moveTo>
                    <a:pt x="375884" y="0"/>
                  </a:moveTo>
                  <a:lnTo>
                    <a:pt x="773656" y="0"/>
                  </a:lnTo>
                  <a:cubicBezTo>
                    <a:pt x="981251" y="0"/>
                    <a:pt x="1149540" y="168289"/>
                    <a:pt x="1149540" y="375884"/>
                  </a:cubicBezTo>
                  <a:lnTo>
                    <a:pt x="1149540" y="375884"/>
                  </a:lnTo>
                  <a:cubicBezTo>
                    <a:pt x="1149540" y="583479"/>
                    <a:pt x="981251" y="751768"/>
                    <a:pt x="773656" y="751768"/>
                  </a:cubicBezTo>
                  <a:lnTo>
                    <a:pt x="375884" y="751768"/>
                  </a:lnTo>
                  <a:cubicBezTo>
                    <a:pt x="168289" y="751768"/>
                    <a:pt x="0" y="583479"/>
                    <a:pt x="0" y="375884"/>
                  </a:cubicBezTo>
                  <a:lnTo>
                    <a:pt x="0" y="375884"/>
                  </a:lnTo>
                  <a:cubicBezTo>
                    <a:pt x="0" y="168289"/>
                    <a:pt x="168289" y="0"/>
                    <a:pt x="37588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E64626"/>
              </a:solidFill>
              <a:prstDash val="solid"/>
              <a:round/>
            </a:ln>
          </p:spPr>
          <p:txBody>
            <a:bodyPr/>
            <a:lstStyle/>
            <a:p>
              <a:endParaRPr lang="en-AU" sz="2400" dirty="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63C1B58-820F-56FE-BB22-01CD74C8602B}"/>
                </a:ext>
              </a:extLst>
            </p:cNvPr>
            <p:cNvSpPr txBox="1"/>
            <p:nvPr/>
          </p:nvSpPr>
          <p:spPr>
            <a:xfrm>
              <a:off x="0" y="-28575"/>
              <a:ext cx="1149540" cy="780343"/>
            </a:xfrm>
            <a:prstGeom prst="rect">
              <a:avLst/>
            </a:prstGeom>
            <a:ln>
              <a:solidFill>
                <a:srgbClr val="E64626"/>
              </a:solidFill>
            </a:ln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2400" dirty="0"/>
            </a:p>
          </p:txBody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975CD151-3593-6544-2FCE-B53D87D1DEB9}"/>
              </a:ext>
            </a:extLst>
          </p:cNvPr>
          <p:cNvSpPr txBox="1"/>
          <p:nvPr/>
        </p:nvSpPr>
        <p:spPr>
          <a:xfrm>
            <a:off x="422087" y="3405998"/>
            <a:ext cx="2006040" cy="77187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400" b="1" spc="124" dirty="0">
                <a:solidFill>
                  <a:srgbClr val="404040"/>
                </a:solidFill>
                <a:latin typeface="Inter Bold"/>
                <a:ea typeface="Inter Bold"/>
                <a:cs typeface="Inter Bold"/>
                <a:sym typeface="Inter Bold"/>
              </a:rPr>
              <a:t>PEOPLE DATA</a:t>
            </a:r>
          </a:p>
          <a:p>
            <a:pPr algn="ctr">
              <a:lnSpc>
                <a:spcPts val="1204"/>
              </a:lnSpc>
            </a:pPr>
            <a:r>
              <a:rPr lang="en-US" sz="1400" b="1" spc="124" dirty="0">
                <a:solidFill>
                  <a:srgbClr val="404040"/>
                </a:solidFill>
                <a:latin typeface="Inter Bold"/>
                <a:ea typeface="Inter Bold"/>
                <a:cs typeface="Inter Bold"/>
                <a:sym typeface="Inter Bold"/>
              </a:rPr>
              <a:t>PLACE DATA </a:t>
            </a:r>
          </a:p>
          <a:p>
            <a:pPr algn="ctr">
              <a:lnSpc>
                <a:spcPts val="1204"/>
              </a:lnSpc>
            </a:pPr>
            <a:r>
              <a:rPr lang="en-US" sz="1400" b="1" spc="124" dirty="0">
                <a:solidFill>
                  <a:srgbClr val="404040"/>
                </a:solidFill>
                <a:latin typeface="Inter Bold"/>
                <a:ea typeface="Inter Bold"/>
                <a:cs typeface="Inter Bold"/>
                <a:sym typeface="Inter Bold"/>
              </a:rPr>
              <a:t>TRAVEL TIME DATA</a:t>
            </a:r>
          </a:p>
          <a:p>
            <a:pPr algn="ctr">
              <a:lnSpc>
                <a:spcPts val="1204"/>
              </a:lnSpc>
            </a:pPr>
            <a:r>
              <a:rPr lang="en-US" sz="1400" b="1" spc="124" dirty="0">
                <a:solidFill>
                  <a:srgbClr val="A6A6A6"/>
                </a:solidFill>
                <a:latin typeface="Inter Bold"/>
                <a:ea typeface="Inter Bold"/>
                <a:cs typeface="Inter Bold"/>
                <a:sym typeface="Inter Bold"/>
              </a:rPr>
              <a:t>(SECONDARY SOURCES)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413115EF-D032-6965-BB53-CE30D6DFC5B9}"/>
              </a:ext>
            </a:extLst>
          </p:cNvPr>
          <p:cNvSpPr/>
          <p:nvPr/>
        </p:nvSpPr>
        <p:spPr>
          <a:xfrm flipH="1" flipV="1">
            <a:off x="4833845" y="1174029"/>
            <a:ext cx="1" cy="1256933"/>
          </a:xfrm>
          <a:prstGeom prst="line">
            <a:avLst/>
          </a:prstGeom>
          <a:ln w="19050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 b="1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D8B0CB6-7296-9929-43FF-29078AABB648}"/>
              </a:ext>
            </a:extLst>
          </p:cNvPr>
          <p:cNvGrpSpPr/>
          <p:nvPr/>
        </p:nvGrpSpPr>
        <p:grpSpPr>
          <a:xfrm>
            <a:off x="3836478" y="1093880"/>
            <a:ext cx="2164271" cy="993213"/>
            <a:chOff x="0" y="0"/>
            <a:chExt cx="1284735" cy="422132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7354EFD-E93A-08B8-2FE2-4E8496792486}"/>
                </a:ext>
              </a:extLst>
            </p:cNvPr>
            <p:cNvSpPr/>
            <p:nvPr/>
          </p:nvSpPr>
          <p:spPr>
            <a:xfrm>
              <a:off x="0" y="0"/>
              <a:ext cx="1284735" cy="422132"/>
            </a:xfrm>
            <a:custGeom>
              <a:avLst/>
              <a:gdLst/>
              <a:ahLst/>
              <a:cxnLst/>
              <a:rect l="l" t="t" r="r" b="b"/>
              <a:pathLst>
                <a:path w="1284735" h="422132">
                  <a:moveTo>
                    <a:pt x="211066" y="0"/>
                  </a:moveTo>
                  <a:lnTo>
                    <a:pt x="1073669" y="0"/>
                  </a:lnTo>
                  <a:cubicBezTo>
                    <a:pt x="1190238" y="0"/>
                    <a:pt x="1284735" y="94497"/>
                    <a:pt x="1284735" y="211066"/>
                  </a:cubicBezTo>
                  <a:lnTo>
                    <a:pt x="1284735" y="211066"/>
                  </a:lnTo>
                  <a:cubicBezTo>
                    <a:pt x="1284735" y="267044"/>
                    <a:pt x="1262498" y="320729"/>
                    <a:pt x="1222915" y="360312"/>
                  </a:cubicBezTo>
                  <a:cubicBezTo>
                    <a:pt x="1183333" y="399894"/>
                    <a:pt x="1129647" y="422132"/>
                    <a:pt x="1073669" y="422132"/>
                  </a:cubicBezTo>
                  <a:lnTo>
                    <a:pt x="211066" y="422132"/>
                  </a:lnTo>
                  <a:cubicBezTo>
                    <a:pt x="155088" y="422132"/>
                    <a:pt x="101402" y="399894"/>
                    <a:pt x="61820" y="360312"/>
                  </a:cubicBezTo>
                  <a:cubicBezTo>
                    <a:pt x="22237" y="320729"/>
                    <a:pt x="0" y="267044"/>
                    <a:pt x="0" y="211066"/>
                  </a:cubicBezTo>
                  <a:lnTo>
                    <a:pt x="0" y="211066"/>
                  </a:lnTo>
                  <a:cubicBezTo>
                    <a:pt x="0" y="155088"/>
                    <a:pt x="22237" y="101402"/>
                    <a:pt x="61820" y="61820"/>
                  </a:cubicBezTo>
                  <a:cubicBezTo>
                    <a:pt x="101402" y="22237"/>
                    <a:pt x="155088" y="0"/>
                    <a:pt x="211066" y="0"/>
                  </a:cubicBezTo>
                  <a:close/>
                </a:path>
              </a:pathLst>
            </a:custGeom>
            <a:solidFill>
              <a:srgbClr val="E64626"/>
            </a:solidFill>
          </p:spPr>
          <p:txBody>
            <a:bodyPr/>
            <a:lstStyle/>
            <a:p>
              <a:endParaRPr lang="en-AU" sz="1688" b="1" dirty="0"/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7A142A70-1630-677B-DCE4-2DEA56CFE0F9}"/>
                </a:ext>
              </a:extLst>
            </p:cNvPr>
            <p:cNvSpPr txBox="1"/>
            <p:nvPr/>
          </p:nvSpPr>
          <p:spPr>
            <a:xfrm>
              <a:off x="0" y="-28575"/>
              <a:ext cx="1284735" cy="450707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 b="1"/>
            </a:p>
          </p:txBody>
        </p:sp>
      </p:grpSp>
      <p:sp>
        <p:nvSpPr>
          <p:cNvPr id="19" name="TextBox 11">
            <a:extLst>
              <a:ext uri="{FF2B5EF4-FFF2-40B4-BE49-F238E27FC236}">
                <a16:creationId xmlns:a16="http://schemas.microsoft.com/office/drawing/2014/main" id="{90E998D5-467E-8A8A-E3F4-3F471EB32905}"/>
              </a:ext>
            </a:extLst>
          </p:cNvPr>
          <p:cNvSpPr txBox="1"/>
          <p:nvPr/>
        </p:nvSpPr>
        <p:spPr>
          <a:xfrm>
            <a:off x="4023184" y="1449832"/>
            <a:ext cx="174312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25" b="1" spc="124" dirty="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DATA STANDARDISATION</a:t>
            </a:r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10ACAC04-AE3C-E1F0-F54C-86DC98F30F3C}"/>
              </a:ext>
            </a:extLst>
          </p:cNvPr>
          <p:cNvSpPr/>
          <p:nvPr/>
        </p:nvSpPr>
        <p:spPr>
          <a:xfrm flipH="1" flipV="1">
            <a:off x="4824690" y="3025513"/>
            <a:ext cx="7712" cy="760970"/>
          </a:xfrm>
          <a:prstGeom prst="line">
            <a:avLst/>
          </a:prstGeom>
          <a:ln w="19050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 b="1"/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726A80D2-49E2-0D52-133E-2E8E2FBE04A3}"/>
              </a:ext>
            </a:extLst>
          </p:cNvPr>
          <p:cNvGrpSpPr/>
          <p:nvPr/>
        </p:nvGrpSpPr>
        <p:grpSpPr>
          <a:xfrm>
            <a:off x="3827322" y="2437318"/>
            <a:ext cx="2164271" cy="993213"/>
            <a:chOff x="0" y="0"/>
            <a:chExt cx="1284735" cy="422132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BE79328-764A-5BA7-B082-AF66699501F1}"/>
                </a:ext>
              </a:extLst>
            </p:cNvPr>
            <p:cNvSpPr/>
            <p:nvPr/>
          </p:nvSpPr>
          <p:spPr>
            <a:xfrm>
              <a:off x="0" y="0"/>
              <a:ext cx="1284735" cy="422132"/>
            </a:xfrm>
            <a:custGeom>
              <a:avLst/>
              <a:gdLst/>
              <a:ahLst/>
              <a:cxnLst/>
              <a:rect l="l" t="t" r="r" b="b"/>
              <a:pathLst>
                <a:path w="1284735" h="422132">
                  <a:moveTo>
                    <a:pt x="211066" y="0"/>
                  </a:moveTo>
                  <a:lnTo>
                    <a:pt x="1073669" y="0"/>
                  </a:lnTo>
                  <a:cubicBezTo>
                    <a:pt x="1190238" y="0"/>
                    <a:pt x="1284735" y="94497"/>
                    <a:pt x="1284735" y="211066"/>
                  </a:cubicBezTo>
                  <a:lnTo>
                    <a:pt x="1284735" y="211066"/>
                  </a:lnTo>
                  <a:cubicBezTo>
                    <a:pt x="1284735" y="267044"/>
                    <a:pt x="1262498" y="320729"/>
                    <a:pt x="1222915" y="360312"/>
                  </a:cubicBezTo>
                  <a:cubicBezTo>
                    <a:pt x="1183333" y="399894"/>
                    <a:pt x="1129647" y="422132"/>
                    <a:pt x="1073669" y="422132"/>
                  </a:cubicBezTo>
                  <a:lnTo>
                    <a:pt x="211066" y="422132"/>
                  </a:lnTo>
                  <a:cubicBezTo>
                    <a:pt x="155088" y="422132"/>
                    <a:pt x="101402" y="399894"/>
                    <a:pt x="61820" y="360312"/>
                  </a:cubicBezTo>
                  <a:cubicBezTo>
                    <a:pt x="22237" y="320729"/>
                    <a:pt x="0" y="267044"/>
                    <a:pt x="0" y="211066"/>
                  </a:cubicBezTo>
                  <a:lnTo>
                    <a:pt x="0" y="211066"/>
                  </a:lnTo>
                  <a:cubicBezTo>
                    <a:pt x="0" y="155088"/>
                    <a:pt x="22237" y="101402"/>
                    <a:pt x="61820" y="61820"/>
                  </a:cubicBezTo>
                  <a:cubicBezTo>
                    <a:pt x="101402" y="22237"/>
                    <a:pt x="155088" y="0"/>
                    <a:pt x="211066" y="0"/>
                  </a:cubicBezTo>
                  <a:close/>
                </a:path>
              </a:pathLst>
            </a:custGeom>
            <a:solidFill>
              <a:srgbClr val="E64626"/>
            </a:solidFill>
          </p:spPr>
          <p:txBody>
            <a:bodyPr/>
            <a:lstStyle/>
            <a:p>
              <a:endParaRPr lang="en-AU" sz="1688" b="1"/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972479B1-C762-7932-506D-60539550E248}"/>
                </a:ext>
              </a:extLst>
            </p:cNvPr>
            <p:cNvSpPr txBox="1"/>
            <p:nvPr/>
          </p:nvSpPr>
          <p:spPr>
            <a:xfrm>
              <a:off x="0" y="-28575"/>
              <a:ext cx="1284735" cy="450707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 b="1"/>
            </a:p>
          </p:txBody>
        </p:sp>
      </p:grpSp>
      <p:sp>
        <p:nvSpPr>
          <p:cNvPr id="24" name="TextBox 16">
            <a:extLst>
              <a:ext uri="{FF2B5EF4-FFF2-40B4-BE49-F238E27FC236}">
                <a16:creationId xmlns:a16="http://schemas.microsoft.com/office/drawing/2014/main" id="{D6C68072-CB37-5101-E73D-379FF04DD197}"/>
              </a:ext>
            </a:extLst>
          </p:cNvPr>
          <p:cNvSpPr txBox="1"/>
          <p:nvPr/>
        </p:nvSpPr>
        <p:spPr>
          <a:xfrm>
            <a:off x="4014027" y="2793270"/>
            <a:ext cx="174312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25" b="1" spc="124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SPATIAL COMPILATION </a:t>
            </a: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F015147F-65F4-CA22-53FD-A542A647988B}"/>
              </a:ext>
            </a:extLst>
          </p:cNvPr>
          <p:cNvSpPr/>
          <p:nvPr/>
        </p:nvSpPr>
        <p:spPr>
          <a:xfrm flipV="1">
            <a:off x="4832402" y="4270713"/>
            <a:ext cx="1445" cy="993213"/>
          </a:xfrm>
          <a:prstGeom prst="line">
            <a:avLst/>
          </a:prstGeom>
          <a:ln w="19050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 b="1"/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3A2874E9-9603-EBBC-93E2-11249CFA1BFA}"/>
              </a:ext>
            </a:extLst>
          </p:cNvPr>
          <p:cNvGrpSpPr/>
          <p:nvPr/>
        </p:nvGrpSpPr>
        <p:grpSpPr>
          <a:xfrm>
            <a:off x="3836478" y="3816152"/>
            <a:ext cx="2164271" cy="993213"/>
            <a:chOff x="0" y="0"/>
            <a:chExt cx="1284735" cy="422132"/>
          </a:xfrm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1DB0138-FFC0-CBD4-6A8E-7639407B22B2}"/>
                </a:ext>
              </a:extLst>
            </p:cNvPr>
            <p:cNvSpPr/>
            <p:nvPr/>
          </p:nvSpPr>
          <p:spPr>
            <a:xfrm>
              <a:off x="0" y="0"/>
              <a:ext cx="1284735" cy="422132"/>
            </a:xfrm>
            <a:custGeom>
              <a:avLst/>
              <a:gdLst/>
              <a:ahLst/>
              <a:cxnLst/>
              <a:rect l="l" t="t" r="r" b="b"/>
              <a:pathLst>
                <a:path w="1284735" h="422132">
                  <a:moveTo>
                    <a:pt x="211066" y="0"/>
                  </a:moveTo>
                  <a:lnTo>
                    <a:pt x="1073669" y="0"/>
                  </a:lnTo>
                  <a:cubicBezTo>
                    <a:pt x="1190238" y="0"/>
                    <a:pt x="1284735" y="94497"/>
                    <a:pt x="1284735" y="211066"/>
                  </a:cubicBezTo>
                  <a:lnTo>
                    <a:pt x="1284735" y="211066"/>
                  </a:lnTo>
                  <a:cubicBezTo>
                    <a:pt x="1284735" y="267044"/>
                    <a:pt x="1262498" y="320729"/>
                    <a:pt x="1222915" y="360312"/>
                  </a:cubicBezTo>
                  <a:cubicBezTo>
                    <a:pt x="1183333" y="399894"/>
                    <a:pt x="1129647" y="422132"/>
                    <a:pt x="1073669" y="422132"/>
                  </a:cubicBezTo>
                  <a:lnTo>
                    <a:pt x="211066" y="422132"/>
                  </a:lnTo>
                  <a:cubicBezTo>
                    <a:pt x="155088" y="422132"/>
                    <a:pt x="101402" y="399894"/>
                    <a:pt x="61820" y="360312"/>
                  </a:cubicBezTo>
                  <a:cubicBezTo>
                    <a:pt x="22237" y="320729"/>
                    <a:pt x="0" y="267044"/>
                    <a:pt x="0" y="211066"/>
                  </a:cubicBezTo>
                  <a:lnTo>
                    <a:pt x="0" y="211066"/>
                  </a:lnTo>
                  <a:cubicBezTo>
                    <a:pt x="0" y="155088"/>
                    <a:pt x="22237" y="101402"/>
                    <a:pt x="61820" y="61820"/>
                  </a:cubicBezTo>
                  <a:cubicBezTo>
                    <a:pt x="101402" y="22237"/>
                    <a:pt x="155088" y="0"/>
                    <a:pt x="211066" y="0"/>
                  </a:cubicBezTo>
                  <a:close/>
                </a:path>
              </a:pathLst>
            </a:custGeom>
            <a:solidFill>
              <a:srgbClr val="E64626"/>
            </a:solidFill>
          </p:spPr>
          <p:txBody>
            <a:bodyPr/>
            <a:lstStyle/>
            <a:p>
              <a:endParaRPr lang="en-AU" sz="1688" b="1" dirty="0"/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6B5A1215-33CC-FCEF-8E2C-18F5A036829F}"/>
                </a:ext>
              </a:extLst>
            </p:cNvPr>
            <p:cNvSpPr txBox="1"/>
            <p:nvPr/>
          </p:nvSpPr>
          <p:spPr>
            <a:xfrm>
              <a:off x="0" y="-28575"/>
              <a:ext cx="1284735" cy="450707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 b="1"/>
            </a:p>
          </p:txBody>
        </p:sp>
      </p:grpSp>
      <p:sp>
        <p:nvSpPr>
          <p:cNvPr id="29" name="TextBox 21">
            <a:extLst>
              <a:ext uri="{FF2B5EF4-FFF2-40B4-BE49-F238E27FC236}">
                <a16:creationId xmlns:a16="http://schemas.microsoft.com/office/drawing/2014/main" id="{ABA836C1-740B-61B0-E618-8E68CBD30AC6}"/>
              </a:ext>
            </a:extLst>
          </p:cNvPr>
          <p:cNvSpPr txBox="1"/>
          <p:nvPr/>
        </p:nvSpPr>
        <p:spPr>
          <a:xfrm>
            <a:off x="4014027" y="4019011"/>
            <a:ext cx="174312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25" b="1" spc="124" dirty="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FEATURE ASSIGNMENT TO SA2 ZONES</a:t>
            </a:r>
          </a:p>
        </p:txBody>
      </p:sp>
      <p:sp>
        <p:nvSpPr>
          <p:cNvPr id="30" name="AutoShape 22">
            <a:extLst>
              <a:ext uri="{FF2B5EF4-FFF2-40B4-BE49-F238E27FC236}">
                <a16:creationId xmlns:a16="http://schemas.microsoft.com/office/drawing/2014/main" id="{2363A94F-769D-B851-1184-DCE8B9E692E7}"/>
              </a:ext>
            </a:extLst>
          </p:cNvPr>
          <p:cNvSpPr/>
          <p:nvPr/>
        </p:nvSpPr>
        <p:spPr>
          <a:xfrm flipH="1">
            <a:off x="5849527" y="5700109"/>
            <a:ext cx="1435148" cy="324907"/>
          </a:xfrm>
          <a:prstGeom prst="line">
            <a:avLst/>
          </a:prstGeom>
          <a:ln w="19050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 b="1"/>
          </a:p>
        </p:txBody>
      </p:sp>
      <p:grpSp>
        <p:nvGrpSpPr>
          <p:cNvPr id="31" name="Group 23">
            <a:extLst>
              <a:ext uri="{FF2B5EF4-FFF2-40B4-BE49-F238E27FC236}">
                <a16:creationId xmlns:a16="http://schemas.microsoft.com/office/drawing/2014/main" id="{9D97DC0F-0710-6F83-A121-4243A0DCCBA4}"/>
              </a:ext>
            </a:extLst>
          </p:cNvPr>
          <p:cNvGrpSpPr/>
          <p:nvPr/>
        </p:nvGrpSpPr>
        <p:grpSpPr>
          <a:xfrm>
            <a:off x="3836478" y="5295359"/>
            <a:ext cx="2164271" cy="993213"/>
            <a:chOff x="0" y="0"/>
            <a:chExt cx="1284735" cy="422132"/>
          </a:xfrm>
        </p:grpSpPr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68EFF5FA-39E4-EAB4-AFE4-43F561B30B15}"/>
                </a:ext>
              </a:extLst>
            </p:cNvPr>
            <p:cNvSpPr/>
            <p:nvPr/>
          </p:nvSpPr>
          <p:spPr>
            <a:xfrm>
              <a:off x="0" y="0"/>
              <a:ext cx="1284735" cy="422132"/>
            </a:xfrm>
            <a:custGeom>
              <a:avLst/>
              <a:gdLst/>
              <a:ahLst/>
              <a:cxnLst/>
              <a:rect l="l" t="t" r="r" b="b"/>
              <a:pathLst>
                <a:path w="1284735" h="422132">
                  <a:moveTo>
                    <a:pt x="211066" y="0"/>
                  </a:moveTo>
                  <a:lnTo>
                    <a:pt x="1073669" y="0"/>
                  </a:lnTo>
                  <a:cubicBezTo>
                    <a:pt x="1190238" y="0"/>
                    <a:pt x="1284735" y="94497"/>
                    <a:pt x="1284735" y="211066"/>
                  </a:cubicBezTo>
                  <a:lnTo>
                    <a:pt x="1284735" y="211066"/>
                  </a:lnTo>
                  <a:cubicBezTo>
                    <a:pt x="1284735" y="267044"/>
                    <a:pt x="1262498" y="320729"/>
                    <a:pt x="1222915" y="360312"/>
                  </a:cubicBezTo>
                  <a:cubicBezTo>
                    <a:pt x="1183333" y="399894"/>
                    <a:pt x="1129647" y="422132"/>
                    <a:pt x="1073669" y="422132"/>
                  </a:cubicBezTo>
                  <a:lnTo>
                    <a:pt x="211066" y="422132"/>
                  </a:lnTo>
                  <a:cubicBezTo>
                    <a:pt x="155088" y="422132"/>
                    <a:pt x="101402" y="399894"/>
                    <a:pt x="61820" y="360312"/>
                  </a:cubicBezTo>
                  <a:cubicBezTo>
                    <a:pt x="22237" y="320729"/>
                    <a:pt x="0" y="267044"/>
                    <a:pt x="0" y="211066"/>
                  </a:cubicBezTo>
                  <a:lnTo>
                    <a:pt x="0" y="211066"/>
                  </a:lnTo>
                  <a:cubicBezTo>
                    <a:pt x="0" y="155088"/>
                    <a:pt x="22237" y="101402"/>
                    <a:pt x="61820" y="61820"/>
                  </a:cubicBezTo>
                  <a:cubicBezTo>
                    <a:pt x="101402" y="22237"/>
                    <a:pt x="155088" y="0"/>
                    <a:pt x="211066" y="0"/>
                  </a:cubicBezTo>
                  <a:close/>
                </a:path>
              </a:pathLst>
            </a:custGeom>
            <a:solidFill>
              <a:srgbClr val="E64626"/>
            </a:solidFill>
          </p:spPr>
          <p:txBody>
            <a:bodyPr/>
            <a:lstStyle/>
            <a:p>
              <a:endParaRPr lang="en-AU" sz="1688" b="1" dirty="0"/>
            </a:p>
          </p:txBody>
        </p:sp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id="{319C2885-66C3-67B1-C06A-DE6E31B46129}"/>
                </a:ext>
              </a:extLst>
            </p:cNvPr>
            <p:cNvSpPr txBox="1"/>
            <p:nvPr/>
          </p:nvSpPr>
          <p:spPr>
            <a:xfrm>
              <a:off x="0" y="-28575"/>
              <a:ext cx="1284735" cy="450707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 b="1"/>
            </a:p>
          </p:txBody>
        </p:sp>
      </p:grpSp>
      <p:sp>
        <p:nvSpPr>
          <p:cNvPr id="34" name="TextBox 26">
            <a:extLst>
              <a:ext uri="{FF2B5EF4-FFF2-40B4-BE49-F238E27FC236}">
                <a16:creationId xmlns:a16="http://schemas.microsoft.com/office/drawing/2014/main" id="{BA62E18E-312D-E6A4-1009-099C28246589}"/>
              </a:ext>
            </a:extLst>
          </p:cNvPr>
          <p:cNvSpPr txBox="1"/>
          <p:nvPr/>
        </p:nvSpPr>
        <p:spPr>
          <a:xfrm>
            <a:off x="4023184" y="5638076"/>
            <a:ext cx="174312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25" b="1" spc="124" dirty="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FEATURE SELECTION</a:t>
            </a:r>
          </a:p>
        </p:txBody>
      </p:sp>
      <p:grpSp>
        <p:nvGrpSpPr>
          <p:cNvPr id="35" name="Group 27">
            <a:extLst>
              <a:ext uri="{FF2B5EF4-FFF2-40B4-BE49-F238E27FC236}">
                <a16:creationId xmlns:a16="http://schemas.microsoft.com/office/drawing/2014/main" id="{D499640A-BFFC-3069-3F9A-DFA0BD02F388}"/>
              </a:ext>
            </a:extLst>
          </p:cNvPr>
          <p:cNvGrpSpPr/>
          <p:nvPr/>
        </p:nvGrpSpPr>
        <p:grpSpPr>
          <a:xfrm>
            <a:off x="6754515" y="4681946"/>
            <a:ext cx="2164270" cy="959263"/>
            <a:chOff x="0" y="0"/>
            <a:chExt cx="1284735" cy="422132"/>
          </a:xfrm>
        </p:grpSpPr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BDB6595F-EDD1-8BF9-4A7F-078ED37FB0F9}"/>
                </a:ext>
              </a:extLst>
            </p:cNvPr>
            <p:cNvSpPr/>
            <p:nvPr/>
          </p:nvSpPr>
          <p:spPr>
            <a:xfrm>
              <a:off x="0" y="0"/>
              <a:ext cx="1284735" cy="422132"/>
            </a:xfrm>
            <a:custGeom>
              <a:avLst/>
              <a:gdLst/>
              <a:ahLst/>
              <a:cxnLst/>
              <a:rect l="l" t="t" r="r" b="b"/>
              <a:pathLst>
                <a:path w="1284735" h="422132">
                  <a:moveTo>
                    <a:pt x="211066" y="0"/>
                  </a:moveTo>
                  <a:lnTo>
                    <a:pt x="1073669" y="0"/>
                  </a:lnTo>
                  <a:cubicBezTo>
                    <a:pt x="1190238" y="0"/>
                    <a:pt x="1284735" y="94497"/>
                    <a:pt x="1284735" y="211066"/>
                  </a:cubicBezTo>
                  <a:lnTo>
                    <a:pt x="1284735" y="211066"/>
                  </a:lnTo>
                  <a:cubicBezTo>
                    <a:pt x="1284735" y="267044"/>
                    <a:pt x="1262498" y="320729"/>
                    <a:pt x="1222915" y="360312"/>
                  </a:cubicBezTo>
                  <a:cubicBezTo>
                    <a:pt x="1183333" y="399894"/>
                    <a:pt x="1129647" y="422132"/>
                    <a:pt x="1073669" y="422132"/>
                  </a:cubicBezTo>
                  <a:lnTo>
                    <a:pt x="211066" y="422132"/>
                  </a:lnTo>
                  <a:cubicBezTo>
                    <a:pt x="155088" y="422132"/>
                    <a:pt x="101402" y="399894"/>
                    <a:pt x="61820" y="360312"/>
                  </a:cubicBezTo>
                  <a:cubicBezTo>
                    <a:pt x="22237" y="320729"/>
                    <a:pt x="0" y="267044"/>
                    <a:pt x="0" y="211066"/>
                  </a:cubicBezTo>
                  <a:lnTo>
                    <a:pt x="0" y="211066"/>
                  </a:lnTo>
                  <a:cubicBezTo>
                    <a:pt x="0" y="155088"/>
                    <a:pt x="22237" y="101402"/>
                    <a:pt x="61820" y="61820"/>
                  </a:cubicBezTo>
                  <a:cubicBezTo>
                    <a:pt x="101402" y="22237"/>
                    <a:pt x="155088" y="0"/>
                    <a:pt x="211066" y="0"/>
                  </a:cubicBezTo>
                  <a:close/>
                </a:path>
              </a:pathLst>
            </a:custGeom>
            <a:solidFill>
              <a:srgbClr val="E64626"/>
            </a:solidFill>
          </p:spPr>
          <p:txBody>
            <a:bodyPr/>
            <a:lstStyle/>
            <a:p>
              <a:endParaRPr lang="en-AU" sz="1688" dirty="0"/>
            </a:p>
          </p:txBody>
        </p:sp>
        <p:sp>
          <p:nvSpPr>
            <p:cNvPr id="37" name="TextBox 29">
              <a:extLst>
                <a:ext uri="{FF2B5EF4-FFF2-40B4-BE49-F238E27FC236}">
                  <a16:creationId xmlns:a16="http://schemas.microsoft.com/office/drawing/2014/main" id="{F9781F90-58B5-F2C5-7C6E-96D98BC8190E}"/>
                </a:ext>
              </a:extLst>
            </p:cNvPr>
            <p:cNvSpPr txBox="1"/>
            <p:nvPr/>
          </p:nvSpPr>
          <p:spPr>
            <a:xfrm>
              <a:off x="0" y="-28575"/>
              <a:ext cx="1284735" cy="450707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/>
            </a:p>
          </p:txBody>
        </p:sp>
      </p:grpSp>
      <p:sp>
        <p:nvSpPr>
          <p:cNvPr id="38" name="TextBox 30">
            <a:extLst>
              <a:ext uri="{FF2B5EF4-FFF2-40B4-BE49-F238E27FC236}">
                <a16:creationId xmlns:a16="http://schemas.microsoft.com/office/drawing/2014/main" id="{D6AB7DF9-7433-BA52-7FA4-A11CEE57FA8B}"/>
              </a:ext>
            </a:extLst>
          </p:cNvPr>
          <p:cNvSpPr txBox="1"/>
          <p:nvPr/>
        </p:nvSpPr>
        <p:spPr>
          <a:xfrm>
            <a:off x="6965090" y="5018472"/>
            <a:ext cx="174311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25" b="1" spc="124" dirty="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Normalization (Z-SCORE)</a:t>
            </a:r>
          </a:p>
        </p:txBody>
      </p:sp>
      <p:sp>
        <p:nvSpPr>
          <p:cNvPr id="39" name="AutoShape 31">
            <a:extLst>
              <a:ext uri="{FF2B5EF4-FFF2-40B4-BE49-F238E27FC236}">
                <a16:creationId xmlns:a16="http://schemas.microsoft.com/office/drawing/2014/main" id="{07513E23-D31B-2F53-7101-477B50B19FA9}"/>
              </a:ext>
            </a:extLst>
          </p:cNvPr>
          <p:cNvSpPr/>
          <p:nvPr/>
        </p:nvSpPr>
        <p:spPr>
          <a:xfrm>
            <a:off x="7750437" y="2471435"/>
            <a:ext cx="0" cy="1416918"/>
          </a:xfrm>
          <a:prstGeom prst="line">
            <a:avLst/>
          </a:prstGeom>
          <a:ln w="19050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 b="1"/>
          </a:p>
        </p:txBody>
      </p:sp>
      <p:grpSp>
        <p:nvGrpSpPr>
          <p:cNvPr id="40" name="Group 32">
            <a:extLst>
              <a:ext uri="{FF2B5EF4-FFF2-40B4-BE49-F238E27FC236}">
                <a16:creationId xmlns:a16="http://schemas.microsoft.com/office/drawing/2014/main" id="{C0F893AE-B8B8-5B88-A499-AA6339C61CBA}"/>
              </a:ext>
            </a:extLst>
          </p:cNvPr>
          <p:cNvGrpSpPr/>
          <p:nvPr/>
        </p:nvGrpSpPr>
        <p:grpSpPr>
          <a:xfrm>
            <a:off x="6725827" y="1459935"/>
            <a:ext cx="2164270" cy="959263"/>
            <a:chOff x="0" y="0"/>
            <a:chExt cx="1284735" cy="422132"/>
          </a:xfrm>
        </p:grpSpPr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7E91B54C-F207-BB97-2592-D9BE34BC7974}"/>
                </a:ext>
              </a:extLst>
            </p:cNvPr>
            <p:cNvSpPr/>
            <p:nvPr/>
          </p:nvSpPr>
          <p:spPr>
            <a:xfrm>
              <a:off x="0" y="0"/>
              <a:ext cx="1284735" cy="422132"/>
            </a:xfrm>
            <a:custGeom>
              <a:avLst/>
              <a:gdLst/>
              <a:ahLst/>
              <a:cxnLst/>
              <a:rect l="l" t="t" r="r" b="b"/>
              <a:pathLst>
                <a:path w="1284735" h="422132">
                  <a:moveTo>
                    <a:pt x="211066" y="0"/>
                  </a:moveTo>
                  <a:lnTo>
                    <a:pt x="1073669" y="0"/>
                  </a:lnTo>
                  <a:cubicBezTo>
                    <a:pt x="1190238" y="0"/>
                    <a:pt x="1284735" y="94497"/>
                    <a:pt x="1284735" y="211066"/>
                  </a:cubicBezTo>
                  <a:lnTo>
                    <a:pt x="1284735" y="211066"/>
                  </a:lnTo>
                  <a:cubicBezTo>
                    <a:pt x="1284735" y="267044"/>
                    <a:pt x="1262498" y="320729"/>
                    <a:pt x="1222915" y="360312"/>
                  </a:cubicBezTo>
                  <a:cubicBezTo>
                    <a:pt x="1183333" y="399894"/>
                    <a:pt x="1129647" y="422132"/>
                    <a:pt x="1073669" y="422132"/>
                  </a:cubicBezTo>
                  <a:lnTo>
                    <a:pt x="211066" y="422132"/>
                  </a:lnTo>
                  <a:cubicBezTo>
                    <a:pt x="155088" y="422132"/>
                    <a:pt x="101402" y="399894"/>
                    <a:pt x="61820" y="360312"/>
                  </a:cubicBezTo>
                  <a:cubicBezTo>
                    <a:pt x="22237" y="320729"/>
                    <a:pt x="0" y="267044"/>
                    <a:pt x="0" y="211066"/>
                  </a:cubicBezTo>
                  <a:lnTo>
                    <a:pt x="0" y="211066"/>
                  </a:lnTo>
                  <a:cubicBezTo>
                    <a:pt x="0" y="155088"/>
                    <a:pt x="22237" y="101402"/>
                    <a:pt x="61820" y="61820"/>
                  </a:cubicBezTo>
                  <a:cubicBezTo>
                    <a:pt x="101402" y="22237"/>
                    <a:pt x="155088" y="0"/>
                    <a:pt x="211066" y="0"/>
                  </a:cubicBezTo>
                  <a:close/>
                </a:path>
              </a:pathLst>
            </a:custGeom>
            <a:solidFill>
              <a:srgbClr val="E64626"/>
            </a:solidFill>
          </p:spPr>
          <p:txBody>
            <a:bodyPr/>
            <a:lstStyle/>
            <a:p>
              <a:endParaRPr lang="en-AU" sz="1688" dirty="0"/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B6E06C73-0D12-6079-B04B-FC8305B97C8B}"/>
                </a:ext>
              </a:extLst>
            </p:cNvPr>
            <p:cNvSpPr txBox="1"/>
            <p:nvPr/>
          </p:nvSpPr>
          <p:spPr>
            <a:xfrm>
              <a:off x="0" y="-28575"/>
              <a:ext cx="1284735" cy="450707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/>
            </a:p>
          </p:txBody>
        </p:sp>
      </p:grpSp>
      <p:sp>
        <p:nvSpPr>
          <p:cNvPr id="43" name="TextBox 35">
            <a:extLst>
              <a:ext uri="{FF2B5EF4-FFF2-40B4-BE49-F238E27FC236}">
                <a16:creationId xmlns:a16="http://schemas.microsoft.com/office/drawing/2014/main" id="{CBE2DAF7-C182-FD41-85D0-B8BA59C5CABB}"/>
              </a:ext>
            </a:extLst>
          </p:cNvPr>
          <p:cNvSpPr txBox="1"/>
          <p:nvPr/>
        </p:nvSpPr>
        <p:spPr>
          <a:xfrm>
            <a:off x="6912530" y="1797735"/>
            <a:ext cx="174311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25" b="1" spc="124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K-MEANS CLUSTERING</a:t>
            </a:r>
            <a:endParaRPr lang="en-US" sz="1125" b="1" spc="124" dirty="0">
              <a:solidFill>
                <a:srgbClr val="4040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" name="AutoShape 36">
            <a:extLst>
              <a:ext uri="{FF2B5EF4-FFF2-40B4-BE49-F238E27FC236}">
                <a16:creationId xmlns:a16="http://schemas.microsoft.com/office/drawing/2014/main" id="{E94BFAFA-544A-18DB-22E8-54CB9328B37B}"/>
              </a:ext>
            </a:extLst>
          </p:cNvPr>
          <p:cNvSpPr/>
          <p:nvPr/>
        </p:nvSpPr>
        <p:spPr>
          <a:xfrm flipH="1">
            <a:off x="7763298" y="4143701"/>
            <a:ext cx="6776" cy="538245"/>
          </a:xfrm>
          <a:prstGeom prst="line">
            <a:avLst/>
          </a:prstGeom>
          <a:ln w="19050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 b="1" dirty="0"/>
          </a:p>
        </p:txBody>
      </p:sp>
      <p:grpSp>
        <p:nvGrpSpPr>
          <p:cNvPr id="45" name="Group 37">
            <a:extLst>
              <a:ext uri="{FF2B5EF4-FFF2-40B4-BE49-F238E27FC236}">
                <a16:creationId xmlns:a16="http://schemas.microsoft.com/office/drawing/2014/main" id="{20274133-3B08-6E97-839B-D5F49AA6E0AA}"/>
              </a:ext>
            </a:extLst>
          </p:cNvPr>
          <p:cNvGrpSpPr/>
          <p:nvPr/>
        </p:nvGrpSpPr>
        <p:grpSpPr>
          <a:xfrm>
            <a:off x="6754515" y="3155214"/>
            <a:ext cx="2164270" cy="959263"/>
            <a:chOff x="0" y="0"/>
            <a:chExt cx="1284735" cy="422132"/>
          </a:xfrm>
        </p:grpSpPr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9FD76814-ADAE-4B5E-7834-195972FBBC04}"/>
                </a:ext>
              </a:extLst>
            </p:cNvPr>
            <p:cNvSpPr/>
            <p:nvPr/>
          </p:nvSpPr>
          <p:spPr>
            <a:xfrm>
              <a:off x="0" y="0"/>
              <a:ext cx="1284735" cy="422132"/>
            </a:xfrm>
            <a:custGeom>
              <a:avLst/>
              <a:gdLst/>
              <a:ahLst/>
              <a:cxnLst/>
              <a:rect l="l" t="t" r="r" b="b"/>
              <a:pathLst>
                <a:path w="1284735" h="422132">
                  <a:moveTo>
                    <a:pt x="211066" y="0"/>
                  </a:moveTo>
                  <a:lnTo>
                    <a:pt x="1073669" y="0"/>
                  </a:lnTo>
                  <a:cubicBezTo>
                    <a:pt x="1190238" y="0"/>
                    <a:pt x="1284735" y="94497"/>
                    <a:pt x="1284735" y="211066"/>
                  </a:cubicBezTo>
                  <a:lnTo>
                    <a:pt x="1284735" y="211066"/>
                  </a:lnTo>
                  <a:cubicBezTo>
                    <a:pt x="1284735" y="267044"/>
                    <a:pt x="1262498" y="320729"/>
                    <a:pt x="1222915" y="360312"/>
                  </a:cubicBezTo>
                  <a:cubicBezTo>
                    <a:pt x="1183333" y="399894"/>
                    <a:pt x="1129647" y="422132"/>
                    <a:pt x="1073669" y="422132"/>
                  </a:cubicBezTo>
                  <a:lnTo>
                    <a:pt x="211066" y="422132"/>
                  </a:lnTo>
                  <a:cubicBezTo>
                    <a:pt x="155088" y="422132"/>
                    <a:pt x="101402" y="399894"/>
                    <a:pt x="61820" y="360312"/>
                  </a:cubicBezTo>
                  <a:cubicBezTo>
                    <a:pt x="22237" y="320729"/>
                    <a:pt x="0" y="267044"/>
                    <a:pt x="0" y="211066"/>
                  </a:cubicBezTo>
                  <a:lnTo>
                    <a:pt x="0" y="211066"/>
                  </a:lnTo>
                  <a:cubicBezTo>
                    <a:pt x="0" y="155088"/>
                    <a:pt x="22237" y="101402"/>
                    <a:pt x="61820" y="61820"/>
                  </a:cubicBezTo>
                  <a:cubicBezTo>
                    <a:pt x="101402" y="22237"/>
                    <a:pt x="155088" y="0"/>
                    <a:pt x="211066" y="0"/>
                  </a:cubicBezTo>
                  <a:close/>
                </a:path>
              </a:pathLst>
            </a:custGeom>
            <a:solidFill>
              <a:srgbClr val="E64626"/>
            </a:solidFill>
          </p:spPr>
          <p:txBody>
            <a:bodyPr/>
            <a:lstStyle/>
            <a:p>
              <a:endParaRPr lang="en-AU" sz="1688" dirty="0"/>
            </a:p>
          </p:txBody>
        </p:sp>
        <p:sp>
          <p:nvSpPr>
            <p:cNvPr id="47" name="TextBox 39">
              <a:extLst>
                <a:ext uri="{FF2B5EF4-FFF2-40B4-BE49-F238E27FC236}">
                  <a16:creationId xmlns:a16="http://schemas.microsoft.com/office/drawing/2014/main" id="{31A88A63-CBDB-C074-7ED9-AC1F5135A2C5}"/>
                </a:ext>
              </a:extLst>
            </p:cNvPr>
            <p:cNvSpPr txBox="1"/>
            <p:nvPr/>
          </p:nvSpPr>
          <p:spPr>
            <a:xfrm>
              <a:off x="0" y="-28575"/>
              <a:ext cx="1284735" cy="450707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/>
            </a:p>
          </p:txBody>
        </p:sp>
      </p:grpSp>
      <p:sp>
        <p:nvSpPr>
          <p:cNvPr id="48" name="TextBox 40">
            <a:extLst>
              <a:ext uri="{FF2B5EF4-FFF2-40B4-BE49-F238E27FC236}">
                <a16:creationId xmlns:a16="http://schemas.microsoft.com/office/drawing/2014/main" id="{2807E3D4-7C71-2637-6374-A3F66B32DEA1}"/>
              </a:ext>
            </a:extLst>
          </p:cNvPr>
          <p:cNvSpPr txBox="1"/>
          <p:nvPr/>
        </p:nvSpPr>
        <p:spPr>
          <a:xfrm>
            <a:off x="6888671" y="3399503"/>
            <a:ext cx="174311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125" b="1" spc="124" dirty="0">
                <a:solidFill>
                  <a:srgbClr val="404040"/>
                </a:solidFill>
                <a:latin typeface="Inter"/>
                <a:ea typeface="Inter"/>
                <a:cs typeface="Inter"/>
                <a:sym typeface="Inter"/>
              </a:rPr>
              <a:t>PRINCIPAL COMPONENT ANALYSIS</a:t>
            </a:r>
          </a:p>
        </p:txBody>
      </p:sp>
      <p:grpSp>
        <p:nvGrpSpPr>
          <p:cNvPr id="50" name="Group 42">
            <a:extLst>
              <a:ext uri="{FF2B5EF4-FFF2-40B4-BE49-F238E27FC236}">
                <a16:creationId xmlns:a16="http://schemas.microsoft.com/office/drawing/2014/main" id="{E5CD9EFD-4F33-F93C-8B54-249F83AF6A54}"/>
              </a:ext>
            </a:extLst>
          </p:cNvPr>
          <p:cNvGrpSpPr/>
          <p:nvPr/>
        </p:nvGrpSpPr>
        <p:grpSpPr>
          <a:xfrm>
            <a:off x="9681707" y="3280427"/>
            <a:ext cx="1936520" cy="897449"/>
            <a:chOff x="0" y="0"/>
            <a:chExt cx="1149540" cy="751768"/>
          </a:xfrm>
        </p:grpSpPr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42A60ED9-D7BB-97AC-7AE1-BDFA21FCF249}"/>
                </a:ext>
              </a:extLst>
            </p:cNvPr>
            <p:cNvSpPr/>
            <p:nvPr/>
          </p:nvSpPr>
          <p:spPr>
            <a:xfrm>
              <a:off x="0" y="0"/>
              <a:ext cx="1149540" cy="751768"/>
            </a:xfrm>
            <a:custGeom>
              <a:avLst/>
              <a:gdLst/>
              <a:ahLst/>
              <a:cxnLst/>
              <a:rect l="l" t="t" r="r" b="b"/>
              <a:pathLst>
                <a:path w="1149540" h="751768">
                  <a:moveTo>
                    <a:pt x="375884" y="0"/>
                  </a:moveTo>
                  <a:lnTo>
                    <a:pt x="773656" y="0"/>
                  </a:lnTo>
                  <a:cubicBezTo>
                    <a:pt x="981251" y="0"/>
                    <a:pt x="1149540" y="168289"/>
                    <a:pt x="1149540" y="375884"/>
                  </a:cubicBezTo>
                  <a:lnTo>
                    <a:pt x="1149540" y="375884"/>
                  </a:lnTo>
                  <a:cubicBezTo>
                    <a:pt x="1149540" y="583479"/>
                    <a:pt x="981251" y="751768"/>
                    <a:pt x="773656" y="751768"/>
                  </a:cubicBezTo>
                  <a:lnTo>
                    <a:pt x="375884" y="751768"/>
                  </a:lnTo>
                  <a:cubicBezTo>
                    <a:pt x="168289" y="751768"/>
                    <a:pt x="0" y="583479"/>
                    <a:pt x="0" y="375884"/>
                  </a:cubicBezTo>
                  <a:lnTo>
                    <a:pt x="0" y="375884"/>
                  </a:lnTo>
                  <a:cubicBezTo>
                    <a:pt x="0" y="168289"/>
                    <a:pt x="168289" y="0"/>
                    <a:pt x="37588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E64626"/>
              </a:solidFill>
              <a:prstDash val="solid"/>
              <a:round/>
            </a:ln>
          </p:spPr>
          <p:txBody>
            <a:bodyPr/>
            <a:lstStyle/>
            <a:p>
              <a:endParaRPr lang="en-AU" sz="1688"/>
            </a:p>
          </p:txBody>
        </p:sp>
        <p:sp>
          <p:nvSpPr>
            <p:cNvPr id="52" name="TextBox 44">
              <a:extLst>
                <a:ext uri="{FF2B5EF4-FFF2-40B4-BE49-F238E27FC236}">
                  <a16:creationId xmlns:a16="http://schemas.microsoft.com/office/drawing/2014/main" id="{457AA267-1479-C831-307C-5C5305C7F11B}"/>
                </a:ext>
              </a:extLst>
            </p:cNvPr>
            <p:cNvSpPr txBox="1"/>
            <p:nvPr/>
          </p:nvSpPr>
          <p:spPr>
            <a:xfrm>
              <a:off x="0" y="-28575"/>
              <a:ext cx="1149540" cy="780343"/>
            </a:xfrm>
            <a:prstGeom prst="rect">
              <a:avLst/>
            </a:prstGeom>
            <a:ln>
              <a:solidFill>
                <a:srgbClr val="E64626"/>
              </a:solidFill>
            </a:ln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994"/>
                </a:lnSpc>
              </a:pPr>
              <a:endParaRPr sz="1688"/>
            </a:p>
          </p:txBody>
        </p:sp>
      </p:grpSp>
      <p:sp>
        <p:nvSpPr>
          <p:cNvPr id="53" name="TextBox 45">
            <a:extLst>
              <a:ext uri="{FF2B5EF4-FFF2-40B4-BE49-F238E27FC236}">
                <a16:creationId xmlns:a16="http://schemas.microsoft.com/office/drawing/2014/main" id="{BB509C53-EEF5-5439-7804-D5C7CE0F785C}"/>
              </a:ext>
            </a:extLst>
          </p:cNvPr>
          <p:cNvSpPr txBox="1"/>
          <p:nvPr/>
        </p:nvSpPr>
        <p:spPr>
          <a:xfrm>
            <a:off x="9838396" y="3562986"/>
            <a:ext cx="1621086" cy="315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4"/>
              </a:lnSpc>
            </a:pPr>
            <a:r>
              <a:rPr lang="en-US" sz="1600" b="1" spc="124" dirty="0">
                <a:solidFill>
                  <a:srgbClr val="404040"/>
                </a:solidFill>
                <a:latin typeface="Inter Bold"/>
                <a:ea typeface="Inter Bold"/>
                <a:cs typeface="Inter Bold"/>
                <a:sym typeface="Inter Bold"/>
              </a:rPr>
              <a:t>TYPOLOGY ASSIGNMENT</a:t>
            </a:r>
          </a:p>
        </p:txBody>
      </p:sp>
      <p:sp>
        <p:nvSpPr>
          <p:cNvPr id="54" name="AutoShape 46">
            <a:extLst>
              <a:ext uri="{FF2B5EF4-FFF2-40B4-BE49-F238E27FC236}">
                <a16:creationId xmlns:a16="http://schemas.microsoft.com/office/drawing/2014/main" id="{291C029E-D4C5-DA9B-8BDF-5869579343C0}"/>
              </a:ext>
            </a:extLst>
          </p:cNvPr>
          <p:cNvSpPr/>
          <p:nvPr/>
        </p:nvSpPr>
        <p:spPr>
          <a:xfrm flipH="1">
            <a:off x="1238248" y="1629590"/>
            <a:ext cx="2550487" cy="1463354"/>
          </a:xfrm>
          <a:prstGeom prst="line">
            <a:avLst/>
          </a:prstGeom>
          <a:ln w="28575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/>
          </a:p>
        </p:txBody>
      </p:sp>
      <p:sp>
        <p:nvSpPr>
          <p:cNvPr id="55" name="AutoShape 47">
            <a:extLst>
              <a:ext uri="{FF2B5EF4-FFF2-40B4-BE49-F238E27FC236}">
                <a16:creationId xmlns:a16="http://schemas.microsoft.com/office/drawing/2014/main" id="{495CE0EE-BD46-B91A-8364-E0DE89C03B32}"/>
              </a:ext>
            </a:extLst>
          </p:cNvPr>
          <p:cNvSpPr/>
          <p:nvPr/>
        </p:nvSpPr>
        <p:spPr>
          <a:xfrm flipH="1" flipV="1">
            <a:off x="8918783" y="1968239"/>
            <a:ext cx="1730153" cy="1219176"/>
          </a:xfrm>
          <a:prstGeom prst="line">
            <a:avLst/>
          </a:prstGeom>
          <a:ln w="28575" cap="flat">
            <a:solidFill>
              <a:srgbClr val="404040"/>
            </a:solidFill>
            <a:prstDash val="sysDot"/>
            <a:headEnd type="triangle" w="lg" len="med"/>
            <a:tailEnd type="none" w="sm" len="sm"/>
          </a:ln>
        </p:spPr>
        <p:txBody>
          <a:bodyPr/>
          <a:lstStyle/>
          <a:p>
            <a:endParaRPr lang="en-AU" sz="1688" dirty="0"/>
          </a:p>
        </p:txBody>
      </p:sp>
    </p:spTree>
    <p:extLst>
      <p:ext uri="{BB962C8B-B14F-4D97-AF65-F5344CB8AC3E}">
        <p14:creationId xmlns:p14="http://schemas.microsoft.com/office/powerpoint/2010/main" val="242898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B199-C2AE-566E-1944-5984F23F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13C0E68-2E83-A87F-2F7B-71B79C49A0DA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913B74-035D-7E80-7009-0CDA4F4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AD2E3D4B-950C-DDA2-C883-B98A90FAC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Context – Place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26D37DD-9304-C756-CA76-A353DE4A9DE3}"/>
              </a:ext>
            </a:extLst>
          </p:cNvPr>
          <p:cNvSpPr txBox="1">
            <a:spLocks/>
          </p:cNvSpPr>
          <p:nvPr/>
        </p:nvSpPr>
        <p:spPr>
          <a:xfrm>
            <a:off x="418011" y="1550601"/>
            <a:ext cx="3230446" cy="426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000" dirty="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638425-791B-6B03-7C47-868356FB9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09" y="1500318"/>
            <a:ext cx="4678691" cy="2796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D707EA-0B72-10B5-EFCF-52BE64D6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013" y="1454599"/>
            <a:ext cx="4763429" cy="27962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D82D36-E6AF-054B-77B1-7BD3C646350B}"/>
              </a:ext>
            </a:extLst>
          </p:cNvPr>
          <p:cNvSpPr txBox="1"/>
          <p:nvPr/>
        </p:nvSpPr>
        <p:spPr>
          <a:xfrm>
            <a:off x="1032504" y="4346880"/>
            <a:ext cx="382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Rainfall intensity across the state </a:t>
            </a:r>
            <a:r>
              <a:rPr lang="en-AU" sz="1800" b="1" dirty="0">
                <a:solidFill>
                  <a:srgbClr val="E64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(SOURCE)</a:t>
            </a:r>
            <a:endParaRPr lang="en-AU" dirty="0">
              <a:solidFill>
                <a:srgbClr val="E64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247243-618B-49A9-52B4-684395C083F0}"/>
              </a:ext>
            </a:extLst>
          </p:cNvPr>
          <p:cNvSpPr txBox="1"/>
          <p:nvPr/>
        </p:nvSpPr>
        <p:spPr>
          <a:xfrm>
            <a:off x="6578600" y="43372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Temperature intensity across the state </a:t>
            </a:r>
            <a:r>
              <a:rPr lang="en-AU" sz="1800" b="1" dirty="0">
                <a:solidFill>
                  <a:srgbClr val="E64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(SOURCE)</a:t>
            </a:r>
            <a:endParaRPr lang="en-AU" dirty="0">
              <a:solidFill>
                <a:srgbClr val="E64626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157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2C09E-0F55-7567-CE5A-A7CDCF909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85F614D-B2B1-CFEB-F8E7-E689554BCE0E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B23B304-6833-6B17-7126-BBDE9743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CFC479B4-3240-2DEE-AC4C-60E106E430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Context – People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7686751-3225-6FC8-1EFC-4A483FDB1B22}"/>
              </a:ext>
            </a:extLst>
          </p:cNvPr>
          <p:cNvSpPr txBox="1">
            <a:spLocks/>
          </p:cNvSpPr>
          <p:nvPr/>
        </p:nvSpPr>
        <p:spPr>
          <a:xfrm>
            <a:off x="418010" y="1550601"/>
            <a:ext cx="11618973" cy="426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000" dirty="0">
              <a:latin typeface="Aptos" panose="020B0004020202020204" pitchFamily="34" charset="0"/>
            </a:endParaRPr>
          </a:p>
        </p:txBody>
      </p:sp>
      <p:pic>
        <p:nvPicPr>
          <p:cNvPr id="6" name="Picture 5" descr="A map of australia with different colored areas&#10;&#10;AI-generated content may be incorrect.">
            <a:extLst>
              <a:ext uri="{FF2B5EF4-FFF2-40B4-BE49-F238E27FC236}">
                <a16:creationId xmlns:a16="http://schemas.microsoft.com/office/drawing/2014/main" id="{DEED5091-4DA3-B422-18D3-17AAE27B8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84" y="1550601"/>
            <a:ext cx="4736649" cy="2654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41A26-97A1-540D-1344-B73C03C7A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31" y="1492280"/>
            <a:ext cx="4898185" cy="2712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CA6C22-47FB-7020-EEB0-33351653156A}"/>
              </a:ext>
            </a:extLst>
          </p:cNvPr>
          <p:cNvSpPr txBox="1"/>
          <p:nvPr/>
        </p:nvSpPr>
        <p:spPr>
          <a:xfrm>
            <a:off x="957891" y="4312210"/>
            <a:ext cx="4518833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Population distribution across the state </a:t>
            </a:r>
            <a:r>
              <a:rPr lang="en-AU" sz="2400" b="1" dirty="0">
                <a:solidFill>
                  <a:srgbClr val="E64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(SOURCE)</a:t>
            </a:r>
            <a:endParaRPr lang="en-AU" sz="2400" dirty="0">
              <a:solidFill>
                <a:srgbClr val="E64626"/>
              </a:solidFill>
            </a:endParaRPr>
          </a:p>
          <a:p>
            <a:pPr>
              <a:spcAft>
                <a:spcPts val="600"/>
              </a:spcAft>
            </a:pPr>
            <a:endParaRPr lang="en-A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0ADDE-80EF-12FF-20F4-ADB9301FD260}"/>
              </a:ext>
            </a:extLst>
          </p:cNvPr>
          <p:cNvSpPr txBox="1"/>
          <p:nvPr/>
        </p:nvSpPr>
        <p:spPr>
          <a:xfrm>
            <a:off x="6720408" y="4294307"/>
            <a:ext cx="4347029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Percentage of elderly across the state </a:t>
            </a:r>
            <a:r>
              <a:rPr lang="en-AU" sz="2400" b="1" dirty="0">
                <a:solidFill>
                  <a:srgbClr val="E64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(SOURCE)</a:t>
            </a:r>
            <a:endParaRPr lang="en-AU" sz="2400" dirty="0">
              <a:solidFill>
                <a:srgbClr val="E64626"/>
              </a:solidFill>
            </a:endParaRPr>
          </a:p>
          <a:p>
            <a:pPr>
              <a:spcAft>
                <a:spcPts val="600"/>
              </a:spcAft>
            </a:pPr>
            <a:endParaRPr lang="en-A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6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EFBB8-5B95-3A5C-2FB9-F41BF775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0EACFA7-D50C-D6AA-3DC5-6A9C8E81719D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BD0ED3-F9EC-2D32-E0A8-C37E4559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B5D228EE-39BC-5CB3-97AC-AA01BA547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>
                <a:solidFill>
                  <a:srgbClr val="1D4289"/>
                </a:solidFill>
                <a:latin typeface="Aptos" panose="020B0004020202020204" pitchFamily="34" charset="0"/>
              </a:rPr>
              <a:t>Findings  </a:t>
            </a:r>
            <a:endParaRPr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1ADFCB-6954-E53D-0E36-304BF0145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9"/>
          <a:stretch/>
        </p:blipFill>
        <p:spPr bwMode="auto">
          <a:xfrm>
            <a:off x="3097398" y="130637"/>
            <a:ext cx="4714952" cy="717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F9CF13-C20A-C4B5-4387-7F47437C676B}"/>
              </a:ext>
            </a:extLst>
          </p:cNvPr>
          <p:cNvSpPr txBox="1"/>
          <p:nvPr/>
        </p:nvSpPr>
        <p:spPr>
          <a:xfrm>
            <a:off x="7483235" y="791028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7030A0"/>
                </a:solidFill>
              </a:rPr>
              <a:t>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7C255-7130-B661-5FCF-30715500F493}"/>
              </a:ext>
            </a:extLst>
          </p:cNvPr>
          <p:cNvSpPr txBox="1"/>
          <p:nvPr/>
        </p:nvSpPr>
        <p:spPr>
          <a:xfrm>
            <a:off x="7483235" y="3489392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41%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4980C-3113-8FA5-9567-6D460A5D8C22}"/>
              </a:ext>
            </a:extLst>
          </p:cNvPr>
          <p:cNvSpPr txBox="1"/>
          <p:nvPr/>
        </p:nvSpPr>
        <p:spPr>
          <a:xfrm>
            <a:off x="7474998" y="2623538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D20035"/>
                </a:solidFill>
              </a:rPr>
              <a:t>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BB453-BB82-DC95-28C1-D16E47F36BF8}"/>
              </a:ext>
            </a:extLst>
          </p:cNvPr>
          <p:cNvSpPr txBox="1"/>
          <p:nvPr/>
        </p:nvSpPr>
        <p:spPr>
          <a:xfrm>
            <a:off x="7474998" y="4258338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2"/>
                </a:solidFill>
              </a:rPr>
              <a:t>28%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C7715-43DD-69CA-01B3-A05C63ED6189}"/>
              </a:ext>
            </a:extLst>
          </p:cNvPr>
          <p:cNvSpPr txBox="1"/>
          <p:nvPr/>
        </p:nvSpPr>
        <p:spPr>
          <a:xfrm>
            <a:off x="7474998" y="5304994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4"/>
                </a:solidFill>
              </a:rPr>
              <a:t>16%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53798-3660-B2A7-C61F-CD2B3F74BA94}"/>
              </a:ext>
            </a:extLst>
          </p:cNvPr>
          <p:cNvSpPr txBox="1"/>
          <p:nvPr/>
        </p:nvSpPr>
        <p:spPr>
          <a:xfrm>
            <a:off x="7474998" y="1674739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AD23AA"/>
                </a:solidFill>
              </a:rPr>
              <a:t>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A7870-AA74-4A7B-D6FF-95A7D48151FA}"/>
              </a:ext>
            </a:extLst>
          </p:cNvPr>
          <p:cNvSpPr txBox="1"/>
          <p:nvPr/>
        </p:nvSpPr>
        <p:spPr>
          <a:xfrm>
            <a:off x="8857349" y="779386"/>
            <a:ext cx="2346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7030A0"/>
                </a:solidFill>
              </a:rPr>
              <a:t>High walkability, low car ownership, moderate cycling access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DD727-919A-410E-9EA7-2FBCCE0737FC}"/>
              </a:ext>
            </a:extLst>
          </p:cNvPr>
          <p:cNvSpPr txBox="1"/>
          <p:nvPr/>
        </p:nvSpPr>
        <p:spPr>
          <a:xfrm>
            <a:off x="8857349" y="1604212"/>
            <a:ext cx="23462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AD23AA"/>
                </a:solidFill>
              </a:rPr>
              <a:t>Increasing apartments, in-fill development and transport 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5E326-F650-C493-35CE-1BD841DC60B1}"/>
              </a:ext>
            </a:extLst>
          </p:cNvPr>
          <p:cNvSpPr txBox="1"/>
          <p:nvPr/>
        </p:nvSpPr>
        <p:spPr>
          <a:xfrm>
            <a:off x="8857348" y="2561983"/>
            <a:ext cx="2623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DF486E"/>
                </a:solidFill>
              </a:rPr>
              <a:t>Parks and schools, high car ownership, emerging cycle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88312-DBE8-CD0F-638F-4520D9972955}"/>
              </a:ext>
            </a:extLst>
          </p:cNvPr>
          <p:cNvSpPr txBox="1"/>
          <p:nvPr/>
        </p:nvSpPr>
        <p:spPr>
          <a:xfrm>
            <a:off x="8857348" y="3483920"/>
            <a:ext cx="2623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DF486E"/>
                </a:solidFill>
              </a:rPr>
              <a:t>High car ownership and transport infrastructure mostly tailored to 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1846F4-044D-7AA1-A369-A123CF5289BB}"/>
              </a:ext>
            </a:extLst>
          </p:cNvPr>
          <p:cNvSpPr txBox="1"/>
          <p:nvPr/>
        </p:nvSpPr>
        <p:spPr>
          <a:xfrm>
            <a:off x="8857347" y="5274216"/>
            <a:ext cx="2623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FFC000"/>
                </a:solidFill>
              </a:rPr>
              <a:t>High reliance on cars, long distances to services, minimal public/active transport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362E60-7746-0DEF-593C-848012F8B12B}"/>
              </a:ext>
            </a:extLst>
          </p:cNvPr>
          <p:cNvSpPr txBox="1"/>
          <p:nvPr/>
        </p:nvSpPr>
        <p:spPr>
          <a:xfrm>
            <a:off x="8857347" y="4316445"/>
            <a:ext cx="2623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ED7D31"/>
                </a:solidFill>
              </a:rPr>
              <a:t>Limited cycling infrastructure, some public transport, inland or coastal</a:t>
            </a:r>
          </a:p>
        </p:txBody>
      </p:sp>
    </p:spTree>
    <p:extLst>
      <p:ext uri="{BB962C8B-B14F-4D97-AF65-F5344CB8AC3E}">
        <p14:creationId xmlns:p14="http://schemas.microsoft.com/office/powerpoint/2010/main" val="15027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3709595-deb9-4ceb-bf06-8305974a2062}" enabled="1" method="Standard" siteId="{cb356782-ad9a-47fb-878b-7ebceb85b86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787</Words>
  <Application>Microsoft Office PowerPoint</Application>
  <PresentationFormat>Widescreen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 Bold</vt:lpstr>
      <vt:lpstr>Arimo</vt:lpstr>
      <vt:lpstr>Arimo Bold</vt:lpstr>
      <vt:lpstr>Calibri</vt:lpstr>
      <vt:lpstr>Calibri Light</vt:lpstr>
      <vt:lpstr>Helvetica</vt:lpstr>
      <vt:lpstr>Inter</vt:lpstr>
      <vt:lpstr>Inter Bold</vt:lpstr>
      <vt:lpstr>Times New Roman Bold</vt:lpstr>
      <vt:lpstr>Office Teması</vt:lpstr>
      <vt:lpstr>PowerPoint Presentation</vt:lpstr>
      <vt:lpstr>Why Active Travel? </vt:lpstr>
      <vt:lpstr>Context? People – Place – Time </vt:lpstr>
      <vt:lpstr>Context… in New South Wales</vt:lpstr>
      <vt:lpstr>PowerPoint Presentation</vt:lpstr>
      <vt:lpstr>Methodology </vt:lpstr>
      <vt:lpstr>Context – Place </vt:lpstr>
      <vt:lpstr>Context – People </vt:lpstr>
      <vt:lpstr>Findings  </vt:lpstr>
      <vt:lpstr>Features of Typologies</vt:lpstr>
      <vt:lpstr>Context into Design – Next Steps  </vt:lpstr>
      <vt:lpstr>PowerPoint Presentation</vt:lpstr>
      <vt:lpstr>Thank you!  Sara Haider  s.haider@sydney.edu.au Institute of Transport and Logistics Studies University of Sydney, Australia</vt:lpstr>
      <vt:lpstr>Findings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ilayda kılıç</dc:creator>
  <cp:lastModifiedBy>Sara Haider</cp:lastModifiedBy>
  <cp:revision>18</cp:revision>
  <cp:lastPrinted>2025-06-30T23:52:08Z</cp:lastPrinted>
  <dcterms:created xsi:type="dcterms:W3CDTF">2025-03-20T10:04:54Z</dcterms:created>
  <dcterms:modified xsi:type="dcterms:W3CDTF">2025-07-01T05:48:06Z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Teması:8</vt:lpwstr>
  </property>
  <property fmtid="{D5CDD505-2E9C-101B-9397-08002B2CF9AE}" pid="3" name="ClassificationContentMarkingFooterText">
    <vt:lpwstr>OFFICIAL</vt:lpwstr>
  </property>
</Properties>
</file>