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66" r:id="rId3"/>
    <p:sldId id="355" r:id="rId4"/>
    <p:sldId id="370" r:id="rId5"/>
    <p:sldId id="596" r:id="rId6"/>
    <p:sldId id="599" r:id="rId7"/>
    <p:sldId id="614" r:id="rId8"/>
    <p:sldId id="610" r:id="rId9"/>
    <p:sldId id="602" r:id="rId10"/>
    <p:sldId id="603" r:id="rId11"/>
    <p:sldId id="604" r:id="rId12"/>
    <p:sldId id="615" r:id="rId13"/>
    <p:sldId id="611" r:id="rId14"/>
    <p:sldId id="605" r:id="rId15"/>
    <p:sldId id="606" r:id="rId16"/>
    <p:sldId id="607" r:id="rId17"/>
    <p:sldId id="612" r:id="rId18"/>
    <p:sldId id="609" r:id="rId19"/>
    <p:sldId id="613" r:id="rId20"/>
    <p:sldId id="608" r:id="rId21"/>
    <p:sldId id="367" r:id="rId22"/>
    <p:sldId id="368" r:id="rId23"/>
    <p:sldId id="369"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FFE699"/>
    <a:srgbClr val="FFF8E1"/>
    <a:srgbClr val="FFF5D6"/>
    <a:srgbClr val="E2DF9E"/>
    <a:srgbClr val="F9F8E9"/>
    <a:srgbClr val="CBC551"/>
    <a:srgbClr val="FCFC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88370" autoAdjust="0"/>
  </p:normalViewPr>
  <p:slideViewPr>
    <p:cSldViewPr snapToGrid="0">
      <p:cViewPr varScale="1">
        <p:scale>
          <a:sx n="90" d="100"/>
          <a:sy n="90" d="100"/>
        </p:scale>
        <p:origin x="72" y="6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9F9AE-51CD-47B5-90C8-49C3BAB61B7D}" type="datetimeFigureOut">
              <a:rPr lang="zh-CN" altLang="en-US" smtClean="0"/>
              <a:t>2025/7/6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72350-C94C-4B16-8540-B7ED7E8645F8}" type="slidenum">
              <a:rPr lang="zh-CN" altLang="en-US" smtClean="0"/>
              <a:t>‹#›</a:t>
            </a:fld>
            <a:endParaRPr lang="zh-CN" altLang="en-US"/>
          </a:p>
        </p:txBody>
      </p:sp>
    </p:spTree>
    <p:extLst>
      <p:ext uri="{BB962C8B-B14F-4D97-AF65-F5344CB8AC3E}">
        <p14:creationId xmlns:p14="http://schemas.microsoft.com/office/powerpoint/2010/main" val="2944098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072350-C94C-4B16-8540-B7ED7E8645F8}" type="slidenum">
              <a:rPr lang="zh-CN" altLang="en-US" smtClean="0"/>
              <a:t>1</a:t>
            </a:fld>
            <a:endParaRPr lang="zh-CN" altLang="en-US"/>
          </a:p>
        </p:txBody>
      </p:sp>
    </p:spTree>
    <p:extLst>
      <p:ext uri="{BB962C8B-B14F-4D97-AF65-F5344CB8AC3E}">
        <p14:creationId xmlns:p14="http://schemas.microsoft.com/office/powerpoint/2010/main" val="3561744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1D1BA-6DE9-561D-0312-878DEDE49FF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E9DD56F-967B-FB3A-A972-9BD1EDB0F09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F2F37E0-F077-DB06-E678-D6451013035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CDA49ED-EB25-C795-6FEF-D2576DAC9E3E}"/>
              </a:ext>
            </a:extLst>
          </p:cNvPr>
          <p:cNvSpPr>
            <a:spLocks noGrp="1"/>
          </p:cNvSpPr>
          <p:nvPr>
            <p:ph type="sldNum" sz="quarter" idx="5"/>
          </p:nvPr>
        </p:nvSpPr>
        <p:spPr/>
        <p:txBody>
          <a:bodyPr/>
          <a:lstStyle/>
          <a:p>
            <a:fld id="{82072350-C94C-4B16-8540-B7ED7E8645F8}" type="slidenum">
              <a:rPr lang="zh-CN" altLang="en-US" smtClean="0"/>
              <a:t>10</a:t>
            </a:fld>
            <a:endParaRPr lang="zh-CN" altLang="en-US"/>
          </a:p>
        </p:txBody>
      </p:sp>
    </p:spTree>
    <p:extLst>
      <p:ext uri="{BB962C8B-B14F-4D97-AF65-F5344CB8AC3E}">
        <p14:creationId xmlns:p14="http://schemas.microsoft.com/office/powerpoint/2010/main" val="447164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92112-EC56-038E-AF7A-72245CCBA0F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B525B0C-1883-0DA0-117A-111E4FEC87F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250D078-7518-16C3-9385-1C6238597A3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5C27BB0-A305-95E6-CD6D-4596A5CBBE4F}"/>
              </a:ext>
            </a:extLst>
          </p:cNvPr>
          <p:cNvSpPr>
            <a:spLocks noGrp="1"/>
          </p:cNvSpPr>
          <p:nvPr>
            <p:ph type="sldNum" sz="quarter" idx="5"/>
          </p:nvPr>
        </p:nvSpPr>
        <p:spPr/>
        <p:txBody>
          <a:bodyPr/>
          <a:lstStyle/>
          <a:p>
            <a:fld id="{82072350-C94C-4B16-8540-B7ED7E8645F8}" type="slidenum">
              <a:rPr lang="zh-CN" altLang="en-US" smtClean="0"/>
              <a:t>11</a:t>
            </a:fld>
            <a:endParaRPr lang="zh-CN" altLang="en-US"/>
          </a:p>
        </p:txBody>
      </p:sp>
    </p:spTree>
    <p:extLst>
      <p:ext uri="{BB962C8B-B14F-4D97-AF65-F5344CB8AC3E}">
        <p14:creationId xmlns:p14="http://schemas.microsoft.com/office/powerpoint/2010/main" val="2899704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86AB4-3489-D0DA-A4FB-8B9632CFC5B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011124C-36E6-389B-C290-AD2B8F16A50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213496E-9F20-6376-DE57-0F71889B5A9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2C55FD8-1AB2-072B-42F5-CEB7F053FC95}"/>
              </a:ext>
            </a:extLst>
          </p:cNvPr>
          <p:cNvSpPr>
            <a:spLocks noGrp="1"/>
          </p:cNvSpPr>
          <p:nvPr>
            <p:ph type="sldNum" sz="quarter" idx="5"/>
          </p:nvPr>
        </p:nvSpPr>
        <p:spPr/>
        <p:txBody>
          <a:bodyPr/>
          <a:lstStyle/>
          <a:p>
            <a:fld id="{82072350-C94C-4B16-8540-B7ED7E8645F8}" type="slidenum">
              <a:rPr lang="zh-CN" altLang="en-US" smtClean="0"/>
              <a:t>12</a:t>
            </a:fld>
            <a:endParaRPr lang="zh-CN" altLang="en-US"/>
          </a:p>
        </p:txBody>
      </p:sp>
    </p:spTree>
    <p:extLst>
      <p:ext uri="{BB962C8B-B14F-4D97-AF65-F5344CB8AC3E}">
        <p14:creationId xmlns:p14="http://schemas.microsoft.com/office/powerpoint/2010/main" val="2674341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D23CE-69A6-C1B4-C233-48BA1811C68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2B88817-A788-C0CD-48BF-E0A0E7CFAC5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53FE454-5C3F-B430-1F6D-460A9D24E9D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64334E3-1B56-4687-BF07-7A736662224A}"/>
              </a:ext>
            </a:extLst>
          </p:cNvPr>
          <p:cNvSpPr>
            <a:spLocks noGrp="1"/>
          </p:cNvSpPr>
          <p:nvPr>
            <p:ph type="sldNum" sz="quarter" idx="5"/>
          </p:nvPr>
        </p:nvSpPr>
        <p:spPr/>
        <p:txBody>
          <a:bodyPr/>
          <a:lstStyle/>
          <a:p>
            <a:fld id="{82072350-C94C-4B16-8540-B7ED7E8645F8}" type="slidenum">
              <a:rPr lang="zh-CN" altLang="en-US" smtClean="0"/>
              <a:t>13</a:t>
            </a:fld>
            <a:endParaRPr lang="zh-CN" altLang="en-US"/>
          </a:p>
        </p:txBody>
      </p:sp>
    </p:spTree>
    <p:extLst>
      <p:ext uri="{BB962C8B-B14F-4D97-AF65-F5344CB8AC3E}">
        <p14:creationId xmlns:p14="http://schemas.microsoft.com/office/powerpoint/2010/main" val="2084711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87EB8-8360-2DCC-C88C-F12977EDB99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E37CBBB-0055-7D54-F612-74B76CD3ADE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2437B67-9E06-43F4-B590-1C4781B39B9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48724A1-0054-8F64-DF6C-ECA195AF86F0}"/>
              </a:ext>
            </a:extLst>
          </p:cNvPr>
          <p:cNvSpPr>
            <a:spLocks noGrp="1"/>
          </p:cNvSpPr>
          <p:nvPr>
            <p:ph type="sldNum" sz="quarter" idx="5"/>
          </p:nvPr>
        </p:nvSpPr>
        <p:spPr/>
        <p:txBody>
          <a:bodyPr/>
          <a:lstStyle/>
          <a:p>
            <a:fld id="{82072350-C94C-4B16-8540-B7ED7E8645F8}" type="slidenum">
              <a:rPr lang="zh-CN" altLang="en-US" smtClean="0"/>
              <a:t>14</a:t>
            </a:fld>
            <a:endParaRPr lang="zh-CN" altLang="en-US"/>
          </a:p>
        </p:txBody>
      </p:sp>
    </p:spTree>
    <p:extLst>
      <p:ext uri="{BB962C8B-B14F-4D97-AF65-F5344CB8AC3E}">
        <p14:creationId xmlns:p14="http://schemas.microsoft.com/office/powerpoint/2010/main" val="1118268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74329-DEDD-9703-6F82-9A748E19CB8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5C64396-258D-D5EF-FAC3-6A85FDAE390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75442C0-D708-6385-BD3A-C9363CF7458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832D692-DC11-D098-77B4-CCA7F36C89C0}"/>
              </a:ext>
            </a:extLst>
          </p:cNvPr>
          <p:cNvSpPr>
            <a:spLocks noGrp="1"/>
          </p:cNvSpPr>
          <p:nvPr>
            <p:ph type="sldNum" sz="quarter" idx="5"/>
          </p:nvPr>
        </p:nvSpPr>
        <p:spPr/>
        <p:txBody>
          <a:bodyPr/>
          <a:lstStyle/>
          <a:p>
            <a:fld id="{82072350-C94C-4B16-8540-B7ED7E8645F8}" type="slidenum">
              <a:rPr lang="zh-CN" altLang="en-US" smtClean="0"/>
              <a:t>15</a:t>
            </a:fld>
            <a:endParaRPr lang="zh-CN" altLang="en-US"/>
          </a:p>
        </p:txBody>
      </p:sp>
    </p:spTree>
    <p:extLst>
      <p:ext uri="{BB962C8B-B14F-4D97-AF65-F5344CB8AC3E}">
        <p14:creationId xmlns:p14="http://schemas.microsoft.com/office/powerpoint/2010/main" val="4182098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57A9D-3297-66BE-7439-ABB574881DC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308E49F-2845-AF9D-6D72-CBECB9912BA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2B540F7-8D57-12CD-EA15-BBCBE8BB4E2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46706FC-7D3F-2894-B26A-BCDCD42AC48D}"/>
              </a:ext>
            </a:extLst>
          </p:cNvPr>
          <p:cNvSpPr>
            <a:spLocks noGrp="1"/>
          </p:cNvSpPr>
          <p:nvPr>
            <p:ph type="sldNum" sz="quarter" idx="5"/>
          </p:nvPr>
        </p:nvSpPr>
        <p:spPr/>
        <p:txBody>
          <a:bodyPr/>
          <a:lstStyle/>
          <a:p>
            <a:fld id="{82072350-C94C-4B16-8540-B7ED7E8645F8}" type="slidenum">
              <a:rPr lang="zh-CN" altLang="en-US" smtClean="0"/>
              <a:t>16</a:t>
            </a:fld>
            <a:endParaRPr lang="zh-CN" altLang="en-US"/>
          </a:p>
        </p:txBody>
      </p:sp>
    </p:spTree>
    <p:extLst>
      <p:ext uri="{BB962C8B-B14F-4D97-AF65-F5344CB8AC3E}">
        <p14:creationId xmlns:p14="http://schemas.microsoft.com/office/powerpoint/2010/main" val="2058099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2523E-3344-048B-BD2F-31BD2F5F7AA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4D2E39C-289F-2D38-C33A-446B027E6FC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2FFF648-ADA5-3CFC-B430-3A597277EA2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E49D412-66F4-D1BF-C751-3E4B1606EADB}"/>
              </a:ext>
            </a:extLst>
          </p:cNvPr>
          <p:cNvSpPr>
            <a:spLocks noGrp="1"/>
          </p:cNvSpPr>
          <p:nvPr>
            <p:ph type="sldNum" sz="quarter" idx="5"/>
          </p:nvPr>
        </p:nvSpPr>
        <p:spPr/>
        <p:txBody>
          <a:bodyPr/>
          <a:lstStyle/>
          <a:p>
            <a:fld id="{82072350-C94C-4B16-8540-B7ED7E8645F8}" type="slidenum">
              <a:rPr lang="zh-CN" altLang="en-US" smtClean="0"/>
              <a:t>17</a:t>
            </a:fld>
            <a:endParaRPr lang="zh-CN" altLang="en-US"/>
          </a:p>
        </p:txBody>
      </p:sp>
    </p:spTree>
    <p:extLst>
      <p:ext uri="{BB962C8B-B14F-4D97-AF65-F5344CB8AC3E}">
        <p14:creationId xmlns:p14="http://schemas.microsoft.com/office/powerpoint/2010/main" val="3803152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A5E00-AE8F-D749-0A2B-B1930D445C4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066FAC7-A81B-CBB7-C017-30754B82461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E42A328-0AC0-180C-2C78-DDC46EFF46E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E5C5DAA-36BF-D28D-4DB0-9CCAF269D6F7}"/>
              </a:ext>
            </a:extLst>
          </p:cNvPr>
          <p:cNvSpPr>
            <a:spLocks noGrp="1"/>
          </p:cNvSpPr>
          <p:nvPr>
            <p:ph type="sldNum" sz="quarter" idx="5"/>
          </p:nvPr>
        </p:nvSpPr>
        <p:spPr/>
        <p:txBody>
          <a:bodyPr/>
          <a:lstStyle/>
          <a:p>
            <a:fld id="{82072350-C94C-4B16-8540-B7ED7E8645F8}" type="slidenum">
              <a:rPr lang="zh-CN" altLang="en-US" smtClean="0"/>
              <a:t>18</a:t>
            </a:fld>
            <a:endParaRPr lang="zh-CN" altLang="en-US"/>
          </a:p>
        </p:txBody>
      </p:sp>
    </p:spTree>
    <p:extLst>
      <p:ext uri="{BB962C8B-B14F-4D97-AF65-F5344CB8AC3E}">
        <p14:creationId xmlns:p14="http://schemas.microsoft.com/office/powerpoint/2010/main" val="751734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BD0FA-18EC-A6E1-1195-F6DC0CA1965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8C663B5-5FF2-7660-08F1-7C17D7524DC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714EC78-F6C6-FB1C-B3BC-9C530AD440F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BBA1315-90E1-A3EA-FCE2-ED6DFE80B576}"/>
              </a:ext>
            </a:extLst>
          </p:cNvPr>
          <p:cNvSpPr>
            <a:spLocks noGrp="1"/>
          </p:cNvSpPr>
          <p:nvPr>
            <p:ph type="sldNum" sz="quarter" idx="5"/>
          </p:nvPr>
        </p:nvSpPr>
        <p:spPr/>
        <p:txBody>
          <a:bodyPr/>
          <a:lstStyle/>
          <a:p>
            <a:fld id="{82072350-C94C-4B16-8540-B7ED7E8645F8}" type="slidenum">
              <a:rPr lang="zh-CN" altLang="en-US" smtClean="0"/>
              <a:t>19</a:t>
            </a:fld>
            <a:endParaRPr lang="zh-CN" altLang="en-US"/>
          </a:p>
        </p:txBody>
      </p:sp>
    </p:spTree>
    <p:extLst>
      <p:ext uri="{BB962C8B-B14F-4D97-AF65-F5344CB8AC3E}">
        <p14:creationId xmlns:p14="http://schemas.microsoft.com/office/powerpoint/2010/main" val="3160717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E4FCE-7A29-9D6E-B126-8D80F7F3CD1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8F4744D-0DF0-6EFA-8783-847C6D46852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A18EEBE-11F5-2B03-F319-758E0538567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7421793-329C-A4C7-35ED-956481802E4E}"/>
              </a:ext>
            </a:extLst>
          </p:cNvPr>
          <p:cNvSpPr>
            <a:spLocks noGrp="1"/>
          </p:cNvSpPr>
          <p:nvPr>
            <p:ph type="sldNum" sz="quarter" idx="5"/>
          </p:nvPr>
        </p:nvSpPr>
        <p:spPr/>
        <p:txBody>
          <a:bodyPr/>
          <a:lstStyle/>
          <a:p>
            <a:fld id="{82072350-C94C-4B16-8540-B7ED7E8645F8}" type="slidenum">
              <a:rPr lang="zh-CN" altLang="en-US" smtClean="0"/>
              <a:t>2</a:t>
            </a:fld>
            <a:endParaRPr lang="zh-CN" altLang="en-US"/>
          </a:p>
        </p:txBody>
      </p:sp>
    </p:spTree>
    <p:extLst>
      <p:ext uri="{BB962C8B-B14F-4D97-AF65-F5344CB8AC3E}">
        <p14:creationId xmlns:p14="http://schemas.microsoft.com/office/powerpoint/2010/main" val="3789831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8CD-527B-2627-2EC6-8255036F2A8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E97AFF7-FE8C-0767-284F-E78C31D04A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FCAD507-E769-BA21-F6C7-8BA167D5F7B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6AC99C8-9ABE-F2B0-5796-E41F06E8A7FC}"/>
              </a:ext>
            </a:extLst>
          </p:cNvPr>
          <p:cNvSpPr>
            <a:spLocks noGrp="1"/>
          </p:cNvSpPr>
          <p:nvPr>
            <p:ph type="sldNum" sz="quarter" idx="5"/>
          </p:nvPr>
        </p:nvSpPr>
        <p:spPr/>
        <p:txBody>
          <a:bodyPr/>
          <a:lstStyle/>
          <a:p>
            <a:fld id="{82072350-C94C-4B16-8540-B7ED7E8645F8}" type="slidenum">
              <a:rPr lang="zh-CN" altLang="en-US" smtClean="0"/>
              <a:t>20</a:t>
            </a:fld>
            <a:endParaRPr lang="zh-CN" altLang="en-US"/>
          </a:p>
        </p:txBody>
      </p:sp>
    </p:spTree>
    <p:extLst>
      <p:ext uri="{BB962C8B-B14F-4D97-AF65-F5344CB8AC3E}">
        <p14:creationId xmlns:p14="http://schemas.microsoft.com/office/powerpoint/2010/main" val="1143916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1901B-6FCF-C6A4-96E5-C83C48B15F3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C59BDDA-A03E-4877-7D63-A4EE04C18B0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662BE55-4E25-6544-5CAF-220FA446930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1D56E02-0043-1E3C-9A03-CBC12092965F}"/>
              </a:ext>
            </a:extLst>
          </p:cNvPr>
          <p:cNvSpPr>
            <a:spLocks noGrp="1"/>
          </p:cNvSpPr>
          <p:nvPr>
            <p:ph type="sldNum" sz="quarter" idx="5"/>
          </p:nvPr>
        </p:nvSpPr>
        <p:spPr/>
        <p:txBody>
          <a:bodyPr/>
          <a:lstStyle/>
          <a:p>
            <a:fld id="{82072350-C94C-4B16-8540-B7ED7E8645F8}" type="slidenum">
              <a:rPr lang="zh-CN" altLang="en-US" smtClean="0"/>
              <a:t>21</a:t>
            </a:fld>
            <a:endParaRPr lang="zh-CN" altLang="en-US"/>
          </a:p>
        </p:txBody>
      </p:sp>
    </p:spTree>
    <p:extLst>
      <p:ext uri="{BB962C8B-B14F-4D97-AF65-F5344CB8AC3E}">
        <p14:creationId xmlns:p14="http://schemas.microsoft.com/office/powerpoint/2010/main" val="777186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F6E24-3DDD-46CF-5EE7-3303AA28FDE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1E67275-45E0-7F49-5161-F955F82D358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EC40E14-68C2-218C-D438-A5C09C8826D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6FA8974-ED51-31CA-8CFC-F7D234093713}"/>
              </a:ext>
            </a:extLst>
          </p:cNvPr>
          <p:cNvSpPr>
            <a:spLocks noGrp="1"/>
          </p:cNvSpPr>
          <p:nvPr>
            <p:ph type="sldNum" sz="quarter" idx="5"/>
          </p:nvPr>
        </p:nvSpPr>
        <p:spPr/>
        <p:txBody>
          <a:bodyPr/>
          <a:lstStyle/>
          <a:p>
            <a:fld id="{82072350-C94C-4B16-8540-B7ED7E8645F8}" type="slidenum">
              <a:rPr lang="zh-CN" altLang="en-US" smtClean="0"/>
              <a:t>22</a:t>
            </a:fld>
            <a:endParaRPr lang="zh-CN" altLang="en-US"/>
          </a:p>
        </p:txBody>
      </p:sp>
    </p:spTree>
    <p:extLst>
      <p:ext uri="{BB962C8B-B14F-4D97-AF65-F5344CB8AC3E}">
        <p14:creationId xmlns:p14="http://schemas.microsoft.com/office/powerpoint/2010/main" val="838250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B4A0E-A125-A861-6CEF-42A00C284AA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87509F9-4766-D0A6-1AE7-76F37199C07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2E84380-41A4-B655-B4D2-1F7F13FEA44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D26E38F-B7BE-4CB2-9047-B36727EE4008}"/>
              </a:ext>
            </a:extLst>
          </p:cNvPr>
          <p:cNvSpPr>
            <a:spLocks noGrp="1"/>
          </p:cNvSpPr>
          <p:nvPr>
            <p:ph type="sldNum" sz="quarter" idx="5"/>
          </p:nvPr>
        </p:nvSpPr>
        <p:spPr/>
        <p:txBody>
          <a:bodyPr/>
          <a:lstStyle/>
          <a:p>
            <a:fld id="{82072350-C94C-4B16-8540-B7ED7E8645F8}" type="slidenum">
              <a:rPr lang="zh-CN" altLang="en-US" smtClean="0"/>
              <a:t>23</a:t>
            </a:fld>
            <a:endParaRPr lang="zh-CN" altLang="en-US"/>
          </a:p>
        </p:txBody>
      </p:sp>
    </p:spTree>
    <p:extLst>
      <p:ext uri="{BB962C8B-B14F-4D97-AF65-F5344CB8AC3E}">
        <p14:creationId xmlns:p14="http://schemas.microsoft.com/office/powerpoint/2010/main" val="241890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2072350-C94C-4B16-8540-B7ED7E8645F8}" type="slidenum">
              <a:rPr lang="zh-CN" altLang="en-US" smtClean="0"/>
              <a:t>3</a:t>
            </a:fld>
            <a:endParaRPr lang="zh-CN" altLang="en-US"/>
          </a:p>
        </p:txBody>
      </p:sp>
    </p:spTree>
    <p:extLst>
      <p:ext uri="{BB962C8B-B14F-4D97-AF65-F5344CB8AC3E}">
        <p14:creationId xmlns:p14="http://schemas.microsoft.com/office/powerpoint/2010/main" val="2327410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46BE6-61DF-F926-EECB-39A3043D7AB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1D7FB29-D479-04EB-7C48-34814EFFD9D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C9AF465-0E2A-179C-72C5-FCB86767BC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B481DDE-4420-3847-F80B-77BAEA57F10A}"/>
              </a:ext>
            </a:extLst>
          </p:cNvPr>
          <p:cNvSpPr>
            <a:spLocks noGrp="1"/>
          </p:cNvSpPr>
          <p:nvPr>
            <p:ph type="sldNum" sz="quarter" idx="5"/>
          </p:nvPr>
        </p:nvSpPr>
        <p:spPr/>
        <p:txBody>
          <a:bodyPr/>
          <a:lstStyle/>
          <a:p>
            <a:fld id="{82072350-C94C-4B16-8540-B7ED7E8645F8}" type="slidenum">
              <a:rPr lang="zh-CN" altLang="en-US" smtClean="0"/>
              <a:t>4</a:t>
            </a:fld>
            <a:endParaRPr lang="zh-CN" altLang="en-US"/>
          </a:p>
        </p:txBody>
      </p:sp>
    </p:spTree>
    <p:extLst>
      <p:ext uri="{BB962C8B-B14F-4D97-AF65-F5344CB8AC3E}">
        <p14:creationId xmlns:p14="http://schemas.microsoft.com/office/powerpoint/2010/main" val="3788720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0D0F3-2BDB-A521-D8C6-12DCAEFD628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EBD331A-2BF9-B0A8-AC67-48813C60595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398F55C-AA5E-DE0F-650A-EBA834188938}"/>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3B27D29-479B-C550-F3B4-508832B3FC56}"/>
              </a:ext>
            </a:extLst>
          </p:cNvPr>
          <p:cNvSpPr>
            <a:spLocks noGrp="1"/>
          </p:cNvSpPr>
          <p:nvPr>
            <p:ph type="sldNum" sz="quarter" idx="5"/>
          </p:nvPr>
        </p:nvSpPr>
        <p:spPr/>
        <p:txBody>
          <a:bodyPr/>
          <a:lstStyle/>
          <a:p>
            <a:fld id="{82072350-C94C-4B16-8540-B7ED7E8645F8}" type="slidenum">
              <a:rPr lang="zh-CN" altLang="en-US" smtClean="0"/>
              <a:t>5</a:t>
            </a:fld>
            <a:endParaRPr lang="zh-CN" altLang="en-US"/>
          </a:p>
        </p:txBody>
      </p:sp>
    </p:spTree>
    <p:extLst>
      <p:ext uri="{BB962C8B-B14F-4D97-AF65-F5344CB8AC3E}">
        <p14:creationId xmlns:p14="http://schemas.microsoft.com/office/powerpoint/2010/main" val="2218807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ABE78-675B-D847-7AA5-7780B39F6FC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C998E02-107F-AF12-E804-28B00F9CB8F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23B1272-9119-CF79-196F-C09B1D5380A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87F3009-CE4E-E001-BF35-0ECE9D89A824}"/>
              </a:ext>
            </a:extLst>
          </p:cNvPr>
          <p:cNvSpPr>
            <a:spLocks noGrp="1"/>
          </p:cNvSpPr>
          <p:nvPr>
            <p:ph type="sldNum" sz="quarter" idx="5"/>
          </p:nvPr>
        </p:nvSpPr>
        <p:spPr/>
        <p:txBody>
          <a:bodyPr/>
          <a:lstStyle/>
          <a:p>
            <a:fld id="{82072350-C94C-4B16-8540-B7ED7E8645F8}" type="slidenum">
              <a:rPr lang="zh-CN" altLang="en-US" smtClean="0"/>
              <a:t>6</a:t>
            </a:fld>
            <a:endParaRPr lang="zh-CN" altLang="en-US"/>
          </a:p>
        </p:txBody>
      </p:sp>
    </p:spTree>
    <p:extLst>
      <p:ext uri="{BB962C8B-B14F-4D97-AF65-F5344CB8AC3E}">
        <p14:creationId xmlns:p14="http://schemas.microsoft.com/office/powerpoint/2010/main" val="44239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6C39C-50DC-0A6B-415A-D72A8F6A227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1DE5E54-54F4-6778-954E-ED28293FA29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0DC8925-5E16-DB0F-57EC-F0A07C039B0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37E4CCE-9336-5348-A977-7FCD0012CEDE}"/>
              </a:ext>
            </a:extLst>
          </p:cNvPr>
          <p:cNvSpPr>
            <a:spLocks noGrp="1"/>
          </p:cNvSpPr>
          <p:nvPr>
            <p:ph type="sldNum" sz="quarter" idx="5"/>
          </p:nvPr>
        </p:nvSpPr>
        <p:spPr/>
        <p:txBody>
          <a:bodyPr/>
          <a:lstStyle/>
          <a:p>
            <a:fld id="{82072350-C94C-4B16-8540-B7ED7E8645F8}" type="slidenum">
              <a:rPr lang="zh-CN" altLang="en-US" smtClean="0"/>
              <a:t>7</a:t>
            </a:fld>
            <a:endParaRPr lang="zh-CN" altLang="en-US"/>
          </a:p>
        </p:txBody>
      </p:sp>
    </p:spTree>
    <p:extLst>
      <p:ext uri="{BB962C8B-B14F-4D97-AF65-F5344CB8AC3E}">
        <p14:creationId xmlns:p14="http://schemas.microsoft.com/office/powerpoint/2010/main" val="2989525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D9390-66E5-363D-6618-36B9A5CDEF5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7869705-F29C-DA1C-F9DC-4027682D9C2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DB0E59F-8227-A980-5D55-C0D7FCB1B06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0980606-6CC1-8167-ACA1-16ECD3EBF87B}"/>
              </a:ext>
            </a:extLst>
          </p:cNvPr>
          <p:cNvSpPr>
            <a:spLocks noGrp="1"/>
          </p:cNvSpPr>
          <p:nvPr>
            <p:ph type="sldNum" sz="quarter" idx="5"/>
          </p:nvPr>
        </p:nvSpPr>
        <p:spPr/>
        <p:txBody>
          <a:bodyPr/>
          <a:lstStyle/>
          <a:p>
            <a:fld id="{82072350-C94C-4B16-8540-B7ED7E8645F8}" type="slidenum">
              <a:rPr lang="zh-CN" altLang="en-US" smtClean="0"/>
              <a:t>8</a:t>
            </a:fld>
            <a:endParaRPr lang="zh-CN" altLang="en-US"/>
          </a:p>
        </p:txBody>
      </p:sp>
    </p:spTree>
    <p:extLst>
      <p:ext uri="{BB962C8B-B14F-4D97-AF65-F5344CB8AC3E}">
        <p14:creationId xmlns:p14="http://schemas.microsoft.com/office/powerpoint/2010/main" val="2471939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98851-4AEE-C1D7-2019-D91855D789A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BA628AE-283B-1343-6E63-119BF31293C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F294824-70A8-68DE-7926-06A9ADE89EA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7D91AE2-AADB-21B9-19C7-BBF3E7EF7151}"/>
              </a:ext>
            </a:extLst>
          </p:cNvPr>
          <p:cNvSpPr>
            <a:spLocks noGrp="1"/>
          </p:cNvSpPr>
          <p:nvPr>
            <p:ph type="sldNum" sz="quarter" idx="5"/>
          </p:nvPr>
        </p:nvSpPr>
        <p:spPr/>
        <p:txBody>
          <a:bodyPr/>
          <a:lstStyle/>
          <a:p>
            <a:fld id="{82072350-C94C-4B16-8540-B7ED7E8645F8}" type="slidenum">
              <a:rPr lang="zh-CN" altLang="en-US" smtClean="0"/>
              <a:t>9</a:t>
            </a:fld>
            <a:endParaRPr lang="zh-CN" altLang="en-US"/>
          </a:p>
        </p:txBody>
      </p:sp>
    </p:spTree>
    <p:extLst>
      <p:ext uri="{BB962C8B-B14F-4D97-AF65-F5344CB8AC3E}">
        <p14:creationId xmlns:p14="http://schemas.microsoft.com/office/powerpoint/2010/main" val="3988265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5C299A-4600-C0E3-7C51-2F775AA7972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3485814-6EC1-598C-3578-F73F6D7F1C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3E1BF2-FF7F-13B1-8ED4-66F4C1FFAC3D}"/>
              </a:ext>
            </a:extLst>
          </p:cNvPr>
          <p:cNvSpPr>
            <a:spLocks noGrp="1"/>
          </p:cNvSpPr>
          <p:nvPr>
            <p:ph type="dt" sz="half" idx="10"/>
          </p:nvPr>
        </p:nvSpPr>
        <p:spPr/>
        <p:txBody>
          <a:bodyPr/>
          <a:lstStyle/>
          <a:p>
            <a:fld id="{81B8841A-E9C3-43EB-BC62-BB03E27D8B3D}" type="datetimeFigureOut">
              <a:rPr lang="zh-CN" altLang="en-US" smtClean="0"/>
              <a:t>2025/7/6</a:t>
            </a:fld>
            <a:endParaRPr lang="zh-CN" altLang="en-US"/>
          </a:p>
        </p:txBody>
      </p:sp>
      <p:sp>
        <p:nvSpPr>
          <p:cNvPr id="5" name="页脚占位符 4">
            <a:extLst>
              <a:ext uri="{FF2B5EF4-FFF2-40B4-BE49-F238E27FC236}">
                <a16:creationId xmlns:a16="http://schemas.microsoft.com/office/drawing/2014/main" id="{AEE6A01B-B434-F6DB-1FC1-7FDD30915A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0747074-1F85-5B5C-709E-BB92FDB09375}"/>
              </a:ext>
            </a:extLst>
          </p:cNvPr>
          <p:cNvSpPr>
            <a:spLocks noGrp="1"/>
          </p:cNvSpPr>
          <p:nvPr>
            <p:ph type="sldNum" sz="quarter" idx="12"/>
          </p:nvPr>
        </p:nvSpPr>
        <p:spPr/>
        <p:txBody>
          <a:bodyPr/>
          <a:lstStyle/>
          <a:p>
            <a:fld id="{6CAB665C-7C6A-43FA-ADD0-D0CA4C2BBBC7}" type="slidenum">
              <a:rPr lang="zh-CN" altLang="en-US" smtClean="0"/>
              <a:t>‹#›</a:t>
            </a:fld>
            <a:endParaRPr lang="zh-CN" altLang="en-US"/>
          </a:p>
        </p:txBody>
      </p:sp>
    </p:spTree>
    <p:extLst>
      <p:ext uri="{BB962C8B-B14F-4D97-AF65-F5344CB8AC3E}">
        <p14:creationId xmlns:p14="http://schemas.microsoft.com/office/powerpoint/2010/main" val="3353057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8E8BEE-D858-4CF5-626B-0DA1BB69484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E5B39A4-FEF1-29D3-C818-17C47B794DB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942834-4169-83CA-A41B-551B7F255C3A}"/>
              </a:ext>
            </a:extLst>
          </p:cNvPr>
          <p:cNvSpPr>
            <a:spLocks noGrp="1"/>
          </p:cNvSpPr>
          <p:nvPr>
            <p:ph type="dt" sz="half" idx="10"/>
          </p:nvPr>
        </p:nvSpPr>
        <p:spPr/>
        <p:txBody>
          <a:bodyPr/>
          <a:lstStyle/>
          <a:p>
            <a:fld id="{81B8841A-E9C3-43EB-BC62-BB03E27D8B3D}" type="datetimeFigureOut">
              <a:rPr lang="zh-CN" altLang="en-US" smtClean="0"/>
              <a:t>2025/7/6</a:t>
            </a:fld>
            <a:endParaRPr lang="zh-CN" altLang="en-US"/>
          </a:p>
        </p:txBody>
      </p:sp>
      <p:sp>
        <p:nvSpPr>
          <p:cNvPr id="5" name="页脚占位符 4">
            <a:extLst>
              <a:ext uri="{FF2B5EF4-FFF2-40B4-BE49-F238E27FC236}">
                <a16:creationId xmlns:a16="http://schemas.microsoft.com/office/drawing/2014/main" id="{F3EEB305-87AC-499B-DC04-7009975B8E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D8753F-3425-2384-4F80-8CE1186C29C4}"/>
              </a:ext>
            </a:extLst>
          </p:cNvPr>
          <p:cNvSpPr>
            <a:spLocks noGrp="1"/>
          </p:cNvSpPr>
          <p:nvPr>
            <p:ph type="sldNum" sz="quarter" idx="12"/>
          </p:nvPr>
        </p:nvSpPr>
        <p:spPr/>
        <p:txBody>
          <a:bodyPr/>
          <a:lstStyle/>
          <a:p>
            <a:fld id="{6CAB665C-7C6A-43FA-ADD0-D0CA4C2BBBC7}" type="slidenum">
              <a:rPr lang="zh-CN" altLang="en-US" smtClean="0"/>
              <a:t>‹#›</a:t>
            </a:fld>
            <a:endParaRPr lang="zh-CN" altLang="en-US"/>
          </a:p>
        </p:txBody>
      </p:sp>
    </p:spTree>
    <p:extLst>
      <p:ext uri="{BB962C8B-B14F-4D97-AF65-F5344CB8AC3E}">
        <p14:creationId xmlns:p14="http://schemas.microsoft.com/office/powerpoint/2010/main" val="30241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055618-40A4-C98E-3043-6859AA2493E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6DE583-D554-DBDC-1C82-3EE8C8D1D30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80D084-4D9A-E661-3441-57123B48E282}"/>
              </a:ext>
            </a:extLst>
          </p:cNvPr>
          <p:cNvSpPr>
            <a:spLocks noGrp="1"/>
          </p:cNvSpPr>
          <p:nvPr>
            <p:ph type="dt" sz="half" idx="10"/>
          </p:nvPr>
        </p:nvSpPr>
        <p:spPr/>
        <p:txBody>
          <a:bodyPr/>
          <a:lstStyle/>
          <a:p>
            <a:fld id="{81B8841A-E9C3-43EB-BC62-BB03E27D8B3D}" type="datetimeFigureOut">
              <a:rPr lang="zh-CN" altLang="en-US" smtClean="0"/>
              <a:t>2025/7/6</a:t>
            </a:fld>
            <a:endParaRPr lang="zh-CN" altLang="en-US"/>
          </a:p>
        </p:txBody>
      </p:sp>
      <p:sp>
        <p:nvSpPr>
          <p:cNvPr id="5" name="页脚占位符 4">
            <a:extLst>
              <a:ext uri="{FF2B5EF4-FFF2-40B4-BE49-F238E27FC236}">
                <a16:creationId xmlns:a16="http://schemas.microsoft.com/office/drawing/2014/main" id="{10D1CCA3-BE73-8F7B-E170-1152B59952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771F8C-20DE-6683-4242-91B5958308FA}"/>
              </a:ext>
            </a:extLst>
          </p:cNvPr>
          <p:cNvSpPr>
            <a:spLocks noGrp="1"/>
          </p:cNvSpPr>
          <p:nvPr>
            <p:ph type="sldNum" sz="quarter" idx="12"/>
          </p:nvPr>
        </p:nvSpPr>
        <p:spPr/>
        <p:txBody>
          <a:bodyPr/>
          <a:lstStyle/>
          <a:p>
            <a:fld id="{6CAB665C-7C6A-43FA-ADD0-D0CA4C2BBBC7}" type="slidenum">
              <a:rPr lang="zh-CN" altLang="en-US" smtClean="0"/>
              <a:t>‹#›</a:t>
            </a:fld>
            <a:endParaRPr lang="zh-CN" altLang="en-US"/>
          </a:p>
        </p:txBody>
      </p:sp>
    </p:spTree>
    <p:extLst>
      <p:ext uri="{BB962C8B-B14F-4D97-AF65-F5344CB8AC3E}">
        <p14:creationId xmlns:p14="http://schemas.microsoft.com/office/powerpoint/2010/main" val="3890931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16468B-F0EF-6AD0-A9C3-1A369C8B5B0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E88FB5-964F-5BDB-B590-E8F9E7B6E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7ABCE59-6B53-3BB6-5BE9-CBECD8422184}"/>
              </a:ext>
            </a:extLst>
          </p:cNvPr>
          <p:cNvSpPr>
            <a:spLocks noGrp="1"/>
          </p:cNvSpPr>
          <p:nvPr>
            <p:ph type="dt" sz="half" idx="10"/>
          </p:nvPr>
        </p:nvSpPr>
        <p:spPr/>
        <p:txBody>
          <a:bodyPr/>
          <a:lstStyle/>
          <a:p>
            <a:fld id="{81B8841A-E9C3-43EB-BC62-BB03E27D8B3D}" type="datetimeFigureOut">
              <a:rPr lang="zh-CN" altLang="en-US" smtClean="0"/>
              <a:t>2025/7/6</a:t>
            </a:fld>
            <a:endParaRPr lang="zh-CN" altLang="en-US"/>
          </a:p>
        </p:txBody>
      </p:sp>
      <p:sp>
        <p:nvSpPr>
          <p:cNvPr id="5" name="页脚占位符 4">
            <a:extLst>
              <a:ext uri="{FF2B5EF4-FFF2-40B4-BE49-F238E27FC236}">
                <a16:creationId xmlns:a16="http://schemas.microsoft.com/office/drawing/2014/main" id="{6CAE7A52-57F1-9655-741A-0BA8B9DE9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EC6E65-137D-6C4D-6F22-E3E845F12A67}"/>
              </a:ext>
            </a:extLst>
          </p:cNvPr>
          <p:cNvSpPr>
            <a:spLocks noGrp="1"/>
          </p:cNvSpPr>
          <p:nvPr>
            <p:ph type="sldNum" sz="quarter" idx="12"/>
          </p:nvPr>
        </p:nvSpPr>
        <p:spPr/>
        <p:txBody>
          <a:bodyPr/>
          <a:lstStyle/>
          <a:p>
            <a:fld id="{6CAB665C-7C6A-43FA-ADD0-D0CA4C2BBBC7}" type="slidenum">
              <a:rPr lang="zh-CN" altLang="en-US" smtClean="0"/>
              <a:t>‹#›</a:t>
            </a:fld>
            <a:endParaRPr lang="zh-CN" altLang="en-US"/>
          </a:p>
        </p:txBody>
      </p:sp>
    </p:spTree>
    <p:extLst>
      <p:ext uri="{BB962C8B-B14F-4D97-AF65-F5344CB8AC3E}">
        <p14:creationId xmlns:p14="http://schemas.microsoft.com/office/powerpoint/2010/main" val="3835261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B5B1E-03F2-28EA-BBB7-8DF4A5668C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6250008-ABFC-B2FD-7BC7-C26CE7D8D1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C91E5B2-092D-489B-7689-608A24CD7C20}"/>
              </a:ext>
            </a:extLst>
          </p:cNvPr>
          <p:cNvSpPr>
            <a:spLocks noGrp="1"/>
          </p:cNvSpPr>
          <p:nvPr>
            <p:ph type="dt" sz="half" idx="10"/>
          </p:nvPr>
        </p:nvSpPr>
        <p:spPr/>
        <p:txBody>
          <a:bodyPr/>
          <a:lstStyle/>
          <a:p>
            <a:fld id="{81B8841A-E9C3-43EB-BC62-BB03E27D8B3D}" type="datetimeFigureOut">
              <a:rPr lang="zh-CN" altLang="en-US" smtClean="0"/>
              <a:t>2025/7/6</a:t>
            </a:fld>
            <a:endParaRPr lang="zh-CN" altLang="en-US"/>
          </a:p>
        </p:txBody>
      </p:sp>
      <p:sp>
        <p:nvSpPr>
          <p:cNvPr id="5" name="页脚占位符 4">
            <a:extLst>
              <a:ext uri="{FF2B5EF4-FFF2-40B4-BE49-F238E27FC236}">
                <a16:creationId xmlns:a16="http://schemas.microsoft.com/office/drawing/2014/main" id="{597AEAC6-B87A-DEEB-00BA-81F4282D34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817207-3DC3-CD87-4BDF-AC8B1B27AF4B}"/>
              </a:ext>
            </a:extLst>
          </p:cNvPr>
          <p:cNvSpPr>
            <a:spLocks noGrp="1"/>
          </p:cNvSpPr>
          <p:nvPr>
            <p:ph type="sldNum" sz="quarter" idx="12"/>
          </p:nvPr>
        </p:nvSpPr>
        <p:spPr/>
        <p:txBody>
          <a:bodyPr/>
          <a:lstStyle/>
          <a:p>
            <a:fld id="{6CAB665C-7C6A-43FA-ADD0-D0CA4C2BBBC7}" type="slidenum">
              <a:rPr lang="zh-CN" altLang="en-US" smtClean="0"/>
              <a:t>‹#›</a:t>
            </a:fld>
            <a:endParaRPr lang="zh-CN" altLang="en-US"/>
          </a:p>
        </p:txBody>
      </p:sp>
    </p:spTree>
    <p:extLst>
      <p:ext uri="{BB962C8B-B14F-4D97-AF65-F5344CB8AC3E}">
        <p14:creationId xmlns:p14="http://schemas.microsoft.com/office/powerpoint/2010/main" val="3139238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27354A-765A-97B1-7378-5BD9FFB73B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A3518A0-D917-85B6-241E-562DF7A7990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3CE968B-6646-FC48-7DE1-1D76ECB3752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3AB9AAA-9D22-EA7F-8BE6-DC9635AA0730}"/>
              </a:ext>
            </a:extLst>
          </p:cNvPr>
          <p:cNvSpPr>
            <a:spLocks noGrp="1"/>
          </p:cNvSpPr>
          <p:nvPr>
            <p:ph type="dt" sz="half" idx="10"/>
          </p:nvPr>
        </p:nvSpPr>
        <p:spPr/>
        <p:txBody>
          <a:bodyPr/>
          <a:lstStyle/>
          <a:p>
            <a:fld id="{81B8841A-E9C3-43EB-BC62-BB03E27D8B3D}" type="datetimeFigureOut">
              <a:rPr lang="zh-CN" altLang="en-US" smtClean="0"/>
              <a:t>2025/7/6</a:t>
            </a:fld>
            <a:endParaRPr lang="zh-CN" altLang="en-US"/>
          </a:p>
        </p:txBody>
      </p:sp>
      <p:sp>
        <p:nvSpPr>
          <p:cNvPr id="6" name="页脚占位符 5">
            <a:extLst>
              <a:ext uri="{FF2B5EF4-FFF2-40B4-BE49-F238E27FC236}">
                <a16:creationId xmlns:a16="http://schemas.microsoft.com/office/drawing/2014/main" id="{37342863-FE8B-2F1E-EDD7-D5684B8B04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B9FC88-A34B-D1A6-9508-DC9ABCC96A3E}"/>
              </a:ext>
            </a:extLst>
          </p:cNvPr>
          <p:cNvSpPr>
            <a:spLocks noGrp="1"/>
          </p:cNvSpPr>
          <p:nvPr>
            <p:ph type="sldNum" sz="quarter" idx="12"/>
          </p:nvPr>
        </p:nvSpPr>
        <p:spPr/>
        <p:txBody>
          <a:bodyPr/>
          <a:lstStyle/>
          <a:p>
            <a:fld id="{6CAB665C-7C6A-43FA-ADD0-D0CA4C2BBBC7}" type="slidenum">
              <a:rPr lang="zh-CN" altLang="en-US" smtClean="0"/>
              <a:t>‹#›</a:t>
            </a:fld>
            <a:endParaRPr lang="zh-CN" altLang="en-US"/>
          </a:p>
        </p:txBody>
      </p:sp>
    </p:spTree>
    <p:extLst>
      <p:ext uri="{BB962C8B-B14F-4D97-AF65-F5344CB8AC3E}">
        <p14:creationId xmlns:p14="http://schemas.microsoft.com/office/powerpoint/2010/main" val="2934202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EDB8F-CE9E-FB7A-B636-D90AFB8B85B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19957D1-D2DB-263E-E431-3A42C8EC9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7C2495E-025E-7813-1314-8840D1C2C8F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4A42C4D-3B35-A1BE-E7EB-6A9AD5DA8F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6833D3-C8DD-482D-A0FF-804A5A550DA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882505D-09B4-1017-F0A5-7057C6FCA124}"/>
              </a:ext>
            </a:extLst>
          </p:cNvPr>
          <p:cNvSpPr>
            <a:spLocks noGrp="1"/>
          </p:cNvSpPr>
          <p:nvPr>
            <p:ph type="dt" sz="half" idx="10"/>
          </p:nvPr>
        </p:nvSpPr>
        <p:spPr/>
        <p:txBody>
          <a:bodyPr/>
          <a:lstStyle/>
          <a:p>
            <a:fld id="{81B8841A-E9C3-43EB-BC62-BB03E27D8B3D}" type="datetimeFigureOut">
              <a:rPr lang="zh-CN" altLang="en-US" smtClean="0"/>
              <a:t>2025/7/6</a:t>
            </a:fld>
            <a:endParaRPr lang="zh-CN" altLang="en-US"/>
          </a:p>
        </p:txBody>
      </p:sp>
      <p:sp>
        <p:nvSpPr>
          <p:cNvPr id="8" name="页脚占位符 7">
            <a:extLst>
              <a:ext uri="{FF2B5EF4-FFF2-40B4-BE49-F238E27FC236}">
                <a16:creationId xmlns:a16="http://schemas.microsoft.com/office/drawing/2014/main" id="{2950D1A5-B9D9-CA48-43FD-E90857BD38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CA55EE5-7D4E-4C05-4C94-81B02AE6B65E}"/>
              </a:ext>
            </a:extLst>
          </p:cNvPr>
          <p:cNvSpPr>
            <a:spLocks noGrp="1"/>
          </p:cNvSpPr>
          <p:nvPr>
            <p:ph type="sldNum" sz="quarter" idx="12"/>
          </p:nvPr>
        </p:nvSpPr>
        <p:spPr/>
        <p:txBody>
          <a:bodyPr/>
          <a:lstStyle/>
          <a:p>
            <a:fld id="{6CAB665C-7C6A-43FA-ADD0-D0CA4C2BBBC7}" type="slidenum">
              <a:rPr lang="zh-CN" altLang="en-US" smtClean="0"/>
              <a:t>‹#›</a:t>
            </a:fld>
            <a:endParaRPr lang="zh-CN" altLang="en-US"/>
          </a:p>
        </p:txBody>
      </p:sp>
    </p:spTree>
    <p:extLst>
      <p:ext uri="{BB962C8B-B14F-4D97-AF65-F5344CB8AC3E}">
        <p14:creationId xmlns:p14="http://schemas.microsoft.com/office/powerpoint/2010/main" val="62403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F41935-F159-16B4-42A6-ECF837C291B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0C8FBC-2B74-7CC1-71EA-36970CA2CEA2}"/>
              </a:ext>
            </a:extLst>
          </p:cNvPr>
          <p:cNvSpPr>
            <a:spLocks noGrp="1"/>
          </p:cNvSpPr>
          <p:nvPr>
            <p:ph type="dt" sz="half" idx="10"/>
          </p:nvPr>
        </p:nvSpPr>
        <p:spPr/>
        <p:txBody>
          <a:bodyPr/>
          <a:lstStyle/>
          <a:p>
            <a:fld id="{81B8841A-E9C3-43EB-BC62-BB03E27D8B3D}" type="datetimeFigureOut">
              <a:rPr lang="zh-CN" altLang="en-US" smtClean="0"/>
              <a:t>2025/7/6</a:t>
            </a:fld>
            <a:endParaRPr lang="zh-CN" altLang="en-US"/>
          </a:p>
        </p:txBody>
      </p:sp>
      <p:sp>
        <p:nvSpPr>
          <p:cNvPr id="4" name="页脚占位符 3">
            <a:extLst>
              <a:ext uri="{FF2B5EF4-FFF2-40B4-BE49-F238E27FC236}">
                <a16:creationId xmlns:a16="http://schemas.microsoft.com/office/drawing/2014/main" id="{0D102EFB-1278-4093-FA09-1F19995F5A7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C72EF51-FCE7-D46B-8372-FF0512ABE025}"/>
              </a:ext>
            </a:extLst>
          </p:cNvPr>
          <p:cNvSpPr>
            <a:spLocks noGrp="1"/>
          </p:cNvSpPr>
          <p:nvPr>
            <p:ph type="sldNum" sz="quarter" idx="12"/>
          </p:nvPr>
        </p:nvSpPr>
        <p:spPr/>
        <p:txBody>
          <a:bodyPr/>
          <a:lstStyle/>
          <a:p>
            <a:fld id="{6CAB665C-7C6A-43FA-ADD0-D0CA4C2BBBC7}" type="slidenum">
              <a:rPr lang="zh-CN" altLang="en-US" smtClean="0"/>
              <a:t>‹#›</a:t>
            </a:fld>
            <a:endParaRPr lang="zh-CN" altLang="en-US"/>
          </a:p>
        </p:txBody>
      </p:sp>
    </p:spTree>
    <p:extLst>
      <p:ext uri="{BB962C8B-B14F-4D97-AF65-F5344CB8AC3E}">
        <p14:creationId xmlns:p14="http://schemas.microsoft.com/office/powerpoint/2010/main" val="384054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8B1F57-1A05-C8F8-40C5-D81F844F1708}"/>
              </a:ext>
            </a:extLst>
          </p:cNvPr>
          <p:cNvSpPr>
            <a:spLocks noGrp="1"/>
          </p:cNvSpPr>
          <p:nvPr>
            <p:ph type="dt" sz="half" idx="10"/>
          </p:nvPr>
        </p:nvSpPr>
        <p:spPr/>
        <p:txBody>
          <a:bodyPr/>
          <a:lstStyle/>
          <a:p>
            <a:fld id="{81B8841A-E9C3-43EB-BC62-BB03E27D8B3D}" type="datetimeFigureOut">
              <a:rPr lang="zh-CN" altLang="en-US" smtClean="0"/>
              <a:t>2025/7/6</a:t>
            </a:fld>
            <a:endParaRPr lang="zh-CN" altLang="en-US"/>
          </a:p>
        </p:txBody>
      </p:sp>
      <p:sp>
        <p:nvSpPr>
          <p:cNvPr id="3" name="页脚占位符 2">
            <a:extLst>
              <a:ext uri="{FF2B5EF4-FFF2-40B4-BE49-F238E27FC236}">
                <a16:creationId xmlns:a16="http://schemas.microsoft.com/office/drawing/2014/main" id="{EBAA5170-F4E6-9BB6-19EA-0789CB5D4B9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F48C683-E6C8-60C0-21E5-5FCAD4BECE1F}"/>
              </a:ext>
            </a:extLst>
          </p:cNvPr>
          <p:cNvSpPr>
            <a:spLocks noGrp="1"/>
          </p:cNvSpPr>
          <p:nvPr>
            <p:ph type="sldNum" sz="quarter" idx="12"/>
          </p:nvPr>
        </p:nvSpPr>
        <p:spPr/>
        <p:txBody>
          <a:bodyPr/>
          <a:lstStyle/>
          <a:p>
            <a:fld id="{6CAB665C-7C6A-43FA-ADD0-D0CA4C2BBBC7}" type="slidenum">
              <a:rPr lang="zh-CN" altLang="en-US" smtClean="0"/>
              <a:t>‹#›</a:t>
            </a:fld>
            <a:endParaRPr lang="zh-CN" altLang="en-US"/>
          </a:p>
        </p:txBody>
      </p:sp>
    </p:spTree>
    <p:extLst>
      <p:ext uri="{BB962C8B-B14F-4D97-AF65-F5344CB8AC3E}">
        <p14:creationId xmlns:p14="http://schemas.microsoft.com/office/powerpoint/2010/main" val="1955556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2E2E73-C50E-CB92-09FB-615ECB4639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BA8F1A4-FF41-1BD7-C609-B529ACB8C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A62310-6E45-F9AC-D5F4-2180DBB92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A971AD-B085-7271-836E-55DAF235129C}"/>
              </a:ext>
            </a:extLst>
          </p:cNvPr>
          <p:cNvSpPr>
            <a:spLocks noGrp="1"/>
          </p:cNvSpPr>
          <p:nvPr>
            <p:ph type="dt" sz="half" idx="10"/>
          </p:nvPr>
        </p:nvSpPr>
        <p:spPr/>
        <p:txBody>
          <a:bodyPr/>
          <a:lstStyle/>
          <a:p>
            <a:fld id="{81B8841A-E9C3-43EB-BC62-BB03E27D8B3D}" type="datetimeFigureOut">
              <a:rPr lang="zh-CN" altLang="en-US" smtClean="0"/>
              <a:t>2025/7/6</a:t>
            </a:fld>
            <a:endParaRPr lang="zh-CN" altLang="en-US"/>
          </a:p>
        </p:txBody>
      </p:sp>
      <p:sp>
        <p:nvSpPr>
          <p:cNvPr id="6" name="页脚占位符 5">
            <a:extLst>
              <a:ext uri="{FF2B5EF4-FFF2-40B4-BE49-F238E27FC236}">
                <a16:creationId xmlns:a16="http://schemas.microsoft.com/office/drawing/2014/main" id="{8503E1C2-73E5-D2F0-14B4-CE047024E5F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72E2ECD-4DCE-824F-9CA1-64C3354EFFFD}"/>
              </a:ext>
            </a:extLst>
          </p:cNvPr>
          <p:cNvSpPr>
            <a:spLocks noGrp="1"/>
          </p:cNvSpPr>
          <p:nvPr>
            <p:ph type="sldNum" sz="quarter" idx="12"/>
          </p:nvPr>
        </p:nvSpPr>
        <p:spPr/>
        <p:txBody>
          <a:bodyPr/>
          <a:lstStyle/>
          <a:p>
            <a:fld id="{6CAB665C-7C6A-43FA-ADD0-D0CA4C2BBBC7}" type="slidenum">
              <a:rPr lang="zh-CN" altLang="en-US" smtClean="0"/>
              <a:t>‹#›</a:t>
            </a:fld>
            <a:endParaRPr lang="zh-CN" altLang="en-US"/>
          </a:p>
        </p:txBody>
      </p:sp>
    </p:spTree>
    <p:extLst>
      <p:ext uri="{BB962C8B-B14F-4D97-AF65-F5344CB8AC3E}">
        <p14:creationId xmlns:p14="http://schemas.microsoft.com/office/powerpoint/2010/main" val="318757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B75721-52C8-4EC9-3AC4-D0F686AF4F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3B9EF04-AE0F-725D-C0A4-B3E3E2394F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827EF9F-3042-7876-EFB9-5435D283E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F7D18CB-6063-3CBA-334A-BABC40CC83D9}"/>
              </a:ext>
            </a:extLst>
          </p:cNvPr>
          <p:cNvSpPr>
            <a:spLocks noGrp="1"/>
          </p:cNvSpPr>
          <p:nvPr>
            <p:ph type="dt" sz="half" idx="10"/>
          </p:nvPr>
        </p:nvSpPr>
        <p:spPr/>
        <p:txBody>
          <a:bodyPr/>
          <a:lstStyle/>
          <a:p>
            <a:fld id="{81B8841A-E9C3-43EB-BC62-BB03E27D8B3D}" type="datetimeFigureOut">
              <a:rPr lang="zh-CN" altLang="en-US" smtClean="0"/>
              <a:t>2025/7/6</a:t>
            </a:fld>
            <a:endParaRPr lang="zh-CN" altLang="en-US"/>
          </a:p>
        </p:txBody>
      </p:sp>
      <p:sp>
        <p:nvSpPr>
          <p:cNvPr id="6" name="页脚占位符 5">
            <a:extLst>
              <a:ext uri="{FF2B5EF4-FFF2-40B4-BE49-F238E27FC236}">
                <a16:creationId xmlns:a16="http://schemas.microsoft.com/office/drawing/2014/main" id="{09032400-A9B0-992B-0CD5-E82EECFB13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0DDCFF-048A-3ED5-2A4F-251596928B14}"/>
              </a:ext>
            </a:extLst>
          </p:cNvPr>
          <p:cNvSpPr>
            <a:spLocks noGrp="1"/>
          </p:cNvSpPr>
          <p:nvPr>
            <p:ph type="sldNum" sz="quarter" idx="12"/>
          </p:nvPr>
        </p:nvSpPr>
        <p:spPr/>
        <p:txBody>
          <a:bodyPr/>
          <a:lstStyle/>
          <a:p>
            <a:fld id="{6CAB665C-7C6A-43FA-ADD0-D0CA4C2BBBC7}" type="slidenum">
              <a:rPr lang="zh-CN" altLang="en-US" smtClean="0"/>
              <a:t>‹#›</a:t>
            </a:fld>
            <a:endParaRPr lang="zh-CN" altLang="en-US"/>
          </a:p>
        </p:txBody>
      </p:sp>
    </p:spTree>
    <p:extLst>
      <p:ext uri="{BB962C8B-B14F-4D97-AF65-F5344CB8AC3E}">
        <p14:creationId xmlns:p14="http://schemas.microsoft.com/office/powerpoint/2010/main" val="1924179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894346C-6E7D-A272-1B94-F3F028C6B7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72FD225-59DC-2D0F-6398-3B89A947A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68D4F58-5C22-A075-33AC-02FF14212A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8841A-E9C3-43EB-BC62-BB03E27D8B3D}" type="datetimeFigureOut">
              <a:rPr lang="zh-CN" altLang="en-US" smtClean="0"/>
              <a:t>2025/7/6</a:t>
            </a:fld>
            <a:endParaRPr lang="zh-CN" altLang="en-US"/>
          </a:p>
        </p:txBody>
      </p:sp>
      <p:sp>
        <p:nvSpPr>
          <p:cNvPr id="5" name="页脚占位符 4">
            <a:extLst>
              <a:ext uri="{FF2B5EF4-FFF2-40B4-BE49-F238E27FC236}">
                <a16:creationId xmlns:a16="http://schemas.microsoft.com/office/drawing/2014/main" id="{857020D9-E963-657A-0A9E-82E7BF49B7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2AF9C5F-3633-6364-18FE-A5680A75C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AB665C-7C6A-43FA-ADD0-D0CA4C2BBBC7}" type="slidenum">
              <a:rPr lang="zh-CN" altLang="en-US" smtClean="0"/>
              <a:t>‹#›</a:t>
            </a:fld>
            <a:endParaRPr lang="zh-CN" altLang="en-US"/>
          </a:p>
        </p:txBody>
      </p:sp>
    </p:spTree>
    <p:extLst>
      <p:ext uri="{BB962C8B-B14F-4D97-AF65-F5344CB8AC3E}">
        <p14:creationId xmlns:p14="http://schemas.microsoft.com/office/powerpoint/2010/main" val="887824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10" name="标题 4">
            <a:extLst>
              <a:ext uri="{FF2B5EF4-FFF2-40B4-BE49-F238E27FC236}">
                <a16:creationId xmlns:a16="http://schemas.microsoft.com/office/drawing/2014/main" id="{2C4B01EF-1CC5-0F8C-3A3F-22530232FA3E}"/>
              </a:ext>
            </a:extLst>
          </p:cNvPr>
          <p:cNvSpPr>
            <a:spLocks noGrp="1"/>
          </p:cNvSpPr>
          <p:nvPr>
            <p:ph type="ctrTitle" hasCustomPrompt="1"/>
          </p:nvPr>
        </p:nvSpPr>
        <p:spPr>
          <a:xfrm>
            <a:off x="88106" y="1959028"/>
            <a:ext cx="12015787" cy="2043932"/>
          </a:xfrm>
        </p:spPr>
        <p:txBody>
          <a:bodyPr>
            <a:normAutofit/>
          </a:bodyPr>
          <a:lstStyle/>
          <a:p>
            <a:r>
              <a:rPr lang="en-GB" altLang="zh-CN" sz="2800" b="1" dirty="0">
                <a:latin typeface="+mn-ea"/>
                <a:ea typeface="+mn-ea"/>
              </a:rPr>
              <a:t>#749 Impact of Multi-Station Aggregate Hub Redevelopment on Surrounding Urban Areas</a:t>
            </a:r>
            <a:r>
              <a:rPr lang="en-GB" altLang="zh-CN" sz="2800" b="1" dirty="0">
                <a:ea typeface="+mn-ea"/>
              </a:rPr>
              <a:t>-</a:t>
            </a:r>
            <a:r>
              <a:rPr lang="en-GB" altLang="zh-CN" sz="2400" b="1" dirty="0"/>
              <a:t>A Case Study of London’s King’s Cross</a:t>
            </a:r>
            <a:endParaRPr lang="zh-CN" altLang="zh-CN" sz="2400" b="1" dirty="0"/>
          </a:p>
        </p:txBody>
      </p:sp>
      <p:sp>
        <p:nvSpPr>
          <p:cNvPr id="11" name="副标题 28">
            <a:extLst>
              <a:ext uri="{FF2B5EF4-FFF2-40B4-BE49-F238E27FC236}">
                <a16:creationId xmlns:a16="http://schemas.microsoft.com/office/drawing/2014/main" id="{785FD455-5E19-E96B-ABEE-67D2DC4BB3A8}"/>
              </a:ext>
            </a:extLst>
          </p:cNvPr>
          <p:cNvSpPr>
            <a:spLocks noGrp="1"/>
          </p:cNvSpPr>
          <p:nvPr>
            <p:ph type="subTitle" sz="quarter" idx="1" hasCustomPrompt="1"/>
          </p:nvPr>
        </p:nvSpPr>
        <p:spPr>
          <a:xfrm>
            <a:off x="7289321" y="5052305"/>
            <a:ext cx="4814572" cy="1132835"/>
          </a:xfrm>
        </p:spPr>
        <p:txBody>
          <a:bodyPr>
            <a:normAutofit/>
          </a:bodyPr>
          <a:lstStyle/>
          <a:p>
            <a:r>
              <a:rPr lang="en-US" altLang="zh-CN" sz="1400" dirty="0"/>
              <a:t>Yufei Qu, Yuying Zhu, Xiaoxi Zhang, Chuan Wang* </a:t>
            </a:r>
          </a:p>
          <a:p>
            <a:r>
              <a:rPr lang="en-US" altLang="zh-CN" sz="1400" dirty="0"/>
              <a:t>School of Architecture, Southeast University</a:t>
            </a:r>
          </a:p>
          <a:p>
            <a:r>
              <a:rPr lang="en-US" altLang="zh-CN" sz="1400" dirty="0"/>
              <a:t>chuanwang@seu.edu.cn</a:t>
            </a:r>
          </a:p>
          <a:p>
            <a:pPr>
              <a:lnSpc>
                <a:spcPct val="120000"/>
              </a:lnSpc>
            </a:pPr>
            <a:endParaRPr lang="en-US" sz="1400" dirty="0">
              <a:solidFill>
                <a:schemeClr val="tx1">
                  <a:lumMod val="65000"/>
                  <a:lumOff val="35000"/>
                </a:schemeClr>
              </a:solidFill>
              <a:latin typeface="华文宋体" panose="02010600040101010101" pitchFamily="2" charset="-122"/>
              <a:ea typeface="华文宋体" panose="02010600040101010101" pitchFamily="2" charset="-122"/>
            </a:endParaRPr>
          </a:p>
        </p:txBody>
      </p:sp>
      <p:sp>
        <p:nvSpPr>
          <p:cNvPr id="15" name="矩形 14">
            <a:extLst>
              <a:ext uri="{FF2B5EF4-FFF2-40B4-BE49-F238E27FC236}">
                <a16:creationId xmlns:a16="http://schemas.microsoft.com/office/drawing/2014/main" id="{1DB2285A-73DB-1D31-E7C6-E33659F4BD36}"/>
              </a:ext>
            </a:extLst>
          </p:cNvPr>
          <p:cNvSpPr/>
          <p:nvPr/>
        </p:nvSpPr>
        <p:spPr>
          <a:xfrm>
            <a:off x="0" y="1"/>
            <a:ext cx="12192000" cy="474921"/>
          </a:xfrm>
          <a:prstGeom prst="rect">
            <a:avLst/>
          </a:prstGeom>
          <a:gradFill>
            <a:gsLst>
              <a:gs pos="0">
                <a:schemeClr val="bg1">
                  <a:lumMod val="7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7" name="矩形 16">
            <a:extLst>
              <a:ext uri="{FF2B5EF4-FFF2-40B4-BE49-F238E27FC236}">
                <a16:creationId xmlns:a16="http://schemas.microsoft.com/office/drawing/2014/main" id="{4E62F683-EA2D-E913-393A-45F0FC30BA8E}"/>
              </a:ext>
            </a:extLst>
          </p:cNvPr>
          <p:cNvSpPr/>
          <p:nvPr/>
        </p:nvSpPr>
        <p:spPr>
          <a:xfrm>
            <a:off x="0" y="6383079"/>
            <a:ext cx="12192000" cy="474921"/>
          </a:xfrm>
          <a:prstGeom prst="rect">
            <a:avLst/>
          </a:prstGeom>
          <a:gradFill>
            <a:gsLst>
              <a:gs pos="0">
                <a:schemeClr val="bg1">
                  <a:lumMod val="7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chemeClr val="tx1">
                  <a:lumMod val="65000"/>
                  <a:lumOff val="35000"/>
                </a:schemeClr>
              </a:solidFill>
              <a:latin typeface="宋体-简" panose="02010600040101010101" pitchFamily="2" charset="-122"/>
              <a:ea typeface="宋体-简" panose="02010600040101010101" pitchFamily="2" charset="-122"/>
            </a:endParaRPr>
          </a:p>
        </p:txBody>
      </p:sp>
    </p:spTree>
    <p:extLst>
      <p:ext uri="{BB962C8B-B14F-4D97-AF65-F5344CB8AC3E}">
        <p14:creationId xmlns:p14="http://schemas.microsoft.com/office/powerpoint/2010/main" val="2883512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FF1E74-41D1-EAF8-010A-A010CBE8D67E}"/>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02F67395-4324-42DE-D97C-C5C5DF22273B}"/>
              </a:ext>
            </a:extLst>
          </p:cNvPr>
          <p:cNvSpPr/>
          <p:nvPr/>
        </p:nvSpPr>
        <p:spPr>
          <a:xfrm>
            <a:off x="-2" y="1960881"/>
            <a:ext cx="2291260" cy="1335194"/>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71BFFE4F-411A-ADC7-A7B3-BCCD42C15832}"/>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342CCAF5-A231-547B-FD8D-E6658A0D9FA3}"/>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CA881D31-9E72-13CF-1C45-067E1C96056A}"/>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1F1C1001-05AE-AC8B-F013-8E6129D58B2E}"/>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58BC19A7-CC6A-C320-022B-EF50FB30C63A}"/>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E0A09A61-27A8-A2FC-5347-2A3E04E8398E}"/>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EC3E0A87-97BB-CD41-0DC9-8425AFECF427}"/>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6146DC96-9255-4DD0-9A86-94D7F285412D}"/>
                  </a:ext>
                </a:extLst>
              </p:cNvPr>
              <p:cNvSpPr txBox="1"/>
              <p:nvPr/>
            </p:nvSpPr>
            <p:spPr>
              <a:xfrm>
                <a:off x="292704" y="2952501"/>
                <a:ext cx="2273117" cy="1200329"/>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76417734-0E97-B76D-BAA2-A705FBED3C4E}"/>
                  </a:ext>
                </a:extLst>
              </p:cNvPr>
              <p:cNvSpPr txBox="1"/>
              <p:nvPr/>
            </p:nvSpPr>
            <p:spPr>
              <a:xfrm>
                <a:off x="279423" y="4317348"/>
                <a:ext cx="2455426" cy="923330"/>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C6F4D00E-6874-521A-9295-0E332BF1DD83}"/>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7688762E-EEE6-1FB1-EC1A-BDA95C36AFB8}"/>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85547617-935F-AF07-D96A-A936DBD247AF}"/>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3.3 Functional Vitality Transformation</a:t>
            </a:r>
          </a:p>
        </p:txBody>
      </p:sp>
      <p:sp>
        <p:nvSpPr>
          <p:cNvPr id="11" name="文本框 10">
            <a:extLst>
              <a:ext uri="{FF2B5EF4-FFF2-40B4-BE49-F238E27FC236}">
                <a16:creationId xmlns:a16="http://schemas.microsoft.com/office/drawing/2014/main" id="{5BB5FCFE-27FE-44B0-0E65-8CF556181AC0}"/>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pic>
        <p:nvPicPr>
          <p:cNvPr id="3" name="图片 2">
            <a:extLst>
              <a:ext uri="{FF2B5EF4-FFF2-40B4-BE49-F238E27FC236}">
                <a16:creationId xmlns:a16="http://schemas.microsoft.com/office/drawing/2014/main" id="{1B6FE18B-8FF6-B7F0-2D3A-B596CACA1160}"/>
              </a:ext>
            </a:extLst>
          </p:cNvPr>
          <p:cNvPicPr>
            <a:picLocks noChangeAspect="1"/>
          </p:cNvPicPr>
          <p:nvPr/>
        </p:nvPicPr>
        <p:blipFill>
          <a:blip r:embed="rId3"/>
          <a:stretch>
            <a:fillRect/>
          </a:stretch>
        </p:blipFill>
        <p:spPr>
          <a:xfrm>
            <a:off x="2420136" y="1095122"/>
            <a:ext cx="9771864" cy="3741198"/>
          </a:xfrm>
          <a:prstGeom prst="rect">
            <a:avLst/>
          </a:prstGeom>
        </p:spPr>
      </p:pic>
      <p:pic>
        <p:nvPicPr>
          <p:cNvPr id="6" name="图片 5">
            <a:extLst>
              <a:ext uri="{FF2B5EF4-FFF2-40B4-BE49-F238E27FC236}">
                <a16:creationId xmlns:a16="http://schemas.microsoft.com/office/drawing/2014/main" id="{9FE0C8BD-5C1B-C3C7-92EA-ADB7B3F48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138" y="4836320"/>
            <a:ext cx="3932364" cy="483363"/>
          </a:xfrm>
          <a:prstGeom prst="rect">
            <a:avLst/>
          </a:prstGeom>
        </p:spPr>
      </p:pic>
      <p:sp>
        <p:nvSpPr>
          <p:cNvPr id="10" name="文本框 9">
            <a:extLst>
              <a:ext uri="{FF2B5EF4-FFF2-40B4-BE49-F238E27FC236}">
                <a16:creationId xmlns:a16="http://schemas.microsoft.com/office/drawing/2014/main" id="{19CC86A5-AEEC-3E16-1726-905A423830AF}"/>
              </a:ext>
            </a:extLst>
          </p:cNvPr>
          <p:cNvSpPr txBox="1"/>
          <p:nvPr/>
        </p:nvSpPr>
        <p:spPr>
          <a:xfrm>
            <a:off x="4003478" y="5551629"/>
            <a:ext cx="6122192" cy="276999"/>
          </a:xfrm>
          <a:prstGeom prst="rect">
            <a:avLst/>
          </a:prstGeom>
          <a:noFill/>
        </p:spPr>
        <p:txBody>
          <a:bodyPr wrap="square">
            <a:spAutoFit/>
          </a:bodyPr>
          <a:lstStyle/>
          <a:p>
            <a:pPr algn="ctr"/>
            <a:r>
              <a:rPr lang="en-US" altLang="zh-CN" sz="1200" kern="0" dirty="0">
                <a:effectLst/>
                <a:latin typeface="Arial "/>
                <a:ea typeface="+mj-ea"/>
                <a:cs typeface="Arial" panose="020B0604020202020204" pitchFamily="34" charset="0"/>
              </a:rPr>
              <a:t>Figure 5: Changes in POI density per hectare across zones (2014–2023)</a:t>
            </a:r>
          </a:p>
        </p:txBody>
      </p:sp>
    </p:spTree>
    <p:extLst>
      <p:ext uri="{BB962C8B-B14F-4D97-AF65-F5344CB8AC3E}">
        <p14:creationId xmlns:p14="http://schemas.microsoft.com/office/powerpoint/2010/main" val="2697810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3D4036-1F49-69C9-6E80-26B1D5A894CA}"/>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57EF96C5-0981-3621-3E5F-94076E7AEF56}"/>
              </a:ext>
            </a:extLst>
          </p:cNvPr>
          <p:cNvSpPr/>
          <p:nvPr/>
        </p:nvSpPr>
        <p:spPr>
          <a:xfrm>
            <a:off x="-2" y="1960881"/>
            <a:ext cx="2291260" cy="1335194"/>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093416DA-28FC-11F7-8746-9F44AED7B8C1}"/>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0AB9B731-4DD9-4B95-6E89-E96FD04977E8}"/>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FB075691-28A1-21D6-4CF3-EAD42850A6E2}"/>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41FA59CD-214C-75F4-3E9B-00C5EAE52C1C}"/>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706B7FED-108B-7765-3560-E5FA0B8FFEEB}"/>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374D05A0-6140-D219-7CE7-A38757DD679B}"/>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C5EF3048-4660-ADC2-8ACA-7396B98608E4}"/>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978A8743-3BC5-A0C0-99AE-A0A0341DBFA4}"/>
                  </a:ext>
                </a:extLst>
              </p:cNvPr>
              <p:cNvSpPr txBox="1"/>
              <p:nvPr/>
            </p:nvSpPr>
            <p:spPr>
              <a:xfrm>
                <a:off x="292704" y="2952501"/>
                <a:ext cx="2273117" cy="1200329"/>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618DA883-2FB6-8416-F929-AD9370B07018}"/>
                  </a:ext>
                </a:extLst>
              </p:cNvPr>
              <p:cNvSpPr txBox="1"/>
              <p:nvPr/>
            </p:nvSpPr>
            <p:spPr>
              <a:xfrm>
                <a:off x="279423" y="4317348"/>
                <a:ext cx="2455426" cy="923330"/>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277FCF14-6E0C-CCE7-F608-01AA87B8EAD7}"/>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C135EDCE-87C3-BE0E-EE98-5433426F8DF2}"/>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D3FF666A-B037-559A-822A-950AC096EB61}"/>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3.4 Intensity of Spatial Development</a:t>
            </a:r>
          </a:p>
        </p:txBody>
      </p:sp>
      <p:sp>
        <p:nvSpPr>
          <p:cNvPr id="11" name="文本框 10">
            <a:extLst>
              <a:ext uri="{FF2B5EF4-FFF2-40B4-BE49-F238E27FC236}">
                <a16:creationId xmlns:a16="http://schemas.microsoft.com/office/drawing/2014/main" id="{39A6BBD7-E7BE-C93B-B995-C15E67915CD8}"/>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pic>
        <p:nvPicPr>
          <p:cNvPr id="3" name="图片 2">
            <a:extLst>
              <a:ext uri="{FF2B5EF4-FFF2-40B4-BE49-F238E27FC236}">
                <a16:creationId xmlns:a16="http://schemas.microsoft.com/office/drawing/2014/main" id="{5092762C-0F71-3F62-BCF1-2D1028DE4801}"/>
              </a:ext>
            </a:extLst>
          </p:cNvPr>
          <p:cNvPicPr>
            <a:picLocks noChangeAspect="1"/>
          </p:cNvPicPr>
          <p:nvPr/>
        </p:nvPicPr>
        <p:blipFill>
          <a:blip r:embed="rId3"/>
          <a:stretch>
            <a:fillRect/>
          </a:stretch>
        </p:blipFill>
        <p:spPr>
          <a:xfrm>
            <a:off x="3645324" y="1639469"/>
            <a:ext cx="7444161" cy="3275431"/>
          </a:xfrm>
          <a:prstGeom prst="rect">
            <a:avLst/>
          </a:prstGeom>
        </p:spPr>
      </p:pic>
      <p:sp>
        <p:nvSpPr>
          <p:cNvPr id="6" name="文本框 5">
            <a:extLst>
              <a:ext uri="{FF2B5EF4-FFF2-40B4-BE49-F238E27FC236}">
                <a16:creationId xmlns:a16="http://schemas.microsoft.com/office/drawing/2014/main" id="{77BA314F-5915-AE7C-537D-EE40AAF71EC3}"/>
              </a:ext>
            </a:extLst>
          </p:cNvPr>
          <p:cNvSpPr txBox="1"/>
          <p:nvPr/>
        </p:nvSpPr>
        <p:spPr>
          <a:xfrm>
            <a:off x="4262141" y="5175103"/>
            <a:ext cx="6122192" cy="276999"/>
          </a:xfrm>
          <a:prstGeom prst="rect">
            <a:avLst/>
          </a:prstGeom>
          <a:noFill/>
        </p:spPr>
        <p:txBody>
          <a:bodyPr wrap="square">
            <a:spAutoFit/>
          </a:bodyPr>
          <a:lstStyle/>
          <a:p>
            <a:pPr algn="ctr"/>
            <a:r>
              <a:rPr lang="en-US" altLang="zh-CN" sz="1200" kern="0" dirty="0">
                <a:effectLst/>
                <a:latin typeface="Arial "/>
                <a:ea typeface="黑体" panose="02010609060101010101" pitchFamily="49" charset="-122"/>
                <a:cs typeface="Times New Roman" panose="02020603050405020304" pitchFamily="18" charset="0"/>
              </a:rPr>
              <a:t>Table 1</a:t>
            </a:r>
            <a:r>
              <a:rPr lang="en-US" altLang="zh-CN" sz="1200" kern="0" dirty="0">
                <a:effectLst/>
                <a:latin typeface="Arial "/>
                <a:ea typeface="黑体" panose="02010609060101010101" pitchFamily="49" charset="-122"/>
                <a:cs typeface="Arial" panose="020B0604020202020204" pitchFamily="34" charset="0"/>
              </a:rPr>
              <a:t>:</a:t>
            </a:r>
            <a:r>
              <a:rPr lang="en-US" altLang="zh-CN" sz="1200" kern="0" dirty="0">
                <a:effectLst/>
                <a:latin typeface="Arial "/>
                <a:ea typeface="黑体" panose="02010609060101010101" pitchFamily="49" charset="-122"/>
                <a:cs typeface="Times New Roman" panose="02020603050405020304" pitchFamily="18" charset="0"/>
              </a:rPr>
              <a:t> Spatial Development Metrics Across Zones (</a:t>
            </a:r>
            <a:r>
              <a:rPr lang="en-US" altLang="zh-CN" sz="1200" kern="0" dirty="0">
                <a:effectLst/>
                <a:latin typeface="Arial "/>
                <a:ea typeface="黑体" panose="02010609060101010101" pitchFamily="49" charset="-122"/>
                <a:cs typeface="Arial" panose="020B0604020202020204" pitchFamily="34" charset="0"/>
              </a:rPr>
              <a:t>1996</a:t>
            </a:r>
            <a:r>
              <a:rPr lang="en-US" altLang="zh-CN" sz="1200" kern="0" dirty="0">
                <a:effectLst/>
                <a:latin typeface="Arial "/>
                <a:ea typeface="黑体" panose="02010609060101010101" pitchFamily="49" charset="-122"/>
                <a:cs typeface="Times New Roman" panose="02020603050405020304" pitchFamily="18" charset="0"/>
              </a:rPr>
              <a:t>–2023)</a:t>
            </a:r>
            <a:endParaRPr lang="en-US" altLang="zh-CN" sz="1200" dirty="0">
              <a:effectLst/>
              <a:latin typeface="Arial "/>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020809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52AC69-0733-443A-BB6B-1A6F409B2B72}"/>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D84307EA-EB5D-0428-2317-7D930441B632}"/>
              </a:ext>
            </a:extLst>
          </p:cNvPr>
          <p:cNvSpPr/>
          <p:nvPr/>
        </p:nvSpPr>
        <p:spPr>
          <a:xfrm>
            <a:off x="-2" y="1960881"/>
            <a:ext cx="2291260" cy="1335194"/>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02976B00-BB71-932C-E802-DBB7EA8E4857}"/>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5E820A39-6974-C176-8D48-79914B6E11D5}"/>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EA72FEA5-5FBA-7F66-6D4C-A6EF1FDA2697}"/>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805E843D-B47F-DCAA-FDE2-EADA8C1A549C}"/>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DC06E244-094D-CBBD-21EC-59D6C05B09F7}"/>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EAA10ACD-A1E3-5F82-C3A4-B2ECA6AD4D69}"/>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DC93F307-4456-8440-66DB-56F2B84EC96E}"/>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3A0B05A9-BFBA-02E9-66BA-3BB03ED020D4}"/>
                  </a:ext>
                </a:extLst>
              </p:cNvPr>
              <p:cNvSpPr txBox="1"/>
              <p:nvPr/>
            </p:nvSpPr>
            <p:spPr>
              <a:xfrm>
                <a:off x="292704" y="2952501"/>
                <a:ext cx="2273117" cy="1200329"/>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7E2790DB-052A-2136-9411-834784D25690}"/>
                  </a:ext>
                </a:extLst>
              </p:cNvPr>
              <p:cNvSpPr txBox="1"/>
              <p:nvPr/>
            </p:nvSpPr>
            <p:spPr>
              <a:xfrm>
                <a:off x="279423" y="4317348"/>
                <a:ext cx="2455426" cy="923330"/>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E3CF48D4-DF21-B415-7C8A-C1849145295A}"/>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C74711C9-3DD0-4D66-AB53-D6398B9D8FA3}"/>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21F49CF3-1B2B-944D-EA42-A5A426C56FE3}"/>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3.4 Intensity of Spatial Development</a:t>
            </a:r>
          </a:p>
        </p:txBody>
      </p:sp>
      <p:sp>
        <p:nvSpPr>
          <p:cNvPr id="11" name="文本框 10">
            <a:extLst>
              <a:ext uri="{FF2B5EF4-FFF2-40B4-BE49-F238E27FC236}">
                <a16:creationId xmlns:a16="http://schemas.microsoft.com/office/drawing/2014/main" id="{F693237B-E292-29F4-F133-83A84BACDE98}"/>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pic>
        <p:nvPicPr>
          <p:cNvPr id="2" name="图片 1">
            <a:extLst>
              <a:ext uri="{FF2B5EF4-FFF2-40B4-BE49-F238E27FC236}">
                <a16:creationId xmlns:a16="http://schemas.microsoft.com/office/drawing/2014/main" id="{E5D3A55A-7183-AF16-52B0-FDFD542D00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04" t="1752" r="20045" b="6022"/>
          <a:stretch/>
        </p:blipFill>
        <p:spPr>
          <a:xfrm>
            <a:off x="3049836" y="1047527"/>
            <a:ext cx="3924989" cy="5055562"/>
          </a:xfrm>
          <a:prstGeom prst="rect">
            <a:avLst/>
          </a:prstGeom>
        </p:spPr>
      </p:pic>
      <p:pic>
        <p:nvPicPr>
          <p:cNvPr id="5" name="图片 4">
            <a:extLst>
              <a:ext uri="{FF2B5EF4-FFF2-40B4-BE49-F238E27FC236}">
                <a16:creationId xmlns:a16="http://schemas.microsoft.com/office/drawing/2014/main" id="{AE4CF8A8-221B-6D94-A87B-4C73ECA546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46" t="6948" r="37345" b="826"/>
          <a:stretch/>
        </p:blipFill>
        <p:spPr>
          <a:xfrm>
            <a:off x="7159255" y="1183594"/>
            <a:ext cx="4408923" cy="5199484"/>
          </a:xfrm>
          <a:prstGeom prst="rect">
            <a:avLst/>
          </a:prstGeom>
        </p:spPr>
      </p:pic>
    </p:spTree>
    <p:extLst>
      <p:ext uri="{BB962C8B-B14F-4D97-AF65-F5344CB8AC3E}">
        <p14:creationId xmlns:p14="http://schemas.microsoft.com/office/powerpoint/2010/main" val="1543370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CB670A-C41D-23F4-F032-E375EEDCD508}"/>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A87E9839-AFB6-EAF5-C874-0BFA2A26CD60}"/>
              </a:ext>
            </a:extLst>
          </p:cNvPr>
          <p:cNvPicPr>
            <a:picLocks noChangeAspect="1"/>
          </p:cNvPicPr>
          <p:nvPr/>
        </p:nvPicPr>
        <p:blipFill>
          <a:blip r:embed="rId3">
            <a:extLst>
              <a:ext uri="{28A0092B-C50C-407E-A947-70E740481C1C}">
                <a14:useLocalDpi xmlns:a14="http://schemas.microsoft.com/office/drawing/2010/main" val="0"/>
              </a:ext>
            </a:extLst>
          </a:blip>
          <a:srcRect r="4547"/>
          <a:stretch>
            <a:fillRect/>
          </a:stretch>
        </p:blipFill>
        <p:spPr>
          <a:xfrm>
            <a:off x="6479593" y="743792"/>
            <a:ext cx="5279020" cy="5312460"/>
          </a:xfrm>
          <a:prstGeom prst="rect">
            <a:avLst/>
          </a:prstGeom>
        </p:spPr>
      </p:pic>
      <p:sp>
        <p:nvSpPr>
          <p:cNvPr id="8" name="矩形 7">
            <a:extLst>
              <a:ext uri="{FF2B5EF4-FFF2-40B4-BE49-F238E27FC236}">
                <a16:creationId xmlns:a16="http://schemas.microsoft.com/office/drawing/2014/main" id="{864AA07A-F042-67BB-723A-791F0DFB135F}"/>
              </a:ext>
            </a:extLst>
          </p:cNvPr>
          <p:cNvSpPr/>
          <p:nvPr/>
        </p:nvSpPr>
        <p:spPr>
          <a:xfrm>
            <a:off x="-2" y="1960881"/>
            <a:ext cx="2291260" cy="1335194"/>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3C8D78D2-0730-E56D-A491-704FD710BB1A}"/>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FF3F597F-2E7B-2D60-BA7E-C8F825E2A3D8}"/>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275ED747-1ED4-A077-0C56-0CEDBFDD9AC9}"/>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72FC0E2A-DE21-8D1F-3CBE-A4F337CEAD61}"/>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96B83EBE-562B-33A6-9C9B-82CD9C8AD9B2}"/>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31221E74-8C3F-19E5-6080-F8BFBB95D367}"/>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47E995FE-1D8F-CB7E-196F-FD8EAD365626}"/>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8C9740B0-1EEE-8ACE-3BC6-490C3DB32148}"/>
                  </a:ext>
                </a:extLst>
              </p:cNvPr>
              <p:cNvSpPr txBox="1"/>
              <p:nvPr/>
            </p:nvSpPr>
            <p:spPr>
              <a:xfrm>
                <a:off x="292704" y="2952501"/>
                <a:ext cx="2273117" cy="1200329"/>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9B07266B-EB1A-40D4-0E8E-84D6EE7FAA21}"/>
                  </a:ext>
                </a:extLst>
              </p:cNvPr>
              <p:cNvSpPr txBox="1"/>
              <p:nvPr/>
            </p:nvSpPr>
            <p:spPr>
              <a:xfrm>
                <a:off x="279423" y="4317348"/>
                <a:ext cx="2455426" cy="923330"/>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94D6EAC2-FD04-322A-FFE6-4326F9309EEA}"/>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D72FC097-8D9D-F56C-6366-F0D8CF80E783}"/>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79B8C8C2-08D2-DB24-0C10-742BD4387223}"/>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3.4 Intensity of Spatial Development</a:t>
            </a:r>
          </a:p>
        </p:txBody>
      </p:sp>
      <p:sp>
        <p:nvSpPr>
          <p:cNvPr id="11" name="文本框 10">
            <a:extLst>
              <a:ext uri="{FF2B5EF4-FFF2-40B4-BE49-F238E27FC236}">
                <a16:creationId xmlns:a16="http://schemas.microsoft.com/office/drawing/2014/main" id="{DCA537DE-574B-0494-5152-88500EE22036}"/>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sp>
        <p:nvSpPr>
          <p:cNvPr id="6" name="文本框 5">
            <a:extLst>
              <a:ext uri="{FF2B5EF4-FFF2-40B4-BE49-F238E27FC236}">
                <a16:creationId xmlns:a16="http://schemas.microsoft.com/office/drawing/2014/main" id="{0C966F26-137A-A2C8-26B8-5D7DD5DA297F}"/>
              </a:ext>
            </a:extLst>
          </p:cNvPr>
          <p:cNvSpPr txBox="1"/>
          <p:nvPr/>
        </p:nvSpPr>
        <p:spPr>
          <a:xfrm>
            <a:off x="3924078" y="5996380"/>
            <a:ext cx="6635104" cy="276999"/>
          </a:xfrm>
          <a:prstGeom prst="rect">
            <a:avLst/>
          </a:prstGeom>
          <a:noFill/>
        </p:spPr>
        <p:txBody>
          <a:bodyPr wrap="square">
            <a:spAutoFit/>
          </a:bodyPr>
          <a:lstStyle/>
          <a:p>
            <a:pPr algn="ctr"/>
            <a:r>
              <a:rPr lang="en-US" altLang="zh-CN" sz="1200" kern="0" dirty="0">
                <a:effectLst/>
                <a:latin typeface="Arial "/>
                <a:ea typeface="黑体" panose="02010609060101010101" pitchFamily="49" charset="-122"/>
                <a:cs typeface="Times New Roman" panose="02020603050405020304" pitchFamily="18" charset="0"/>
              </a:rPr>
              <a:t>Figure 6: Spatial distribution and comparative metrics of redeveloped buildings (1996–2022)</a:t>
            </a:r>
            <a:endParaRPr lang="en-US" altLang="zh-CN" sz="1200" dirty="0">
              <a:effectLst/>
              <a:latin typeface="Arial "/>
              <a:ea typeface="黑体" panose="02010609060101010101" pitchFamily="49" charset="-122"/>
              <a:cs typeface="Times New Roman" panose="02020603050405020304" pitchFamily="18" charset="0"/>
            </a:endParaRPr>
          </a:p>
        </p:txBody>
      </p:sp>
      <p:pic>
        <p:nvPicPr>
          <p:cNvPr id="12" name="图片 11">
            <a:extLst>
              <a:ext uri="{FF2B5EF4-FFF2-40B4-BE49-F238E27FC236}">
                <a16:creationId xmlns:a16="http://schemas.microsoft.com/office/drawing/2014/main" id="{CDD6C28C-C396-9729-9E18-C71963F9BC0B}"/>
              </a:ext>
            </a:extLst>
          </p:cNvPr>
          <p:cNvPicPr>
            <a:picLocks noChangeAspect="1"/>
          </p:cNvPicPr>
          <p:nvPr/>
        </p:nvPicPr>
        <p:blipFill>
          <a:blip r:embed="rId4"/>
          <a:stretch>
            <a:fillRect/>
          </a:stretch>
        </p:blipFill>
        <p:spPr>
          <a:xfrm>
            <a:off x="2448844" y="2336582"/>
            <a:ext cx="4030746" cy="2065067"/>
          </a:xfrm>
          <a:prstGeom prst="rect">
            <a:avLst/>
          </a:prstGeom>
        </p:spPr>
      </p:pic>
    </p:spTree>
    <p:extLst>
      <p:ext uri="{BB962C8B-B14F-4D97-AF65-F5344CB8AC3E}">
        <p14:creationId xmlns:p14="http://schemas.microsoft.com/office/powerpoint/2010/main" val="448134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AE9350-F1F7-0835-5ED5-2327B228C78F}"/>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62747AFD-62B9-B476-4B98-806BEE16E584}"/>
              </a:ext>
            </a:extLst>
          </p:cNvPr>
          <p:cNvPicPr>
            <a:picLocks noChangeAspect="1"/>
          </p:cNvPicPr>
          <p:nvPr/>
        </p:nvPicPr>
        <p:blipFill>
          <a:blip r:embed="rId3">
            <a:extLst>
              <a:ext uri="{28A0092B-C50C-407E-A947-70E740481C1C}">
                <a14:useLocalDpi xmlns:a14="http://schemas.microsoft.com/office/drawing/2010/main" val="0"/>
              </a:ext>
            </a:extLst>
          </a:blip>
          <a:srcRect l="19433" t="2219" r="4850" b="3009"/>
          <a:stretch>
            <a:fillRect/>
          </a:stretch>
        </p:blipFill>
        <p:spPr>
          <a:xfrm>
            <a:off x="6080309" y="925029"/>
            <a:ext cx="5921191" cy="5291478"/>
          </a:xfrm>
          <a:prstGeom prst="rect">
            <a:avLst/>
          </a:prstGeom>
        </p:spPr>
      </p:pic>
      <p:sp>
        <p:nvSpPr>
          <p:cNvPr id="8" name="矩形 7">
            <a:extLst>
              <a:ext uri="{FF2B5EF4-FFF2-40B4-BE49-F238E27FC236}">
                <a16:creationId xmlns:a16="http://schemas.microsoft.com/office/drawing/2014/main" id="{677FFC36-450B-9D8A-7709-7B223897996B}"/>
              </a:ext>
            </a:extLst>
          </p:cNvPr>
          <p:cNvSpPr/>
          <p:nvPr/>
        </p:nvSpPr>
        <p:spPr>
          <a:xfrm>
            <a:off x="12790" y="3338619"/>
            <a:ext cx="2291260" cy="1026212"/>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BCFA6111-FF4C-27FE-F212-DD9079DE8D10}"/>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1340FBAC-D232-4846-2463-CEF20088A86A}"/>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EF94FB43-1430-1C30-A89D-57030D02D226}"/>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348B1536-04A0-8433-C8E1-03BCF53508BA}"/>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426E9F34-5250-7936-5534-E5C4779E4FFA}"/>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ED7A02B1-5777-838F-C279-ECD28886D4F0}"/>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1813FDC9-437C-B69D-8959-6A0951428810}"/>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1F664B9D-2D67-2583-0934-A4E7B83E5D69}"/>
                  </a:ext>
                </a:extLst>
              </p:cNvPr>
              <p:cNvSpPr txBox="1"/>
              <p:nvPr/>
            </p:nvSpPr>
            <p:spPr>
              <a:xfrm>
                <a:off x="292704" y="2952501"/>
                <a:ext cx="2273117" cy="1200329"/>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F5380F20-1A0C-E538-36A9-D152DCD100BA}"/>
                  </a:ext>
                </a:extLst>
              </p:cNvPr>
              <p:cNvSpPr txBox="1"/>
              <p:nvPr/>
            </p:nvSpPr>
            <p:spPr>
              <a:xfrm>
                <a:off x="279423" y="4317348"/>
                <a:ext cx="2455426" cy="923330"/>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D19D488A-40E7-6931-40C8-64B5F3B98AB7}"/>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208F87AC-B251-1648-0C26-B6129B0A0135}"/>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CEC100C4-D214-5CD7-97C9-86F95706BE1C}"/>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Spatial Renewal Methods in King’s Cross Area</a:t>
            </a:r>
          </a:p>
        </p:txBody>
      </p:sp>
      <p:sp>
        <p:nvSpPr>
          <p:cNvPr id="11" name="文本框 10">
            <a:extLst>
              <a:ext uri="{FF2B5EF4-FFF2-40B4-BE49-F238E27FC236}">
                <a16:creationId xmlns:a16="http://schemas.microsoft.com/office/drawing/2014/main" id="{BB140B22-5148-F4CA-1273-18A3FF910EE3}"/>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sp>
        <p:nvSpPr>
          <p:cNvPr id="3" name="文本框 2">
            <a:extLst>
              <a:ext uri="{FF2B5EF4-FFF2-40B4-BE49-F238E27FC236}">
                <a16:creationId xmlns:a16="http://schemas.microsoft.com/office/drawing/2014/main" id="{AAD5F29A-7728-BCAC-7D76-DC6F1C0CECBB}"/>
              </a:ext>
            </a:extLst>
          </p:cNvPr>
          <p:cNvSpPr txBox="1"/>
          <p:nvPr/>
        </p:nvSpPr>
        <p:spPr>
          <a:xfrm>
            <a:off x="5556896" y="6049936"/>
            <a:ext cx="6635104" cy="461665"/>
          </a:xfrm>
          <a:prstGeom prst="rect">
            <a:avLst/>
          </a:prstGeom>
          <a:noFill/>
        </p:spPr>
        <p:txBody>
          <a:bodyPr wrap="square">
            <a:spAutoFit/>
          </a:bodyPr>
          <a:lstStyle/>
          <a:p>
            <a:pPr algn="r"/>
            <a:r>
              <a:rPr lang="en-US" altLang="zh-CN" sz="1200" kern="0" dirty="0">
                <a:effectLst/>
                <a:latin typeface="Arial "/>
                <a:ea typeface="黑体" panose="02010609060101010101" pitchFamily="49" charset="-122"/>
                <a:cs typeface="Times New Roman" panose="02020603050405020304" pitchFamily="18" charset="0"/>
              </a:rPr>
              <a:t>Figure 7: Distribution of the four development patterns </a:t>
            </a:r>
          </a:p>
          <a:p>
            <a:pPr algn="r"/>
            <a:r>
              <a:rPr lang="en-US" altLang="zh-CN" sz="1200" kern="0" dirty="0">
                <a:effectLst/>
                <a:latin typeface="Arial "/>
                <a:ea typeface="黑体" panose="02010609060101010101" pitchFamily="49" charset="-122"/>
                <a:cs typeface="Times New Roman" panose="02020603050405020304" pitchFamily="18" charset="0"/>
              </a:rPr>
              <a:t>in the King's Cross area</a:t>
            </a:r>
          </a:p>
        </p:txBody>
      </p:sp>
      <p:sp>
        <p:nvSpPr>
          <p:cNvPr id="20" name="文本框 19">
            <a:extLst>
              <a:ext uri="{FF2B5EF4-FFF2-40B4-BE49-F238E27FC236}">
                <a16:creationId xmlns:a16="http://schemas.microsoft.com/office/drawing/2014/main" id="{D4A6B03A-44C2-CE75-5A2E-70272794C847}"/>
              </a:ext>
            </a:extLst>
          </p:cNvPr>
          <p:cNvSpPr txBox="1"/>
          <p:nvPr/>
        </p:nvSpPr>
        <p:spPr>
          <a:xfrm>
            <a:off x="2356422" y="1874795"/>
            <a:ext cx="5789722" cy="307777"/>
          </a:xfrm>
          <a:prstGeom prst="rect">
            <a:avLst/>
          </a:prstGeom>
          <a:noFill/>
        </p:spPr>
        <p:txBody>
          <a:bodyPr wrap="square">
            <a:spAutoFit/>
          </a:bodyPr>
          <a:lstStyle/>
          <a:p>
            <a:pPr marL="285750" indent="-285750">
              <a:buFont typeface="Arial" panose="020B0604020202020204" pitchFamily="34" charset="0"/>
              <a:buChar char="•"/>
            </a:pPr>
            <a:r>
              <a:rPr lang="en-US" altLang="zh-CN" sz="1400" b="1"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Brownfield Redevelopment Mode  </a:t>
            </a:r>
            <a:endParaRPr lang="en-US" altLang="zh-CN" sz="1400" b="1"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22" name="文本框 21">
            <a:extLst>
              <a:ext uri="{FF2B5EF4-FFF2-40B4-BE49-F238E27FC236}">
                <a16:creationId xmlns:a16="http://schemas.microsoft.com/office/drawing/2014/main" id="{DF622FF6-556A-6FEE-FC1B-389BEC5784CD}"/>
              </a:ext>
            </a:extLst>
          </p:cNvPr>
          <p:cNvSpPr txBox="1"/>
          <p:nvPr/>
        </p:nvSpPr>
        <p:spPr>
          <a:xfrm>
            <a:off x="2356422" y="2340679"/>
            <a:ext cx="5789722" cy="307777"/>
          </a:xfrm>
          <a:prstGeom prst="rect">
            <a:avLst/>
          </a:prstGeom>
          <a:noFill/>
        </p:spPr>
        <p:txBody>
          <a:bodyPr wrap="square">
            <a:spAutoFit/>
          </a:bodyPr>
          <a:lstStyle/>
          <a:p>
            <a:pPr marL="285750" indent="-285750">
              <a:buFont typeface="Arial" panose="020B0604020202020204" pitchFamily="34" charset="0"/>
              <a:buChar char="•"/>
            </a:pPr>
            <a:r>
              <a:rPr lang="en-US" altLang="zh-CN" sz="1400" b="1"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Demolition-Reconstruction Mode  </a:t>
            </a:r>
            <a:endParaRPr lang="en-US" altLang="zh-CN" sz="1400" b="1"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24" name="文本框 23">
            <a:extLst>
              <a:ext uri="{FF2B5EF4-FFF2-40B4-BE49-F238E27FC236}">
                <a16:creationId xmlns:a16="http://schemas.microsoft.com/office/drawing/2014/main" id="{3B6B7D9B-43CB-01F3-6B12-EDD03DD5E3B8}"/>
              </a:ext>
            </a:extLst>
          </p:cNvPr>
          <p:cNvSpPr txBox="1"/>
          <p:nvPr/>
        </p:nvSpPr>
        <p:spPr>
          <a:xfrm>
            <a:off x="2356422" y="2771316"/>
            <a:ext cx="5789722" cy="307777"/>
          </a:xfrm>
          <a:prstGeom prst="rect">
            <a:avLst/>
          </a:prstGeom>
          <a:noFill/>
        </p:spPr>
        <p:txBody>
          <a:bodyPr wrap="square">
            <a:spAutoFit/>
          </a:bodyPr>
          <a:lstStyle/>
          <a:p>
            <a:pPr marL="285750" indent="-285750" algn="just">
              <a:buFont typeface="Arial" panose="020B0604020202020204" pitchFamily="34" charset="0"/>
              <a:buChar char="•"/>
            </a:pPr>
            <a:r>
              <a:rPr lang="en-US" altLang="zh-CN" sz="1400" b="1"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Functional Retrofitting Mode  </a:t>
            </a:r>
            <a:endParaRPr lang="en-US" altLang="zh-CN" sz="1400" b="1"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27" name="文本框 26">
            <a:extLst>
              <a:ext uri="{FF2B5EF4-FFF2-40B4-BE49-F238E27FC236}">
                <a16:creationId xmlns:a16="http://schemas.microsoft.com/office/drawing/2014/main" id="{35CD584F-4C36-81AC-D420-451FCEABD239}"/>
              </a:ext>
            </a:extLst>
          </p:cNvPr>
          <p:cNvSpPr txBox="1"/>
          <p:nvPr/>
        </p:nvSpPr>
        <p:spPr>
          <a:xfrm>
            <a:off x="2369211" y="3173287"/>
            <a:ext cx="3784586" cy="523220"/>
          </a:xfrm>
          <a:prstGeom prst="rect">
            <a:avLst/>
          </a:prstGeom>
          <a:noFill/>
        </p:spPr>
        <p:txBody>
          <a:bodyPr wrap="square">
            <a:spAutoFit/>
          </a:bodyPr>
          <a:lstStyle/>
          <a:p>
            <a:pPr marL="285750" indent="-285750">
              <a:buFont typeface="Arial" panose="020B0604020202020204" pitchFamily="34" charset="0"/>
              <a:buChar char="•"/>
            </a:pPr>
            <a:r>
              <a:rPr lang="en-US" altLang="zh-CN" sz="1400" b="1" kern="0" dirty="0">
                <a:solidFill>
                  <a:srgbClr val="030303"/>
                </a:solidFill>
                <a:effectLst/>
                <a:latin typeface="Arial" panose="020B0604020202020204" pitchFamily="34" charset="0"/>
                <a:ea typeface="Times New Roman" panose="02020603050405020304" pitchFamily="18" charset="0"/>
                <a:cs typeface="Arial" panose="020B0604020202020204" pitchFamily="34" charset="0"/>
              </a:rPr>
              <a:t>Upward Addition and Perimeter Expansion Models</a:t>
            </a:r>
            <a:endParaRPr lang="en-US" altLang="zh-CN" sz="1400" b="1" kern="100" dirty="0">
              <a:effectLst/>
              <a:latin typeface="Aptos" panose="020B00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3614216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EBFEB0-1909-13F4-4360-DC5D92B59087}"/>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685C9EAC-AC40-B78C-C50F-F3D59E988443}"/>
              </a:ext>
            </a:extLst>
          </p:cNvPr>
          <p:cNvSpPr/>
          <p:nvPr/>
        </p:nvSpPr>
        <p:spPr>
          <a:xfrm>
            <a:off x="12790" y="3338619"/>
            <a:ext cx="2291260" cy="1026212"/>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E253342B-85E0-1CDB-7933-B8C1CD6A95AB}"/>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C4A48E5F-A587-4FF0-5A13-9E9CAF699DCD}"/>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2103A663-B47D-8ED2-2041-34DF8926E359}"/>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033273B5-7CFC-19FA-63AC-EFECDC9144A9}"/>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B2658076-E04C-D92A-A413-4352E70D676C}"/>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79CDFD7C-8139-983D-B91D-9194BC1A1105}"/>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7CEB93E5-5DD5-810E-6B0E-AA42F6074466}"/>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595BD106-1D62-9CA8-DC3E-4CBF1A4E269D}"/>
                  </a:ext>
                </a:extLst>
              </p:cNvPr>
              <p:cNvSpPr txBox="1"/>
              <p:nvPr/>
            </p:nvSpPr>
            <p:spPr>
              <a:xfrm>
                <a:off x="292704" y="2952501"/>
                <a:ext cx="2273117" cy="1200329"/>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600FCA30-7636-2ED5-4FDC-E99C8933DFF3}"/>
                  </a:ext>
                </a:extLst>
              </p:cNvPr>
              <p:cNvSpPr txBox="1"/>
              <p:nvPr/>
            </p:nvSpPr>
            <p:spPr>
              <a:xfrm>
                <a:off x="279423" y="4317348"/>
                <a:ext cx="2455426" cy="923330"/>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CE305996-BB3F-574D-827A-7C48D0AB3389}"/>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3642174B-CAC7-114A-1461-882E277AAB87}"/>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25A44CE4-A4B1-D276-076B-E50274918B7D}"/>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4.1 Brownfield Redevelopment Mode </a:t>
            </a:r>
          </a:p>
        </p:txBody>
      </p:sp>
      <p:sp>
        <p:nvSpPr>
          <p:cNvPr id="11" name="文本框 10">
            <a:extLst>
              <a:ext uri="{FF2B5EF4-FFF2-40B4-BE49-F238E27FC236}">
                <a16:creationId xmlns:a16="http://schemas.microsoft.com/office/drawing/2014/main" id="{C326E3B4-FE68-CDCD-1F84-B134A6828249}"/>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pic>
        <p:nvPicPr>
          <p:cNvPr id="3" name="图片 2">
            <a:extLst>
              <a:ext uri="{FF2B5EF4-FFF2-40B4-BE49-F238E27FC236}">
                <a16:creationId xmlns:a16="http://schemas.microsoft.com/office/drawing/2014/main" id="{8AA1CC01-6EF7-B5A4-F7A6-5E1E29D08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236" y="1353719"/>
            <a:ext cx="5313164" cy="4378829"/>
          </a:xfrm>
          <a:prstGeom prst="rect">
            <a:avLst/>
          </a:prstGeom>
        </p:spPr>
      </p:pic>
      <p:pic>
        <p:nvPicPr>
          <p:cNvPr id="6" name="图片 5">
            <a:extLst>
              <a:ext uri="{FF2B5EF4-FFF2-40B4-BE49-F238E27FC236}">
                <a16:creationId xmlns:a16="http://schemas.microsoft.com/office/drawing/2014/main" id="{CE53AB0F-DB57-7423-E6A0-682BC9A21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8337" y="1353719"/>
            <a:ext cx="2668853" cy="2003915"/>
          </a:xfrm>
          <a:prstGeom prst="rect">
            <a:avLst/>
          </a:prstGeom>
        </p:spPr>
      </p:pic>
      <p:pic>
        <p:nvPicPr>
          <p:cNvPr id="12" name="图片 11">
            <a:extLst>
              <a:ext uri="{FF2B5EF4-FFF2-40B4-BE49-F238E27FC236}">
                <a16:creationId xmlns:a16="http://schemas.microsoft.com/office/drawing/2014/main" id="{A1F8D0E3-F8C0-AFA1-75EA-9D2A13B5C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4002" y="3744332"/>
            <a:ext cx="2643188" cy="2020643"/>
          </a:xfrm>
          <a:prstGeom prst="rect">
            <a:avLst/>
          </a:prstGeom>
        </p:spPr>
      </p:pic>
      <p:sp>
        <p:nvSpPr>
          <p:cNvPr id="18" name="箭头: 下 17">
            <a:extLst>
              <a:ext uri="{FF2B5EF4-FFF2-40B4-BE49-F238E27FC236}">
                <a16:creationId xmlns:a16="http://schemas.microsoft.com/office/drawing/2014/main" id="{3F91EDBE-3CF7-241B-CF85-7BF91E8F8AD5}"/>
              </a:ext>
            </a:extLst>
          </p:cNvPr>
          <p:cNvSpPr/>
          <p:nvPr/>
        </p:nvSpPr>
        <p:spPr>
          <a:xfrm>
            <a:off x="9644955" y="3429000"/>
            <a:ext cx="175618" cy="2665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404F98BD-D214-BD64-E242-CD6304B063C6}"/>
              </a:ext>
            </a:extLst>
          </p:cNvPr>
          <p:cNvSpPr txBox="1"/>
          <p:nvPr/>
        </p:nvSpPr>
        <p:spPr>
          <a:xfrm>
            <a:off x="2304050" y="5905452"/>
            <a:ext cx="6122192" cy="246221"/>
          </a:xfrm>
          <a:prstGeom prst="rect">
            <a:avLst/>
          </a:prstGeom>
          <a:noFill/>
        </p:spPr>
        <p:txBody>
          <a:bodyPr wrap="square">
            <a:spAutoFit/>
          </a:bodyPr>
          <a:lstStyle/>
          <a:p>
            <a:pPr algn="ctr"/>
            <a:r>
              <a:rPr lang="en-US" altLang="zh-CN" sz="1000"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Aerial view of </a:t>
            </a:r>
            <a:r>
              <a:rPr lang="en-US" altLang="zh-CN" sz="1000" b="1"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Pancras Square </a:t>
            </a:r>
            <a:r>
              <a:rPr lang="en-US" altLang="zh-CN" sz="1000"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(Source: Apple 3D Maps)</a:t>
            </a:r>
            <a:endParaRPr lang="en-US" altLang="zh-CN" sz="1000"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22" name="文本框 21">
            <a:extLst>
              <a:ext uri="{FF2B5EF4-FFF2-40B4-BE49-F238E27FC236}">
                <a16:creationId xmlns:a16="http://schemas.microsoft.com/office/drawing/2014/main" id="{78C60681-C6A8-9005-1F36-972680E633BD}"/>
              </a:ext>
            </a:extLst>
          </p:cNvPr>
          <p:cNvSpPr txBox="1"/>
          <p:nvPr/>
        </p:nvSpPr>
        <p:spPr>
          <a:xfrm>
            <a:off x="6759477" y="5925115"/>
            <a:ext cx="6122192" cy="246221"/>
          </a:xfrm>
          <a:prstGeom prst="rect">
            <a:avLst/>
          </a:prstGeom>
          <a:noFill/>
        </p:spPr>
        <p:txBody>
          <a:bodyPr wrap="square">
            <a:spAutoFit/>
          </a:bodyPr>
          <a:lstStyle/>
          <a:p>
            <a:pPr algn="ctr"/>
            <a:r>
              <a:rPr lang="en-US" altLang="zh-CN" sz="1000"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Before-and-after comparison of </a:t>
            </a:r>
            <a:r>
              <a:rPr lang="en-US" altLang="zh-CN" sz="1000" b="1"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Pancras Square</a:t>
            </a:r>
            <a:endParaRPr lang="en-US" altLang="zh-CN" sz="1000" b="1" kern="100" dirty="0">
              <a:effectLst/>
              <a:latin typeface="Aptos" panose="020B00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924394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7D0EA8-0D50-184C-209D-08A1D21000A3}"/>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B038ED45-3BB0-DEC2-64D2-ABA4415CBA7C}"/>
              </a:ext>
            </a:extLst>
          </p:cNvPr>
          <p:cNvSpPr/>
          <p:nvPr/>
        </p:nvSpPr>
        <p:spPr>
          <a:xfrm>
            <a:off x="12790" y="3338619"/>
            <a:ext cx="2291260" cy="1026212"/>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65C8AB03-71EE-3D41-CA12-91FC3AA1146F}"/>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78320BD6-7AD5-409C-E94F-20B45B2BE90D}"/>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0F22671B-F799-0E75-F0A3-6F8A8F47CC52}"/>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E1FBA0C7-1345-0DDD-4B30-039527FB51E3}"/>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551CEE19-9E1D-2040-DA7D-E99CFBD7DB04}"/>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9293F502-F971-996A-CA68-09DF678F87DA}"/>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1F332EC8-EC95-BAAF-3601-1D9ACCDFD0B4}"/>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00989809-E083-21EF-1562-A07443FA775E}"/>
                  </a:ext>
                </a:extLst>
              </p:cNvPr>
              <p:cNvSpPr txBox="1"/>
              <p:nvPr/>
            </p:nvSpPr>
            <p:spPr>
              <a:xfrm>
                <a:off x="292704" y="2952501"/>
                <a:ext cx="2273117" cy="1200329"/>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079EE593-7BD3-A2A7-57E3-132963E51233}"/>
                  </a:ext>
                </a:extLst>
              </p:cNvPr>
              <p:cNvSpPr txBox="1"/>
              <p:nvPr/>
            </p:nvSpPr>
            <p:spPr>
              <a:xfrm>
                <a:off x="279423" y="4317348"/>
                <a:ext cx="2455426" cy="923330"/>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487817B9-33C9-2915-786E-5103C8BA617C}"/>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51B687F2-5A4D-3AC2-B38F-AF4290F2A90A}"/>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3429D5B6-0BA2-90EC-C293-0BA11DD7E9F7}"/>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4.2 Demolition-Reconstruction Mode </a:t>
            </a:r>
          </a:p>
        </p:txBody>
      </p:sp>
      <p:sp>
        <p:nvSpPr>
          <p:cNvPr id="11" name="文本框 10">
            <a:extLst>
              <a:ext uri="{FF2B5EF4-FFF2-40B4-BE49-F238E27FC236}">
                <a16:creationId xmlns:a16="http://schemas.microsoft.com/office/drawing/2014/main" id="{75BF785C-FC5E-8865-5445-DE27BB0888B5}"/>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pic>
        <p:nvPicPr>
          <p:cNvPr id="3" name="图片 2">
            <a:extLst>
              <a:ext uri="{FF2B5EF4-FFF2-40B4-BE49-F238E27FC236}">
                <a16:creationId xmlns:a16="http://schemas.microsoft.com/office/drawing/2014/main" id="{6BFDF076-2576-AA6D-65B0-74CF64535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236" y="1145362"/>
            <a:ext cx="6027540" cy="4962288"/>
          </a:xfrm>
          <a:prstGeom prst="rect">
            <a:avLst/>
          </a:prstGeom>
        </p:spPr>
      </p:pic>
      <p:pic>
        <p:nvPicPr>
          <p:cNvPr id="6" name="图片 5">
            <a:extLst>
              <a:ext uri="{FF2B5EF4-FFF2-40B4-BE49-F238E27FC236}">
                <a16:creationId xmlns:a16="http://schemas.microsoft.com/office/drawing/2014/main" id="{80CD72D7-6255-484E-8E6F-CFB2B51FE358}"/>
              </a:ext>
            </a:extLst>
          </p:cNvPr>
          <p:cNvPicPr>
            <a:picLocks noChangeAspect="1"/>
          </p:cNvPicPr>
          <p:nvPr/>
        </p:nvPicPr>
        <p:blipFill>
          <a:blip r:embed="rId4">
            <a:extLst>
              <a:ext uri="{28A0092B-C50C-407E-A947-70E740481C1C}">
                <a14:useLocalDpi xmlns:a14="http://schemas.microsoft.com/office/drawing/2010/main" val="0"/>
              </a:ext>
            </a:extLst>
          </a:blip>
          <a:srcRect r="3215" b="14344"/>
          <a:stretch>
            <a:fillRect/>
          </a:stretch>
        </p:blipFill>
        <p:spPr>
          <a:xfrm>
            <a:off x="8972843" y="1145361"/>
            <a:ext cx="2402931" cy="2120090"/>
          </a:xfrm>
          <a:prstGeom prst="rect">
            <a:avLst/>
          </a:prstGeom>
        </p:spPr>
      </p:pic>
      <p:pic>
        <p:nvPicPr>
          <p:cNvPr id="12" name="图片 11">
            <a:extLst>
              <a:ext uri="{FF2B5EF4-FFF2-40B4-BE49-F238E27FC236}">
                <a16:creationId xmlns:a16="http://schemas.microsoft.com/office/drawing/2014/main" id="{41769A82-905E-00B3-2172-EFBA52FCDD14}"/>
              </a:ext>
            </a:extLst>
          </p:cNvPr>
          <p:cNvPicPr>
            <a:picLocks noChangeAspect="1"/>
          </p:cNvPicPr>
          <p:nvPr/>
        </p:nvPicPr>
        <p:blipFill>
          <a:blip r:embed="rId5">
            <a:extLst>
              <a:ext uri="{28A0092B-C50C-407E-A947-70E740481C1C}">
                <a14:useLocalDpi xmlns:a14="http://schemas.microsoft.com/office/drawing/2010/main" val="0"/>
              </a:ext>
            </a:extLst>
          </a:blip>
          <a:srcRect b="12587"/>
          <a:stretch>
            <a:fillRect/>
          </a:stretch>
        </p:blipFill>
        <p:spPr>
          <a:xfrm>
            <a:off x="8972843" y="3877020"/>
            <a:ext cx="2402931" cy="2257431"/>
          </a:xfrm>
          <a:prstGeom prst="rect">
            <a:avLst/>
          </a:prstGeom>
        </p:spPr>
      </p:pic>
      <p:sp>
        <p:nvSpPr>
          <p:cNvPr id="18" name="箭头: 下 17">
            <a:extLst>
              <a:ext uri="{FF2B5EF4-FFF2-40B4-BE49-F238E27FC236}">
                <a16:creationId xmlns:a16="http://schemas.microsoft.com/office/drawing/2014/main" id="{A2173F40-A074-53FF-8CF6-D25B98D0D611}"/>
              </a:ext>
            </a:extLst>
          </p:cNvPr>
          <p:cNvSpPr/>
          <p:nvPr/>
        </p:nvSpPr>
        <p:spPr>
          <a:xfrm>
            <a:off x="10086499" y="3417078"/>
            <a:ext cx="175618" cy="2665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65F698A0-3EF5-316E-D03A-3CACA3AB296C}"/>
              </a:ext>
            </a:extLst>
          </p:cNvPr>
          <p:cNvSpPr txBox="1"/>
          <p:nvPr/>
        </p:nvSpPr>
        <p:spPr>
          <a:xfrm>
            <a:off x="3175925" y="6098178"/>
            <a:ext cx="6122192" cy="276999"/>
          </a:xfrm>
          <a:prstGeom prst="rect">
            <a:avLst/>
          </a:prstGeom>
          <a:noFill/>
        </p:spPr>
        <p:txBody>
          <a:bodyPr wrap="square">
            <a:spAutoFit/>
          </a:bodyPr>
          <a:lstStyle/>
          <a:p>
            <a:r>
              <a:rPr lang="en-US" altLang="zh-CN" sz="1200" dirty="0">
                <a:solidFill>
                  <a:srgbClr val="030303"/>
                </a:solidFill>
                <a:effectLst/>
                <a:latin typeface="Arial" panose="020B0604020202020204" pitchFamily="34" charset="0"/>
                <a:ea typeface="Times New Roman" panose="02020603050405020304" pitchFamily="18" charset="0"/>
              </a:rPr>
              <a:t>Aerial view of the </a:t>
            </a:r>
            <a:r>
              <a:rPr lang="en-US" altLang="zh-CN" sz="1200" b="1" dirty="0">
                <a:solidFill>
                  <a:srgbClr val="030303"/>
                </a:solidFill>
                <a:effectLst/>
                <a:latin typeface="Arial" panose="020B0604020202020204" pitchFamily="34" charset="0"/>
                <a:ea typeface="Times New Roman" panose="02020603050405020304" pitchFamily="18" charset="0"/>
              </a:rPr>
              <a:t>Francis Crick Institute</a:t>
            </a:r>
            <a:r>
              <a:rPr lang="en-US" altLang="zh-CN" sz="1200" dirty="0">
                <a:solidFill>
                  <a:srgbClr val="030303"/>
                </a:solidFill>
                <a:effectLst/>
                <a:latin typeface="Arial" panose="020B0604020202020204" pitchFamily="34" charset="0"/>
                <a:ea typeface="Times New Roman" panose="02020603050405020304" pitchFamily="18" charset="0"/>
              </a:rPr>
              <a:t> (Source: Apple 3D Maps)</a:t>
            </a:r>
            <a:endParaRPr lang="zh-CN" altLang="en-US" sz="1200" dirty="0"/>
          </a:p>
        </p:txBody>
      </p:sp>
    </p:spTree>
    <p:extLst>
      <p:ext uri="{BB962C8B-B14F-4D97-AF65-F5344CB8AC3E}">
        <p14:creationId xmlns:p14="http://schemas.microsoft.com/office/powerpoint/2010/main" val="4256396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395B47-6BE6-68C0-9045-226793AD5EC7}"/>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798ABDA0-2A21-16B5-696E-B71FBEC80289}"/>
              </a:ext>
            </a:extLst>
          </p:cNvPr>
          <p:cNvSpPr/>
          <p:nvPr/>
        </p:nvSpPr>
        <p:spPr>
          <a:xfrm>
            <a:off x="12790" y="3338619"/>
            <a:ext cx="2291260" cy="1026212"/>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78135C2A-1386-8F1A-F376-6373E7C5C3AA}"/>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560852D7-5698-0903-1FE4-3CAFDCE18179}"/>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675CECE8-DF85-D926-BDF2-2CFCBD2DC478}"/>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CEBC3E5E-9EDD-A135-5809-E4505BF2B3AF}"/>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5CFCAD33-E486-FFF4-7D4A-5E8CE4AA32E3}"/>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F1E855B6-0520-55CA-73E3-DC75D8DD0291}"/>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106ED1E0-C991-16AD-9226-162E02BF0747}"/>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D2E451E6-C35D-B238-6DF7-413D6C5CBE53}"/>
                  </a:ext>
                </a:extLst>
              </p:cNvPr>
              <p:cNvSpPr txBox="1"/>
              <p:nvPr/>
            </p:nvSpPr>
            <p:spPr>
              <a:xfrm>
                <a:off x="292704" y="2952501"/>
                <a:ext cx="2273117" cy="1200329"/>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EADDF4E8-9554-1934-3FF2-C5B76BD2D16E}"/>
                  </a:ext>
                </a:extLst>
              </p:cNvPr>
              <p:cNvSpPr txBox="1"/>
              <p:nvPr/>
            </p:nvSpPr>
            <p:spPr>
              <a:xfrm>
                <a:off x="279423" y="4317348"/>
                <a:ext cx="2455426" cy="923330"/>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B4EE562F-D8F1-0CC1-8A8E-631477FDB7CF}"/>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F6C14A62-B050-0E8D-27E5-A5685185E963}"/>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40A7D08F-7D8C-60DF-9770-08E4A4242C47}"/>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4.3 Functional Retrofitting Mode </a:t>
            </a:r>
          </a:p>
        </p:txBody>
      </p:sp>
      <p:sp>
        <p:nvSpPr>
          <p:cNvPr id="11" name="文本框 10">
            <a:extLst>
              <a:ext uri="{FF2B5EF4-FFF2-40B4-BE49-F238E27FC236}">
                <a16:creationId xmlns:a16="http://schemas.microsoft.com/office/drawing/2014/main" id="{7465FEAC-9509-AD95-35E7-DA4F5BD4F91E}"/>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sp>
        <p:nvSpPr>
          <p:cNvPr id="3" name="文本框 2">
            <a:extLst>
              <a:ext uri="{FF2B5EF4-FFF2-40B4-BE49-F238E27FC236}">
                <a16:creationId xmlns:a16="http://schemas.microsoft.com/office/drawing/2014/main" id="{DDF854CE-A174-BD74-E4D5-C968F7BB1CFB}"/>
              </a:ext>
            </a:extLst>
          </p:cNvPr>
          <p:cNvSpPr txBox="1"/>
          <p:nvPr/>
        </p:nvSpPr>
        <p:spPr>
          <a:xfrm>
            <a:off x="4336258" y="5398879"/>
            <a:ext cx="6122192" cy="276999"/>
          </a:xfrm>
          <a:prstGeom prst="rect">
            <a:avLst/>
          </a:prstGeom>
          <a:noFill/>
        </p:spPr>
        <p:txBody>
          <a:bodyPr wrap="square">
            <a:spAutoFit/>
          </a:bodyPr>
          <a:lstStyle/>
          <a:p>
            <a:pPr algn="ctr"/>
            <a:r>
              <a:rPr lang="en-US" altLang="zh-CN" sz="1200" kern="0" dirty="0">
                <a:solidFill>
                  <a:srgbClr val="030303"/>
                </a:solidFill>
                <a:effectLst/>
                <a:latin typeface="Arial" panose="020B0604020202020204" pitchFamily="34" charset="0"/>
                <a:ea typeface="Times New Roman" panose="02020603050405020304" pitchFamily="18" charset="0"/>
                <a:cs typeface="Arial" panose="020B0604020202020204" pitchFamily="34" charset="0"/>
              </a:rPr>
              <a:t>Figure 12</a:t>
            </a:r>
            <a:r>
              <a:rPr lang="en-US" altLang="zh-CN" sz="1200"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 </a:t>
            </a:r>
            <a:r>
              <a:rPr lang="en-US" altLang="zh-CN" sz="1200" b="1" kern="0" dirty="0">
                <a:solidFill>
                  <a:srgbClr val="030303"/>
                </a:solidFill>
                <a:effectLst/>
                <a:latin typeface="Arial" panose="020B0604020202020204" pitchFamily="34" charset="0"/>
                <a:ea typeface="Times New Roman" panose="02020603050405020304" pitchFamily="18" charset="0"/>
                <a:cs typeface="Arial" panose="020B0604020202020204" pitchFamily="34" charset="0"/>
              </a:rPr>
              <a:t>Coal Drop Plaza</a:t>
            </a:r>
            <a:r>
              <a:rPr lang="en-US" altLang="zh-CN" sz="1200" kern="0" dirty="0">
                <a:solidFill>
                  <a:srgbClr val="030303"/>
                </a:solidFill>
                <a:effectLst/>
                <a:latin typeface="Arial" panose="020B0604020202020204" pitchFamily="34" charset="0"/>
                <a:ea typeface="Times New Roman" panose="02020603050405020304" pitchFamily="18" charset="0"/>
                <a:cs typeface="Arial" panose="020B0604020202020204" pitchFamily="34" charset="0"/>
              </a:rPr>
              <a:t> Elevation and Existing Conditions</a:t>
            </a:r>
            <a:endParaRPr lang="en-US" altLang="zh-CN" sz="1200" kern="100" dirty="0">
              <a:effectLst/>
              <a:latin typeface="Aptos" panose="020B0004020202020204" pitchFamily="34" charset="0"/>
              <a:ea typeface="等线" panose="02010600030101010101" pitchFamily="2" charset="-122"/>
              <a:cs typeface="Arial" panose="020B0604020202020204" pitchFamily="34" charset="0"/>
            </a:endParaRPr>
          </a:p>
        </p:txBody>
      </p:sp>
      <p:pic>
        <p:nvPicPr>
          <p:cNvPr id="6" name="图片 5">
            <a:extLst>
              <a:ext uri="{FF2B5EF4-FFF2-40B4-BE49-F238E27FC236}">
                <a16:creationId xmlns:a16="http://schemas.microsoft.com/office/drawing/2014/main" id="{ADCF08FB-D247-50D8-B33E-0EDA6C853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002" y="1456982"/>
            <a:ext cx="4872387" cy="3451936"/>
          </a:xfrm>
          <a:prstGeom prst="rect">
            <a:avLst/>
          </a:prstGeom>
        </p:spPr>
      </p:pic>
      <p:pic>
        <p:nvPicPr>
          <p:cNvPr id="12" name="图片 11">
            <a:extLst>
              <a:ext uri="{FF2B5EF4-FFF2-40B4-BE49-F238E27FC236}">
                <a16:creationId xmlns:a16="http://schemas.microsoft.com/office/drawing/2014/main" id="{A4A7ED60-3A87-0244-554B-4B0E7A871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6427" y="1665754"/>
            <a:ext cx="4955257" cy="3180473"/>
          </a:xfrm>
          <a:prstGeom prst="rect">
            <a:avLst/>
          </a:prstGeom>
        </p:spPr>
      </p:pic>
    </p:spTree>
    <p:extLst>
      <p:ext uri="{BB962C8B-B14F-4D97-AF65-F5344CB8AC3E}">
        <p14:creationId xmlns:p14="http://schemas.microsoft.com/office/powerpoint/2010/main" val="51537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A291A5-A17E-88D3-2DD7-830D3A317A84}"/>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74CFECF5-9439-4E53-E151-DB5C61B7A484}"/>
              </a:ext>
            </a:extLst>
          </p:cNvPr>
          <p:cNvSpPr/>
          <p:nvPr/>
        </p:nvSpPr>
        <p:spPr>
          <a:xfrm>
            <a:off x="12790" y="3338619"/>
            <a:ext cx="2291260" cy="1026212"/>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23B8CB93-0F76-9D56-585D-999907E802FD}"/>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A252BB08-01D1-EF7F-BF22-9126739A94F0}"/>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35366341-779B-2DE7-FDCF-F58E982BF1A5}"/>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74D7FA9D-A660-CDFE-0B5A-41347EB0052F}"/>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A057DEED-FC88-06AC-5131-8FAA1A2DF6FD}"/>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8BC205A2-BE86-A86E-279F-5F1F98380DCD}"/>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6FC5F648-A0C8-2DDD-23ED-643626C588F4}"/>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CEA27548-68AC-EDA9-B793-BE6CE20AD32E}"/>
                  </a:ext>
                </a:extLst>
              </p:cNvPr>
              <p:cNvSpPr txBox="1"/>
              <p:nvPr/>
            </p:nvSpPr>
            <p:spPr>
              <a:xfrm>
                <a:off x="292704" y="2952501"/>
                <a:ext cx="2273117" cy="1200329"/>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13F38F7D-0AE8-A29D-DE34-84DD3E5D7C68}"/>
                  </a:ext>
                </a:extLst>
              </p:cNvPr>
              <p:cNvSpPr txBox="1"/>
              <p:nvPr/>
            </p:nvSpPr>
            <p:spPr>
              <a:xfrm>
                <a:off x="279423" y="4317348"/>
                <a:ext cx="2455426" cy="923330"/>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CB955D29-956C-49E3-59E9-07E72FE5C92A}"/>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F0685D1C-09AE-DCC6-B027-34B8D2E0A5E3}"/>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D21E3156-2B9B-38F4-4C9A-428480384D7C}"/>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4.3 Functional Retrofitting Mode </a:t>
            </a:r>
          </a:p>
        </p:txBody>
      </p:sp>
      <p:sp>
        <p:nvSpPr>
          <p:cNvPr id="11" name="文本框 10">
            <a:extLst>
              <a:ext uri="{FF2B5EF4-FFF2-40B4-BE49-F238E27FC236}">
                <a16:creationId xmlns:a16="http://schemas.microsoft.com/office/drawing/2014/main" id="{4F950BEB-90A9-BE93-0A49-9EF88C2875BC}"/>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pic>
        <p:nvPicPr>
          <p:cNvPr id="24" name="图片 23">
            <a:extLst>
              <a:ext uri="{FF2B5EF4-FFF2-40B4-BE49-F238E27FC236}">
                <a16:creationId xmlns:a16="http://schemas.microsoft.com/office/drawing/2014/main" id="{AB8E6D05-0512-0E44-A7D6-7BD33DD7E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7613" y="1182682"/>
            <a:ext cx="2060182" cy="2441057"/>
          </a:xfrm>
          <a:prstGeom prst="rect">
            <a:avLst/>
          </a:prstGeom>
        </p:spPr>
      </p:pic>
      <p:pic>
        <p:nvPicPr>
          <p:cNvPr id="27" name="图片 26">
            <a:extLst>
              <a:ext uri="{FF2B5EF4-FFF2-40B4-BE49-F238E27FC236}">
                <a16:creationId xmlns:a16="http://schemas.microsoft.com/office/drawing/2014/main" id="{0AB2BF0B-F8DD-5AB9-29EB-F896017EC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081" y="1216121"/>
            <a:ext cx="3250673" cy="2296737"/>
          </a:xfrm>
          <a:prstGeom prst="rect">
            <a:avLst/>
          </a:prstGeom>
        </p:spPr>
      </p:pic>
      <p:pic>
        <p:nvPicPr>
          <p:cNvPr id="29" name="图片 28">
            <a:extLst>
              <a:ext uri="{FF2B5EF4-FFF2-40B4-BE49-F238E27FC236}">
                <a16:creationId xmlns:a16="http://schemas.microsoft.com/office/drawing/2014/main" id="{4DB23E19-7085-57E9-01FD-8543D39B94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929" y="1287057"/>
            <a:ext cx="2157719" cy="2208112"/>
          </a:xfrm>
          <a:prstGeom prst="rect">
            <a:avLst/>
          </a:prstGeom>
        </p:spPr>
      </p:pic>
      <p:pic>
        <p:nvPicPr>
          <p:cNvPr id="32" name="图片 31">
            <a:extLst>
              <a:ext uri="{FF2B5EF4-FFF2-40B4-BE49-F238E27FC236}">
                <a16:creationId xmlns:a16="http://schemas.microsoft.com/office/drawing/2014/main" id="{25F4FF36-D94E-A676-63AD-F2B33AA21F21}"/>
              </a:ext>
            </a:extLst>
          </p:cNvPr>
          <p:cNvPicPr>
            <a:picLocks noChangeAspect="1"/>
          </p:cNvPicPr>
          <p:nvPr/>
        </p:nvPicPr>
        <p:blipFill>
          <a:blip r:embed="rId6">
            <a:extLst>
              <a:ext uri="{28A0092B-C50C-407E-A947-70E740481C1C}">
                <a14:useLocalDpi xmlns:a14="http://schemas.microsoft.com/office/drawing/2010/main" val="0"/>
              </a:ext>
            </a:extLst>
          </a:blip>
          <a:srcRect l="4580"/>
          <a:stretch>
            <a:fillRect/>
          </a:stretch>
        </p:blipFill>
        <p:spPr>
          <a:xfrm>
            <a:off x="4231317" y="3815206"/>
            <a:ext cx="2891002" cy="2269958"/>
          </a:xfrm>
          <a:prstGeom prst="rect">
            <a:avLst/>
          </a:prstGeom>
        </p:spPr>
      </p:pic>
      <p:pic>
        <p:nvPicPr>
          <p:cNvPr id="34" name="图片 33">
            <a:extLst>
              <a:ext uri="{FF2B5EF4-FFF2-40B4-BE49-F238E27FC236}">
                <a16:creationId xmlns:a16="http://schemas.microsoft.com/office/drawing/2014/main" id="{0AB63100-54C4-DB60-30F2-68C1B6F983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9918" y="3815205"/>
            <a:ext cx="3016022" cy="2261843"/>
          </a:xfrm>
          <a:prstGeom prst="rect">
            <a:avLst/>
          </a:prstGeom>
        </p:spPr>
      </p:pic>
      <p:sp>
        <p:nvSpPr>
          <p:cNvPr id="35" name="箭头: 下 34">
            <a:extLst>
              <a:ext uri="{FF2B5EF4-FFF2-40B4-BE49-F238E27FC236}">
                <a16:creationId xmlns:a16="http://schemas.microsoft.com/office/drawing/2014/main" id="{1646B25A-42E9-EE90-A3F1-03686886FAA5}"/>
              </a:ext>
            </a:extLst>
          </p:cNvPr>
          <p:cNvSpPr/>
          <p:nvPr/>
        </p:nvSpPr>
        <p:spPr>
          <a:xfrm rot="16200000">
            <a:off x="7308309" y="4814671"/>
            <a:ext cx="175618" cy="2665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DB4BB57B-6161-CF6F-F4B8-FAC6D4882F95}"/>
              </a:ext>
            </a:extLst>
          </p:cNvPr>
          <p:cNvSpPr txBox="1"/>
          <p:nvPr/>
        </p:nvSpPr>
        <p:spPr>
          <a:xfrm>
            <a:off x="4563748" y="3485239"/>
            <a:ext cx="6122192" cy="276999"/>
          </a:xfrm>
          <a:prstGeom prst="rect">
            <a:avLst/>
          </a:prstGeom>
          <a:noFill/>
        </p:spPr>
        <p:txBody>
          <a:bodyPr wrap="square">
            <a:spAutoFit/>
          </a:bodyPr>
          <a:lstStyle/>
          <a:p>
            <a:r>
              <a:rPr lang="en-US" altLang="zh-CN" sz="1200" b="1" dirty="0">
                <a:solidFill>
                  <a:srgbClr val="030303"/>
                </a:solidFill>
                <a:effectLst/>
                <a:latin typeface="Arial" panose="020B0604020202020204" pitchFamily="34" charset="0"/>
                <a:ea typeface="Times New Roman" panose="02020603050405020304" pitchFamily="18" charset="0"/>
              </a:rPr>
              <a:t>Triplex Gas Storage Tank</a:t>
            </a:r>
            <a:r>
              <a:rPr lang="en-US" altLang="zh-CN" sz="1200" dirty="0">
                <a:solidFill>
                  <a:srgbClr val="030303"/>
                </a:solidFill>
                <a:effectLst/>
                <a:latin typeface="Arial" panose="020B0604020202020204" pitchFamily="34" charset="0"/>
                <a:ea typeface="Times New Roman" panose="02020603050405020304" pitchFamily="18" charset="0"/>
              </a:rPr>
              <a:t> Design Analysis Diagram and Current Status</a:t>
            </a:r>
            <a:endParaRPr lang="zh-CN" altLang="en-US" sz="1200" dirty="0"/>
          </a:p>
        </p:txBody>
      </p:sp>
      <p:sp>
        <p:nvSpPr>
          <p:cNvPr id="39" name="文本框 38">
            <a:extLst>
              <a:ext uri="{FF2B5EF4-FFF2-40B4-BE49-F238E27FC236}">
                <a16:creationId xmlns:a16="http://schemas.microsoft.com/office/drawing/2014/main" id="{6C44BE0B-0E5C-DD2A-C25D-68FA5CA29938}"/>
              </a:ext>
            </a:extLst>
          </p:cNvPr>
          <p:cNvSpPr txBox="1"/>
          <p:nvPr/>
        </p:nvSpPr>
        <p:spPr>
          <a:xfrm>
            <a:off x="3970073" y="6110483"/>
            <a:ext cx="6852090" cy="276999"/>
          </a:xfrm>
          <a:prstGeom prst="rect">
            <a:avLst/>
          </a:prstGeom>
          <a:noFill/>
        </p:spPr>
        <p:txBody>
          <a:bodyPr wrap="square">
            <a:spAutoFit/>
          </a:bodyPr>
          <a:lstStyle/>
          <a:p>
            <a:r>
              <a:rPr lang="zh-CN" altLang="zh-CN" sz="1200" kern="0" dirty="0">
                <a:solidFill>
                  <a:srgbClr val="030303"/>
                </a:solidFill>
                <a:effectLst/>
                <a:ea typeface="Arial" panose="020B0604020202020204" pitchFamily="34" charset="0"/>
              </a:rPr>
              <a:t> </a:t>
            </a:r>
            <a:r>
              <a:rPr lang="en-US" altLang="zh-CN" sz="1200" kern="0" dirty="0">
                <a:solidFill>
                  <a:srgbClr val="030303"/>
                </a:solidFill>
                <a:effectLst/>
                <a:latin typeface="Arial" panose="020B0604020202020204" pitchFamily="34" charset="0"/>
                <a:ea typeface="Times New Roman" panose="02020603050405020304" pitchFamily="18" charset="0"/>
              </a:rPr>
              <a:t>Comparison of </a:t>
            </a:r>
            <a:r>
              <a:rPr lang="en-US" altLang="zh-CN" sz="1200" b="1" kern="0" dirty="0">
                <a:solidFill>
                  <a:srgbClr val="030303"/>
                </a:solidFill>
                <a:effectLst/>
                <a:latin typeface="Arial" panose="020B0604020202020204" pitchFamily="34" charset="0"/>
                <a:ea typeface="Times New Roman" panose="02020603050405020304" pitchFamily="18" charset="0"/>
              </a:rPr>
              <a:t>Triplex Gas Storage Tank and Coal Drop Plaza </a:t>
            </a:r>
            <a:r>
              <a:rPr lang="en-US" altLang="zh-CN" sz="1200" kern="0" dirty="0">
                <a:solidFill>
                  <a:srgbClr val="030303"/>
                </a:solidFill>
                <a:effectLst/>
                <a:latin typeface="Arial" panose="020B0604020202020204" pitchFamily="34" charset="0"/>
                <a:ea typeface="Times New Roman" panose="02020603050405020304" pitchFamily="18" charset="0"/>
              </a:rPr>
              <a:t>before and after construction</a:t>
            </a:r>
            <a:endParaRPr lang="zh-CN" altLang="en-US" sz="1200" dirty="0"/>
          </a:p>
        </p:txBody>
      </p:sp>
    </p:spTree>
    <p:extLst>
      <p:ext uri="{BB962C8B-B14F-4D97-AF65-F5344CB8AC3E}">
        <p14:creationId xmlns:p14="http://schemas.microsoft.com/office/powerpoint/2010/main" val="553903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6C6E27-A217-0275-8B46-E56D96ADB476}"/>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24974891-E6C0-8DCC-B0C8-6FCD90071417}"/>
              </a:ext>
            </a:extLst>
          </p:cNvPr>
          <p:cNvSpPr/>
          <p:nvPr/>
        </p:nvSpPr>
        <p:spPr>
          <a:xfrm>
            <a:off x="12790" y="3338619"/>
            <a:ext cx="2291260" cy="1026212"/>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DD741805-A722-A72A-5130-3911B9041853}"/>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D2EF450E-C5B0-7625-81A3-3C60166503C0}"/>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B812F630-9EB9-DD50-1487-BD0E32FFE807}"/>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22CEA225-0272-79D4-22F4-E70EAA90FC3B}"/>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C29B0F07-7A42-A867-DE4D-BCC03175F391}"/>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1A610CD8-F8EF-B928-DACB-FFC943A0C141}"/>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CF406BC8-AB75-9E93-0C0B-15E8ADE7E8B8}"/>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BB7251A5-B50D-BA91-B8B6-8D6E8D074208}"/>
                  </a:ext>
                </a:extLst>
              </p:cNvPr>
              <p:cNvSpPr txBox="1"/>
              <p:nvPr/>
            </p:nvSpPr>
            <p:spPr>
              <a:xfrm>
                <a:off x="292704" y="2952501"/>
                <a:ext cx="2273117" cy="1200329"/>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0C14091F-F22F-1796-4B84-6B6229C4787F}"/>
                  </a:ext>
                </a:extLst>
              </p:cNvPr>
              <p:cNvSpPr txBox="1"/>
              <p:nvPr/>
            </p:nvSpPr>
            <p:spPr>
              <a:xfrm>
                <a:off x="279423" y="4317348"/>
                <a:ext cx="2455426" cy="923330"/>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B15A2498-5ACB-9F1D-E879-AAA107B6C43D}"/>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E4EAF9A2-EA25-2DB7-07C8-511E4EB6118F}"/>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18C35B78-FA9E-F2A0-FEB8-4AB70E883A12}"/>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4.4 Upward Addition and Perimeter Expansion Models</a:t>
            </a:r>
          </a:p>
        </p:txBody>
      </p:sp>
      <p:sp>
        <p:nvSpPr>
          <p:cNvPr id="11" name="文本框 10">
            <a:extLst>
              <a:ext uri="{FF2B5EF4-FFF2-40B4-BE49-F238E27FC236}">
                <a16:creationId xmlns:a16="http://schemas.microsoft.com/office/drawing/2014/main" id="{1BCBA1E0-CA9E-FAF6-2F78-A680AA94D7DB}"/>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sp>
        <p:nvSpPr>
          <p:cNvPr id="37" name="文本框 36">
            <a:extLst>
              <a:ext uri="{FF2B5EF4-FFF2-40B4-BE49-F238E27FC236}">
                <a16:creationId xmlns:a16="http://schemas.microsoft.com/office/drawing/2014/main" id="{A9C9E5C3-FE2D-A2F9-135C-44AECDA1193D}"/>
              </a:ext>
            </a:extLst>
          </p:cNvPr>
          <p:cNvSpPr txBox="1"/>
          <p:nvPr/>
        </p:nvSpPr>
        <p:spPr>
          <a:xfrm>
            <a:off x="4570892" y="3330237"/>
            <a:ext cx="6122192" cy="276999"/>
          </a:xfrm>
          <a:prstGeom prst="rect">
            <a:avLst/>
          </a:prstGeom>
          <a:noFill/>
        </p:spPr>
        <p:txBody>
          <a:bodyPr wrap="square">
            <a:spAutoFit/>
          </a:bodyPr>
          <a:lstStyle/>
          <a:p>
            <a:r>
              <a:rPr lang="en-US" altLang="zh-CN" sz="1200" dirty="0">
                <a:solidFill>
                  <a:srgbClr val="030303"/>
                </a:solidFill>
                <a:effectLst/>
                <a:latin typeface="Arial" panose="020B0604020202020204" pitchFamily="34" charset="0"/>
                <a:ea typeface="Times New Roman" panose="02020603050405020304" pitchFamily="18" charset="0"/>
              </a:rPr>
              <a:t>Aerial view of the </a:t>
            </a:r>
            <a:r>
              <a:rPr lang="en-US" altLang="zh-CN" sz="1200" b="1" dirty="0">
                <a:solidFill>
                  <a:srgbClr val="030303"/>
                </a:solidFill>
                <a:effectLst/>
                <a:latin typeface="Arial" panose="020B0604020202020204" pitchFamily="34" charset="0"/>
                <a:ea typeface="Times New Roman" panose="02020603050405020304" pitchFamily="18" charset="0"/>
              </a:rPr>
              <a:t>new Western Ticket Hall </a:t>
            </a:r>
            <a:r>
              <a:rPr lang="en-US" altLang="zh-CN" sz="1200" dirty="0">
                <a:solidFill>
                  <a:srgbClr val="030303"/>
                </a:solidFill>
                <a:effectLst/>
                <a:latin typeface="Arial" panose="020B0604020202020204" pitchFamily="34" charset="0"/>
                <a:ea typeface="Times New Roman" panose="02020603050405020304" pitchFamily="18" charset="0"/>
              </a:rPr>
              <a:t>and human eye viewpoints</a:t>
            </a:r>
            <a:endParaRPr lang="zh-CN" altLang="en-US" sz="1200" dirty="0"/>
          </a:p>
        </p:txBody>
      </p:sp>
      <p:sp>
        <p:nvSpPr>
          <p:cNvPr id="39" name="文本框 38">
            <a:extLst>
              <a:ext uri="{FF2B5EF4-FFF2-40B4-BE49-F238E27FC236}">
                <a16:creationId xmlns:a16="http://schemas.microsoft.com/office/drawing/2014/main" id="{7D4DDD97-293D-408D-97F9-C2223B5A618E}"/>
              </a:ext>
            </a:extLst>
          </p:cNvPr>
          <p:cNvSpPr txBox="1"/>
          <p:nvPr/>
        </p:nvSpPr>
        <p:spPr>
          <a:xfrm>
            <a:off x="4570892" y="6099462"/>
            <a:ext cx="6852090" cy="276999"/>
          </a:xfrm>
          <a:prstGeom prst="rect">
            <a:avLst/>
          </a:prstGeom>
          <a:noFill/>
        </p:spPr>
        <p:txBody>
          <a:bodyPr wrap="square">
            <a:spAutoFit/>
          </a:bodyPr>
          <a:lstStyle/>
          <a:p>
            <a:r>
              <a:rPr lang="zh-CN" altLang="zh-CN" sz="1200" kern="0" dirty="0">
                <a:solidFill>
                  <a:srgbClr val="030303"/>
                </a:solidFill>
                <a:effectLst/>
                <a:ea typeface="Arial" panose="020B0604020202020204" pitchFamily="34" charset="0"/>
              </a:rPr>
              <a:t> </a:t>
            </a:r>
            <a:r>
              <a:rPr lang="en-US" altLang="zh-CN" sz="1200" kern="0" dirty="0">
                <a:solidFill>
                  <a:srgbClr val="030303"/>
                </a:solidFill>
                <a:effectLst/>
                <a:latin typeface="Arial" panose="020B0604020202020204" pitchFamily="34" charset="0"/>
                <a:ea typeface="Times New Roman" panose="02020603050405020304" pitchFamily="18" charset="0"/>
              </a:rPr>
              <a:t>Comparison of the </a:t>
            </a:r>
            <a:r>
              <a:rPr lang="en-US" altLang="zh-CN" sz="1200" b="1" kern="0" dirty="0">
                <a:solidFill>
                  <a:srgbClr val="030303"/>
                </a:solidFill>
                <a:effectLst/>
                <a:latin typeface="Arial" panose="020B0604020202020204" pitchFamily="34" charset="0"/>
                <a:ea typeface="Times New Roman" panose="02020603050405020304" pitchFamily="18" charset="0"/>
              </a:rPr>
              <a:t>New Western Ticket Hall </a:t>
            </a:r>
            <a:r>
              <a:rPr lang="en-US" altLang="zh-CN" sz="1200" kern="0" dirty="0">
                <a:solidFill>
                  <a:srgbClr val="030303"/>
                </a:solidFill>
                <a:effectLst/>
                <a:latin typeface="Arial" panose="020B0604020202020204" pitchFamily="34" charset="0"/>
                <a:ea typeface="Times New Roman" panose="02020603050405020304" pitchFamily="18" charset="0"/>
              </a:rPr>
              <a:t>before and after its completion</a:t>
            </a:r>
            <a:endParaRPr lang="zh-CN" altLang="en-US" sz="1200" dirty="0"/>
          </a:p>
        </p:txBody>
      </p:sp>
      <p:pic>
        <p:nvPicPr>
          <p:cNvPr id="3" name="图片 2">
            <a:extLst>
              <a:ext uri="{FF2B5EF4-FFF2-40B4-BE49-F238E27FC236}">
                <a16:creationId xmlns:a16="http://schemas.microsoft.com/office/drawing/2014/main" id="{AC9FF8AB-4927-FC1A-C7C3-83CB08BFF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194" y="1117866"/>
            <a:ext cx="3087157" cy="2153615"/>
          </a:xfrm>
          <a:prstGeom prst="rect">
            <a:avLst/>
          </a:prstGeom>
        </p:spPr>
      </p:pic>
      <p:pic>
        <p:nvPicPr>
          <p:cNvPr id="6" name="图片 5">
            <a:extLst>
              <a:ext uri="{FF2B5EF4-FFF2-40B4-BE49-F238E27FC236}">
                <a16:creationId xmlns:a16="http://schemas.microsoft.com/office/drawing/2014/main" id="{891B0863-7148-6C7C-D9FA-F1FC7AA0A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821" y="1111248"/>
            <a:ext cx="2931310" cy="2153616"/>
          </a:xfrm>
          <a:prstGeom prst="rect">
            <a:avLst/>
          </a:prstGeom>
        </p:spPr>
      </p:pic>
      <p:pic>
        <p:nvPicPr>
          <p:cNvPr id="12" name="图片 11">
            <a:extLst>
              <a:ext uri="{FF2B5EF4-FFF2-40B4-BE49-F238E27FC236}">
                <a16:creationId xmlns:a16="http://schemas.microsoft.com/office/drawing/2014/main" id="{9C0C2813-8FFD-8461-C813-DD8F032DE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4931" y="3770190"/>
            <a:ext cx="3021682" cy="2262811"/>
          </a:xfrm>
          <a:prstGeom prst="rect">
            <a:avLst/>
          </a:prstGeom>
        </p:spPr>
      </p:pic>
      <p:pic>
        <p:nvPicPr>
          <p:cNvPr id="20" name="图片 19">
            <a:extLst>
              <a:ext uri="{FF2B5EF4-FFF2-40B4-BE49-F238E27FC236}">
                <a16:creationId xmlns:a16="http://schemas.microsoft.com/office/drawing/2014/main" id="{052BE538-8EE5-AEBC-5F68-AACC698064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3707" y="3715171"/>
            <a:ext cx="3044677" cy="2281209"/>
          </a:xfrm>
          <a:prstGeom prst="rect">
            <a:avLst/>
          </a:prstGeom>
        </p:spPr>
      </p:pic>
      <p:sp>
        <p:nvSpPr>
          <p:cNvPr id="21" name="箭头: 下 20">
            <a:extLst>
              <a:ext uri="{FF2B5EF4-FFF2-40B4-BE49-F238E27FC236}">
                <a16:creationId xmlns:a16="http://schemas.microsoft.com/office/drawing/2014/main" id="{70B2D0F5-973A-849F-0DD2-67709693218D}"/>
              </a:ext>
            </a:extLst>
          </p:cNvPr>
          <p:cNvSpPr/>
          <p:nvPr/>
        </p:nvSpPr>
        <p:spPr>
          <a:xfrm rot="16200000">
            <a:off x="7052601" y="4792445"/>
            <a:ext cx="175618" cy="2665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7703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a:extLst>
            <a:ext uri="{FF2B5EF4-FFF2-40B4-BE49-F238E27FC236}">
              <a16:creationId xmlns:a16="http://schemas.microsoft.com/office/drawing/2014/main" id="{01226FEA-79EA-84C4-2D75-37DB3E4BDC2A}"/>
            </a:ext>
          </a:extLst>
        </p:cNvPr>
        <p:cNvGrpSpPr/>
        <p:nvPr/>
      </p:nvGrpSpPr>
      <p:grpSpPr>
        <a:xfrm>
          <a:off x="0" y="0"/>
          <a:ext cx="0" cy="0"/>
          <a:chOff x="0" y="0"/>
          <a:chExt cx="0" cy="0"/>
        </a:xfrm>
      </p:grpSpPr>
      <p:cxnSp>
        <p:nvCxnSpPr>
          <p:cNvPr id="14" name="直接连接符 13">
            <a:extLst>
              <a:ext uri="{FF2B5EF4-FFF2-40B4-BE49-F238E27FC236}">
                <a16:creationId xmlns:a16="http://schemas.microsoft.com/office/drawing/2014/main" id="{F869A8D0-81A4-8D73-2BA0-F2B5C2C6011B}"/>
              </a:ext>
            </a:extLst>
          </p:cNvPr>
          <p:cNvCxnSpPr>
            <a:cxnSpLocks/>
          </p:cNvCxnSpPr>
          <p:nvPr/>
        </p:nvCxnSpPr>
        <p:spPr>
          <a:xfrm>
            <a:off x="6561567" y="1235995"/>
            <a:ext cx="0" cy="4456830"/>
          </a:xfrm>
          <a:prstGeom prst="line">
            <a:avLst/>
          </a:prstGeom>
          <a:ln w="25400">
            <a:solidFill>
              <a:srgbClr val="FFE699"/>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BCCA0361-EAF9-F06A-72D8-8DD62B97DCB4}"/>
              </a:ext>
            </a:extLst>
          </p:cNvPr>
          <p:cNvSpPr/>
          <p:nvPr/>
        </p:nvSpPr>
        <p:spPr>
          <a:xfrm>
            <a:off x="0" y="1"/>
            <a:ext cx="12192000" cy="474921"/>
          </a:xfrm>
          <a:prstGeom prst="rect">
            <a:avLst/>
          </a:prstGeom>
          <a:gradFill>
            <a:gsLst>
              <a:gs pos="0">
                <a:schemeClr val="bg1">
                  <a:lumMod val="7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7" name="矩形 16">
            <a:extLst>
              <a:ext uri="{FF2B5EF4-FFF2-40B4-BE49-F238E27FC236}">
                <a16:creationId xmlns:a16="http://schemas.microsoft.com/office/drawing/2014/main" id="{037DB75B-9C1C-4388-2A1F-15AAFA0F1239}"/>
              </a:ext>
            </a:extLst>
          </p:cNvPr>
          <p:cNvSpPr/>
          <p:nvPr/>
        </p:nvSpPr>
        <p:spPr>
          <a:xfrm>
            <a:off x="0" y="6383079"/>
            <a:ext cx="12192000" cy="474921"/>
          </a:xfrm>
          <a:prstGeom prst="rect">
            <a:avLst/>
          </a:prstGeom>
          <a:gradFill>
            <a:gsLst>
              <a:gs pos="0">
                <a:schemeClr val="bg1">
                  <a:lumMod val="7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chemeClr val="tx1">
                  <a:lumMod val="65000"/>
                  <a:lumOff val="35000"/>
                </a:schemeClr>
              </a:solidFill>
              <a:latin typeface="宋体-简" panose="02010600040101010101" pitchFamily="2" charset="-122"/>
              <a:ea typeface="宋体-简" panose="02010600040101010101" pitchFamily="2" charset="-122"/>
            </a:endParaRPr>
          </a:p>
        </p:txBody>
      </p:sp>
      <p:sp>
        <p:nvSpPr>
          <p:cNvPr id="6" name="矩形: 圆角 5">
            <a:extLst>
              <a:ext uri="{FF2B5EF4-FFF2-40B4-BE49-F238E27FC236}">
                <a16:creationId xmlns:a16="http://schemas.microsoft.com/office/drawing/2014/main" id="{A814F723-3D5E-762E-DCE7-1B53EA19DD39}"/>
              </a:ext>
            </a:extLst>
          </p:cNvPr>
          <p:cNvSpPr/>
          <p:nvPr/>
        </p:nvSpPr>
        <p:spPr>
          <a:xfrm>
            <a:off x="860039" y="1157288"/>
            <a:ext cx="6371043" cy="483250"/>
          </a:xfrm>
          <a:prstGeom prst="roundRect">
            <a:avLst>
              <a:gd name="adj" fmla="val 8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altLang="zh-CN" sz="2000" b="1" dirty="0">
                <a:solidFill>
                  <a:schemeClr val="accent4"/>
                </a:solidFill>
                <a:latin typeface="+mj-lt"/>
                <a:ea typeface="Arial Unicode MS" panose="020B0604020202020204" pitchFamily="34" charset="-122"/>
                <a:cs typeface="Arial Unicode MS" panose="020B0604020202020204" pitchFamily="34" charset="-122"/>
              </a:rPr>
              <a:t>Introduction</a:t>
            </a:r>
          </a:p>
        </p:txBody>
      </p:sp>
      <p:sp>
        <p:nvSpPr>
          <p:cNvPr id="8" name="椭圆 7">
            <a:extLst>
              <a:ext uri="{FF2B5EF4-FFF2-40B4-BE49-F238E27FC236}">
                <a16:creationId xmlns:a16="http://schemas.microsoft.com/office/drawing/2014/main" id="{F50FDD6D-F386-80BF-E2F2-DD080111A924}"/>
              </a:ext>
            </a:extLst>
          </p:cNvPr>
          <p:cNvSpPr/>
          <p:nvPr/>
        </p:nvSpPr>
        <p:spPr>
          <a:xfrm>
            <a:off x="473257" y="1275481"/>
            <a:ext cx="346570" cy="346570"/>
          </a:xfrm>
          <a:prstGeom prst="ellipse">
            <a:avLst/>
          </a:prstGeom>
          <a:solidFill>
            <a:srgbClr val="FFE699"/>
          </a:solidFill>
          <a:ln w="285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tx1">
                    <a:lumMod val="50000"/>
                    <a:lumOff val="50000"/>
                  </a:schemeClr>
                </a:solidFill>
                <a:uLnTx/>
                <a:uFillTx/>
                <a:latin typeface="思源宋体 CN Medium" panose="02020500000000000000" pitchFamily="18" charset="-122"/>
                <a:ea typeface="思源宋体 CN Medium" panose="02020500000000000000" pitchFamily="18" charset="-122"/>
                <a:cs typeface="+mn-cs"/>
              </a:rPr>
              <a:t>1</a:t>
            </a:r>
            <a:endParaRPr kumimoji="0" lang="zh-CN" altLang="en-US" sz="1200" b="0" i="0" u="none" strike="noStrike" kern="1200" cap="none" spc="0" normalizeH="0" baseline="0" noProof="0" dirty="0">
              <a:ln>
                <a:noFill/>
              </a:ln>
              <a:solidFill>
                <a:schemeClr val="tx1">
                  <a:lumMod val="50000"/>
                  <a:lumOff val="50000"/>
                </a:schemeClr>
              </a:solidFill>
              <a:uLnTx/>
              <a:uFillTx/>
              <a:latin typeface="思源宋体 CN Medium" panose="02020500000000000000" pitchFamily="18" charset="-122"/>
              <a:ea typeface="思源宋体 CN Medium" panose="02020500000000000000" pitchFamily="18" charset="-122"/>
              <a:cs typeface="+mn-cs"/>
            </a:endParaRPr>
          </a:p>
        </p:txBody>
      </p:sp>
      <p:sp>
        <p:nvSpPr>
          <p:cNvPr id="19" name="文本框 18">
            <a:extLst>
              <a:ext uri="{FF2B5EF4-FFF2-40B4-BE49-F238E27FC236}">
                <a16:creationId xmlns:a16="http://schemas.microsoft.com/office/drawing/2014/main" id="{EEC6CD42-BC75-76BB-AF8E-E344E309F55A}"/>
              </a:ext>
            </a:extLst>
          </p:cNvPr>
          <p:cNvSpPr txBox="1"/>
          <p:nvPr/>
        </p:nvSpPr>
        <p:spPr>
          <a:xfrm>
            <a:off x="844095" y="2504142"/>
            <a:ext cx="4149386" cy="707886"/>
          </a:xfrm>
          <a:prstGeom prst="rect">
            <a:avLst/>
          </a:prstGeom>
          <a:noFill/>
        </p:spPr>
        <p:txBody>
          <a:bodyPr wrap="square" rtlCol="0">
            <a:spAutoFit/>
          </a:bodyPr>
          <a:lstStyle/>
          <a:p>
            <a:r>
              <a:rPr lang="en-US" altLang="zh-CN" sz="2000" b="1" dirty="0">
                <a:solidFill>
                  <a:schemeClr val="accent4"/>
                </a:solidFill>
                <a:latin typeface="+mj-lt"/>
                <a:ea typeface="Arial Unicode MS" panose="020B0604020202020204" pitchFamily="34" charset="-122"/>
                <a:cs typeface="Arial Unicode MS" panose="020B0604020202020204" pitchFamily="34" charset="-122"/>
              </a:rPr>
              <a:t>Multi-Station Aggregation Hub and </a:t>
            </a:r>
          </a:p>
          <a:p>
            <a:r>
              <a:rPr lang="en-US" altLang="zh-CN" sz="2000" b="1" dirty="0">
                <a:solidFill>
                  <a:schemeClr val="accent4"/>
                </a:solidFill>
                <a:latin typeface="+mj-lt"/>
                <a:ea typeface="Arial Unicode MS" panose="020B0604020202020204" pitchFamily="34" charset="-122"/>
                <a:cs typeface="Arial Unicode MS" panose="020B0604020202020204" pitchFamily="34" charset="-122"/>
              </a:rPr>
              <a:t>Regional Impact in King’s Cross</a:t>
            </a:r>
          </a:p>
        </p:txBody>
      </p:sp>
      <p:sp>
        <p:nvSpPr>
          <p:cNvPr id="20" name="文本框 19">
            <a:extLst>
              <a:ext uri="{FF2B5EF4-FFF2-40B4-BE49-F238E27FC236}">
                <a16:creationId xmlns:a16="http://schemas.microsoft.com/office/drawing/2014/main" id="{88A73CEE-0443-F574-B4FB-ABD93D88417C}"/>
              </a:ext>
            </a:extLst>
          </p:cNvPr>
          <p:cNvSpPr txBox="1"/>
          <p:nvPr/>
        </p:nvSpPr>
        <p:spPr>
          <a:xfrm>
            <a:off x="839692" y="3660432"/>
            <a:ext cx="8284326" cy="400110"/>
          </a:xfrm>
          <a:prstGeom prst="rect">
            <a:avLst/>
          </a:prstGeom>
          <a:noFill/>
        </p:spPr>
        <p:txBody>
          <a:bodyPr wrap="square" rtlCol="0">
            <a:spAutoFit/>
          </a:bodyPr>
          <a:lstStyle/>
          <a:p>
            <a:r>
              <a:rPr lang="en-US" altLang="zh-CN" sz="2000" b="1" dirty="0">
                <a:solidFill>
                  <a:schemeClr val="accent4"/>
                </a:solidFill>
                <a:latin typeface="+mj-lt"/>
                <a:ea typeface="Arial Unicode MS" panose="020B0604020202020204" pitchFamily="34" charset="-122"/>
                <a:cs typeface="Arial Unicode MS" panose="020B0604020202020204" pitchFamily="34" charset="-122"/>
              </a:rPr>
              <a:t>Spatial Renewal Methods in King’s Cross Area</a:t>
            </a:r>
          </a:p>
        </p:txBody>
      </p:sp>
      <p:sp>
        <p:nvSpPr>
          <p:cNvPr id="21" name="文本框 20">
            <a:extLst>
              <a:ext uri="{FF2B5EF4-FFF2-40B4-BE49-F238E27FC236}">
                <a16:creationId xmlns:a16="http://schemas.microsoft.com/office/drawing/2014/main" id="{8B357D83-23B0-EDDB-5E10-424C889C5776}"/>
              </a:ext>
            </a:extLst>
          </p:cNvPr>
          <p:cNvSpPr txBox="1"/>
          <p:nvPr/>
        </p:nvSpPr>
        <p:spPr>
          <a:xfrm>
            <a:off x="860039" y="1847973"/>
            <a:ext cx="6282975" cy="400110"/>
          </a:xfrm>
          <a:prstGeom prst="rect">
            <a:avLst/>
          </a:prstGeom>
          <a:noFill/>
        </p:spPr>
        <p:txBody>
          <a:bodyPr wrap="square" rtlCol="0">
            <a:spAutoFit/>
          </a:bodyPr>
          <a:lstStyle/>
          <a:p>
            <a:r>
              <a:rPr lang="en-US" altLang="zh-CN" sz="2000" b="1" dirty="0">
                <a:solidFill>
                  <a:schemeClr val="accent4"/>
                </a:solidFill>
                <a:latin typeface="+mj-lt"/>
              </a:rPr>
              <a:t>Research Methods</a:t>
            </a:r>
          </a:p>
        </p:txBody>
      </p:sp>
      <p:sp>
        <p:nvSpPr>
          <p:cNvPr id="22" name="文本框 21">
            <a:extLst>
              <a:ext uri="{FF2B5EF4-FFF2-40B4-BE49-F238E27FC236}">
                <a16:creationId xmlns:a16="http://schemas.microsoft.com/office/drawing/2014/main" id="{87B22AA0-57BB-4297-BB6D-A190C313DC75}"/>
              </a:ext>
            </a:extLst>
          </p:cNvPr>
          <p:cNvSpPr txBox="1"/>
          <p:nvPr/>
        </p:nvSpPr>
        <p:spPr>
          <a:xfrm>
            <a:off x="825136" y="4513139"/>
            <a:ext cx="8729418" cy="1323439"/>
          </a:xfrm>
          <a:prstGeom prst="rect">
            <a:avLst/>
          </a:prstGeom>
          <a:noFill/>
        </p:spPr>
        <p:txBody>
          <a:bodyPr wrap="square" rtlCol="0">
            <a:spAutoFit/>
          </a:bodyPr>
          <a:lstStyle/>
          <a:p>
            <a:r>
              <a:rPr lang="en-US" altLang="zh-CN" sz="2000" b="1" dirty="0">
                <a:solidFill>
                  <a:schemeClr val="accent4"/>
                </a:solidFill>
                <a:latin typeface="+mj-lt"/>
                <a:ea typeface="Arial Unicode MS" panose="020B0604020202020204" pitchFamily="34" charset="-122"/>
                <a:cs typeface="Arial Unicode MS" panose="020B0604020202020204" pitchFamily="34" charset="-122"/>
              </a:rPr>
              <a:t>Discussion and Conclusions</a:t>
            </a:r>
          </a:p>
          <a:p>
            <a:endParaRPr lang="en-US" altLang="zh-CN" sz="2000" b="1" dirty="0">
              <a:solidFill>
                <a:schemeClr val="accent4"/>
              </a:solidFill>
              <a:latin typeface="+mj-lt"/>
              <a:ea typeface="Arial Unicode MS" panose="020B0604020202020204" pitchFamily="34" charset="-122"/>
              <a:cs typeface="Arial Unicode MS" panose="020B0604020202020204" pitchFamily="34" charset="-122"/>
            </a:endParaRPr>
          </a:p>
          <a:p>
            <a:pPr>
              <a:defRPr/>
            </a:pPr>
            <a:r>
              <a:rPr lang="en-US" altLang="zh-CN" sz="2000" b="1" dirty="0">
                <a:solidFill>
                  <a:schemeClr val="accent4"/>
                </a:solidFill>
                <a:latin typeface="+mj-lt"/>
                <a:ea typeface="Arial Unicode MS" panose="020B0604020202020204" pitchFamily="34" charset="-122"/>
                <a:cs typeface="Arial Unicode MS" panose="020B0604020202020204" pitchFamily="34" charset="-122"/>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chemeClr val="accent4"/>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sp>
        <p:nvSpPr>
          <p:cNvPr id="23" name="椭圆 22">
            <a:extLst>
              <a:ext uri="{FF2B5EF4-FFF2-40B4-BE49-F238E27FC236}">
                <a16:creationId xmlns:a16="http://schemas.microsoft.com/office/drawing/2014/main" id="{1805BC29-67A9-10B0-08E7-845A7E0F87CC}"/>
              </a:ext>
            </a:extLst>
          </p:cNvPr>
          <p:cNvSpPr/>
          <p:nvPr/>
        </p:nvSpPr>
        <p:spPr>
          <a:xfrm>
            <a:off x="473257" y="1900486"/>
            <a:ext cx="346570" cy="346570"/>
          </a:xfrm>
          <a:prstGeom prst="ellipse">
            <a:avLst/>
          </a:prstGeom>
          <a:solidFill>
            <a:srgbClr val="FFE699"/>
          </a:solidFill>
          <a:ln w="285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lumMod val="50000"/>
                    <a:lumOff val="50000"/>
                  </a:schemeClr>
                </a:solidFill>
                <a:latin typeface="思源宋体 CN Medium" panose="02020500000000000000" pitchFamily="18" charset="-122"/>
                <a:ea typeface="思源宋体 CN Medium" panose="02020500000000000000" pitchFamily="18" charset="-122"/>
              </a:rPr>
              <a:t>2</a:t>
            </a:r>
            <a:endParaRPr kumimoji="0" lang="zh-CN" altLang="en-US" sz="1200" b="0" i="0" u="none" strike="noStrike" kern="1200" cap="none" spc="0" normalizeH="0" baseline="0" noProof="0" dirty="0">
              <a:ln>
                <a:noFill/>
              </a:ln>
              <a:solidFill>
                <a:schemeClr val="tx1">
                  <a:lumMod val="50000"/>
                  <a:lumOff val="50000"/>
                </a:schemeClr>
              </a:solidFill>
              <a:uLnTx/>
              <a:uFillTx/>
              <a:latin typeface="思源宋体 CN Medium" panose="02020500000000000000" pitchFamily="18" charset="-122"/>
              <a:ea typeface="思源宋体 CN Medium" panose="02020500000000000000" pitchFamily="18" charset="-122"/>
              <a:cs typeface="+mn-cs"/>
            </a:endParaRPr>
          </a:p>
        </p:txBody>
      </p:sp>
      <p:sp>
        <p:nvSpPr>
          <p:cNvPr id="24" name="椭圆 23">
            <a:extLst>
              <a:ext uri="{FF2B5EF4-FFF2-40B4-BE49-F238E27FC236}">
                <a16:creationId xmlns:a16="http://schemas.microsoft.com/office/drawing/2014/main" id="{2E4FFCD5-2789-4AE0-643B-560E8D80EB4D}"/>
              </a:ext>
            </a:extLst>
          </p:cNvPr>
          <p:cNvSpPr/>
          <p:nvPr/>
        </p:nvSpPr>
        <p:spPr>
          <a:xfrm>
            <a:off x="473257" y="2545569"/>
            <a:ext cx="346570" cy="346570"/>
          </a:xfrm>
          <a:prstGeom prst="ellipse">
            <a:avLst/>
          </a:prstGeom>
          <a:solidFill>
            <a:srgbClr val="FFE699"/>
          </a:solidFill>
          <a:ln w="285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lumMod val="50000"/>
                    <a:lumOff val="50000"/>
                  </a:schemeClr>
                </a:solidFill>
                <a:latin typeface="思源宋体 CN Medium" panose="02020500000000000000" pitchFamily="18" charset="-122"/>
                <a:ea typeface="思源宋体 CN Medium" panose="02020500000000000000" pitchFamily="18" charset="-122"/>
              </a:rPr>
              <a:t>3</a:t>
            </a:r>
            <a:endParaRPr kumimoji="0" lang="zh-CN" altLang="en-US" sz="1200" b="0" i="0" u="none" strike="noStrike" kern="1200" cap="none" spc="0" normalizeH="0" baseline="0" noProof="0" dirty="0">
              <a:ln>
                <a:noFill/>
              </a:ln>
              <a:solidFill>
                <a:schemeClr val="tx1">
                  <a:lumMod val="50000"/>
                  <a:lumOff val="50000"/>
                </a:schemeClr>
              </a:solidFill>
              <a:uLnTx/>
              <a:uFillTx/>
              <a:latin typeface="思源宋体 CN Medium" panose="02020500000000000000" pitchFamily="18" charset="-122"/>
              <a:ea typeface="思源宋体 CN Medium" panose="02020500000000000000" pitchFamily="18" charset="-122"/>
              <a:cs typeface="+mn-cs"/>
            </a:endParaRPr>
          </a:p>
        </p:txBody>
      </p:sp>
      <p:sp>
        <p:nvSpPr>
          <p:cNvPr id="25" name="椭圆 24">
            <a:extLst>
              <a:ext uri="{FF2B5EF4-FFF2-40B4-BE49-F238E27FC236}">
                <a16:creationId xmlns:a16="http://schemas.microsoft.com/office/drawing/2014/main" id="{A6DAB9A1-8C19-D0F2-2E61-E191E8998F76}"/>
              </a:ext>
            </a:extLst>
          </p:cNvPr>
          <p:cNvSpPr/>
          <p:nvPr/>
        </p:nvSpPr>
        <p:spPr>
          <a:xfrm>
            <a:off x="478566" y="3712188"/>
            <a:ext cx="346570" cy="346570"/>
          </a:xfrm>
          <a:prstGeom prst="ellipse">
            <a:avLst/>
          </a:prstGeom>
          <a:solidFill>
            <a:srgbClr val="FFE699"/>
          </a:solidFill>
          <a:ln w="285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lumMod val="50000"/>
                    <a:lumOff val="50000"/>
                  </a:schemeClr>
                </a:solidFill>
                <a:latin typeface="思源宋体 CN Medium" panose="02020500000000000000" pitchFamily="18" charset="-122"/>
                <a:ea typeface="思源宋体 CN Medium" panose="02020500000000000000" pitchFamily="18" charset="-122"/>
              </a:rPr>
              <a:t>4</a:t>
            </a:r>
            <a:endParaRPr kumimoji="0" lang="zh-CN" altLang="en-US" sz="1200" b="0" i="0" u="none" strike="noStrike" kern="1200" cap="none" spc="0" normalizeH="0" baseline="0" noProof="0" dirty="0">
              <a:ln>
                <a:noFill/>
              </a:ln>
              <a:solidFill>
                <a:schemeClr val="tx1">
                  <a:lumMod val="50000"/>
                  <a:lumOff val="50000"/>
                </a:schemeClr>
              </a:solidFill>
              <a:uLnTx/>
              <a:uFillTx/>
              <a:latin typeface="思源宋体 CN Medium" panose="02020500000000000000" pitchFamily="18" charset="-122"/>
              <a:ea typeface="思源宋体 CN Medium" panose="02020500000000000000" pitchFamily="18" charset="-122"/>
              <a:cs typeface="+mn-cs"/>
            </a:endParaRPr>
          </a:p>
        </p:txBody>
      </p:sp>
      <p:sp>
        <p:nvSpPr>
          <p:cNvPr id="26" name="椭圆 25">
            <a:extLst>
              <a:ext uri="{FF2B5EF4-FFF2-40B4-BE49-F238E27FC236}">
                <a16:creationId xmlns:a16="http://schemas.microsoft.com/office/drawing/2014/main" id="{DC82B3B1-72C4-EA6F-A989-83634560A0AB}"/>
              </a:ext>
            </a:extLst>
          </p:cNvPr>
          <p:cNvSpPr/>
          <p:nvPr/>
        </p:nvSpPr>
        <p:spPr>
          <a:xfrm>
            <a:off x="476863" y="4570255"/>
            <a:ext cx="346570" cy="346570"/>
          </a:xfrm>
          <a:prstGeom prst="ellipse">
            <a:avLst/>
          </a:prstGeom>
          <a:solidFill>
            <a:srgbClr val="FFE699"/>
          </a:solidFill>
          <a:ln w="285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tx1">
                    <a:lumMod val="50000"/>
                    <a:lumOff val="50000"/>
                  </a:schemeClr>
                </a:solidFill>
                <a:uLnTx/>
                <a:uFillTx/>
                <a:latin typeface="思源宋体 CN Medium" panose="02020500000000000000" pitchFamily="18" charset="-122"/>
                <a:ea typeface="思源宋体 CN Medium" panose="02020500000000000000" pitchFamily="18" charset="-122"/>
                <a:cs typeface="+mn-cs"/>
              </a:rPr>
              <a:t>5</a:t>
            </a:r>
            <a:endParaRPr kumimoji="0" lang="zh-CN" altLang="en-US" sz="1200" b="0" i="0" u="none" strike="noStrike" kern="1200" cap="none" spc="0" normalizeH="0" baseline="0" noProof="0" dirty="0">
              <a:ln>
                <a:noFill/>
              </a:ln>
              <a:solidFill>
                <a:schemeClr val="tx1">
                  <a:lumMod val="50000"/>
                  <a:lumOff val="50000"/>
                </a:schemeClr>
              </a:solidFill>
              <a:uLnTx/>
              <a:uFillTx/>
              <a:latin typeface="思源宋体 CN Medium" panose="02020500000000000000" pitchFamily="18" charset="-122"/>
              <a:ea typeface="思源宋体 CN Medium" panose="02020500000000000000" pitchFamily="18" charset="-122"/>
              <a:cs typeface="+mn-cs"/>
            </a:endParaRPr>
          </a:p>
        </p:txBody>
      </p:sp>
      <p:sp>
        <p:nvSpPr>
          <p:cNvPr id="27" name="椭圆 26">
            <a:extLst>
              <a:ext uri="{FF2B5EF4-FFF2-40B4-BE49-F238E27FC236}">
                <a16:creationId xmlns:a16="http://schemas.microsoft.com/office/drawing/2014/main" id="{C8445592-832C-A861-C687-FAD6DDBA2732}"/>
              </a:ext>
            </a:extLst>
          </p:cNvPr>
          <p:cNvSpPr/>
          <p:nvPr/>
        </p:nvSpPr>
        <p:spPr>
          <a:xfrm>
            <a:off x="473257" y="5132553"/>
            <a:ext cx="346570" cy="346570"/>
          </a:xfrm>
          <a:prstGeom prst="ellipse">
            <a:avLst/>
          </a:prstGeom>
          <a:solidFill>
            <a:srgbClr val="FFE699"/>
          </a:solidFill>
          <a:ln w="285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lumMod val="50000"/>
                    <a:lumOff val="50000"/>
                  </a:schemeClr>
                </a:solidFill>
                <a:latin typeface="思源宋体 CN Medium" panose="02020500000000000000" pitchFamily="18" charset="-122"/>
                <a:ea typeface="思源宋体 CN Medium" panose="02020500000000000000" pitchFamily="18" charset="-122"/>
              </a:rPr>
              <a:t>6</a:t>
            </a:r>
            <a:endParaRPr kumimoji="0" lang="zh-CN" altLang="en-US" sz="1200" b="0" i="0" u="none" strike="noStrike" kern="1200" cap="none" spc="0" normalizeH="0" baseline="0" noProof="0" dirty="0">
              <a:ln>
                <a:noFill/>
              </a:ln>
              <a:solidFill>
                <a:schemeClr val="tx1">
                  <a:lumMod val="50000"/>
                  <a:lumOff val="50000"/>
                </a:schemeClr>
              </a:solidFill>
              <a:uLnTx/>
              <a:uFillTx/>
              <a:latin typeface="思源宋体 CN Medium" panose="02020500000000000000" pitchFamily="18" charset="-122"/>
              <a:ea typeface="思源宋体 CN Medium" panose="02020500000000000000" pitchFamily="18" charset="-122"/>
              <a:cs typeface="+mn-cs"/>
            </a:endParaRPr>
          </a:p>
        </p:txBody>
      </p:sp>
      <p:sp>
        <p:nvSpPr>
          <p:cNvPr id="36" name="文本框 35">
            <a:extLst>
              <a:ext uri="{FF2B5EF4-FFF2-40B4-BE49-F238E27FC236}">
                <a16:creationId xmlns:a16="http://schemas.microsoft.com/office/drawing/2014/main" id="{F8F58C16-C079-3BCF-729B-2134EFB5084F}"/>
              </a:ext>
            </a:extLst>
          </p:cNvPr>
          <p:cNvSpPr txBox="1"/>
          <p:nvPr/>
        </p:nvSpPr>
        <p:spPr>
          <a:xfrm>
            <a:off x="6819161" y="1895211"/>
            <a:ext cx="6097190" cy="261610"/>
          </a:xfrm>
          <a:prstGeom prst="rect">
            <a:avLst/>
          </a:prstGeom>
          <a:noFill/>
        </p:spPr>
        <p:txBody>
          <a:bodyPr wrap="square">
            <a:spAutoFit/>
          </a:bodyPr>
          <a:lstStyle/>
          <a:p>
            <a:pPr algn="just"/>
            <a:r>
              <a:rPr lang="en-US" altLang="zh-CN" sz="1100" kern="0" dirty="0">
                <a:solidFill>
                  <a:srgbClr val="030303"/>
                </a:solidFill>
                <a:effectLst/>
                <a:latin typeface="Arial" panose="020B0604020202020204" pitchFamily="34" charset="0"/>
                <a:ea typeface="Times New Roman" panose="02020603050405020304" pitchFamily="18" charset="0"/>
                <a:cs typeface="Arial" panose="020B0604020202020204" pitchFamily="34" charset="0"/>
              </a:rPr>
              <a:t>2.1 </a:t>
            </a:r>
            <a:r>
              <a:rPr lang="en-US" altLang="zh-CN" sz="1100"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Case</a:t>
            </a:r>
            <a:r>
              <a:rPr lang="en-US" altLang="zh-CN" sz="1100" kern="0" dirty="0">
                <a:solidFill>
                  <a:srgbClr val="030303"/>
                </a:solidFill>
                <a:effectLst/>
                <a:latin typeface="Arial" panose="020B0604020202020204" pitchFamily="34" charset="0"/>
                <a:ea typeface="Times New Roman" panose="02020603050405020304" pitchFamily="18" charset="0"/>
                <a:cs typeface="Arial" panose="020B0604020202020204" pitchFamily="34" charset="0"/>
              </a:rPr>
              <a:t>: King’s Cross, London</a:t>
            </a:r>
            <a:endParaRPr lang="en-US" altLang="zh-CN" sz="1100"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38" name="文本框 37">
            <a:extLst>
              <a:ext uri="{FF2B5EF4-FFF2-40B4-BE49-F238E27FC236}">
                <a16:creationId xmlns:a16="http://schemas.microsoft.com/office/drawing/2014/main" id="{18ED33EE-2B4C-EFA9-3437-CEEAA390812B}"/>
              </a:ext>
            </a:extLst>
          </p:cNvPr>
          <p:cNvSpPr txBox="1"/>
          <p:nvPr/>
        </p:nvSpPr>
        <p:spPr>
          <a:xfrm>
            <a:off x="6819161" y="2155792"/>
            <a:ext cx="6097190" cy="261610"/>
          </a:xfrm>
          <a:prstGeom prst="rect">
            <a:avLst/>
          </a:prstGeom>
          <a:noFill/>
        </p:spPr>
        <p:txBody>
          <a:bodyPr wrap="square">
            <a:spAutoFit/>
          </a:bodyPr>
          <a:lstStyle/>
          <a:p>
            <a:pPr algn="just"/>
            <a:r>
              <a:rPr lang="en-US" altLang="zh-CN" sz="1100"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2.2 Data Sources: Documents and Spatial Data</a:t>
            </a:r>
            <a:endParaRPr lang="en-US" altLang="zh-CN" sz="1100"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40" name="文本框 39">
            <a:extLst>
              <a:ext uri="{FF2B5EF4-FFF2-40B4-BE49-F238E27FC236}">
                <a16:creationId xmlns:a16="http://schemas.microsoft.com/office/drawing/2014/main" id="{3DB2F8A2-AD2A-71CA-1300-62FADFDFAF20}"/>
              </a:ext>
            </a:extLst>
          </p:cNvPr>
          <p:cNvSpPr txBox="1"/>
          <p:nvPr/>
        </p:nvSpPr>
        <p:spPr>
          <a:xfrm>
            <a:off x="6819161" y="2395791"/>
            <a:ext cx="6097190" cy="261610"/>
          </a:xfrm>
          <a:prstGeom prst="rect">
            <a:avLst/>
          </a:prstGeom>
          <a:noFill/>
        </p:spPr>
        <p:txBody>
          <a:bodyPr wrap="square">
            <a:spAutoFit/>
          </a:bodyPr>
          <a:lstStyle/>
          <a:p>
            <a:pPr algn="just"/>
            <a:r>
              <a:rPr lang="en-US" altLang="zh-CN" sz="1100"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2.3 Analytical Methods: Integration of Qualitative and Quantitative Approaches</a:t>
            </a:r>
            <a:endParaRPr lang="en-US" altLang="zh-CN" sz="1100"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42" name="文本框 41">
            <a:extLst>
              <a:ext uri="{FF2B5EF4-FFF2-40B4-BE49-F238E27FC236}">
                <a16:creationId xmlns:a16="http://schemas.microsoft.com/office/drawing/2014/main" id="{8C2C6EEE-F41A-C22E-A1C3-AB4E0D64682F}"/>
              </a:ext>
            </a:extLst>
          </p:cNvPr>
          <p:cNvSpPr txBox="1"/>
          <p:nvPr/>
        </p:nvSpPr>
        <p:spPr>
          <a:xfrm>
            <a:off x="6819161" y="2605674"/>
            <a:ext cx="6097190" cy="261610"/>
          </a:xfrm>
          <a:prstGeom prst="rect">
            <a:avLst/>
          </a:prstGeom>
          <a:noFill/>
        </p:spPr>
        <p:txBody>
          <a:bodyPr wrap="square">
            <a:spAutoFit/>
          </a:bodyPr>
          <a:lstStyle/>
          <a:p>
            <a:pPr algn="just"/>
            <a:r>
              <a:rPr lang="en-US" altLang="zh-CN" sz="1100"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3.1 Aggregation Development of Transport Hubs</a:t>
            </a:r>
            <a:endParaRPr lang="en-US" altLang="zh-CN" sz="1100"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44" name="文本框 43">
            <a:extLst>
              <a:ext uri="{FF2B5EF4-FFF2-40B4-BE49-F238E27FC236}">
                <a16:creationId xmlns:a16="http://schemas.microsoft.com/office/drawing/2014/main" id="{981993F0-DFEA-4474-F59A-D4C43236D570}"/>
              </a:ext>
            </a:extLst>
          </p:cNvPr>
          <p:cNvSpPr txBox="1"/>
          <p:nvPr/>
        </p:nvSpPr>
        <p:spPr>
          <a:xfrm>
            <a:off x="6819161" y="2834971"/>
            <a:ext cx="6097190" cy="261610"/>
          </a:xfrm>
          <a:prstGeom prst="rect">
            <a:avLst/>
          </a:prstGeom>
          <a:noFill/>
        </p:spPr>
        <p:txBody>
          <a:bodyPr wrap="square">
            <a:spAutoFit/>
          </a:bodyPr>
          <a:lstStyle/>
          <a:p>
            <a:r>
              <a:rPr lang="en-US" altLang="zh-CN" sz="1100" kern="100" dirty="0">
                <a:effectLst/>
                <a:latin typeface="Arial" panose="020B0604020202020204" pitchFamily="34" charset="0"/>
                <a:ea typeface="等线" panose="02010600030101010101" pitchFamily="2" charset="-122"/>
                <a:cs typeface="Arial" panose="020B0604020202020204" pitchFamily="34" charset="0"/>
              </a:rPr>
              <a:t>3.2 Evolution of the Transport Network</a:t>
            </a:r>
            <a:endParaRPr lang="zh-CN" altLang="zh-CN" sz="1100"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46" name="文本框 45">
            <a:extLst>
              <a:ext uri="{FF2B5EF4-FFF2-40B4-BE49-F238E27FC236}">
                <a16:creationId xmlns:a16="http://schemas.microsoft.com/office/drawing/2014/main" id="{89220579-CFEB-7282-171F-E877B97591DE}"/>
              </a:ext>
            </a:extLst>
          </p:cNvPr>
          <p:cNvSpPr txBox="1"/>
          <p:nvPr/>
        </p:nvSpPr>
        <p:spPr>
          <a:xfrm>
            <a:off x="6819161" y="3070378"/>
            <a:ext cx="6097190" cy="261610"/>
          </a:xfrm>
          <a:prstGeom prst="rect">
            <a:avLst/>
          </a:prstGeom>
          <a:noFill/>
        </p:spPr>
        <p:txBody>
          <a:bodyPr wrap="square">
            <a:spAutoFit/>
          </a:bodyPr>
          <a:lstStyle/>
          <a:p>
            <a:r>
              <a:rPr lang="en-US" altLang="zh-CN" sz="1100" kern="100" dirty="0">
                <a:effectLst/>
                <a:latin typeface="Arial" panose="020B0604020202020204" pitchFamily="34" charset="0"/>
                <a:ea typeface="等线" panose="02010600030101010101" pitchFamily="2" charset="-122"/>
                <a:cs typeface="Arial" panose="020B0604020202020204" pitchFamily="34" charset="0"/>
              </a:rPr>
              <a:t>3.3 Functional Vitality Transformation</a:t>
            </a:r>
            <a:endParaRPr lang="en-US" altLang="zh-CN" sz="1100"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48" name="文本框 47">
            <a:extLst>
              <a:ext uri="{FF2B5EF4-FFF2-40B4-BE49-F238E27FC236}">
                <a16:creationId xmlns:a16="http://schemas.microsoft.com/office/drawing/2014/main" id="{6DF5C1CE-4950-D0BD-08F4-564CC1DDCD2C}"/>
              </a:ext>
            </a:extLst>
          </p:cNvPr>
          <p:cNvSpPr txBox="1"/>
          <p:nvPr/>
        </p:nvSpPr>
        <p:spPr>
          <a:xfrm>
            <a:off x="6819161" y="3305786"/>
            <a:ext cx="6097190" cy="261610"/>
          </a:xfrm>
          <a:prstGeom prst="rect">
            <a:avLst/>
          </a:prstGeom>
          <a:noFill/>
        </p:spPr>
        <p:txBody>
          <a:bodyPr wrap="square">
            <a:spAutoFit/>
          </a:bodyPr>
          <a:lstStyle/>
          <a:p>
            <a:r>
              <a:rPr lang="en-US" altLang="zh-CN" sz="1100" kern="100" dirty="0">
                <a:effectLst/>
                <a:latin typeface="Arial" panose="020B0604020202020204" pitchFamily="34" charset="0"/>
                <a:ea typeface="等线" panose="02010600030101010101" pitchFamily="2" charset="-122"/>
                <a:cs typeface="Arial" panose="020B0604020202020204" pitchFamily="34" charset="0"/>
              </a:rPr>
              <a:t>3.4 Intensity of Spatial Development</a:t>
            </a:r>
            <a:endParaRPr lang="en-US" altLang="zh-CN" sz="1100"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50" name="文本框 49">
            <a:extLst>
              <a:ext uri="{FF2B5EF4-FFF2-40B4-BE49-F238E27FC236}">
                <a16:creationId xmlns:a16="http://schemas.microsoft.com/office/drawing/2014/main" id="{AE9C96B3-7749-CB59-3A6F-366747C570A9}"/>
              </a:ext>
            </a:extLst>
          </p:cNvPr>
          <p:cNvSpPr txBox="1"/>
          <p:nvPr/>
        </p:nvSpPr>
        <p:spPr>
          <a:xfrm>
            <a:off x="6819161" y="3777859"/>
            <a:ext cx="6097190" cy="261610"/>
          </a:xfrm>
          <a:prstGeom prst="rect">
            <a:avLst/>
          </a:prstGeom>
          <a:noFill/>
        </p:spPr>
        <p:txBody>
          <a:bodyPr wrap="square">
            <a:spAutoFit/>
          </a:bodyPr>
          <a:lstStyle/>
          <a:p>
            <a:pPr algn="just"/>
            <a:r>
              <a:rPr lang="en-US" altLang="zh-CN" sz="1100"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4.1 Brownfield Redevelopment Mode  </a:t>
            </a:r>
            <a:endParaRPr lang="en-US" altLang="zh-CN" sz="1100"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52" name="文本框 51">
            <a:extLst>
              <a:ext uri="{FF2B5EF4-FFF2-40B4-BE49-F238E27FC236}">
                <a16:creationId xmlns:a16="http://schemas.microsoft.com/office/drawing/2014/main" id="{F233B622-9FD8-7821-0237-EBCA63932F39}"/>
              </a:ext>
            </a:extLst>
          </p:cNvPr>
          <p:cNvSpPr txBox="1"/>
          <p:nvPr/>
        </p:nvSpPr>
        <p:spPr>
          <a:xfrm>
            <a:off x="6819161" y="3987742"/>
            <a:ext cx="6097190" cy="261610"/>
          </a:xfrm>
          <a:prstGeom prst="rect">
            <a:avLst/>
          </a:prstGeom>
          <a:noFill/>
        </p:spPr>
        <p:txBody>
          <a:bodyPr wrap="square">
            <a:spAutoFit/>
          </a:bodyPr>
          <a:lstStyle/>
          <a:p>
            <a:r>
              <a:rPr lang="en-US" altLang="zh-CN" sz="1100"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4.2 Demolition-Reconstruction Mode </a:t>
            </a:r>
            <a:endParaRPr lang="en-US" altLang="zh-CN" sz="1100"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54" name="文本框 53">
            <a:extLst>
              <a:ext uri="{FF2B5EF4-FFF2-40B4-BE49-F238E27FC236}">
                <a16:creationId xmlns:a16="http://schemas.microsoft.com/office/drawing/2014/main" id="{FE09393B-ABD9-5D31-9093-F03E7F9A3D10}"/>
              </a:ext>
            </a:extLst>
          </p:cNvPr>
          <p:cNvSpPr txBox="1"/>
          <p:nvPr/>
        </p:nvSpPr>
        <p:spPr>
          <a:xfrm>
            <a:off x="6819161" y="4206698"/>
            <a:ext cx="6097190" cy="261610"/>
          </a:xfrm>
          <a:prstGeom prst="rect">
            <a:avLst/>
          </a:prstGeom>
          <a:noFill/>
        </p:spPr>
        <p:txBody>
          <a:bodyPr wrap="square">
            <a:spAutoFit/>
          </a:bodyPr>
          <a:lstStyle/>
          <a:p>
            <a:pPr algn="just"/>
            <a:r>
              <a:rPr lang="en-US" altLang="zh-CN" sz="1100"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4.3 Functional Retrofitting Mode  </a:t>
            </a:r>
            <a:endParaRPr lang="en-US" altLang="zh-CN" sz="1100"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56" name="文本框 55">
            <a:extLst>
              <a:ext uri="{FF2B5EF4-FFF2-40B4-BE49-F238E27FC236}">
                <a16:creationId xmlns:a16="http://schemas.microsoft.com/office/drawing/2014/main" id="{0CAE5D9B-820C-825C-5258-BA4CD1716CE9}"/>
              </a:ext>
            </a:extLst>
          </p:cNvPr>
          <p:cNvSpPr txBox="1"/>
          <p:nvPr/>
        </p:nvSpPr>
        <p:spPr>
          <a:xfrm>
            <a:off x="6819161" y="4439450"/>
            <a:ext cx="6097190" cy="261610"/>
          </a:xfrm>
          <a:prstGeom prst="rect">
            <a:avLst/>
          </a:prstGeom>
          <a:noFill/>
        </p:spPr>
        <p:txBody>
          <a:bodyPr wrap="square">
            <a:spAutoFit/>
          </a:bodyPr>
          <a:lstStyle/>
          <a:p>
            <a:pPr algn="just"/>
            <a:r>
              <a:rPr lang="en-US" altLang="zh-CN" sz="1100" kern="0" dirty="0">
                <a:solidFill>
                  <a:srgbClr val="030303"/>
                </a:solidFill>
                <a:effectLst/>
                <a:latin typeface="Arial" panose="020B0604020202020204" pitchFamily="34" charset="0"/>
                <a:ea typeface="Times New Roman" panose="02020603050405020304" pitchFamily="18" charset="0"/>
                <a:cs typeface="Arial" panose="020B0604020202020204" pitchFamily="34" charset="0"/>
              </a:rPr>
              <a:t>4.4 Upward Addition and Perimeter Expansion Models</a:t>
            </a:r>
            <a:endParaRPr lang="en-US" altLang="zh-CN" sz="1100"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57" name="标题 3">
            <a:extLst>
              <a:ext uri="{FF2B5EF4-FFF2-40B4-BE49-F238E27FC236}">
                <a16:creationId xmlns:a16="http://schemas.microsoft.com/office/drawing/2014/main" id="{159652B0-C561-3E75-91D5-8F39EAE606A9}"/>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58" name="矩形 57">
            <a:extLst>
              <a:ext uri="{FF2B5EF4-FFF2-40B4-BE49-F238E27FC236}">
                <a16:creationId xmlns:a16="http://schemas.microsoft.com/office/drawing/2014/main" id="{EEC46231-5B83-CB76-5893-5716A1D1CD78}"/>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Tree>
    <p:extLst>
      <p:ext uri="{BB962C8B-B14F-4D97-AF65-F5344CB8AC3E}">
        <p14:creationId xmlns:p14="http://schemas.microsoft.com/office/powerpoint/2010/main" val="3492500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4304C0-6844-E533-D18F-F0D670B5F54A}"/>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AF5A6527-25CA-D177-7321-AA82E39A6971}"/>
              </a:ext>
            </a:extLst>
          </p:cNvPr>
          <p:cNvSpPr/>
          <p:nvPr/>
        </p:nvSpPr>
        <p:spPr>
          <a:xfrm>
            <a:off x="-2" y="4349238"/>
            <a:ext cx="2291260" cy="1026212"/>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D73DE84B-3021-193E-3F5C-5B8154180D65}"/>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EF7DF887-3FD1-A5E9-D9F7-04AF0AE834AC}"/>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951B2AB2-3647-8259-FF45-3932729C8791}"/>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263390E6-D553-AAAF-11C6-5785E3AFD47F}"/>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D51A536E-1393-42B8-9D69-356206274BDF}"/>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2F123A2B-5555-1DFE-6EC5-C03D86F77FD2}"/>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8865066D-02FB-2857-F167-41605F82F8B5}"/>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3255AC05-5CE1-F30A-0B17-18B86F151899}"/>
                  </a:ext>
                </a:extLst>
              </p:cNvPr>
              <p:cNvSpPr txBox="1"/>
              <p:nvPr/>
            </p:nvSpPr>
            <p:spPr>
              <a:xfrm>
                <a:off x="292704" y="2952501"/>
                <a:ext cx="2273117" cy="1200329"/>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68564146-C7CD-CEC1-A823-4F33B463D730}"/>
                  </a:ext>
                </a:extLst>
              </p:cNvPr>
              <p:cNvSpPr txBox="1"/>
              <p:nvPr/>
            </p:nvSpPr>
            <p:spPr>
              <a:xfrm>
                <a:off x="279423" y="4317348"/>
                <a:ext cx="2455426" cy="923330"/>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1D5FDF1D-1A2B-BB9A-2936-045819CF1BA5}"/>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830DE18F-EFEA-D5E9-2E9E-BE1647E3D90A}"/>
                </a:ext>
              </a:extLst>
            </p:cNvPr>
            <p:cNvSpPr txBox="1"/>
            <p:nvPr/>
          </p:nvSpPr>
          <p:spPr>
            <a:xfrm>
              <a:off x="106002" y="4505285"/>
              <a:ext cx="2249739" cy="1508105"/>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FAAB1F79-C9A6-D5CA-9887-344033BE1A5E}"/>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a:solidFill>
                  <a:schemeClr val="bg1">
                    <a:lumMod val="50000"/>
                  </a:schemeClr>
                </a:solidFill>
                <a:latin typeface="+mj-lt"/>
                <a:ea typeface="华文宋体" panose="02010600040101010101" pitchFamily="2" charset="-122"/>
              </a:rPr>
              <a:t>Discussion and Conclusions</a:t>
            </a:r>
            <a:endParaRPr lang="en-US" altLang="zh-CN" sz="1600" b="1" dirty="0">
              <a:solidFill>
                <a:schemeClr val="bg1">
                  <a:lumMod val="50000"/>
                </a:schemeClr>
              </a:solidFill>
              <a:latin typeface="+mj-lt"/>
              <a:ea typeface="华文宋体" panose="02010600040101010101" pitchFamily="2" charset="-122"/>
            </a:endParaRPr>
          </a:p>
        </p:txBody>
      </p:sp>
      <p:sp>
        <p:nvSpPr>
          <p:cNvPr id="11" name="文本框 10">
            <a:extLst>
              <a:ext uri="{FF2B5EF4-FFF2-40B4-BE49-F238E27FC236}">
                <a16:creationId xmlns:a16="http://schemas.microsoft.com/office/drawing/2014/main" id="{716B4237-7851-5161-D310-3DECD1586B7A}"/>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sp>
        <p:nvSpPr>
          <p:cNvPr id="3" name="文本框 2">
            <a:extLst>
              <a:ext uri="{FF2B5EF4-FFF2-40B4-BE49-F238E27FC236}">
                <a16:creationId xmlns:a16="http://schemas.microsoft.com/office/drawing/2014/main" id="{62497B80-B178-6241-A67D-33A1CDB1FB63}"/>
              </a:ext>
            </a:extLst>
          </p:cNvPr>
          <p:cNvSpPr txBox="1"/>
          <p:nvPr/>
        </p:nvSpPr>
        <p:spPr>
          <a:xfrm>
            <a:off x="2470496" y="1368099"/>
            <a:ext cx="9542263" cy="1200329"/>
          </a:xfrm>
          <a:prstGeom prst="rect">
            <a:avLst/>
          </a:prstGeom>
          <a:noFill/>
        </p:spPr>
        <p:txBody>
          <a:bodyPr wrap="square">
            <a:spAutoFit/>
          </a:bodyPr>
          <a:lstStyle/>
          <a:p>
            <a:pPr marL="285750" indent="-285750">
              <a:buFont typeface="Arial" panose="020B0604020202020204" pitchFamily="34" charset="0"/>
              <a:buChar char="•"/>
            </a:pPr>
            <a:r>
              <a:rPr lang="en-US" altLang="zh-CN" sz="1800" kern="100" dirty="0">
                <a:effectLst/>
                <a:latin typeface="Arial" panose="020B0604020202020204" pitchFamily="34" charset="0"/>
                <a:ea typeface="等线" panose="02010600030101010101" pitchFamily="2" charset="-122"/>
                <a:cs typeface="Arial" panose="020B0604020202020204" pitchFamily="34" charset="0"/>
              </a:rPr>
              <a:t>The redevelopment of King’s Cross demonstrates that </a:t>
            </a:r>
            <a:r>
              <a:rPr lang="en-US" altLang="zh-CN" sz="1800" b="1" kern="100" dirty="0">
                <a:effectLst/>
                <a:latin typeface="Arial" panose="020B0604020202020204" pitchFamily="34" charset="0"/>
                <a:ea typeface="等线" panose="02010600030101010101" pitchFamily="2" charset="-122"/>
                <a:cs typeface="Arial" panose="020B0604020202020204" pitchFamily="34" charset="0"/>
              </a:rPr>
              <a:t>the aggregation of transport hubs</a:t>
            </a:r>
            <a:r>
              <a:rPr lang="en-US" altLang="zh-CN" sz="1800" kern="100" dirty="0">
                <a:effectLst/>
                <a:latin typeface="Arial" panose="020B0604020202020204" pitchFamily="34" charset="0"/>
                <a:ea typeface="等线" panose="02010600030101010101" pitchFamily="2" charset="-122"/>
                <a:cs typeface="Arial" panose="020B0604020202020204" pitchFamily="34" charset="0"/>
              </a:rPr>
              <a:t>—through the expansion of rail networks and integration of existing stations—</a:t>
            </a:r>
            <a:r>
              <a:rPr lang="en-US" altLang="zh-CN" sz="1800" b="1" kern="100" dirty="0">
                <a:effectLst/>
                <a:latin typeface="Arial" panose="020B0604020202020204" pitchFamily="34" charset="0"/>
                <a:ea typeface="等线" panose="02010600030101010101" pitchFamily="2" charset="-122"/>
                <a:cs typeface="Arial" panose="020B0604020202020204" pitchFamily="34" charset="0"/>
              </a:rPr>
              <a:t>creates efficient connectivity, driving increased passenger flows and stimulating demand for complementary functions and spatial provisions</a:t>
            </a:r>
            <a:r>
              <a:rPr lang="en-US" altLang="zh-CN" sz="1800" kern="100" dirty="0">
                <a:effectLst/>
                <a:latin typeface="Arial" panose="020B0604020202020204" pitchFamily="34" charset="0"/>
                <a:ea typeface="等线" panose="02010600030101010101" pitchFamily="2" charset="-122"/>
                <a:cs typeface="Arial" panose="020B0604020202020204" pitchFamily="34" charset="0"/>
              </a:rPr>
              <a:t>. </a:t>
            </a:r>
            <a:endParaRPr lang="en-US" altLang="zh-CN" sz="1800" kern="100" dirty="0">
              <a:effectLst/>
              <a:latin typeface="Aptos" panose="020B0004020202020204" pitchFamily="34" charset="0"/>
              <a:ea typeface="等线" panose="02010600030101010101" pitchFamily="2" charset="-122"/>
              <a:cs typeface="Arial" panose="020B0604020202020204" pitchFamily="34" charset="0"/>
            </a:endParaRPr>
          </a:p>
        </p:txBody>
      </p:sp>
      <p:sp>
        <p:nvSpPr>
          <p:cNvPr id="6" name="文本框 5">
            <a:extLst>
              <a:ext uri="{FF2B5EF4-FFF2-40B4-BE49-F238E27FC236}">
                <a16:creationId xmlns:a16="http://schemas.microsoft.com/office/drawing/2014/main" id="{820DA6A9-1DD9-D965-6BAB-A81484E67B98}"/>
              </a:ext>
            </a:extLst>
          </p:cNvPr>
          <p:cNvSpPr txBox="1"/>
          <p:nvPr/>
        </p:nvSpPr>
        <p:spPr>
          <a:xfrm>
            <a:off x="2470495" y="2891265"/>
            <a:ext cx="9542263" cy="923330"/>
          </a:xfrm>
          <a:prstGeom prst="rect">
            <a:avLst/>
          </a:prstGeom>
          <a:noFill/>
        </p:spPr>
        <p:txBody>
          <a:bodyPr wrap="square">
            <a:spAutoFit/>
          </a:bodyPr>
          <a:lstStyle/>
          <a:p>
            <a:pPr marL="285750" indent="-285750">
              <a:buFont typeface="Arial" panose="020B0604020202020204" pitchFamily="34" charset="0"/>
              <a:buChar char="•"/>
            </a:pPr>
            <a:r>
              <a:rPr lang="en-US" altLang="zh-CN" sz="1800" b="1" dirty="0">
                <a:effectLst/>
                <a:latin typeface="Arial" panose="020B0604020202020204" pitchFamily="34" charset="0"/>
                <a:ea typeface="等线" panose="02010600030101010101" pitchFamily="2" charset="-122"/>
              </a:rPr>
              <a:t>Proximity to the multi-station hub strongly correlates with development intensity.</a:t>
            </a:r>
            <a:r>
              <a:rPr lang="en-US" altLang="zh-CN" b="1" dirty="0"/>
              <a:t> </a:t>
            </a:r>
            <a:r>
              <a:rPr lang="en-US" altLang="zh-CN" dirty="0">
                <a:latin typeface="Arial" panose="020B0604020202020204" pitchFamily="34" charset="0"/>
                <a:ea typeface="等线" panose="02010600030101010101" pitchFamily="2" charset="-122"/>
              </a:rPr>
              <a:t>From 1996 to 2023, 25: 11: 8 of new floor area per hectare was added in the core, central impact, and wider impact zones, respectively. </a:t>
            </a:r>
            <a:endParaRPr lang="zh-CN" altLang="en-US" dirty="0"/>
          </a:p>
        </p:txBody>
      </p:sp>
      <p:sp>
        <p:nvSpPr>
          <p:cNvPr id="12" name="文本框 11">
            <a:extLst>
              <a:ext uri="{FF2B5EF4-FFF2-40B4-BE49-F238E27FC236}">
                <a16:creationId xmlns:a16="http://schemas.microsoft.com/office/drawing/2014/main" id="{C64A61FD-7567-C64D-78F9-1CD8C0350FD3}"/>
              </a:ext>
            </a:extLst>
          </p:cNvPr>
          <p:cNvSpPr txBox="1"/>
          <p:nvPr/>
        </p:nvSpPr>
        <p:spPr>
          <a:xfrm>
            <a:off x="2459235" y="4137433"/>
            <a:ext cx="9542263" cy="1200329"/>
          </a:xfrm>
          <a:prstGeom prst="rect">
            <a:avLst/>
          </a:prstGeom>
          <a:noFill/>
        </p:spPr>
        <p:txBody>
          <a:bodyPr wrap="square">
            <a:spAutoFit/>
          </a:bodyPr>
          <a:lstStyle/>
          <a:p>
            <a:pPr marL="285750" indent="-285750">
              <a:buFont typeface="Arial" panose="020B0604020202020204" pitchFamily="34" charset="0"/>
              <a:buChar char="•"/>
            </a:pPr>
            <a:r>
              <a:rPr lang="en-US" altLang="zh-CN" sz="1800" dirty="0">
                <a:effectLst/>
                <a:latin typeface="Arial" panose="020B0604020202020204" pitchFamily="34" charset="0"/>
                <a:ea typeface="等线" panose="02010600030101010101" pitchFamily="2" charset="-122"/>
              </a:rPr>
              <a:t>It is foreseeable that with continuous advancements in transportation technology, </a:t>
            </a:r>
            <a:r>
              <a:rPr lang="en-US" altLang="zh-CN" sz="1800" b="1" dirty="0">
                <a:effectLst/>
                <a:latin typeface="Arial" panose="020B0604020202020204" pitchFamily="34" charset="0"/>
                <a:ea typeface="等线" panose="02010600030101010101" pitchFamily="2" charset="-122"/>
              </a:rPr>
              <a:t>the reduced demand for ancillary transport infrastructure and increased functional integration will enable sophisticated mixed-use design to unlock greater development potential in urban multi-hub aggregation zones. </a:t>
            </a:r>
            <a:endParaRPr lang="zh-CN" altLang="en-US" b="1" dirty="0"/>
          </a:p>
        </p:txBody>
      </p:sp>
    </p:spTree>
    <p:extLst>
      <p:ext uri="{BB962C8B-B14F-4D97-AF65-F5344CB8AC3E}">
        <p14:creationId xmlns:p14="http://schemas.microsoft.com/office/powerpoint/2010/main" val="2763282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A5BA84-8AF5-F93D-20C4-0397842E5130}"/>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39FE7147-7E18-DF8B-5CF1-E317BD5CF173}"/>
              </a:ext>
            </a:extLst>
          </p:cNvPr>
          <p:cNvSpPr/>
          <p:nvPr/>
        </p:nvSpPr>
        <p:spPr>
          <a:xfrm>
            <a:off x="-2" y="5213626"/>
            <a:ext cx="2291260" cy="604672"/>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B4B952B2-2444-EEC7-A7EE-87F9F23520DA}"/>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29C23E53-1C05-60A7-E894-ADD1CEC0F875}"/>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36CE3B2C-4FA6-6C35-B32E-73DA989CF78F}"/>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E73D6B29-67BD-89BE-F9BD-59DA63F3FC81}"/>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CD80DC70-DC24-5ACE-35AB-9AE4E2D6C56B}"/>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7E06E6F6-2B1E-5DF3-2E59-B54B2F1FFAA3}"/>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C00CC37E-85F0-94F3-7CA8-0E428536A74D}"/>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B708075C-36BF-3F02-FE6A-E4EA3ADF2BE8}"/>
                  </a:ext>
                </a:extLst>
              </p:cNvPr>
              <p:cNvSpPr txBox="1"/>
              <p:nvPr/>
            </p:nvSpPr>
            <p:spPr>
              <a:xfrm>
                <a:off x="292704" y="2952501"/>
                <a:ext cx="2273117" cy="1200329"/>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B69E10D0-4133-4CF0-20F6-1098BA79EF0F}"/>
                  </a:ext>
                </a:extLst>
              </p:cNvPr>
              <p:cNvSpPr txBox="1"/>
              <p:nvPr/>
            </p:nvSpPr>
            <p:spPr>
              <a:xfrm>
                <a:off x="279423" y="4317348"/>
                <a:ext cx="2455426" cy="923330"/>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4B38DB26-DC75-A30D-8D29-F84F6D121320}"/>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7C70807F-81BE-1662-8CDA-8C84FE00ED77}"/>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b="1" dirty="0">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E58B9E63-0F1D-A5DF-3A89-2419C3904ABF}"/>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References</a:t>
            </a:r>
            <a:endParaRPr lang="zh-CN" altLang="en-US" sz="1600" b="1" dirty="0">
              <a:solidFill>
                <a:schemeClr val="bg1">
                  <a:lumMod val="50000"/>
                </a:schemeClr>
              </a:solidFill>
              <a:latin typeface="+mj-lt"/>
              <a:ea typeface="华文宋体" panose="02010600040101010101" pitchFamily="2" charset="-122"/>
            </a:endParaRPr>
          </a:p>
        </p:txBody>
      </p:sp>
      <p:sp>
        <p:nvSpPr>
          <p:cNvPr id="5" name="Rectangle 1">
            <a:extLst>
              <a:ext uri="{FF2B5EF4-FFF2-40B4-BE49-F238E27FC236}">
                <a16:creationId xmlns:a16="http://schemas.microsoft.com/office/drawing/2014/main" id="{4F9FF406-E0F8-C923-53ED-591D5023B960}"/>
              </a:ext>
            </a:extLst>
          </p:cNvPr>
          <p:cNvSpPr>
            <a:spLocks noChangeArrowheads="1"/>
          </p:cNvSpPr>
          <p:nvPr/>
        </p:nvSpPr>
        <p:spPr bwMode="auto">
          <a:xfrm>
            <a:off x="2459236" y="1139392"/>
            <a:ext cx="9542264"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a:ln>
                  <a:noFill/>
                </a:ln>
                <a:solidFill>
                  <a:schemeClr val="bg2">
                    <a:lumMod val="50000"/>
                  </a:schemeClr>
                </a:solidFill>
                <a:effectLst/>
                <a:latin typeface="+mj-ea"/>
                <a:ea typeface="+mj-ea"/>
              </a:rPr>
              <a:t>Allies and Morrison Architects (2007) King’s Cross Central Urban Design Statement. [Online] Available at: https://www.alliesandmorrison.com/projects/kings-cross [Accessed: 12 January 2019].</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a:ln>
                  <a:noFill/>
                </a:ln>
                <a:solidFill>
                  <a:schemeClr val="bg2">
                    <a:lumMod val="50000"/>
                  </a:schemeClr>
                </a:solidFill>
                <a:effectLst/>
                <a:latin typeface="+mj-ea"/>
                <a:ea typeface="+mj-ea"/>
              </a:rPr>
              <a:t>Bessant, G. T. (2004) King's Cross underground station, London: an overview. Proceedings of the Institution of Civil Engineers - Transport, 157(4), pp.211–220.</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a:ln>
                  <a:noFill/>
                </a:ln>
                <a:solidFill>
                  <a:schemeClr val="bg2">
                    <a:lumMod val="50000"/>
                  </a:schemeClr>
                </a:solidFill>
                <a:effectLst/>
                <a:latin typeface="+mj-ea"/>
                <a:ea typeface="+mj-ea"/>
              </a:rPr>
              <a:t>Cao, Z. (2022) Integrating station area development with rail transit networks: lessons from Japan Railway in Tokyo. Urban Rail Transit, 8(3), pp.167–174.</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a:ln>
                  <a:noFill/>
                </a:ln>
                <a:solidFill>
                  <a:schemeClr val="bg2">
                    <a:lumMod val="50000"/>
                  </a:schemeClr>
                </a:solidFill>
                <a:effectLst/>
                <a:latin typeface="+mj-ea"/>
                <a:ea typeface="+mj-ea"/>
              </a:rPr>
              <a:t>Chen, E. and Zhuang, Y. (2022) </a:t>
            </a:r>
            <a:r>
              <a:rPr kumimoji="0" lang="zh-CN" altLang="en-US" sz="1100" i="0" u="none" strike="noStrike" cap="none" normalizeH="0" baseline="0" dirty="0">
                <a:ln>
                  <a:noFill/>
                </a:ln>
                <a:solidFill>
                  <a:schemeClr val="bg2">
                    <a:lumMod val="50000"/>
                  </a:schemeClr>
                </a:solidFill>
                <a:effectLst/>
                <a:latin typeface="+mj-ea"/>
                <a:ea typeface="+mj-ea"/>
              </a:rPr>
              <a:t>力量博弈与要素组织</a:t>
            </a:r>
            <a:r>
              <a:rPr kumimoji="0" lang="en-US" altLang="zh-CN" sz="1100" i="0" u="none" strike="noStrike" cap="none" normalizeH="0" baseline="0" dirty="0">
                <a:ln>
                  <a:noFill/>
                </a:ln>
                <a:solidFill>
                  <a:schemeClr val="bg2">
                    <a:lumMod val="50000"/>
                  </a:schemeClr>
                </a:solidFill>
                <a:effectLst/>
                <a:latin typeface="+mj-ea"/>
                <a:ea typeface="+mj-ea"/>
              </a:rPr>
              <a:t>——</a:t>
            </a:r>
            <a:r>
              <a:rPr kumimoji="0" lang="zh-CN" altLang="en-US" sz="1100" i="0" u="none" strike="noStrike" cap="none" normalizeH="0" baseline="0" dirty="0">
                <a:ln>
                  <a:noFill/>
                </a:ln>
                <a:solidFill>
                  <a:schemeClr val="bg2">
                    <a:lumMod val="50000"/>
                  </a:schemeClr>
                </a:solidFill>
                <a:effectLst/>
                <a:latin typeface="+mj-ea"/>
                <a:ea typeface="+mj-ea"/>
              </a:rPr>
              <a:t>乌德勒支站城融合发展研究</a:t>
            </a:r>
            <a:r>
              <a:rPr kumimoji="0" lang="en-US" altLang="zh-CN" sz="1100" i="0" u="none" strike="noStrike" cap="none" normalizeH="0" baseline="0" dirty="0">
                <a:ln>
                  <a:noFill/>
                </a:ln>
                <a:solidFill>
                  <a:schemeClr val="bg2">
                    <a:lumMod val="50000"/>
                  </a:schemeClr>
                </a:solidFill>
                <a:effectLst/>
                <a:latin typeface="+mj-ea"/>
                <a:ea typeface="+mj-ea"/>
              </a:rPr>
              <a:t>. </a:t>
            </a:r>
            <a:r>
              <a:rPr kumimoji="0" lang="zh-CN" altLang="en-US" sz="1100" i="0" u="none" strike="noStrike" cap="none" normalizeH="0" baseline="0" dirty="0">
                <a:ln>
                  <a:noFill/>
                </a:ln>
                <a:solidFill>
                  <a:schemeClr val="bg2">
                    <a:lumMod val="50000"/>
                  </a:schemeClr>
                </a:solidFill>
                <a:effectLst/>
                <a:latin typeface="+mj-ea"/>
                <a:ea typeface="+mj-ea"/>
              </a:rPr>
              <a:t>建筑师</a:t>
            </a:r>
            <a:r>
              <a:rPr kumimoji="0" lang="en-US" altLang="zh-CN" sz="1100" i="0" u="none" strike="noStrike" cap="none" normalizeH="0" baseline="0" dirty="0">
                <a:ln>
                  <a:noFill/>
                </a:ln>
                <a:solidFill>
                  <a:schemeClr val="bg2">
                    <a:lumMod val="50000"/>
                  </a:schemeClr>
                </a:solidFill>
                <a:effectLst/>
                <a:latin typeface="+mj-ea"/>
                <a:ea typeface="+mj-ea"/>
              </a:rPr>
              <a:t>, (03), pp.52–60.</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a:ln>
                  <a:noFill/>
                </a:ln>
                <a:solidFill>
                  <a:schemeClr val="bg2">
                    <a:lumMod val="50000"/>
                  </a:schemeClr>
                </a:solidFill>
                <a:effectLst/>
                <a:latin typeface="+mj-ea"/>
                <a:ea typeface="+mj-ea"/>
              </a:rPr>
              <a:t>Chen, J. (2018) </a:t>
            </a:r>
            <a:r>
              <a:rPr kumimoji="0" lang="zh-CN" altLang="en-US" sz="1100" i="0" u="none" strike="noStrike" cap="none" normalizeH="0" baseline="0" dirty="0">
                <a:ln>
                  <a:noFill/>
                </a:ln>
                <a:solidFill>
                  <a:schemeClr val="bg2">
                    <a:lumMod val="50000"/>
                  </a:schemeClr>
                </a:solidFill>
                <a:effectLst/>
                <a:latin typeface="+mj-ea"/>
                <a:ea typeface="+mj-ea"/>
              </a:rPr>
              <a:t>穿城铁路地下化更新三例</a:t>
            </a:r>
            <a:r>
              <a:rPr kumimoji="0" lang="en-US" altLang="zh-CN" sz="1100" i="0" u="none" strike="noStrike" cap="none" normalizeH="0" baseline="0" dirty="0">
                <a:ln>
                  <a:noFill/>
                </a:ln>
                <a:solidFill>
                  <a:schemeClr val="bg2">
                    <a:lumMod val="50000"/>
                  </a:schemeClr>
                </a:solidFill>
                <a:effectLst/>
                <a:latin typeface="+mj-ea"/>
                <a:ea typeface="+mj-ea"/>
              </a:rPr>
              <a:t>. </a:t>
            </a:r>
            <a:r>
              <a:rPr kumimoji="0" lang="zh-CN" altLang="en-US" sz="1100" i="0" u="none" strike="noStrike" cap="none" normalizeH="0" baseline="0" dirty="0">
                <a:ln>
                  <a:noFill/>
                </a:ln>
                <a:solidFill>
                  <a:schemeClr val="bg2">
                    <a:lumMod val="50000"/>
                  </a:schemeClr>
                </a:solidFill>
                <a:effectLst/>
                <a:latin typeface="+mj-ea"/>
                <a:ea typeface="+mj-ea"/>
              </a:rPr>
              <a:t>工业建筑</a:t>
            </a:r>
            <a:r>
              <a:rPr kumimoji="0" lang="en-US" altLang="zh-CN" sz="1100" i="0" u="none" strike="noStrike" cap="none" normalizeH="0" baseline="0" dirty="0">
                <a:ln>
                  <a:noFill/>
                </a:ln>
                <a:solidFill>
                  <a:schemeClr val="bg2">
                    <a:lumMod val="50000"/>
                  </a:schemeClr>
                </a:solidFill>
                <a:effectLst/>
                <a:latin typeface="+mj-ea"/>
                <a:ea typeface="+mj-ea"/>
              </a:rPr>
              <a:t>, 48(11), pp.197–200+167.</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a:ln>
                  <a:noFill/>
                </a:ln>
                <a:solidFill>
                  <a:schemeClr val="bg2">
                    <a:lumMod val="50000"/>
                  </a:schemeClr>
                </a:solidFill>
                <a:effectLst/>
                <a:latin typeface="+mj-ea"/>
                <a:ea typeface="+mj-ea"/>
              </a:rPr>
              <a:t>Chu, D. and Su, H. (2024) </a:t>
            </a:r>
            <a:r>
              <a:rPr kumimoji="0" lang="zh-CN" altLang="en-US" sz="1100" i="0" u="none" strike="noStrike" cap="none" normalizeH="0" baseline="0" dirty="0">
                <a:ln>
                  <a:noFill/>
                </a:ln>
                <a:solidFill>
                  <a:schemeClr val="bg2">
                    <a:lumMod val="50000"/>
                  </a:schemeClr>
                </a:solidFill>
                <a:effectLst/>
                <a:latin typeface="+mj-ea"/>
                <a:ea typeface="+mj-ea"/>
              </a:rPr>
              <a:t>投射：移动性触发下的建筑学时空要素</a:t>
            </a:r>
            <a:r>
              <a:rPr kumimoji="0" lang="en-US" altLang="zh-CN" sz="1100" i="0" u="none" strike="noStrike" cap="none" normalizeH="0" baseline="0" dirty="0">
                <a:ln>
                  <a:noFill/>
                </a:ln>
                <a:solidFill>
                  <a:schemeClr val="bg2">
                    <a:lumMod val="50000"/>
                  </a:schemeClr>
                </a:solidFill>
                <a:effectLst/>
                <a:latin typeface="+mj-ea"/>
                <a:ea typeface="+mj-ea"/>
              </a:rPr>
              <a:t>. </a:t>
            </a:r>
            <a:r>
              <a:rPr kumimoji="0" lang="zh-CN" altLang="en-US" sz="1100" i="0" u="none" strike="noStrike" cap="none" normalizeH="0" baseline="0" dirty="0">
                <a:ln>
                  <a:noFill/>
                </a:ln>
                <a:solidFill>
                  <a:schemeClr val="bg2">
                    <a:lumMod val="50000"/>
                  </a:schemeClr>
                </a:solidFill>
                <a:effectLst/>
                <a:latin typeface="+mj-ea"/>
                <a:ea typeface="+mj-ea"/>
              </a:rPr>
              <a:t>建筑师</a:t>
            </a:r>
            <a:r>
              <a:rPr kumimoji="0" lang="en-US" altLang="zh-CN" sz="1100" i="0" u="none" strike="noStrike" cap="none" normalizeH="0" baseline="0" dirty="0">
                <a:ln>
                  <a:noFill/>
                </a:ln>
                <a:solidFill>
                  <a:schemeClr val="bg2">
                    <a:lumMod val="50000"/>
                  </a:schemeClr>
                </a:solidFill>
                <a:effectLst/>
                <a:latin typeface="+mj-ea"/>
                <a:ea typeface="+mj-ea"/>
              </a:rPr>
              <a:t>, (05), pp.6–13.</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a:ln>
                  <a:noFill/>
                </a:ln>
                <a:solidFill>
                  <a:schemeClr val="bg2">
                    <a:lumMod val="50000"/>
                  </a:schemeClr>
                </a:solidFill>
                <a:effectLst/>
                <a:latin typeface="+mj-ea"/>
                <a:ea typeface="+mj-ea"/>
              </a:rPr>
              <a:t>Chu, D. and Wei, S. (2017) </a:t>
            </a:r>
            <a:r>
              <a:rPr kumimoji="0" lang="zh-CN" altLang="en-US" sz="1100" i="0" u="none" strike="noStrike" cap="none" normalizeH="0" baseline="0" dirty="0">
                <a:ln>
                  <a:noFill/>
                </a:ln>
                <a:solidFill>
                  <a:schemeClr val="bg2">
                    <a:lumMod val="50000"/>
                  </a:schemeClr>
                </a:solidFill>
                <a:effectLst/>
                <a:latin typeface="+mj-ea"/>
                <a:ea typeface="+mj-ea"/>
              </a:rPr>
              <a:t>轨道交通站点影响域的界定与应用</a:t>
            </a:r>
            <a:r>
              <a:rPr kumimoji="0" lang="en-US" altLang="zh-CN" sz="1100" i="0" u="none" strike="noStrike" cap="none" normalizeH="0" baseline="0" dirty="0">
                <a:ln>
                  <a:noFill/>
                </a:ln>
                <a:solidFill>
                  <a:schemeClr val="bg2">
                    <a:lumMod val="50000"/>
                  </a:schemeClr>
                </a:solidFill>
                <a:effectLst/>
                <a:latin typeface="+mj-ea"/>
                <a:ea typeface="+mj-ea"/>
              </a:rPr>
              <a:t>——</a:t>
            </a:r>
            <a:r>
              <a:rPr kumimoji="0" lang="zh-CN" altLang="en-US" sz="1100" i="0" u="none" strike="noStrike" cap="none" normalizeH="0" baseline="0" dirty="0">
                <a:ln>
                  <a:noFill/>
                </a:ln>
                <a:solidFill>
                  <a:schemeClr val="bg2">
                    <a:lumMod val="50000"/>
                  </a:schemeClr>
                </a:solidFill>
                <a:effectLst/>
                <a:latin typeface="+mj-ea"/>
                <a:ea typeface="+mj-ea"/>
              </a:rPr>
              <a:t>兼议城市设计发展及其空间基础</a:t>
            </a:r>
            <a:r>
              <a:rPr kumimoji="0" lang="en-US" altLang="zh-CN" sz="1100" i="0" u="none" strike="noStrike" cap="none" normalizeH="0" baseline="0" dirty="0">
                <a:ln>
                  <a:noFill/>
                </a:ln>
                <a:solidFill>
                  <a:schemeClr val="bg2">
                    <a:lumMod val="50000"/>
                  </a:schemeClr>
                </a:solidFill>
                <a:effectLst/>
                <a:latin typeface="+mj-ea"/>
                <a:ea typeface="+mj-ea"/>
              </a:rPr>
              <a:t>. </a:t>
            </a:r>
            <a:r>
              <a:rPr kumimoji="0" lang="zh-CN" altLang="en-US" sz="1100" i="0" u="none" strike="noStrike" cap="none" normalizeH="0" baseline="0" dirty="0">
                <a:ln>
                  <a:noFill/>
                </a:ln>
                <a:solidFill>
                  <a:schemeClr val="bg2">
                    <a:lumMod val="50000"/>
                  </a:schemeClr>
                </a:solidFill>
                <a:effectLst/>
                <a:latin typeface="+mj-ea"/>
                <a:ea typeface="+mj-ea"/>
              </a:rPr>
              <a:t>建筑学报</a:t>
            </a:r>
            <a:r>
              <a:rPr kumimoji="0" lang="en-US" altLang="zh-CN" sz="1100" i="0" u="none" strike="noStrike" cap="none" normalizeH="0" baseline="0" dirty="0">
                <a:ln>
                  <a:noFill/>
                </a:ln>
                <a:solidFill>
                  <a:schemeClr val="bg2">
                    <a:lumMod val="50000"/>
                  </a:schemeClr>
                </a:solidFill>
                <a:effectLst/>
                <a:latin typeface="+mj-ea"/>
                <a:ea typeface="+mj-ea"/>
              </a:rPr>
              <a:t>, (02), pp.16–21.</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a:ln>
                  <a:noFill/>
                </a:ln>
                <a:solidFill>
                  <a:schemeClr val="bg2">
                    <a:lumMod val="50000"/>
                  </a:schemeClr>
                </a:solidFill>
                <a:effectLst/>
                <a:latin typeface="+mj-ea"/>
                <a:ea typeface="+mj-ea"/>
              </a:rPr>
              <a:t>Desjardins, X., </a:t>
            </a:r>
            <a:r>
              <a:rPr kumimoji="0" lang="en-US" altLang="zh-CN" sz="1100" i="0" u="none" strike="noStrike" cap="none" normalizeH="0" baseline="0" dirty="0" err="1">
                <a:ln>
                  <a:noFill/>
                </a:ln>
                <a:solidFill>
                  <a:schemeClr val="bg2">
                    <a:lumMod val="50000"/>
                  </a:schemeClr>
                </a:solidFill>
                <a:effectLst/>
                <a:latin typeface="+mj-ea"/>
                <a:ea typeface="+mj-ea"/>
              </a:rPr>
              <a:t>Maulat</a:t>
            </a:r>
            <a:r>
              <a:rPr kumimoji="0" lang="en-US" altLang="zh-CN" sz="1100" i="0" u="none" strike="noStrike" cap="none" normalizeH="0" baseline="0" dirty="0">
                <a:ln>
                  <a:noFill/>
                </a:ln>
                <a:solidFill>
                  <a:schemeClr val="bg2">
                    <a:lumMod val="50000"/>
                  </a:schemeClr>
                </a:solidFill>
                <a:effectLst/>
                <a:latin typeface="+mj-ea"/>
                <a:ea typeface="+mj-ea"/>
              </a:rPr>
              <a:t>, J. and Sykes, O. (2014) Linking rail and urban development: reflections on French and British experience. The Town Planning Review, 85(2), pp.143–153.</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a:ln>
                  <a:noFill/>
                </a:ln>
                <a:solidFill>
                  <a:schemeClr val="bg2">
                    <a:lumMod val="50000"/>
                  </a:schemeClr>
                </a:solidFill>
                <a:effectLst/>
                <a:latin typeface="+mj-ea"/>
                <a:ea typeface="+mj-ea"/>
              </a:rPr>
              <a:t>Fennell, D. (1989) King's Cross Fire (Fennell Report). [Online] Available at: https://api.parliament.uk/historic-hansard/commons/1989/apr/12/kings-cross-fire-fennell-report [Accessed: 16 June 2024].</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a:ln>
                  <a:noFill/>
                </a:ln>
                <a:solidFill>
                  <a:schemeClr val="bg2">
                    <a:lumMod val="50000"/>
                  </a:schemeClr>
                </a:solidFill>
                <a:effectLst/>
                <a:latin typeface="+mj-ea"/>
                <a:ea typeface="+mj-ea"/>
              </a:rPr>
              <a:t>Islington Council (2023) Islington Local Plan: Strategic and Development Management Policies. In: Islington Planning Policy Team. [Online] Available at: https://www.islington.gov.uk/planning/planning-policy/islington-local-plan.</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err="1">
                <a:ln>
                  <a:noFill/>
                </a:ln>
                <a:solidFill>
                  <a:schemeClr val="bg2">
                    <a:lumMod val="50000"/>
                  </a:schemeClr>
                </a:solidFill>
                <a:effectLst/>
                <a:latin typeface="+mj-ea"/>
                <a:ea typeface="+mj-ea"/>
              </a:rPr>
              <a:t>Kidokoro</a:t>
            </a:r>
            <a:r>
              <a:rPr kumimoji="0" lang="en-US" altLang="zh-CN" sz="1100" i="0" u="none" strike="noStrike" cap="none" normalizeH="0" baseline="0" dirty="0">
                <a:ln>
                  <a:noFill/>
                </a:ln>
                <a:solidFill>
                  <a:schemeClr val="bg2">
                    <a:lumMod val="50000"/>
                  </a:schemeClr>
                </a:solidFill>
                <a:effectLst/>
                <a:latin typeface="+mj-ea"/>
                <a:ea typeface="+mj-ea"/>
              </a:rPr>
              <a:t>, T. (2020) Transit Oriented Development (TOD) policies and station area development in Asian cities. IOP Conference Series: Earth and Environmental Science, 532(1), 012001.</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a:ln>
                  <a:noFill/>
                </a:ln>
                <a:solidFill>
                  <a:schemeClr val="bg2">
                    <a:lumMod val="50000"/>
                  </a:schemeClr>
                </a:solidFill>
                <a:effectLst/>
                <a:latin typeface="+mj-ea"/>
                <a:ea typeface="+mj-ea"/>
              </a:rPr>
              <a:t>Li, T., Shi, Y. and Fu, W. (2015) TOD</a:t>
            </a:r>
            <a:r>
              <a:rPr kumimoji="0" lang="zh-CN" altLang="en-US" sz="1100" i="0" u="none" strike="noStrike" cap="none" normalizeH="0" baseline="0" dirty="0">
                <a:ln>
                  <a:noFill/>
                </a:ln>
                <a:solidFill>
                  <a:schemeClr val="bg2">
                    <a:lumMod val="50000"/>
                  </a:schemeClr>
                </a:solidFill>
                <a:effectLst/>
                <a:latin typeface="+mj-ea"/>
                <a:ea typeface="+mj-ea"/>
              </a:rPr>
              <a:t>概念的发展及其中国化</a:t>
            </a:r>
            <a:r>
              <a:rPr kumimoji="0" lang="en-US" altLang="zh-CN" sz="1100" i="0" u="none" strike="noStrike" cap="none" normalizeH="0" baseline="0" dirty="0">
                <a:ln>
                  <a:noFill/>
                </a:ln>
                <a:solidFill>
                  <a:schemeClr val="bg2">
                    <a:lumMod val="50000"/>
                  </a:schemeClr>
                </a:solidFill>
                <a:effectLst/>
                <a:latin typeface="+mj-ea"/>
                <a:ea typeface="+mj-ea"/>
              </a:rPr>
              <a:t>. </a:t>
            </a:r>
            <a:r>
              <a:rPr kumimoji="0" lang="zh-CN" altLang="en-US" sz="1100" i="0" u="none" strike="noStrike" cap="none" normalizeH="0" baseline="0" dirty="0">
                <a:ln>
                  <a:noFill/>
                </a:ln>
                <a:solidFill>
                  <a:schemeClr val="bg2">
                    <a:lumMod val="50000"/>
                  </a:schemeClr>
                </a:solidFill>
                <a:effectLst/>
                <a:latin typeface="+mj-ea"/>
                <a:ea typeface="+mj-ea"/>
              </a:rPr>
              <a:t>国际城市规划</a:t>
            </a:r>
            <a:r>
              <a:rPr kumimoji="0" lang="en-US" altLang="zh-CN" sz="1100" i="0" u="none" strike="noStrike" cap="none" normalizeH="0" baseline="0" dirty="0">
                <a:ln>
                  <a:noFill/>
                </a:ln>
                <a:solidFill>
                  <a:schemeClr val="bg2">
                    <a:lumMod val="50000"/>
                  </a:schemeClr>
                </a:solidFill>
                <a:effectLst/>
                <a:latin typeface="+mj-ea"/>
                <a:ea typeface="+mj-ea"/>
              </a:rPr>
              <a:t>, 30(03), pp.72–77.</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a:ln>
                  <a:noFill/>
                </a:ln>
                <a:solidFill>
                  <a:schemeClr val="bg2">
                    <a:lumMod val="50000"/>
                  </a:schemeClr>
                </a:solidFill>
                <a:effectLst/>
                <a:latin typeface="+mj-ea"/>
                <a:ea typeface="+mj-ea"/>
              </a:rPr>
              <a:t>Li, X., Cao, Y., Zhao, X. and Zhai, J. (2024) “</a:t>
            </a:r>
            <a:r>
              <a:rPr kumimoji="0" lang="zh-CN" altLang="en-US" sz="1100" i="0" u="none" strike="noStrike" cap="none" normalizeH="0" baseline="0" dirty="0">
                <a:ln>
                  <a:noFill/>
                </a:ln>
                <a:solidFill>
                  <a:schemeClr val="bg2">
                    <a:lumMod val="50000"/>
                  </a:schemeClr>
                </a:solidFill>
                <a:effectLst/>
                <a:latin typeface="+mj-ea"/>
                <a:ea typeface="+mj-ea"/>
              </a:rPr>
              <a:t>双碳目标下的建筑城市一体化与立体化关键技术研究”项目概述</a:t>
            </a:r>
            <a:r>
              <a:rPr kumimoji="0" lang="en-US" altLang="zh-CN" sz="1100" i="0" u="none" strike="noStrike" cap="none" normalizeH="0" baseline="0" dirty="0">
                <a:ln>
                  <a:noFill/>
                </a:ln>
                <a:solidFill>
                  <a:schemeClr val="bg2">
                    <a:lumMod val="50000"/>
                  </a:schemeClr>
                </a:solidFill>
                <a:effectLst/>
                <a:latin typeface="+mj-ea"/>
                <a:ea typeface="+mj-ea"/>
              </a:rPr>
              <a:t>. </a:t>
            </a:r>
            <a:r>
              <a:rPr kumimoji="0" lang="zh-CN" altLang="en-US" sz="1100" i="0" u="none" strike="noStrike" cap="none" normalizeH="0" baseline="0" dirty="0">
                <a:ln>
                  <a:noFill/>
                </a:ln>
                <a:solidFill>
                  <a:schemeClr val="bg2">
                    <a:lumMod val="50000"/>
                  </a:schemeClr>
                </a:solidFill>
                <a:effectLst/>
                <a:latin typeface="+mj-ea"/>
                <a:ea typeface="+mj-ea"/>
              </a:rPr>
              <a:t>世界建筑</a:t>
            </a:r>
            <a:r>
              <a:rPr kumimoji="0" lang="en-US" altLang="zh-CN" sz="1100" i="0" u="none" strike="noStrike" cap="none" normalizeH="0" baseline="0" dirty="0">
                <a:ln>
                  <a:noFill/>
                </a:ln>
                <a:solidFill>
                  <a:schemeClr val="bg2">
                    <a:lumMod val="50000"/>
                  </a:schemeClr>
                </a:solidFill>
                <a:effectLst/>
                <a:latin typeface="+mj-ea"/>
                <a:ea typeface="+mj-ea"/>
              </a:rPr>
              <a:t>, (10), pp.10–14.</a:t>
            </a:r>
          </a:p>
        </p:txBody>
      </p:sp>
      <p:sp>
        <p:nvSpPr>
          <p:cNvPr id="11" name="文本框 10">
            <a:extLst>
              <a:ext uri="{FF2B5EF4-FFF2-40B4-BE49-F238E27FC236}">
                <a16:creationId xmlns:a16="http://schemas.microsoft.com/office/drawing/2014/main" id="{B22BD447-32FB-555B-A8B5-762472281117}"/>
              </a:ext>
            </a:extLst>
          </p:cNvPr>
          <p:cNvSpPr txBox="1"/>
          <p:nvPr/>
        </p:nvSpPr>
        <p:spPr>
          <a:xfrm>
            <a:off x="-2" y="743791"/>
            <a:ext cx="2153870"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1 Introduction</a:t>
            </a:r>
            <a:endParaRPr lang="zh-CN" altLang="zh-CN" dirty="0">
              <a:solidFill>
                <a:schemeClr val="tx1">
                  <a:lumMod val="50000"/>
                  <a:lumOff val="50000"/>
                </a:schemeClr>
              </a:solidFill>
              <a:latin typeface="+mj-lt"/>
            </a:endParaRPr>
          </a:p>
        </p:txBody>
      </p:sp>
    </p:spTree>
    <p:extLst>
      <p:ext uri="{BB962C8B-B14F-4D97-AF65-F5344CB8AC3E}">
        <p14:creationId xmlns:p14="http://schemas.microsoft.com/office/powerpoint/2010/main" val="4160759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68B74C-AB97-D009-DCBD-A87C706AB4CD}"/>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82026535-E1BD-75A9-10CB-5BCE11FCFBA5}"/>
              </a:ext>
            </a:extLst>
          </p:cNvPr>
          <p:cNvSpPr/>
          <p:nvPr/>
        </p:nvSpPr>
        <p:spPr>
          <a:xfrm>
            <a:off x="-2" y="5213626"/>
            <a:ext cx="2291260" cy="604672"/>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5623E683-7081-4D05-2A3F-EA40EDE2CACE}"/>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585F5E30-5DAF-5B36-3F09-6DA23E156E54}"/>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E1FAEA5F-74D2-3BE6-D5B6-9FD5A1BEF9C5}"/>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0CC11F5E-18C2-7FE8-2CD9-3A3699734600}"/>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2C7721B5-A074-A85A-72E7-5A822E0609B6}"/>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169A7B4C-D07F-2CAD-9540-5A9CF263171E}"/>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DE28C706-91EA-209A-9465-3656F98D51FD}"/>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0A2B0AC1-59DA-2DB1-03C1-75BF520A32A2}"/>
                  </a:ext>
                </a:extLst>
              </p:cNvPr>
              <p:cNvSpPr txBox="1"/>
              <p:nvPr/>
            </p:nvSpPr>
            <p:spPr>
              <a:xfrm>
                <a:off x="292704" y="2952501"/>
                <a:ext cx="2273117" cy="1200329"/>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20F180CF-3C31-3A4C-B873-426C8198087C}"/>
                  </a:ext>
                </a:extLst>
              </p:cNvPr>
              <p:cNvSpPr txBox="1"/>
              <p:nvPr/>
            </p:nvSpPr>
            <p:spPr>
              <a:xfrm>
                <a:off x="279423" y="4317348"/>
                <a:ext cx="2455426" cy="923330"/>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75C9851E-0993-A6AF-8713-E4D8C1303A34}"/>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B88970A3-4AFB-6C37-C793-A4C7B244D5CF}"/>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b="1" dirty="0">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BEF61CA0-E66C-A5A9-73D7-BBCFB0245452}"/>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References</a:t>
            </a:r>
            <a:endParaRPr lang="zh-CN" altLang="en-US" sz="1600" b="1" dirty="0">
              <a:solidFill>
                <a:schemeClr val="bg1">
                  <a:lumMod val="50000"/>
                </a:schemeClr>
              </a:solidFill>
              <a:latin typeface="+mj-lt"/>
              <a:ea typeface="华文宋体" panose="02010600040101010101" pitchFamily="2" charset="-122"/>
            </a:endParaRPr>
          </a:p>
        </p:txBody>
      </p:sp>
      <p:sp>
        <p:nvSpPr>
          <p:cNvPr id="5" name="Rectangle 1">
            <a:extLst>
              <a:ext uri="{FF2B5EF4-FFF2-40B4-BE49-F238E27FC236}">
                <a16:creationId xmlns:a16="http://schemas.microsoft.com/office/drawing/2014/main" id="{C944492F-EE9E-179D-3BE5-55F96F60694C}"/>
              </a:ext>
            </a:extLst>
          </p:cNvPr>
          <p:cNvSpPr>
            <a:spLocks noChangeArrowheads="1"/>
          </p:cNvSpPr>
          <p:nvPr/>
        </p:nvSpPr>
        <p:spPr bwMode="auto">
          <a:xfrm>
            <a:off x="2459236" y="1039702"/>
            <a:ext cx="9542264"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err="1">
                <a:ln>
                  <a:noFill/>
                </a:ln>
                <a:solidFill>
                  <a:schemeClr val="bg2">
                    <a:lumMod val="50000"/>
                  </a:schemeClr>
                </a:solidFill>
                <a:effectLst/>
                <a:latin typeface="+mj-ea"/>
                <a:ea typeface="+mj-ea"/>
              </a:rPr>
              <a:t>Regeneris</a:t>
            </a:r>
            <a:r>
              <a:rPr kumimoji="0" lang="en-US" altLang="zh-CN" sz="1100" i="0" u="none" strike="noStrike" cap="none" normalizeH="0" baseline="0" dirty="0">
                <a:ln>
                  <a:noFill/>
                </a:ln>
                <a:solidFill>
                  <a:schemeClr val="bg2">
                    <a:lumMod val="50000"/>
                  </a:schemeClr>
                </a:solidFill>
                <a:effectLst/>
                <a:latin typeface="+mj-ea"/>
                <a:ea typeface="+mj-ea"/>
              </a:rPr>
              <a:t> Consulting (2017) The Economic and Social Story of Kings Cross. [Online] Available at: https://relatedargent.co.uk/media/The-Economic-and-Social-Story-of-Kings-Cross.pdf [Accessed: 16 June 2024].</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a:ln>
                  <a:noFill/>
                </a:ln>
                <a:solidFill>
                  <a:schemeClr val="bg2">
                    <a:lumMod val="50000"/>
                  </a:schemeClr>
                </a:solidFill>
                <a:effectLst/>
                <a:latin typeface="+mj-ea"/>
                <a:ea typeface="+mj-ea"/>
              </a:rPr>
              <a:t>Yang, B. (2021) </a:t>
            </a:r>
            <a:r>
              <a:rPr kumimoji="0" lang="zh-CN" altLang="en-US" sz="1100" i="0" u="none" strike="noStrike" cap="none" normalizeH="0" baseline="0" dirty="0">
                <a:ln>
                  <a:noFill/>
                </a:ln>
                <a:solidFill>
                  <a:schemeClr val="bg2">
                    <a:lumMod val="50000"/>
                  </a:schemeClr>
                </a:solidFill>
                <a:effectLst/>
                <a:latin typeface="+mj-ea"/>
                <a:ea typeface="+mj-ea"/>
              </a:rPr>
              <a:t>多轨道站点关联下城市中心区空间布局研究</a:t>
            </a:r>
            <a:r>
              <a:rPr kumimoji="0" lang="en-US" altLang="zh-CN" sz="1100" i="0" u="none" strike="noStrike" cap="none" normalizeH="0" baseline="0" dirty="0">
                <a:ln>
                  <a:noFill/>
                </a:ln>
                <a:solidFill>
                  <a:schemeClr val="bg2">
                    <a:lumMod val="50000"/>
                  </a:schemeClr>
                </a:solidFill>
                <a:effectLst/>
                <a:latin typeface="+mj-ea"/>
                <a:ea typeface="+mj-ea"/>
              </a:rPr>
              <a:t>. Unpublished doctoral dissertation.</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endParaRPr kumimoji="0" lang="en-US" altLang="zh-CN" sz="1100" i="0" u="none" strike="noStrike" cap="none" normalizeH="0" baseline="0" dirty="0">
              <a:ln>
                <a:noFill/>
              </a:ln>
              <a:solidFill>
                <a:schemeClr val="bg2">
                  <a:lumMod val="50000"/>
                </a:schemeClr>
              </a:solidFill>
              <a:effectLst/>
              <a:latin typeface="+mj-ea"/>
              <a:ea typeface="+mj-ea"/>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zh-CN" sz="1100" i="0" u="none" strike="noStrike" cap="none" normalizeH="0" baseline="0" dirty="0">
                <a:ln>
                  <a:noFill/>
                </a:ln>
                <a:solidFill>
                  <a:schemeClr val="bg2">
                    <a:lumMod val="50000"/>
                  </a:schemeClr>
                </a:solidFill>
                <a:effectLst/>
                <a:latin typeface="+mj-ea"/>
                <a:ea typeface="+mj-ea"/>
              </a:rPr>
              <a:t>Zhu, Y. and Wang, H. (2022) </a:t>
            </a:r>
            <a:r>
              <a:rPr kumimoji="0" lang="zh-CN" altLang="en-US" sz="1100" i="0" u="none" strike="noStrike" cap="none" normalizeH="0" baseline="0" dirty="0">
                <a:ln>
                  <a:noFill/>
                </a:ln>
                <a:solidFill>
                  <a:schemeClr val="bg2">
                    <a:lumMod val="50000"/>
                  </a:schemeClr>
                </a:solidFill>
                <a:effectLst/>
                <a:latin typeface="+mj-ea"/>
                <a:ea typeface="+mj-ea"/>
              </a:rPr>
              <a:t>等时效应下轨道交通站点三维影响域界定方法初探</a:t>
            </a:r>
            <a:r>
              <a:rPr kumimoji="0" lang="en-US" altLang="zh-CN" sz="1100" i="0" u="none" strike="noStrike" cap="none" normalizeH="0" baseline="0" dirty="0">
                <a:ln>
                  <a:noFill/>
                </a:ln>
                <a:solidFill>
                  <a:schemeClr val="bg2">
                    <a:lumMod val="50000"/>
                  </a:schemeClr>
                </a:solidFill>
                <a:effectLst/>
                <a:latin typeface="+mj-ea"/>
                <a:ea typeface="+mj-ea"/>
              </a:rPr>
              <a:t>. </a:t>
            </a:r>
            <a:r>
              <a:rPr kumimoji="0" lang="zh-CN" altLang="en-US" sz="1100" i="0" u="none" strike="noStrike" cap="none" normalizeH="0" baseline="0" dirty="0">
                <a:ln>
                  <a:noFill/>
                </a:ln>
                <a:solidFill>
                  <a:schemeClr val="bg2">
                    <a:lumMod val="50000"/>
                  </a:schemeClr>
                </a:solidFill>
                <a:effectLst/>
                <a:latin typeface="+mj-ea"/>
                <a:ea typeface="+mj-ea"/>
              </a:rPr>
              <a:t>建筑学报</a:t>
            </a:r>
            <a:r>
              <a:rPr kumimoji="0" lang="en-US" altLang="zh-CN" sz="1100" i="0" u="none" strike="noStrike" cap="none" normalizeH="0" baseline="0" dirty="0">
                <a:ln>
                  <a:noFill/>
                </a:ln>
                <a:solidFill>
                  <a:schemeClr val="bg2">
                    <a:lumMod val="50000"/>
                  </a:schemeClr>
                </a:solidFill>
                <a:effectLst/>
                <a:latin typeface="+mj-ea"/>
                <a:ea typeface="+mj-ea"/>
              </a:rPr>
              <a:t>, (10), pp.80–85.</a:t>
            </a:r>
            <a:endParaRPr kumimoji="0" lang="zh-CN" altLang="zh-CN" sz="1100" i="0" u="none" strike="noStrike" cap="none" normalizeH="0" baseline="0" dirty="0">
              <a:ln>
                <a:noFill/>
              </a:ln>
              <a:solidFill>
                <a:schemeClr val="bg2">
                  <a:lumMod val="50000"/>
                </a:schemeClr>
              </a:solidFill>
              <a:effectLst/>
              <a:latin typeface="+mj-ea"/>
              <a:ea typeface="+mj-ea"/>
            </a:endParaRPr>
          </a:p>
        </p:txBody>
      </p:sp>
      <p:sp>
        <p:nvSpPr>
          <p:cNvPr id="11" name="文本框 10">
            <a:extLst>
              <a:ext uri="{FF2B5EF4-FFF2-40B4-BE49-F238E27FC236}">
                <a16:creationId xmlns:a16="http://schemas.microsoft.com/office/drawing/2014/main" id="{ACB788E7-ECBD-FC0B-2D70-8D609190C3FF}"/>
              </a:ext>
            </a:extLst>
          </p:cNvPr>
          <p:cNvSpPr txBox="1"/>
          <p:nvPr/>
        </p:nvSpPr>
        <p:spPr>
          <a:xfrm>
            <a:off x="-2" y="743791"/>
            <a:ext cx="2153870"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1 Introduction</a:t>
            </a:r>
            <a:endParaRPr lang="zh-CN" altLang="zh-CN" dirty="0">
              <a:solidFill>
                <a:schemeClr val="tx1">
                  <a:lumMod val="50000"/>
                  <a:lumOff val="50000"/>
                </a:schemeClr>
              </a:solidFill>
              <a:latin typeface="+mj-lt"/>
            </a:endParaRPr>
          </a:p>
        </p:txBody>
      </p:sp>
    </p:spTree>
    <p:extLst>
      <p:ext uri="{BB962C8B-B14F-4D97-AF65-F5344CB8AC3E}">
        <p14:creationId xmlns:p14="http://schemas.microsoft.com/office/powerpoint/2010/main" val="969478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a:extLst>
            <a:ext uri="{FF2B5EF4-FFF2-40B4-BE49-F238E27FC236}">
              <a16:creationId xmlns:a16="http://schemas.microsoft.com/office/drawing/2014/main" id="{A06C2364-5D8C-CF93-DD5D-4A294347E544}"/>
            </a:ext>
          </a:extLst>
        </p:cNvPr>
        <p:cNvGrpSpPr/>
        <p:nvPr/>
      </p:nvGrpSpPr>
      <p:grpSpPr>
        <a:xfrm>
          <a:off x="0" y="0"/>
          <a:ext cx="0" cy="0"/>
          <a:chOff x="0" y="0"/>
          <a:chExt cx="0" cy="0"/>
        </a:xfrm>
      </p:grpSpPr>
      <p:sp>
        <p:nvSpPr>
          <p:cNvPr id="10" name="标题 4">
            <a:extLst>
              <a:ext uri="{FF2B5EF4-FFF2-40B4-BE49-F238E27FC236}">
                <a16:creationId xmlns:a16="http://schemas.microsoft.com/office/drawing/2014/main" id="{F175BD2E-8B4B-DECF-B1AE-54DED472A1EE}"/>
              </a:ext>
            </a:extLst>
          </p:cNvPr>
          <p:cNvSpPr>
            <a:spLocks noGrp="1"/>
          </p:cNvSpPr>
          <p:nvPr>
            <p:ph type="ctrTitle" hasCustomPrompt="1"/>
          </p:nvPr>
        </p:nvSpPr>
        <p:spPr>
          <a:xfrm>
            <a:off x="88106" y="2035559"/>
            <a:ext cx="12015787" cy="2043932"/>
          </a:xfrm>
        </p:spPr>
        <p:txBody>
          <a:bodyPr>
            <a:normAutofit/>
          </a:bodyPr>
          <a:lstStyle/>
          <a:p>
            <a:r>
              <a:rPr lang="en-GB" altLang="zh-CN" sz="4000" dirty="0">
                <a:latin typeface="+mn-ea"/>
                <a:ea typeface="+mn-ea"/>
              </a:rPr>
              <a:t>T</a:t>
            </a:r>
            <a:r>
              <a:rPr lang="en-US" altLang="zh-CN" sz="4000" dirty="0">
                <a:latin typeface="+mn-ea"/>
                <a:ea typeface="+mn-ea"/>
              </a:rPr>
              <a:t>hanks for listening</a:t>
            </a:r>
            <a:r>
              <a:rPr lang="zh-CN" altLang="en-US" sz="4000" dirty="0">
                <a:latin typeface="+mn-ea"/>
                <a:ea typeface="+mn-ea"/>
              </a:rPr>
              <a:t>！</a:t>
            </a:r>
            <a:br>
              <a:rPr lang="en-US" altLang="zh-CN" sz="2800" dirty="0">
                <a:solidFill>
                  <a:schemeClr val="bg1">
                    <a:lumMod val="75000"/>
                  </a:schemeClr>
                </a:solidFill>
                <a:latin typeface="+mn-ea"/>
                <a:ea typeface="+mn-ea"/>
              </a:rPr>
            </a:br>
            <a:r>
              <a:rPr lang="en-GB" altLang="zh-CN" sz="2800" dirty="0">
                <a:solidFill>
                  <a:schemeClr val="bg1">
                    <a:lumMod val="65000"/>
                  </a:schemeClr>
                </a:solidFill>
                <a:latin typeface="+mn-ea"/>
                <a:ea typeface="+mn-ea"/>
              </a:rPr>
              <a:t>#749 Impact of Multi-Station Aggregate Hub Redevelopment on Surrounding Urban Areas</a:t>
            </a:r>
            <a:r>
              <a:rPr lang="en-GB" altLang="zh-CN" sz="2800" dirty="0">
                <a:solidFill>
                  <a:schemeClr val="bg1">
                    <a:lumMod val="65000"/>
                  </a:schemeClr>
                </a:solidFill>
                <a:ea typeface="+mn-ea"/>
              </a:rPr>
              <a:t>-</a:t>
            </a:r>
            <a:r>
              <a:rPr lang="en-GB" altLang="zh-CN" sz="2400" dirty="0">
                <a:solidFill>
                  <a:schemeClr val="bg1">
                    <a:lumMod val="65000"/>
                  </a:schemeClr>
                </a:solidFill>
              </a:rPr>
              <a:t>A Case Study of London’s King’s Cross</a:t>
            </a:r>
            <a:endParaRPr lang="zh-CN" altLang="zh-CN" sz="2400" dirty="0">
              <a:solidFill>
                <a:schemeClr val="bg1">
                  <a:lumMod val="65000"/>
                </a:schemeClr>
              </a:solidFill>
            </a:endParaRPr>
          </a:p>
        </p:txBody>
      </p:sp>
      <p:sp>
        <p:nvSpPr>
          <p:cNvPr id="11" name="副标题 28">
            <a:extLst>
              <a:ext uri="{FF2B5EF4-FFF2-40B4-BE49-F238E27FC236}">
                <a16:creationId xmlns:a16="http://schemas.microsoft.com/office/drawing/2014/main" id="{EA6490F7-2D2A-91C7-6506-7B04EB91743F}"/>
              </a:ext>
            </a:extLst>
          </p:cNvPr>
          <p:cNvSpPr>
            <a:spLocks noGrp="1"/>
          </p:cNvSpPr>
          <p:nvPr>
            <p:ph type="subTitle" sz="quarter" idx="1" hasCustomPrompt="1"/>
          </p:nvPr>
        </p:nvSpPr>
        <p:spPr>
          <a:xfrm>
            <a:off x="7289321" y="5052305"/>
            <a:ext cx="4814572" cy="1132835"/>
          </a:xfrm>
        </p:spPr>
        <p:txBody>
          <a:bodyPr>
            <a:normAutofit/>
          </a:bodyPr>
          <a:lstStyle/>
          <a:p>
            <a:r>
              <a:rPr lang="en-US" altLang="zh-CN" sz="1400" dirty="0">
                <a:solidFill>
                  <a:schemeClr val="bg1">
                    <a:lumMod val="65000"/>
                  </a:schemeClr>
                </a:solidFill>
              </a:rPr>
              <a:t>Yufei Qu, Yuying Zhu, Xiaoxi Zhang, Chuan Wang* </a:t>
            </a:r>
          </a:p>
          <a:p>
            <a:r>
              <a:rPr lang="en-US" altLang="zh-CN" sz="1400" dirty="0">
                <a:solidFill>
                  <a:schemeClr val="bg1">
                    <a:lumMod val="65000"/>
                  </a:schemeClr>
                </a:solidFill>
              </a:rPr>
              <a:t>School of Architecture, Southeast University</a:t>
            </a:r>
          </a:p>
          <a:p>
            <a:r>
              <a:rPr lang="en-US" altLang="zh-CN" sz="1400" dirty="0">
                <a:solidFill>
                  <a:schemeClr val="bg1">
                    <a:lumMod val="65000"/>
                  </a:schemeClr>
                </a:solidFill>
              </a:rPr>
              <a:t>chuanwang@seu.edu.cn</a:t>
            </a:r>
          </a:p>
          <a:p>
            <a:pPr>
              <a:lnSpc>
                <a:spcPct val="120000"/>
              </a:lnSpc>
            </a:pPr>
            <a:endParaRPr lang="en-US" sz="1400" dirty="0">
              <a:solidFill>
                <a:schemeClr val="bg1">
                  <a:lumMod val="75000"/>
                </a:schemeClr>
              </a:solidFill>
              <a:latin typeface="华文宋体" panose="02010600040101010101" pitchFamily="2" charset="-122"/>
              <a:ea typeface="华文宋体" panose="02010600040101010101" pitchFamily="2" charset="-122"/>
            </a:endParaRPr>
          </a:p>
        </p:txBody>
      </p:sp>
      <p:sp>
        <p:nvSpPr>
          <p:cNvPr id="15" name="矩形 14">
            <a:extLst>
              <a:ext uri="{FF2B5EF4-FFF2-40B4-BE49-F238E27FC236}">
                <a16:creationId xmlns:a16="http://schemas.microsoft.com/office/drawing/2014/main" id="{B68CD0F4-FA8A-413D-0100-E1C4F0CCB1DA}"/>
              </a:ext>
            </a:extLst>
          </p:cNvPr>
          <p:cNvSpPr/>
          <p:nvPr/>
        </p:nvSpPr>
        <p:spPr>
          <a:xfrm>
            <a:off x="0" y="1"/>
            <a:ext cx="12192000" cy="474921"/>
          </a:xfrm>
          <a:prstGeom prst="rect">
            <a:avLst/>
          </a:prstGeom>
          <a:gradFill>
            <a:gsLst>
              <a:gs pos="0">
                <a:schemeClr val="bg1">
                  <a:lumMod val="7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7" name="矩形 16">
            <a:extLst>
              <a:ext uri="{FF2B5EF4-FFF2-40B4-BE49-F238E27FC236}">
                <a16:creationId xmlns:a16="http://schemas.microsoft.com/office/drawing/2014/main" id="{5FC0CBB5-0E84-C1CE-4FBC-4ADBB5078C58}"/>
              </a:ext>
            </a:extLst>
          </p:cNvPr>
          <p:cNvSpPr/>
          <p:nvPr/>
        </p:nvSpPr>
        <p:spPr>
          <a:xfrm>
            <a:off x="0" y="6383079"/>
            <a:ext cx="12192000" cy="474921"/>
          </a:xfrm>
          <a:prstGeom prst="rect">
            <a:avLst/>
          </a:prstGeom>
          <a:gradFill>
            <a:gsLst>
              <a:gs pos="0">
                <a:schemeClr val="bg1">
                  <a:lumMod val="7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chemeClr val="tx1">
                  <a:lumMod val="65000"/>
                  <a:lumOff val="35000"/>
                </a:schemeClr>
              </a:solidFill>
              <a:latin typeface="宋体-简" panose="02010600040101010101" pitchFamily="2" charset="-122"/>
              <a:ea typeface="宋体-简" panose="02010600040101010101" pitchFamily="2" charset="-122"/>
            </a:endParaRPr>
          </a:p>
        </p:txBody>
      </p:sp>
    </p:spTree>
    <p:extLst>
      <p:ext uri="{BB962C8B-B14F-4D97-AF65-F5344CB8AC3E}">
        <p14:creationId xmlns:p14="http://schemas.microsoft.com/office/powerpoint/2010/main" val="3778634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049C0B-BAEA-5B16-3E81-E3BD34CFB293}"/>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2B6F9B29-DEBC-191C-974F-0017E3E629FE}"/>
              </a:ext>
            </a:extLst>
          </p:cNvPr>
          <p:cNvSpPr/>
          <p:nvPr/>
        </p:nvSpPr>
        <p:spPr>
          <a:xfrm>
            <a:off x="1" y="660877"/>
            <a:ext cx="2291260" cy="604672"/>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F6125141-3933-A298-51AD-E711437820DC}"/>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04447855-04AB-A480-DBED-BC72C24A3C8C}"/>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13D2C0BF-8ED9-DF31-6B18-F19A0DC828CA}"/>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ED70A34C-4FEA-36BB-8D7D-E90528720D0C}"/>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70990628-2587-0872-D460-7236DFABBE96}"/>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6439B473-1EF0-B436-7453-3108E458A532}"/>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1B213D5E-5AE7-C9ED-E538-C88AA4708D6A}"/>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3E8EBA77-1629-2B71-CBE9-446904BDFDC6}"/>
                  </a:ext>
                </a:extLst>
              </p:cNvPr>
              <p:cNvSpPr txBox="1"/>
              <p:nvPr/>
            </p:nvSpPr>
            <p:spPr>
              <a:xfrm>
                <a:off x="292704" y="2952501"/>
                <a:ext cx="2273117" cy="1200329"/>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9810F004-48A3-1AD9-C8F9-B402C40E417A}"/>
                  </a:ext>
                </a:extLst>
              </p:cNvPr>
              <p:cNvSpPr txBox="1"/>
              <p:nvPr/>
            </p:nvSpPr>
            <p:spPr>
              <a:xfrm>
                <a:off x="279423" y="4317348"/>
                <a:ext cx="2455426" cy="923330"/>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E91547B7-E1C7-6E6C-B688-FC60368F47B8}"/>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201417FC-EF79-7B7A-E7AD-458F77C728C6}"/>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1" name="文本框 60">
            <a:extLst>
              <a:ext uri="{FF2B5EF4-FFF2-40B4-BE49-F238E27FC236}">
                <a16:creationId xmlns:a16="http://schemas.microsoft.com/office/drawing/2014/main" id="{E226C991-7D76-DDAD-CB29-B6346B46D087}"/>
              </a:ext>
            </a:extLst>
          </p:cNvPr>
          <p:cNvSpPr txBox="1"/>
          <p:nvPr/>
        </p:nvSpPr>
        <p:spPr>
          <a:xfrm>
            <a:off x="2470498" y="2179951"/>
            <a:ext cx="9542264" cy="2308324"/>
          </a:xfrm>
          <a:prstGeom prst="rect">
            <a:avLst/>
          </a:prstGeom>
          <a:noFill/>
        </p:spPr>
        <p:txBody>
          <a:bodyPr wrap="square">
            <a:spAutoFit/>
          </a:bodyPr>
          <a:lstStyle/>
          <a:p>
            <a:pPr algn="just"/>
            <a:r>
              <a:rPr lang="en-US" altLang="zh-CN" sz="1600" dirty="0">
                <a:solidFill>
                  <a:schemeClr val="bg1">
                    <a:lumMod val="50000"/>
                  </a:schemeClr>
                </a:solidFill>
                <a:latin typeface="Arial "/>
                <a:ea typeface="华文宋体" panose="02010600040101010101" pitchFamily="2" charset="-122"/>
              </a:rPr>
              <a:t>Multi-station aggregation hubs – interconnected transport nodes in high-intensity urban areas – significantly influence metropolitan growth, yet systematic research on their regional development impacts remains limited. This study examines London’s King’s Cross–St Pancras hub redevelopment using spatiotemporal data (1996–2023). Three analytical zones (Core zone, Central Impact Zone and Wider Impact Zone) were established to assess transport networks, functional vitality, and development intensity via GIS and qualitative methods. Findings indicate a 25:11:8 ratio of renewed building areas across zones, with development intensity strongly correlated to hub proximity. The core zone saw significant growth in consumer/service-oriented POIs, evolving into a mixed-use creative hub. Insights are provided for redeveloping similar hubs in high-density cities, particularly China.</a:t>
            </a:r>
            <a:endParaRPr lang="zh-CN" altLang="en-US" sz="1600" dirty="0">
              <a:solidFill>
                <a:schemeClr val="bg1">
                  <a:lumMod val="50000"/>
                </a:schemeClr>
              </a:solidFill>
              <a:latin typeface="Arial "/>
              <a:ea typeface="华文宋体" panose="02010600040101010101" pitchFamily="2" charset="-122"/>
            </a:endParaRPr>
          </a:p>
        </p:txBody>
      </p:sp>
      <p:sp>
        <p:nvSpPr>
          <p:cNvPr id="63" name="文本框 62">
            <a:extLst>
              <a:ext uri="{FF2B5EF4-FFF2-40B4-BE49-F238E27FC236}">
                <a16:creationId xmlns:a16="http://schemas.microsoft.com/office/drawing/2014/main" id="{F3B97DFD-8E90-A910-697C-83FB671C4D89}"/>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ABSTRACT</a:t>
            </a:r>
            <a:endParaRPr lang="zh-CN" altLang="en-US" sz="1600" b="1" dirty="0">
              <a:solidFill>
                <a:schemeClr val="bg1">
                  <a:lumMod val="50000"/>
                </a:schemeClr>
              </a:solidFill>
              <a:latin typeface="+mj-lt"/>
              <a:ea typeface="华文宋体" panose="02010600040101010101" pitchFamily="2" charset="-122"/>
            </a:endParaRPr>
          </a:p>
        </p:txBody>
      </p:sp>
      <p:sp>
        <p:nvSpPr>
          <p:cNvPr id="11" name="文本框 10">
            <a:extLst>
              <a:ext uri="{FF2B5EF4-FFF2-40B4-BE49-F238E27FC236}">
                <a16:creationId xmlns:a16="http://schemas.microsoft.com/office/drawing/2014/main" id="{4D1606AA-4784-EB2E-9509-4F13E694DAD4}"/>
              </a:ext>
            </a:extLst>
          </p:cNvPr>
          <p:cNvSpPr txBox="1"/>
          <p:nvPr/>
        </p:nvSpPr>
        <p:spPr>
          <a:xfrm>
            <a:off x="-2" y="743791"/>
            <a:ext cx="2153870" cy="369332"/>
          </a:xfrm>
          <a:prstGeom prst="rect">
            <a:avLst/>
          </a:prstGeom>
          <a:noFill/>
        </p:spPr>
        <p:txBody>
          <a:bodyPr wrap="square" rtlCol="0">
            <a:spAutoFit/>
          </a:bodyPr>
          <a:lstStyle/>
          <a:p>
            <a:r>
              <a:rPr lang="en-US" altLang="zh-CN" b="1" dirty="0">
                <a:latin typeface="+mj-lt"/>
              </a:rPr>
              <a:t>1 Introduction</a:t>
            </a:r>
            <a:endParaRPr lang="zh-CN" altLang="zh-CN" b="1" dirty="0">
              <a:latin typeface="+mj-lt"/>
            </a:endParaRPr>
          </a:p>
        </p:txBody>
      </p:sp>
    </p:spTree>
    <p:extLst>
      <p:ext uri="{BB962C8B-B14F-4D97-AF65-F5344CB8AC3E}">
        <p14:creationId xmlns:p14="http://schemas.microsoft.com/office/powerpoint/2010/main" val="1871422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9C843D-7334-6A6F-27AA-354B83B8F773}"/>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B5BB0C32-A58C-69B9-17D1-45D07311A8E5}"/>
              </a:ext>
            </a:extLst>
          </p:cNvPr>
          <p:cNvSpPr/>
          <p:nvPr/>
        </p:nvSpPr>
        <p:spPr>
          <a:xfrm>
            <a:off x="1" y="660877"/>
            <a:ext cx="2291260" cy="604672"/>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BB8FECA7-FFA1-0E19-3415-D5592A3FCA1E}"/>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C4AEFC9B-2427-AD5A-BCDA-8E76083754CC}"/>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B8F638D5-3306-9F9C-C508-A87F814A4F2F}"/>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655E8F71-C714-2FFE-2242-F582400925FE}"/>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0A56A6BB-4B40-2F93-BF37-7876C738F138}"/>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D9396969-0DA6-5E7B-4DBB-21273BD2630A}"/>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9137FC30-8F21-2C5E-0576-C1C32B4461BC}"/>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71627832-1983-B68B-8461-F49E4A9378F1}"/>
                  </a:ext>
                </a:extLst>
              </p:cNvPr>
              <p:cNvSpPr txBox="1"/>
              <p:nvPr/>
            </p:nvSpPr>
            <p:spPr>
              <a:xfrm>
                <a:off x="292704" y="2952501"/>
                <a:ext cx="2273117" cy="1200329"/>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9A6D260D-4200-9A78-134E-2C1F44BF9577}"/>
                  </a:ext>
                </a:extLst>
              </p:cNvPr>
              <p:cNvSpPr txBox="1"/>
              <p:nvPr/>
            </p:nvSpPr>
            <p:spPr>
              <a:xfrm>
                <a:off x="279423" y="4317348"/>
                <a:ext cx="2455426" cy="923330"/>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FD5BA0AE-820A-D943-E309-70FAD33CDF15}"/>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D191908A-EF5E-FB76-99BE-97A06C5A3CD6}"/>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11" name="文本框 10">
            <a:extLst>
              <a:ext uri="{FF2B5EF4-FFF2-40B4-BE49-F238E27FC236}">
                <a16:creationId xmlns:a16="http://schemas.microsoft.com/office/drawing/2014/main" id="{3DCFF174-E046-D0F3-2400-2EEE8988E7E1}"/>
              </a:ext>
            </a:extLst>
          </p:cNvPr>
          <p:cNvSpPr txBox="1"/>
          <p:nvPr/>
        </p:nvSpPr>
        <p:spPr>
          <a:xfrm>
            <a:off x="-2" y="743791"/>
            <a:ext cx="2153870" cy="369332"/>
          </a:xfrm>
          <a:prstGeom prst="rect">
            <a:avLst/>
          </a:prstGeom>
          <a:noFill/>
        </p:spPr>
        <p:txBody>
          <a:bodyPr wrap="square" rtlCol="0">
            <a:spAutoFit/>
          </a:bodyPr>
          <a:lstStyle/>
          <a:p>
            <a:r>
              <a:rPr lang="en-US" altLang="zh-CN" b="1" dirty="0">
                <a:latin typeface="+mj-lt"/>
              </a:rPr>
              <a:t>1 Introduction</a:t>
            </a:r>
            <a:endParaRPr lang="zh-CN" altLang="zh-CN" b="1" dirty="0">
              <a:latin typeface="+mj-lt"/>
            </a:endParaRPr>
          </a:p>
        </p:txBody>
      </p:sp>
      <p:sp>
        <p:nvSpPr>
          <p:cNvPr id="2" name="矩形 1">
            <a:extLst>
              <a:ext uri="{FF2B5EF4-FFF2-40B4-BE49-F238E27FC236}">
                <a16:creationId xmlns:a16="http://schemas.microsoft.com/office/drawing/2014/main" id="{A0277B41-E85C-A116-0764-EACD8CC3ABC9}"/>
              </a:ext>
            </a:extLst>
          </p:cNvPr>
          <p:cNvSpPr/>
          <p:nvPr/>
        </p:nvSpPr>
        <p:spPr>
          <a:xfrm>
            <a:off x="2521013" y="899943"/>
            <a:ext cx="9542264" cy="1384995"/>
          </a:xfrm>
          <a:prstGeom prst="rect">
            <a:avLst/>
          </a:prstGeom>
          <a:ln w="19050">
            <a:solidFill>
              <a:srgbClr val="FFE69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i="0" u="none" strike="noStrike" kern="1200" cap="none" spc="0" normalizeH="0" baseline="0" noProof="0" dirty="0">
                <a:ln>
                  <a:noFill/>
                </a:ln>
                <a:solidFill>
                  <a:schemeClr val="bg2">
                    <a:lumMod val="50000"/>
                  </a:schemeClr>
                </a:solidFill>
                <a:effectLst/>
                <a:uLnTx/>
                <a:uFillTx/>
                <a:latin typeface="Arial "/>
                <a:ea typeface="思源宋体 CN Medium" panose="02020500000000000000" pitchFamily="18" charset="-122"/>
              </a:rPr>
              <a:t>Urban rail transit multi-site aggregation lots generally satisfy four attributes at the same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2">
                    <a:lumMod val="50000"/>
                  </a:schemeClr>
                </a:solidFill>
                <a:effectLst/>
                <a:uLnTx/>
                <a:uFillTx/>
                <a:latin typeface="Arial "/>
                <a:ea typeface="思源宋体 CN Medium" panose="02020500000000000000" pitchFamily="18" charset="-122"/>
              </a:rPr>
              <a:t>Transportation</a:t>
            </a:r>
            <a:r>
              <a:rPr kumimoji="0" lang="en-US" altLang="zh-CN" sz="1400" i="0" u="none" strike="noStrike" kern="1200" cap="none" spc="0" normalizeH="0" baseline="0" noProof="0" dirty="0">
                <a:ln>
                  <a:noFill/>
                </a:ln>
                <a:solidFill>
                  <a:schemeClr val="bg2">
                    <a:lumMod val="50000"/>
                  </a:schemeClr>
                </a:solidFill>
                <a:effectLst/>
                <a:uLnTx/>
                <a:uFillTx/>
                <a:latin typeface="Arial "/>
                <a:ea typeface="思源宋体 CN Medium" panose="02020500000000000000" pitchFamily="18" charset="-122"/>
              </a:rPr>
              <a:t> </a:t>
            </a:r>
            <a:r>
              <a:rPr kumimoji="0" lang="en-US" altLang="zh-CN" sz="1400" b="1" i="0" u="none" strike="noStrike" kern="1200" cap="none" spc="0" normalizeH="0" baseline="0" noProof="0" dirty="0">
                <a:ln>
                  <a:noFill/>
                </a:ln>
                <a:solidFill>
                  <a:schemeClr val="bg2">
                    <a:lumMod val="50000"/>
                  </a:schemeClr>
                </a:solidFill>
                <a:effectLst/>
                <a:uLnTx/>
                <a:uFillTx/>
                <a:latin typeface="Arial "/>
                <a:ea typeface="思源宋体 CN Medium" panose="02020500000000000000" pitchFamily="18" charset="-122"/>
              </a:rPr>
              <a:t>-</a:t>
            </a:r>
            <a:r>
              <a:rPr kumimoji="0" lang="en-US" altLang="zh-CN" sz="1400" i="0" u="none" strike="noStrike" kern="1200" cap="none" spc="0" normalizeH="0" baseline="0" noProof="0" dirty="0">
                <a:ln>
                  <a:noFill/>
                </a:ln>
                <a:solidFill>
                  <a:schemeClr val="bg2">
                    <a:lumMod val="50000"/>
                  </a:schemeClr>
                </a:solidFill>
                <a:effectLst/>
                <a:uLnTx/>
                <a:uFillTx/>
                <a:latin typeface="Arial "/>
                <a:ea typeface="思源宋体 CN Medium" panose="02020500000000000000" pitchFamily="18" charset="-122"/>
              </a:rPr>
              <a:t> there is a strong transportation connection between the stations;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2">
                    <a:lumMod val="50000"/>
                  </a:schemeClr>
                </a:solidFill>
                <a:effectLst/>
                <a:uLnTx/>
                <a:uFillTx/>
                <a:latin typeface="Arial "/>
                <a:ea typeface="思源宋体 CN Medium" panose="02020500000000000000" pitchFamily="18" charset="-122"/>
              </a:rPr>
              <a:t>Distance </a:t>
            </a:r>
            <a:r>
              <a:rPr lang="en-US" altLang="zh-CN" sz="1400" b="1" dirty="0">
                <a:solidFill>
                  <a:schemeClr val="bg2">
                    <a:lumMod val="50000"/>
                  </a:schemeClr>
                </a:solidFill>
                <a:latin typeface="Arial "/>
                <a:ea typeface="思源宋体 CN Medium" panose="02020500000000000000" pitchFamily="18" charset="-122"/>
              </a:rPr>
              <a:t>-</a:t>
            </a:r>
            <a:r>
              <a:rPr kumimoji="0" lang="en-US" altLang="zh-CN" sz="1400" i="0" u="none" strike="noStrike" kern="1200" cap="none" spc="0" normalizeH="0" baseline="0" noProof="0" dirty="0">
                <a:ln>
                  <a:noFill/>
                </a:ln>
                <a:solidFill>
                  <a:schemeClr val="bg2">
                    <a:lumMod val="50000"/>
                  </a:schemeClr>
                </a:solidFill>
                <a:effectLst/>
                <a:uLnTx/>
                <a:uFillTx/>
                <a:latin typeface="Arial "/>
                <a:ea typeface="思源宋体 CN Medium" panose="02020500000000000000" pitchFamily="18" charset="-122"/>
              </a:rPr>
              <a:t> within a certain spatial distance;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2">
                    <a:lumMod val="50000"/>
                  </a:schemeClr>
                </a:solidFill>
                <a:effectLst/>
                <a:uLnTx/>
                <a:uFillTx/>
                <a:latin typeface="Arial "/>
                <a:ea typeface="思源宋体 CN Medium" panose="02020500000000000000" pitchFamily="18" charset="-122"/>
              </a:rPr>
              <a:t>Function -</a:t>
            </a:r>
            <a:r>
              <a:rPr kumimoji="0" lang="en-US" altLang="zh-CN" sz="1400" i="0" u="none" strike="noStrike" kern="1200" cap="none" spc="0" normalizeH="0" baseline="0" noProof="0" dirty="0">
                <a:ln>
                  <a:noFill/>
                </a:ln>
                <a:solidFill>
                  <a:schemeClr val="bg2">
                    <a:lumMod val="50000"/>
                  </a:schemeClr>
                </a:solidFill>
                <a:effectLst/>
                <a:uLnTx/>
                <a:uFillTx/>
                <a:latin typeface="Arial "/>
                <a:ea typeface="思源宋体 CN Medium" panose="02020500000000000000" pitchFamily="18" charset="-122"/>
              </a:rPr>
              <a:t>There is a strong public correlation between the stations and the lot, as well as between the functional elements within the lot;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2">
                    <a:lumMod val="50000"/>
                  </a:schemeClr>
                </a:solidFill>
                <a:effectLst/>
                <a:uLnTx/>
                <a:uFillTx/>
                <a:latin typeface="Arial "/>
                <a:ea typeface="思源宋体 CN Medium" panose="02020500000000000000" pitchFamily="18" charset="-122"/>
              </a:rPr>
              <a:t>Space - </a:t>
            </a:r>
            <a:r>
              <a:rPr kumimoji="0" lang="en-US" altLang="zh-CN" sz="1400" i="0" u="none" strike="noStrike" kern="1200" cap="none" spc="0" normalizeH="0" baseline="0" noProof="0" dirty="0">
                <a:ln>
                  <a:noFill/>
                </a:ln>
                <a:solidFill>
                  <a:schemeClr val="bg2">
                    <a:lumMod val="50000"/>
                  </a:schemeClr>
                </a:solidFill>
                <a:effectLst/>
                <a:uLnTx/>
                <a:uFillTx/>
                <a:latin typeface="Arial "/>
                <a:ea typeface="思源宋体 CN Medium" panose="02020500000000000000" pitchFamily="18" charset="-122"/>
              </a:rPr>
              <a:t>the spatial elements within the lot have an orderly, clear, detailed and rich organizational order.</a:t>
            </a:r>
          </a:p>
        </p:txBody>
      </p:sp>
      <p:sp>
        <p:nvSpPr>
          <p:cNvPr id="3" name="文本框 2">
            <a:extLst>
              <a:ext uri="{FF2B5EF4-FFF2-40B4-BE49-F238E27FC236}">
                <a16:creationId xmlns:a16="http://schemas.microsoft.com/office/drawing/2014/main" id="{3ABD9294-D0A8-5A8B-DD79-62C82354B557}"/>
              </a:ext>
            </a:extLst>
          </p:cNvPr>
          <p:cNvSpPr txBox="1"/>
          <p:nvPr/>
        </p:nvSpPr>
        <p:spPr>
          <a:xfrm>
            <a:off x="2469855" y="2297427"/>
            <a:ext cx="6060386"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effectLst/>
                <a:uLnTx/>
                <a:uFillTx/>
                <a:latin typeface="Arial "/>
                <a:ea typeface="思源宋体 CN Medium" panose="02020500000000000000" pitchFamily="18" charset="-122"/>
              </a:rPr>
              <a:t>Multi-site Aggregate Lot Boundary Identification and Typing</a:t>
            </a:r>
            <a:endParaRPr kumimoji="0" lang="zh-CN" altLang="en-US" sz="1400" b="1" i="0" u="none" strike="noStrike" kern="1200" cap="none" spc="0" normalizeH="0" baseline="0" noProof="0" dirty="0">
              <a:ln>
                <a:noFill/>
              </a:ln>
              <a:effectLst/>
              <a:uLnTx/>
              <a:uFillTx/>
              <a:latin typeface="Arial "/>
              <a:ea typeface="思源宋体 CN Medium" panose="02020500000000000000" pitchFamily="18" charset="-122"/>
            </a:endParaRPr>
          </a:p>
        </p:txBody>
      </p:sp>
      <p:sp>
        <p:nvSpPr>
          <p:cNvPr id="5" name="文本框 4">
            <a:extLst>
              <a:ext uri="{FF2B5EF4-FFF2-40B4-BE49-F238E27FC236}">
                <a16:creationId xmlns:a16="http://schemas.microsoft.com/office/drawing/2014/main" id="{04CF1BA0-AC59-F6A8-B59F-551F5C2CBD01}"/>
              </a:ext>
            </a:extLst>
          </p:cNvPr>
          <p:cNvSpPr txBox="1"/>
          <p:nvPr/>
        </p:nvSpPr>
        <p:spPr>
          <a:xfrm>
            <a:off x="2561407" y="2707688"/>
            <a:ext cx="570451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i="0" u="none" strike="noStrike" kern="1200" cap="none" spc="0" normalizeH="0" baseline="0" noProof="0" dirty="0">
                <a:ln>
                  <a:noFill/>
                </a:ln>
                <a:solidFill>
                  <a:schemeClr val="bg2">
                    <a:lumMod val="50000"/>
                  </a:schemeClr>
                </a:solidFill>
                <a:effectLst/>
                <a:uLnTx/>
                <a:uFillTx/>
                <a:latin typeface="+mj-ea"/>
                <a:ea typeface="+mj-ea"/>
              </a:rPr>
              <a:t>1. Initial screening of multi-site lots based on site density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i="0" u="none" strike="noStrike" kern="1200" cap="none" spc="0" normalizeH="0" baseline="0" noProof="0" dirty="0">
              <a:ln>
                <a:noFill/>
              </a:ln>
              <a:solidFill>
                <a:schemeClr val="bg2">
                  <a:lumMod val="50000"/>
                </a:schemeClr>
              </a:solidFill>
              <a:effectLst/>
              <a:uLnTx/>
              <a:uFillTx/>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i="0" u="none" strike="noStrike" kern="1200" cap="none" spc="0" normalizeH="0" baseline="0" noProof="0" dirty="0">
                <a:ln>
                  <a:noFill/>
                </a:ln>
                <a:solidFill>
                  <a:schemeClr val="bg2">
                    <a:lumMod val="50000"/>
                  </a:schemeClr>
                </a:solidFill>
                <a:effectLst/>
                <a:uLnTx/>
                <a:uFillTx/>
                <a:latin typeface="+mj-ea"/>
                <a:ea typeface="+mj-ea"/>
              </a:rPr>
              <a:t>(“distance” factor, nuclear density analysis)</a:t>
            </a:r>
            <a:endParaRPr kumimoji="0" lang="zh-CN" altLang="en-US" sz="1400" i="0" u="none" strike="noStrike" kern="1200" cap="none" spc="0" normalizeH="0" baseline="0" noProof="0" dirty="0">
              <a:ln>
                <a:noFill/>
              </a:ln>
              <a:solidFill>
                <a:schemeClr val="bg2">
                  <a:lumMod val="50000"/>
                </a:schemeClr>
              </a:solidFill>
              <a:effectLst/>
              <a:uLnTx/>
              <a:uFillTx/>
              <a:latin typeface="+mj-ea"/>
              <a:ea typeface="+mj-ea"/>
            </a:endParaRPr>
          </a:p>
        </p:txBody>
      </p:sp>
      <p:sp>
        <p:nvSpPr>
          <p:cNvPr id="6" name="文本框 5">
            <a:extLst>
              <a:ext uri="{FF2B5EF4-FFF2-40B4-BE49-F238E27FC236}">
                <a16:creationId xmlns:a16="http://schemas.microsoft.com/office/drawing/2014/main" id="{417FD6D9-2BE4-832B-4BA3-42295BBAF692}"/>
              </a:ext>
            </a:extLst>
          </p:cNvPr>
          <p:cNvSpPr txBox="1"/>
          <p:nvPr/>
        </p:nvSpPr>
        <p:spPr>
          <a:xfrm>
            <a:off x="2561407" y="3882168"/>
            <a:ext cx="537350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i="0" u="none" strike="noStrike" kern="1200" cap="none" spc="0" normalizeH="0" baseline="0" noProof="0" dirty="0">
                <a:ln>
                  <a:noFill/>
                </a:ln>
                <a:solidFill>
                  <a:schemeClr val="bg2">
                    <a:lumMod val="50000"/>
                  </a:schemeClr>
                </a:solidFill>
                <a:effectLst/>
                <a:uLnTx/>
                <a:uFillTx/>
                <a:latin typeface="+mj-ea"/>
                <a:ea typeface="+mj-ea"/>
              </a:rPr>
              <a:t>2</a:t>
            </a:r>
            <a:r>
              <a:rPr kumimoji="0" lang="zh-CN" altLang="en-US" sz="1400" i="0" u="none" strike="noStrike" kern="1200" cap="none" spc="0" normalizeH="0" baseline="0" noProof="0" dirty="0">
                <a:ln>
                  <a:noFill/>
                </a:ln>
                <a:solidFill>
                  <a:schemeClr val="bg2">
                    <a:lumMod val="50000"/>
                  </a:schemeClr>
                </a:solidFill>
                <a:effectLst/>
                <a:uLnTx/>
                <a:uFillTx/>
                <a:latin typeface="+mj-ea"/>
                <a:ea typeface="+mj-ea"/>
              </a:rPr>
              <a:t>、</a:t>
            </a:r>
            <a:r>
              <a:rPr kumimoji="0" lang="en-US" altLang="zh-CN" sz="1400" i="0" u="none" strike="noStrike" kern="1200" cap="none" spc="0" normalizeH="0" baseline="0" noProof="0" dirty="0">
                <a:ln>
                  <a:noFill/>
                </a:ln>
                <a:solidFill>
                  <a:schemeClr val="bg2">
                    <a:lumMod val="50000"/>
                  </a:schemeClr>
                </a:solidFill>
                <a:effectLst/>
                <a:uLnTx/>
                <a:uFillTx/>
                <a:latin typeface="+mj-ea"/>
                <a:ea typeface="+mj-ea"/>
              </a:rPr>
              <a:t>Analysis of the morphology of multi-site lot aggregation characteristics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i="0" u="none" strike="noStrike" kern="1200" cap="none" spc="0" normalizeH="0" baseline="0" noProof="0" dirty="0">
              <a:ln>
                <a:noFill/>
              </a:ln>
              <a:solidFill>
                <a:schemeClr val="bg2">
                  <a:lumMod val="50000"/>
                </a:schemeClr>
              </a:solidFill>
              <a:effectLst/>
              <a:uLnTx/>
              <a:uFillTx/>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i="0" u="none" strike="noStrike" kern="1200" cap="none" spc="0" normalizeH="0" baseline="0" noProof="0" dirty="0">
                <a:ln>
                  <a:noFill/>
                </a:ln>
                <a:solidFill>
                  <a:schemeClr val="bg2">
                    <a:lumMod val="50000"/>
                  </a:schemeClr>
                </a:solidFill>
                <a:effectLst/>
                <a:uLnTx/>
                <a:uFillTx/>
                <a:latin typeface="+mj-ea"/>
                <a:ea typeface="+mj-ea"/>
              </a:rPr>
              <a:t>[Transportation (accessibility), density (road network density, intersection density, public space density, population density, building density and height or number of floors), function (functional mix)]</a:t>
            </a:r>
            <a:endParaRPr kumimoji="0" lang="zh-CN" altLang="en-US" sz="1400" i="0" u="none" strike="noStrike" kern="1200" cap="none" spc="0" normalizeH="0" baseline="0" noProof="0" dirty="0">
              <a:ln>
                <a:noFill/>
              </a:ln>
              <a:solidFill>
                <a:schemeClr val="bg2">
                  <a:lumMod val="50000"/>
                </a:schemeClr>
              </a:solidFill>
              <a:effectLst/>
              <a:uLnTx/>
              <a:uFillTx/>
              <a:latin typeface="+mj-ea"/>
              <a:ea typeface="+mj-ea"/>
            </a:endParaRPr>
          </a:p>
        </p:txBody>
      </p:sp>
      <p:pic>
        <p:nvPicPr>
          <p:cNvPr id="10" name="图片 9">
            <a:extLst>
              <a:ext uri="{FF2B5EF4-FFF2-40B4-BE49-F238E27FC236}">
                <a16:creationId xmlns:a16="http://schemas.microsoft.com/office/drawing/2014/main" id="{616C4790-61B9-F46D-5746-8CD8BFCE21D5}"/>
              </a:ext>
            </a:extLst>
          </p:cNvPr>
          <p:cNvPicPr>
            <a:picLocks noChangeAspect="1"/>
          </p:cNvPicPr>
          <p:nvPr/>
        </p:nvPicPr>
        <p:blipFill rotWithShape="1">
          <a:blip r:embed="rId3"/>
          <a:srcRect l="33806" t="39159" r="14645" b="15282"/>
          <a:stretch/>
        </p:blipFill>
        <p:spPr>
          <a:xfrm>
            <a:off x="9799208" y="2723621"/>
            <a:ext cx="1759117" cy="1036780"/>
          </a:xfrm>
          <a:prstGeom prst="rect">
            <a:avLst/>
          </a:prstGeom>
        </p:spPr>
      </p:pic>
      <p:pic>
        <p:nvPicPr>
          <p:cNvPr id="12" name="图片 11">
            <a:extLst>
              <a:ext uri="{FF2B5EF4-FFF2-40B4-BE49-F238E27FC236}">
                <a16:creationId xmlns:a16="http://schemas.microsoft.com/office/drawing/2014/main" id="{35099C05-9EBE-73A4-DAE3-508F3A921CFB}"/>
              </a:ext>
            </a:extLst>
          </p:cNvPr>
          <p:cNvPicPr>
            <a:picLocks noChangeAspect="1"/>
          </p:cNvPicPr>
          <p:nvPr/>
        </p:nvPicPr>
        <p:blipFill rotWithShape="1">
          <a:blip r:embed="rId3"/>
          <a:srcRect l="5087" t="6216" r="43364" b="48225"/>
          <a:stretch/>
        </p:blipFill>
        <p:spPr>
          <a:xfrm>
            <a:off x="7934910" y="2723621"/>
            <a:ext cx="1759117" cy="1036780"/>
          </a:xfrm>
          <a:prstGeom prst="rect">
            <a:avLst/>
          </a:prstGeom>
        </p:spPr>
      </p:pic>
      <p:pic>
        <p:nvPicPr>
          <p:cNvPr id="18" name="Picture 2" descr="图片">
            <a:extLst>
              <a:ext uri="{FF2B5EF4-FFF2-40B4-BE49-F238E27FC236}">
                <a16:creationId xmlns:a16="http://schemas.microsoft.com/office/drawing/2014/main" id="{16B7EAB7-3962-DC3D-5D50-497AA0FFB4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3355" y="5295875"/>
            <a:ext cx="1222225" cy="1087203"/>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直接连接符 19">
            <a:extLst>
              <a:ext uri="{FF2B5EF4-FFF2-40B4-BE49-F238E27FC236}">
                <a16:creationId xmlns:a16="http://schemas.microsoft.com/office/drawing/2014/main" id="{FAB8A99E-F294-C938-159C-91F2A195FBAF}"/>
              </a:ext>
            </a:extLst>
          </p:cNvPr>
          <p:cNvCxnSpPr/>
          <p:nvPr/>
        </p:nvCxnSpPr>
        <p:spPr>
          <a:xfrm>
            <a:off x="2556732" y="3828282"/>
            <a:ext cx="1097781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F006ABE6-65FB-58B3-F67A-76D69427B88A}"/>
              </a:ext>
            </a:extLst>
          </p:cNvPr>
          <p:cNvCxnSpPr/>
          <p:nvPr/>
        </p:nvCxnSpPr>
        <p:spPr>
          <a:xfrm>
            <a:off x="2556732" y="5280114"/>
            <a:ext cx="1097781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61F636A2-80B1-ED06-AE29-3AA5C58CFB70}"/>
              </a:ext>
            </a:extLst>
          </p:cNvPr>
          <p:cNvCxnSpPr/>
          <p:nvPr/>
        </p:nvCxnSpPr>
        <p:spPr>
          <a:xfrm>
            <a:off x="2534697" y="6392219"/>
            <a:ext cx="1097781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3" name="图片 22">
            <a:extLst>
              <a:ext uri="{FF2B5EF4-FFF2-40B4-BE49-F238E27FC236}">
                <a16:creationId xmlns:a16="http://schemas.microsoft.com/office/drawing/2014/main" id="{B14B70D2-96AF-2029-48D4-DDA2858F4CCC}"/>
              </a:ext>
            </a:extLst>
          </p:cNvPr>
          <p:cNvPicPr>
            <a:picLocks noChangeAspect="1"/>
          </p:cNvPicPr>
          <p:nvPr/>
        </p:nvPicPr>
        <p:blipFill rotWithShape="1">
          <a:blip r:embed="rId5"/>
          <a:srcRect l="6328"/>
          <a:stretch/>
        </p:blipFill>
        <p:spPr>
          <a:xfrm>
            <a:off x="7934911" y="3870047"/>
            <a:ext cx="1759117" cy="1248677"/>
          </a:xfrm>
          <a:prstGeom prst="rect">
            <a:avLst/>
          </a:prstGeom>
        </p:spPr>
      </p:pic>
      <p:pic>
        <p:nvPicPr>
          <p:cNvPr id="24" name="图片 23">
            <a:extLst>
              <a:ext uri="{FF2B5EF4-FFF2-40B4-BE49-F238E27FC236}">
                <a16:creationId xmlns:a16="http://schemas.microsoft.com/office/drawing/2014/main" id="{D97368BA-AC94-D15C-2A00-02D64C06D78C}"/>
              </a:ext>
            </a:extLst>
          </p:cNvPr>
          <p:cNvPicPr>
            <a:picLocks noChangeAspect="1"/>
          </p:cNvPicPr>
          <p:nvPr/>
        </p:nvPicPr>
        <p:blipFill rotWithShape="1">
          <a:blip r:embed="rId6"/>
          <a:srcRect l="2742" t="21957" r="22433" b="-1"/>
          <a:stretch/>
        </p:blipFill>
        <p:spPr>
          <a:xfrm>
            <a:off x="9799208" y="3868577"/>
            <a:ext cx="1759117" cy="1239396"/>
          </a:xfrm>
          <a:prstGeom prst="rect">
            <a:avLst/>
          </a:prstGeom>
        </p:spPr>
      </p:pic>
      <p:cxnSp>
        <p:nvCxnSpPr>
          <p:cNvPr id="26" name="直接连接符 25">
            <a:extLst>
              <a:ext uri="{FF2B5EF4-FFF2-40B4-BE49-F238E27FC236}">
                <a16:creationId xmlns:a16="http://schemas.microsoft.com/office/drawing/2014/main" id="{C044999F-1566-E581-3B6A-B88ACA9742B4}"/>
              </a:ext>
            </a:extLst>
          </p:cNvPr>
          <p:cNvCxnSpPr/>
          <p:nvPr/>
        </p:nvCxnSpPr>
        <p:spPr>
          <a:xfrm>
            <a:off x="2556732" y="2646934"/>
            <a:ext cx="1097781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1B733B85-7077-0691-3B56-EA2CCF666459}"/>
              </a:ext>
            </a:extLst>
          </p:cNvPr>
          <p:cNvSpPr txBox="1"/>
          <p:nvPr/>
        </p:nvSpPr>
        <p:spPr>
          <a:xfrm>
            <a:off x="2566287" y="5376371"/>
            <a:ext cx="548423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i="0" u="none" strike="noStrike" kern="1200" cap="none" spc="0" normalizeH="0" baseline="0" noProof="0" dirty="0">
                <a:ln>
                  <a:noFill/>
                </a:ln>
                <a:solidFill>
                  <a:schemeClr val="bg2">
                    <a:lumMod val="50000"/>
                  </a:schemeClr>
                </a:solidFill>
                <a:effectLst/>
                <a:uLnTx/>
                <a:uFillTx/>
                <a:latin typeface="+mj-ea"/>
                <a:ea typeface="+mj-ea"/>
              </a:rPr>
              <a:t>3</a:t>
            </a:r>
            <a:r>
              <a:rPr kumimoji="0" lang="zh-CN" altLang="en-US" sz="1400" i="0" u="none" strike="noStrike" kern="1200" cap="none" spc="0" normalizeH="0" baseline="0" noProof="0" dirty="0">
                <a:ln>
                  <a:noFill/>
                </a:ln>
                <a:solidFill>
                  <a:schemeClr val="bg2">
                    <a:lumMod val="50000"/>
                  </a:schemeClr>
                </a:solidFill>
                <a:effectLst/>
                <a:uLnTx/>
                <a:uFillTx/>
                <a:latin typeface="+mj-ea"/>
                <a:ea typeface="+mj-ea"/>
              </a:rPr>
              <a:t>、</a:t>
            </a:r>
            <a:r>
              <a:rPr kumimoji="0" lang="en-US" altLang="zh-CN" sz="1400" i="0" u="none" strike="noStrike" kern="1200" cap="none" spc="0" normalizeH="0" baseline="0" noProof="0" dirty="0">
                <a:ln>
                  <a:noFill/>
                </a:ln>
                <a:solidFill>
                  <a:schemeClr val="bg2">
                    <a:lumMod val="50000"/>
                  </a:schemeClr>
                </a:solidFill>
                <a:effectLst/>
                <a:uLnTx/>
                <a:uFillTx/>
                <a:latin typeface="+mj-ea"/>
                <a:ea typeface="+mj-ea"/>
              </a:rPr>
              <a:t>Aggregate lot boundary identification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i="0" u="none" strike="noStrike" kern="1200" cap="none" spc="0" normalizeH="0" baseline="0" noProof="0" dirty="0">
              <a:ln>
                <a:noFill/>
              </a:ln>
              <a:solidFill>
                <a:schemeClr val="bg2">
                  <a:lumMod val="50000"/>
                </a:schemeClr>
              </a:solidFill>
              <a:effectLst/>
              <a:uLnTx/>
              <a:uFillTx/>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i="0" u="none" strike="noStrike" kern="1200" cap="none" spc="0" normalizeH="0" baseline="0" noProof="0" dirty="0">
                <a:ln>
                  <a:noFill/>
                </a:ln>
                <a:solidFill>
                  <a:schemeClr val="bg2">
                    <a:lumMod val="50000"/>
                  </a:schemeClr>
                </a:solidFill>
                <a:effectLst/>
                <a:uLnTx/>
                <a:uFillTx/>
                <a:latin typeface="+mj-ea"/>
                <a:ea typeface="+mj-ea"/>
              </a:rPr>
              <a:t>Boundary delineation based on aggregated feature attenuation</a:t>
            </a:r>
            <a:endParaRPr kumimoji="0" lang="zh-CN" altLang="en-US" sz="1400" i="0" u="none" strike="noStrike" kern="1200" cap="none" spc="0" normalizeH="0" baseline="0" noProof="0" dirty="0">
              <a:ln>
                <a:noFill/>
              </a:ln>
              <a:solidFill>
                <a:schemeClr val="bg2">
                  <a:lumMod val="50000"/>
                </a:schemeClr>
              </a:solidFill>
              <a:effectLst/>
              <a:uLnTx/>
              <a:uFillTx/>
              <a:latin typeface="+mj-ea"/>
              <a:ea typeface="+mj-ea"/>
            </a:endParaRPr>
          </a:p>
        </p:txBody>
      </p:sp>
      <p:sp>
        <p:nvSpPr>
          <p:cNvPr id="34" name="文本框 33">
            <a:extLst>
              <a:ext uri="{FF2B5EF4-FFF2-40B4-BE49-F238E27FC236}">
                <a16:creationId xmlns:a16="http://schemas.microsoft.com/office/drawing/2014/main" id="{9B50EB10-1DD8-5A6D-B96C-A3E5422C2D80}"/>
              </a:ext>
            </a:extLst>
          </p:cNvPr>
          <p:cNvSpPr txBox="1"/>
          <p:nvPr/>
        </p:nvSpPr>
        <p:spPr>
          <a:xfrm>
            <a:off x="2521013" y="535675"/>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ABSTRACT</a:t>
            </a:r>
            <a:endParaRPr lang="zh-CN" altLang="en-US" sz="1600" b="1" dirty="0">
              <a:solidFill>
                <a:schemeClr val="bg1">
                  <a:lumMod val="50000"/>
                </a:schemeClr>
              </a:solidFill>
              <a:latin typeface="+mj-lt"/>
              <a:ea typeface="华文宋体" panose="02010600040101010101" pitchFamily="2" charset="-122"/>
            </a:endParaRPr>
          </a:p>
        </p:txBody>
      </p:sp>
    </p:spTree>
    <p:extLst>
      <p:ext uri="{BB962C8B-B14F-4D97-AF65-F5344CB8AC3E}">
        <p14:creationId xmlns:p14="http://schemas.microsoft.com/office/powerpoint/2010/main" val="1835623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E9B42A-A143-4049-D5F7-99478065996F}"/>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AC2C754B-CBE0-3E3B-3193-AEE6014E6A9A}"/>
              </a:ext>
            </a:extLst>
          </p:cNvPr>
          <p:cNvSpPr/>
          <p:nvPr/>
        </p:nvSpPr>
        <p:spPr>
          <a:xfrm>
            <a:off x="-2" y="1224368"/>
            <a:ext cx="2291260" cy="604672"/>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659240AE-3D7D-01E9-CD00-882276D643D8}"/>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24E852A2-709D-5B72-975D-25E4B650D1C1}"/>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51427A77-3551-1151-9B30-46984355E216}"/>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0B45C2DE-0674-4EDC-6D9A-5FCB82D22DC1}"/>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7F74C31B-01AB-17D2-4A61-5A2BA478FD89}"/>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501619D2-960F-71F9-8BF0-DD0CB3F106E1}"/>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C674DC31-BAE1-548E-07B9-1B2F47A700ED}"/>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8BADCFCF-5DB7-10EC-93E1-AFA46D15010E}"/>
                  </a:ext>
                </a:extLst>
              </p:cNvPr>
              <p:cNvSpPr txBox="1"/>
              <p:nvPr/>
            </p:nvSpPr>
            <p:spPr>
              <a:xfrm>
                <a:off x="292704" y="2952501"/>
                <a:ext cx="2273117" cy="1200329"/>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5259177B-CD77-D254-87E7-C0C4666DB457}"/>
                  </a:ext>
                </a:extLst>
              </p:cNvPr>
              <p:cNvSpPr txBox="1"/>
              <p:nvPr/>
            </p:nvSpPr>
            <p:spPr>
              <a:xfrm>
                <a:off x="279423" y="4317348"/>
                <a:ext cx="2455426" cy="923330"/>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38C88A79-7AC1-8C91-2CA6-42C399EF7DE9}"/>
                </a:ext>
              </a:extLst>
            </p:cNvPr>
            <p:cNvSpPr txBox="1"/>
            <p:nvPr/>
          </p:nvSpPr>
          <p:spPr>
            <a:xfrm>
              <a:off x="118378" y="1359048"/>
              <a:ext cx="2428865" cy="369332"/>
            </a:xfrm>
            <a:prstGeom prst="rect">
              <a:avLst/>
            </a:prstGeom>
            <a:noFill/>
          </p:spPr>
          <p:txBody>
            <a:bodyPr wrap="square" rtlCol="0">
              <a:spAutoFit/>
            </a:bodyPr>
            <a:lstStyle/>
            <a:p>
              <a:r>
                <a:rPr lang="en-US" altLang="zh-CN" b="1" dirty="0">
                  <a:latin typeface="+mj-lt"/>
                </a:rPr>
                <a:t>2 Research Methods</a:t>
              </a:r>
            </a:p>
          </p:txBody>
        </p:sp>
        <p:sp>
          <p:nvSpPr>
            <p:cNvPr id="25" name="文本框 24">
              <a:extLst>
                <a:ext uri="{FF2B5EF4-FFF2-40B4-BE49-F238E27FC236}">
                  <a16:creationId xmlns:a16="http://schemas.microsoft.com/office/drawing/2014/main" id="{A4917FE1-F148-EA55-4C48-D3D7745388F3}"/>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77DE1BAD-7679-FB10-8D4C-F3C8538509D0}"/>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Research Methods</a:t>
            </a:r>
            <a:endParaRPr lang="zh-CN" altLang="en-US" sz="1600" b="1" dirty="0">
              <a:solidFill>
                <a:schemeClr val="bg1">
                  <a:lumMod val="50000"/>
                </a:schemeClr>
              </a:solidFill>
              <a:latin typeface="+mj-lt"/>
              <a:ea typeface="华文宋体" panose="02010600040101010101" pitchFamily="2" charset="-122"/>
            </a:endParaRPr>
          </a:p>
        </p:txBody>
      </p:sp>
      <p:sp>
        <p:nvSpPr>
          <p:cNvPr id="11" name="文本框 10">
            <a:extLst>
              <a:ext uri="{FF2B5EF4-FFF2-40B4-BE49-F238E27FC236}">
                <a16:creationId xmlns:a16="http://schemas.microsoft.com/office/drawing/2014/main" id="{362F2FF5-C0EA-451F-8DA6-0AC0DEE75F1F}"/>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pic>
        <p:nvPicPr>
          <p:cNvPr id="6" name="图片 5">
            <a:extLst>
              <a:ext uri="{FF2B5EF4-FFF2-40B4-BE49-F238E27FC236}">
                <a16:creationId xmlns:a16="http://schemas.microsoft.com/office/drawing/2014/main" id="{DEBDF961-871E-0FAE-3AA5-4DB4E675B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233" y="967021"/>
            <a:ext cx="3720479" cy="5384580"/>
          </a:xfrm>
          <a:prstGeom prst="rect">
            <a:avLst/>
          </a:prstGeom>
        </p:spPr>
      </p:pic>
      <p:sp>
        <p:nvSpPr>
          <p:cNvPr id="12" name="文本框 11">
            <a:extLst>
              <a:ext uri="{FF2B5EF4-FFF2-40B4-BE49-F238E27FC236}">
                <a16:creationId xmlns:a16="http://schemas.microsoft.com/office/drawing/2014/main" id="{9B0D3578-DC33-771E-3145-B80456C4AEB3}"/>
              </a:ext>
            </a:extLst>
          </p:cNvPr>
          <p:cNvSpPr txBox="1"/>
          <p:nvPr/>
        </p:nvSpPr>
        <p:spPr>
          <a:xfrm>
            <a:off x="6693694" y="2316603"/>
            <a:ext cx="4800600" cy="2031325"/>
          </a:xfrm>
          <a:prstGeom prst="rect">
            <a:avLst/>
          </a:prstGeom>
          <a:noFill/>
        </p:spPr>
        <p:txBody>
          <a:bodyPr wrap="square">
            <a:spAutoFit/>
          </a:bodyPr>
          <a:lstStyle/>
          <a:p>
            <a:pPr algn="just"/>
            <a:r>
              <a:rPr lang="en-US" altLang="zh-CN" sz="1600" b="1" kern="0" dirty="0">
                <a:effectLst/>
                <a:latin typeface="Arial "/>
                <a:ea typeface="+mj-ea"/>
                <a:cs typeface="Arial" panose="020B0604020202020204" pitchFamily="34" charset="0"/>
              </a:rPr>
              <a:t>2.2 Documentary </a:t>
            </a:r>
            <a:r>
              <a:rPr lang="en-US" altLang="zh-CN" sz="1600" b="1" kern="0" dirty="0">
                <a:latin typeface="Arial "/>
                <a:ea typeface="+mj-ea"/>
                <a:cs typeface="Arial" panose="020B0604020202020204" pitchFamily="34" charset="0"/>
              </a:rPr>
              <a:t>D</a:t>
            </a:r>
            <a:r>
              <a:rPr lang="en-US" altLang="zh-CN" sz="1600" b="1" kern="0" dirty="0">
                <a:effectLst/>
                <a:latin typeface="Arial "/>
                <a:ea typeface="+mj-ea"/>
                <a:cs typeface="Arial" panose="020B0604020202020204" pitchFamily="34" charset="0"/>
              </a:rPr>
              <a:t>ata</a:t>
            </a:r>
            <a:r>
              <a:rPr lang="en-US" altLang="zh-CN" sz="1000" kern="0" dirty="0">
                <a:solidFill>
                  <a:schemeClr val="bg1">
                    <a:lumMod val="65000"/>
                  </a:schemeClr>
                </a:solidFill>
                <a:effectLst/>
                <a:latin typeface="+mj-ea"/>
                <a:ea typeface="+mj-ea"/>
                <a:cs typeface="Arial" panose="020B0604020202020204" pitchFamily="34" charset="0"/>
              </a:rPr>
              <a:t>, </a:t>
            </a:r>
          </a:p>
          <a:p>
            <a:pPr algn="just"/>
            <a:r>
              <a:rPr lang="en-US" altLang="zh-CN" sz="1000" kern="0" dirty="0">
                <a:solidFill>
                  <a:schemeClr val="bg1">
                    <a:lumMod val="65000"/>
                  </a:schemeClr>
                </a:solidFill>
                <a:effectLst/>
                <a:latin typeface="+mj-ea"/>
                <a:ea typeface="+mj-ea"/>
                <a:cs typeface="Arial" panose="020B0604020202020204" pitchFamily="34" charset="0"/>
              </a:rPr>
              <a:t>this included historical records of the area, planning and design proposals from developers and urban designers, relevant planning documents published on the official websites of the Camden and Islington local authorities, progress reports on the King’s Cross core zone (2008–2024) published by KCCLP on its official website, and a 2017 construction evaluation report for the core and impact zones by </a:t>
            </a:r>
            <a:r>
              <a:rPr lang="en-US" altLang="zh-CN" sz="1000" kern="0" dirty="0" err="1">
                <a:solidFill>
                  <a:schemeClr val="bg1">
                    <a:lumMod val="65000"/>
                  </a:schemeClr>
                </a:solidFill>
                <a:effectLst/>
                <a:latin typeface="+mj-ea"/>
                <a:ea typeface="+mj-ea"/>
                <a:cs typeface="Arial" panose="020B0604020202020204" pitchFamily="34" charset="0"/>
              </a:rPr>
              <a:t>Regeneris</a:t>
            </a:r>
            <a:r>
              <a:rPr lang="en-US" altLang="zh-CN" sz="1000" kern="0" dirty="0">
                <a:solidFill>
                  <a:schemeClr val="bg1">
                    <a:lumMod val="65000"/>
                  </a:schemeClr>
                </a:solidFill>
                <a:effectLst/>
                <a:latin typeface="+mj-ea"/>
                <a:ea typeface="+mj-ea"/>
                <a:cs typeface="Arial" panose="020B0604020202020204" pitchFamily="34" charset="0"/>
              </a:rPr>
              <a:t> Consulting (</a:t>
            </a:r>
            <a:r>
              <a:rPr lang="en-US" altLang="zh-CN" sz="1000" kern="0" dirty="0" err="1">
                <a:solidFill>
                  <a:schemeClr val="bg1">
                    <a:lumMod val="65000"/>
                  </a:schemeClr>
                </a:solidFill>
                <a:effectLst/>
                <a:latin typeface="+mj-ea"/>
                <a:ea typeface="+mj-ea"/>
                <a:cs typeface="Arial" panose="020B0604020202020204" pitchFamily="34" charset="0"/>
              </a:rPr>
              <a:t>Regeneris</a:t>
            </a:r>
            <a:r>
              <a:rPr lang="en-US" altLang="zh-CN" sz="1000" kern="0" dirty="0">
                <a:solidFill>
                  <a:schemeClr val="bg1">
                    <a:lumMod val="65000"/>
                  </a:schemeClr>
                </a:solidFill>
                <a:effectLst/>
                <a:latin typeface="+mj-ea"/>
                <a:ea typeface="+mj-ea"/>
                <a:cs typeface="Arial" panose="020B0604020202020204" pitchFamily="34" charset="0"/>
              </a:rPr>
              <a:t> Consulting, 2017). For spatial and statistical data, the study acquired: Ordnance Survey datasets (2007–2023): Built-environment typology maps, building height data, and Points of Interest (POIs); Transport for London (https://tfl.gov.uk): Ridership statistics for stations (2007–2017); UK Office for National Statistics (www.ons.gov.uk): Census data (2001, 2011, 2021) at the Output Area (OA) level, with each OA typically covering 40–250 households.</a:t>
            </a:r>
            <a:endParaRPr lang="en-US" altLang="zh-CN" sz="1000" kern="100" dirty="0">
              <a:solidFill>
                <a:schemeClr val="bg1">
                  <a:lumMod val="65000"/>
                </a:schemeClr>
              </a:solidFill>
              <a:effectLst/>
              <a:latin typeface="+mj-ea"/>
              <a:ea typeface="+mj-ea"/>
              <a:cs typeface="Arial" panose="020B0604020202020204" pitchFamily="34" charset="0"/>
            </a:endParaRPr>
          </a:p>
        </p:txBody>
      </p:sp>
      <p:sp>
        <p:nvSpPr>
          <p:cNvPr id="20" name="文本框 19">
            <a:extLst>
              <a:ext uri="{FF2B5EF4-FFF2-40B4-BE49-F238E27FC236}">
                <a16:creationId xmlns:a16="http://schemas.microsoft.com/office/drawing/2014/main" id="{B6B62361-523B-7091-4897-29DE2D184F40}"/>
              </a:ext>
            </a:extLst>
          </p:cNvPr>
          <p:cNvSpPr txBox="1"/>
          <p:nvPr/>
        </p:nvSpPr>
        <p:spPr>
          <a:xfrm>
            <a:off x="6693694" y="4768745"/>
            <a:ext cx="5550693" cy="584775"/>
          </a:xfrm>
          <a:prstGeom prst="rect">
            <a:avLst/>
          </a:prstGeom>
          <a:noFill/>
        </p:spPr>
        <p:txBody>
          <a:bodyPr wrap="square">
            <a:spAutoFit/>
          </a:bodyPr>
          <a:lstStyle/>
          <a:p>
            <a:r>
              <a:rPr lang="en-US" altLang="zh-CN" sz="1600" b="1"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2.3 Analytical Metho</a:t>
            </a:r>
            <a:r>
              <a:rPr lang="en-US" altLang="zh-CN" sz="1600" b="1" kern="0" dirty="0">
                <a:effectLst/>
                <a:latin typeface="Arial" panose="020B0604020202020204" pitchFamily="34" charset="0"/>
                <a:ea typeface="等线" panose="02010600030101010101" pitchFamily="2" charset="-122"/>
                <a:cs typeface="Arial" panose="020B0604020202020204" pitchFamily="34" charset="0"/>
              </a:rPr>
              <a:t>ds-</a:t>
            </a:r>
          </a:p>
          <a:p>
            <a:r>
              <a:rPr lang="en-US" altLang="zh-CN" sz="1600" b="1" kern="0" dirty="0">
                <a:solidFill>
                  <a:srgbClr val="C00000"/>
                </a:solidFill>
                <a:effectLst/>
                <a:latin typeface="Arial" panose="020B0604020202020204" pitchFamily="34" charset="0"/>
                <a:ea typeface="等线" panose="02010600030101010101" pitchFamily="2" charset="-122"/>
                <a:cs typeface="Arial" panose="020B0604020202020204" pitchFamily="34" charset="0"/>
              </a:rPr>
              <a:t> </a:t>
            </a:r>
            <a:r>
              <a:rPr lang="en-US" altLang="zh-CN" sz="1600" b="1" kern="0" dirty="0">
                <a:solidFill>
                  <a:srgbClr val="FFC000"/>
                </a:solidFill>
                <a:effectLst/>
                <a:latin typeface="Arial" panose="020B0604020202020204" pitchFamily="34" charset="0"/>
                <a:ea typeface="等线" panose="02010600030101010101" pitchFamily="2" charset="-122"/>
                <a:cs typeface="Arial" panose="020B0604020202020204" pitchFamily="34" charset="0"/>
              </a:rPr>
              <a:t>Integration of Qualitative and Quantitative Approaches</a:t>
            </a:r>
            <a:endParaRPr lang="en-US" altLang="zh-CN" sz="1600" kern="100" dirty="0">
              <a:solidFill>
                <a:srgbClr val="FFC000"/>
              </a:solidFill>
              <a:effectLst/>
              <a:latin typeface="Aptos" panose="020B0004020202020204" pitchFamily="34" charset="0"/>
              <a:ea typeface="等线" panose="02010600030101010101" pitchFamily="2" charset="-122"/>
              <a:cs typeface="Arial" panose="020B0604020202020204" pitchFamily="34" charset="0"/>
            </a:endParaRPr>
          </a:p>
        </p:txBody>
      </p:sp>
      <p:sp>
        <p:nvSpPr>
          <p:cNvPr id="22" name="文本框 21">
            <a:extLst>
              <a:ext uri="{FF2B5EF4-FFF2-40B4-BE49-F238E27FC236}">
                <a16:creationId xmlns:a16="http://schemas.microsoft.com/office/drawing/2014/main" id="{936BC6F4-E45D-688D-A0BC-9B1B783BF09D}"/>
              </a:ext>
            </a:extLst>
          </p:cNvPr>
          <p:cNvSpPr txBox="1"/>
          <p:nvPr/>
        </p:nvSpPr>
        <p:spPr>
          <a:xfrm>
            <a:off x="6693694" y="1669918"/>
            <a:ext cx="6122192" cy="338554"/>
          </a:xfrm>
          <a:prstGeom prst="rect">
            <a:avLst/>
          </a:prstGeom>
          <a:noFill/>
        </p:spPr>
        <p:txBody>
          <a:bodyPr wrap="square">
            <a:spAutoFit/>
          </a:bodyPr>
          <a:lstStyle/>
          <a:p>
            <a:r>
              <a:rPr lang="en-US" altLang="zh-CN" sz="1600" b="1" dirty="0">
                <a:latin typeface="Arial "/>
                <a:ea typeface="华文宋体" panose="02010600040101010101" pitchFamily="2" charset="-122"/>
              </a:rPr>
              <a:t>2.1 Case: King’s Cross, London</a:t>
            </a:r>
            <a:endParaRPr lang="zh-CN" altLang="en-US" sz="1600" b="1" dirty="0">
              <a:latin typeface="Arial "/>
              <a:ea typeface="华文宋体" panose="02010600040101010101" pitchFamily="2" charset="-122"/>
            </a:endParaRPr>
          </a:p>
        </p:txBody>
      </p:sp>
      <p:sp>
        <p:nvSpPr>
          <p:cNvPr id="3" name="文本框 2">
            <a:extLst>
              <a:ext uri="{FF2B5EF4-FFF2-40B4-BE49-F238E27FC236}">
                <a16:creationId xmlns:a16="http://schemas.microsoft.com/office/drawing/2014/main" id="{234FF61F-DEB1-4FA1-7A17-B2B6DB3A9E5F}"/>
              </a:ext>
            </a:extLst>
          </p:cNvPr>
          <p:cNvSpPr txBox="1"/>
          <p:nvPr/>
        </p:nvSpPr>
        <p:spPr>
          <a:xfrm>
            <a:off x="1258376" y="1472377"/>
            <a:ext cx="6122192" cy="276999"/>
          </a:xfrm>
          <a:prstGeom prst="rect">
            <a:avLst/>
          </a:prstGeom>
          <a:noFill/>
        </p:spPr>
        <p:txBody>
          <a:bodyPr wrap="square">
            <a:spAutoFit/>
          </a:bodyPr>
          <a:lstStyle/>
          <a:p>
            <a:pPr algn="ctr"/>
            <a:r>
              <a:rPr lang="en-US" altLang="zh-CN" sz="1200"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Figure 1:</a:t>
            </a:r>
            <a:r>
              <a:rPr lang="en-US" altLang="zh-CN" sz="1200" kern="100" dirty="0">
                <a:effectLst/>
                <a:latin typeface="Aptos" panose="020B0004020202020204" pitchFamily="34" charset="0"/>
                <a:ea typeface="等线" panose="02010600030101010101" pitchFamily="2" charset="-122"/>
                <a:cs typeface="Arial" panose="020B0604020202020204" pitchFamily="34" charset="0"/>
              </a:rPr>
              <a:t> </a:t>
            </a:r>
            <a:r>
              <a:rPr lang="en-US" altLang="zh-CN" sz="1200" kern="0" dirty="0">
                <a:solidFill>
                  <a:srgbClr val="030303"/>
                </a:solidFill>
                <a:effectLst/>
                <a:latin typeface="Arial" panose="020B0604020202020204" pitchFamily="34" charset="0"/>
                <a:ea typeface="等线" panose="02010600030101010101" pitchFamily="2" charset="-122"/>
                <a:cs typeface="Arial" panose="020B0604020202020204" pitchFamily="34" charset="0"/>
              </a:rPr>
              <a:t>Three Analytical Zones of King’s Cross</a:t>
            </a:r>
            <a:endParaRPr lang="en-US" altLang="zh-CN" sz="1200" kern="100" dirty="0">
              <a:effectLst/>
              <a:latin typeface="Aptos" panose="020B00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3979246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412CCE-E92E-5F28-BC9E-5A0D229DFABE}"/>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531D1F67-1157-137D-BA11-7AAAEA57E320}"/>
              </a:ext>
            </a:extLst>
          </p:cNvPr>
          <p:cNvSpPr/>
          <p:nvPr/>
        </p:nvSpPr>
        <p:spPr>
          <a:xfrm>
            <a:off x="-2" y="1960881"/>
            <a:ext cx="2291260" cy="1335194"/>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2170427E-99A4-8913-5CE4-A984CDD78D4D}"/>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6FCD7641-4696-32DA-75FC-9B5703844D42}"/>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9F6EC46B-BCB7-510B-D33A-5D85388C6630}"/>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9EC6F7E8-B454-DDC1-8A46-E3BD63764AF2}"/>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C38BC396-CAC3-B5CA-9AEF-B897E1706C35}"/>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BADD646F-BD00-35A3-383C-BEABC8EE8DD3}"/>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E17D0374-AF1E-8982-E223-5E02C4639EA1}"/>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4656F770-E2DE-A2AE-A872-A8F1FB98109A}"/>
                  </a:ext>
                </a:extLst>
              </p:cNvPr>
              <p:cNvSpPr txBox="1"/>
              <p:nvPr/>
            </p:nvSpPr>
            <p:spPr>
              <a:xfrm>
                <a:off x="292704" y="2952501"/>
                <a:ext cx="2273117" cy="1200329"/>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D89DA9E1-F914-2908-4B77-A8A81FD43CBE}"/>
                  </a:ext>
                </a:extLst>
              </p:cNvPr>
              <p:cNvSpPr txBox="1"/>
              <p:nvPr/>
            </p:nvSpPr>
            <p:spPr>
              <a:xfrm>
                <a:off x="279423" y="4317348"/>
                <a:ext cx="2455426" cy="923330"/>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DD4311DB-BDCA-72D0-78D6-31FEB5D8F9B7}"/>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1076BB58-1B7F-F416-09D7-E1B13A60982A}"/>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5F3EAFED-B9C9-1880-DAE6-622510692AC0}"/>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3.1 Aggregation Development of Transport Hubs</a:t>
            </a:r>
          </a:p>
        </p:txBody>
      </p:sp>
      <p:sp>
        <p:nvSpPr>
          <p:cNvPr id="11" name="文本框 10">
            <a:extLst>
              <a:ext uri="{FF2B5EF4-FFF2-40B4-BE49-F238E27FC236}">
                <a16:creationId xmlns:a16="http://schemas.microsoft.com/office/drawing/2014/main" id="{9F1E12B1-99D9-E2E7-3F43-33F0E7BFBAFB}"/>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pic>
        <p:nvPicPr>
          <p:cNvPr id="3" name="图片 2">
            <a:extLst>
              <a:ext uri="{FF2B5EF4-FFF2-40B4-BE49-F238E27FC236}">
                <a16:creationId xmlns:a16="http://schemas.microsoft.com/office/drawing/2014/main" id="{E35D1152-44CE-33E6-4112-ECAB45E8D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236" y="1039151"/>
            <a:ext cx="8674891" cy="5270887"/>
          </a:xfrm>
          <a:prstGeom prst="rect">
            <a:avLst/>
          </a:prstGeom>
        </p:spPr>
      </p:pic>
      <p:sp>
        <p:nvSpPr>
          <p:cNvPr id="6" name="文本框 5">
            <a:extLst>
              <a:ext uri="{FF2B5EF4-FFF2-40B4-BE49-F238E27FC236}">
                <a16:creationId xmlns:a16="http://schemas.microsoft.com/office/drawing/2014/main" id="{1BBDE28C-416D-440B-BB65-11877D4C67DA}"/>
              </a:ext>
            </a:extLst>
          </p:cNvPr>
          <p:cNvSpPr txBox="1"/>
          <p:nvPr/>
        </p:nvSpPr>
        <p:spPr>
          <a:xfrm>
            <a:off x="3839172" y="6069559"/>
            <a:ext cx="6122192" cy="276999"/>
          </a:xfrm>
          <a:prstGeom prst="rect">
            <a:avLst/>
          </a:prstGeom>
          <a:noFill/>
        </p:spPr>
        <p:txBody>
          <a:bodyPr wrap="square">
            <a:spAutoFit/>
          </a:bodyPr>
          <a:lstStyle/>
          <a:p>
            <a:pPr algn="ctr"/>
            <a:r>
              <a:rPr lang="en-US" altLang="zh-CN" sz="1200" kern="0" dirty="0">
                <a:effectLst/>
                <a:latin typeface="Arial "/>
                <a:ea typeface="+mj-ea"/>
                <a:cs typeface="Arial" panose="020B0604020202020204" pitchFamily="34" charset="0"/>
              </a:rPr>
              <a:t>Figure 2: Schematic Diagram of the Multi-Station Aggregation Project at King’s Cross</a:t>
            </a:r>
            <a:endParaRPr lang="en-US" altLang="zh-CN" sz="1200" kern="100" dirty="0">
              <a:effectLst/>
              <a:latin typeface="Arial "/>
              <a:ea typeface="+mj-ea"/>
              <a:cs typeface="Arial" panose="020B0604020202020204" pitchFamily="34" charset="0"/>
            </a:endParaRPr>
          </a:p>
        </p:txBody>
      </p:sp>
    </p:spTree>
    <p:extLst>
      <p:ext uri="{BB962C8B-B14F-4D97-AF65-F5344CB8AC3E}">
        <p14:creationId xmlns:p14="http://schemas.microsoft.com/office/powerpoint/2010/main" val="840513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08C6F2-ADDE-CB83-8B6B-58AECC6CE007}"/>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285852A5-1089-3348-FC24-BF18675CA98A}"/>
              </a:ext>
            </a:extLst>
          </p:cNvPr>
          <p:cNvSpPr/>
          <p:nvPr/>
        </p:nvSpPr>
        <p:spPr>
          <a:xfrm>
            <a:off x="-2" y="1960881"/>
            <a:ext cx="2291260" cy="1335194"/>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FECC0336-36DF-6813-3E02-1429B73C0FFD}"/>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D927DFFC-79A8-B238-8EC6-839187A472EF}"/>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E695D943-681E-CE1E-2655-97A06BC34257}"/>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9E9D46C6-569F-9F0C-FE91-39469D56EFAB}"/>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5E472540-B11F-6BF3-AABD-1F0857B1FBE3}"/>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6966B361-04A6-F13F-7737-A4821F92575E}"/>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B169F9C2-616F-1059-9F50-1A6FCD88424A}"/>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4579114B-03C8-53F0-39C8-4AC0238E64D4}"/>
                  </a:ext>
                </a:extLst>
              </p:cNvPr>
              <p:cNvSpPr txBox="1"/>
              <p:nvPr/>
            </p:nvSpPr>
            <p:spPr>
              <a:xfrm>
                <a:off x="292704" y="2952501"/>
                <a:ext cx="2273117" cy="1200329"/>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8EA3300B-8313-9C7D-1BC0-3DCE00545946}"/>
                  </a:ext>
                </a:extLst>
              </p:cNvPr>
              <p:cNvSpPr txBox="1"/>
              <p:nvPr/>
            </p:nvSpPr>
            <p:spPr>
              <a:xfrm>
                <a:off x="279423" y="4317348"/>
                <a:ext cx="2455426" cy="923330"/>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449097AE-F0D7-E37B-71F3-810753DC41CB}"/>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AD2A8115-3FC4-729E-AA6E-0DFE261D70D2}"/>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955E729C-CFF4-DD36-9698-A452E2DA666D}"/>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3.1 Aggregation Development of Transport Hubs</a:t>
            </a:r>
          </a:p>
        </p:txBody>
      </p:sp>
      <p:sp>
        <p:nvSpPr>
          <p:cNvPr id="11" name="文本框 10">
            <a:extLst>
              <a:ext uri="{FF2B5EF4-FFF2-40B4-BE49-F238E27FC236}">
                <a16:creationId xmlns:a16="http://schemas.microsoft.com/office/drawing/2014/main" id="{AC122D2C-4C52-A1B7-08FE-EBF73F637E60}"/>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pic>
        <p:nvPicPr>
          <p:cNvPr id="2" name="图片 1">
            <a:extLst>
              <a:ext uri="{FF2B5EF4-FFF2-40B4-BE49-F238E27FC236}">
                <a16:creationId xmlns:a16="http://schemas.microsoft.com/office/drawing/2014/main" id="{7A09516A-1A0F-EAF1-0010-8762FC58A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723" y="1012093"/>
            <a:ext cx="7170320" cy="5057466"/>
          </a:xfrm>
          <a:prstGeom prst="rect">
            <a:avLst/>
          </a:prstGeom>
        </p:spPr>
      </p:pic>
      <p:sp>
        <p:nvSpPr>
          <p:cNvPr id="5" name="Rectangle 1">
            <a:extLst>
              <a:ext uri="{FF2B5EF4-FFF2-40B4-BE49-F238E27FC236}">
                <a16:creationId xmlns:a16="http://schemas.microsoft.com/office/drawing/2014/main" id="{D2309502-72D2-062F-5293-4C4272965B6D}"/>
              </a:ext>
            </a:extLst>
          </p:cNvPr>
          <p:cNvSpPr>
            <a:spLocks noChangeArrowheads="1"/>
          </p:cNvSpPr>
          <p:nvPr/>
        </p:nvSpPr>
        <p:spPr bwMode="auto">
          <a:xfrm>
            <a:off x="3930467" y="5996380"/>
            <a:ext cx="66223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solidFill>
                <a:effectLst/>
                <a:latin typeface="Arial" panose="020B0604020202020204" pitchFamily="34" charset="0"/>
              </a:rPr>
              <a:t>King's Cross Station from its inception to the turn-of-the-century development of polymerization</a:t>
            </a:r>
          </a:p>
        </p:txBody>
      </p:sp>
    </p:spTree>
    <p:extLst>
      <p:ext uri="{BB962C8B-B14F-4D97-AF65-F5344CB8AC3E}">
        <p14:creationId xmlns:p14="http://schemas.microsoft.com/office/powerpoint/2010/main" val="3828384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D56CB0-8FE8-DDCE-5B56-8ADEA4EE7DD5}"/>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B47AACBE-3287-699D-B2B4-F8B9D2FB6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724" y="928457"/>
            <a:ext cx="8656442" cy="5397585"/>
          </a:xfrm>
          <a:prstGeom prst="rect">
            <a:avLst/>
          </a:prstGeom>
        </p:spPr>
      </p:pic>
      <p:sp>
        <p:nvSpPr>
          <p:cNvPr id="8" name="矩形 7">
            <a:extLst>
              <a:ext uri="{FF2B5EF4-FFF2-40B4-BE49-F238E27FC236}">
                <a16:creationId xmlns:a16="http://schemas.microsoft.com/office/drawing/2014/main" id="{8269B5A4-E63F-F5E5-7ADB-67B4D1A5B415}"/>
              </a:ext>
            </a:extLst>
          </p:cNvPr>
          <p:cNvSpPr/>
          <p:nvPr/>
        </p:nvSpPr>
        <p:spPr>
          <a:xfrm>
            <a:off x="-2" y="1960881"/>
            <a:ext cx="2291260" cy="1335194"/>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54B3B393-9E90-BB2A-FB7B-3DC8E5404943}"/>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D606AEBB-C0FA-25C1-E501-D0EFF2C91506}"/>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5E96544F-4DE0-91D6-F260-579BD2A4BFFB}"/>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13562B8A-74EF-2BD3-4B39-914367195570}"/>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9023D197-A272-4B41-92BE-866FC78F7400}"/>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9AA0EEBD-8CF1-E41E-8F4E-6192B0851F6D}"/>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18FC7AF9-F830-F82E-BB44-3CD808F83610}"/>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5AEAD438-6037-432F-2476-4B906A3F8C7E}"/>
                  </a:ext>
                </a:extLst>
              </p:cNvPr>
              <p:cNvSpPr txBox="1"/>
              <p:nvPr/>
            </p:nvSpPr>
            <p:spPr>
              <a:xfrm>
                <a:off x="292704" y="2952501"/>
                <a:ext cx="2273117" cy="1200329"/>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F00C6FD6-0870-7B1A-3E2C-C7F183C54570}"/>
                  </a:ext>
                </a:extLst>
              </p:cNvPr>
              <p:cNvSpPr txBox="1"/>
              <p:nvPr/>
            </p:nvSpPr>
            <p:spPr>
              <a:xfrm>
                <a:off x="279423" y="4317348"/>
                <a:ext cx="2455426" cy="923330"/>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F0E091C5-7D01-E924-4E73-D2876E6726E9}"/>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5F2389BD-0CD7-EE2B-1016-83B69B6FB180}"/>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DC57FBC3-7271-1735-2C64-AC7E377F9B7B}"/>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3.1 Aggregation Development of Transport Hubs</a:t>
            </a:r>
          </a:p>
        </p:txBody>
      </p:sp>
      <p:sp>
        <p:nvSpPr>
          <p:cNvPr id="11" name="文本框 10">
            <a:extLst>
              <a:ext uri="{FF2B5EF4-FFF2-40B4-BE49-F238E27FC236}">
                <a16:creationId xmlns:a16="http://schemas.microsoft.com/office/drawing/2014/main" id="{2A3B69F7-3DA3-4F01-5BFB-5FE9F8B63ECA}"/>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sp>
        <p:nvSpPr>
          <p:cNvPr id="6" name="文本框 5">
            <a:extLst>
              <a:ext uri="{FF2B5EF4-FFF2-40B4-BE49-F238E27FC236}">
                <a16:creationId xmlns:a16="http://schemas.microsoft.com/office/drawing/2014/main" id="{5B882CB2-DDB9-CF45-EA82-A1B5795AC18B}"/>
              </a:ext>
            </a:extLst>
          </p:cNvPr>
          <p:cNvSpPr txBox="1"/>
          <p:nvPr/>
        </p:nvSpPr>
        <p:spPr>
          <a:xfrm>
            <a:off x="3839172" y="6069559"/>
            <a:ext cx="6122192" cy="276999"/>
          </a:xfrm>
          <a:prstGeom prst="rect">
            <a:avLst/>
          </a:prstGeom>
          <a:noFill/>
        </p:spPr>
        <p:txBody>
          <a:bodyPr wrap="square">
            <a:spAutoFit/>
          </a:bodyPr>
          <a:lstStyle/>
          <a:p>
            <a:pPr algn="ctr"/>
            <a:r>
              <a:rPr lang="en-US" altLang="zh-CN" sz="1200" kern="0" dirty="0">
                <a:effectLst/>
                <a:latin typeface="Arial "/>
                <a:ea typeface="+mj-ea"/>
                <a:cs typeface="Arial" panose="020B0604020202020204" pitchFamily="34" charset="0"/>
              </a:rPr>
              <a:t>Figure 3: Annual Ridership Changes at King’s Cross Stations (2007–2017)</a:t>
            </a:r>
            <a:endParaRPr lang="en-US" altLang="zh-CN" sz="1200" kern="100" dirty="0">
              <a:effectLst/>
              <a:latin typeface="Arial "/>
              <a:ea typeface="+mj-ea"/>
              <a:cs typeface="Arial" panose="020B0604020202020204" pitchFamily="34" charset="0"/>
            </a:endParaRPr>
          </a:p>
        </p:txBody>
      </p:sp>
    </p:spTree>
    <p:extLst>
      <p:ext uri="{BB962C8B-B14F-4D97-AF65-F5344CB8AC3E}">
        <p14:creationId xmlns:p14="http://schemas.microsoft.com/office/powerpoint/2010/main" val="2487142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622862-12CD-EB7F-FD91-76A0BEC753C9}"/>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15CA19A1-FDA7-4FC4-B153-F39970796389}"/>
              </a:ext>
            </a:extLst>
          </p:cNvPr>
          <p:cNvSpPr/>
          <p:nvPr/>
        </p:nvSpPr>
        <p:spPr>
          <a:xfrm>
            <a:off x="-2" y="1960881"/>
            <a:ext cx="2291260" cy="1335194"/>
          </a:xfrm>
          <a:prstGeom prst="rect">
            <a:avLst/>
          </a:prstGeom>
          <a:solidFill>
            <a:schemeClr val="bg1">
              <a:lumMod val="7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5" name="矩形 14">
            <a:extLst>
              <a:ext uri="{FF2B5EF4-FFF2-40B4-BE49-F238E27FC236}">
                <a16:creationId xmlns:a16="http://schemas.microsoft.com/office/drawing/2014/main" id="{9312F572-FE83-77A2-6458-164982113FA6}"/>
              </a:ext>
            </a:extLst>
          </p:cNvPr>
          <p:cNvSpPr/>
          <p:nvPr/>
        </p:nvSpPr>
        <p:spPr>
          <a:xfrm>
            <a:off x="0" y="1"/>
            <a:ext cx="12192000" cy="474921"/>
          </a:xfrm>
          <a:prstGeom prst="rect">
            <a:avLst/>
          </a:prstGeom>
          <a:gradFill>
            <a:gsLst>
              <a:gs pos="0">
                <a:schemeClr val="bg1">
                  <a:lumMod val="85000"/>
                </a:schemeClr>
              </a:gs>
              <a:gs pos="100000">
                <a:schemeClr val="bg1">
                  <a:alpha val="37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16" name="矩形 15">
            <a:extLst>
              <a:ext uri="{FF2B5EF4-FFF2-40B4-BE49-F238E27FC236}">
                <a16:creationId xmlns:a16="http://schemas.microsoft.com/office/drawing/2014/main" id="{F8C46034-9244-DAC9-6B56-6EED76A71388}"/>
              </a:ext>
            </a:extLst>
          </p:cNvPr>
          <p:cNvSpPr/>
          <p:nvPr/>
        </p:nvSpPr>
        <p:spPr>
          <a:xfrm>
            <a:off x="0" y="6383078"/>
            <a:ext cx="12192000" cy="474921"/>
          </a:xfrm>
          <a:prstGeom prst="rect">
            <a:avLst/>
          </a:prstGeom>
          <a:gradFill>
            <a:gsLst>
              <a:gs pos="0">
                <a:schemeClr val="bg1">
                  <a:lumMod val="8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schemeClr val="bg1">
                    <a:lumMod val="65000"/>
                  </a:schemeClr>
                </a:solidFill>
                <a:latin typeface="+mj-ea"/>
                <a:ea typeface="+mj-ea"/>
              </a:rPr>
              <a:t>School of Architecture, Southeast University  |  chuanwang@seu.edu.cn</a:t>
            </a:r>
          </a:p>
        </p:txBody>
      </p:sp>
      <p:sp>
        <p:nvSpPr>
          <p:cNvPr id="4" name="标题 3">
            <a:extLst>
              <a:ext uri="{FF2B5EF4-FFF2-40B4-BE49-F238E27FC236}">
                <a16:creationId xmlns:a16="http://schemas.microsoft.com/office/drawing/2014/main" id="{B23BE122-F05C-F9CE-A1C7-9FA0FD78E610}"/>
              </a:ext>
            </a:extLst>
          </p:cNvPr>
          <p:cNvSpPr>
            <a:spLocks noGrp="1"/>
          </p:cNvSpPr>
          <p:nvPr>
            <p:ph type="ctrTitle"/>
          </p:nvPr>
        </p:nvSpPr>
        <p:spPr>
          <a:xfrm>
            <a:off x="178594" y="94471"/>
            <a:ext cx="8915400" cy="453491"/>
          </a:xfrm>
        </p:spPr>
        <p:txBody>
          <a:bodyPr>
            <a:normAutofit fontScale="90000"/>
          </a:bodyPr>
          <a:lstStyle/>
          <a:p>
            <a:pPr algn="l"/>
            <a:r>
              <a:rPr lang="en-US" altLang="zh-CN" sz="2000" b="1" dirty="0">
                <a:solidFill>
                  <a:schemeClr val="tx1">
                    <a:lumMod val="65000"/>
                    <a:lumOff val="35000"/>
                  </a:schemeClr>
                </a:solidFill>
                <a:ea typeface="华文宋体" panose="02010600040101010101" pitchFamily="2" charset="-122"/>
              </a:rPr>
              <a:t>Impact of Multi-Station Aggregate Hub Redevelopment on Surrounding Urban Areas</a:t>
            </a:r>
            <a:br>
              <a:rPr lang="en-US" altLang="zh-CN" sz="2000" b="1" dirty="0">
                <a:solidFill>
                  <a:schemeClr val="tx1">
                    <a:lumMod val="65000"/>
                    <a:lumOff val="35000"/>
                  </a:schemeClr>
                </a:solidFill>
                <a:ea typeface="华文宋体" panose="02010600040101010101" pitchFamily="2" charset="-122"/>
              </a:rPr>
            </a:br>
            <a:r>
              <a:rPr lang="en-US" altLang="zh-CN" sz="2000" b="1" dirty="0">
                <a:solidFill>
                  <a:schemeClr val="tx1">
                    <a:lumMod val="65000"/>
                    <a:lumOff val="35000"/>
                  </a:schemeClr>
                </a:solidFill>
                <a:ea typeface="华文宋体" panose="02010600040101010101" pitchFamily="2" charset="-122"/>
              </a:rPr>
              <a:t>-</a:t>
            </a:r>
            <a:r>
              <a:rPr lang="en-US" altLang="zh-CN" sz="1300" b="1" dirty="0">
                <a:solidFill>
                  <a:schemeClr val="tx1">
                    <a:lumMod val="65000"/>
                    <a:lumOff val="35000"/>
                  </a:schemeClr>
                </a:solidFill>
                <a:ea typeface="华文宋体" panose="02010600040101010101" pitchFamily="2" charset="-122"/>
              </a:rPr>
              <a:t>A Case Study of London’s King’s Cross</a:t>
            </a:r>
            <a:endParaRPr lang="zh-CN" altLang="en-US" sz="1300" dirty="0">
              <a:latin typeface="华文宋体" panose="02010600040101010101" pitchFamily="2" charset="-122"/>
              <a:ea typeface="华文宋体" panose="02010600040101010101" pitchFamily="2" charset="-122"/>
            </a:endParaRPr>
          </a:p>
        </p:txBody>
      </p:sp>
      <p:sp>
        <p:nvSpPr>
          <p:cNvPr id="7" name="矩形 6">
            <a:extLst>
              <a:ext uri="{FF2B5EF4-FFF2-40B4-BE49-F238E27FC236}">
                <a16:creationId xmlns:a16="http://schemas.microsoft.com/office/drawing/2014/main" id="{0DEB5FC8-5E52-CDD3-5CE7-DCAA35FA9737}"/>
              </a:ext>
            </a:extLst>
          </p:cNvPr>
          <p:cNvSpPr/>
          <p:nvPr/>
        </p:nvSpPr>
        <p:spPr>
          <a:xfrm>
            <a:off x="0" y="0"/>
            <a:ext cx="178594" cy="474921"/>
          </a:xfrm>
          <a:prstGeom prst="rect">
            <a:avLst/>
          </a:prstGeom>
          <a:solidFill>
            <a:schemeClr val="bg1">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sp>
        <p:nvSpPr>
          <p:cNvPr id="9" name="矩形 8">
            <a:extLst>
              <a:ext uri="{FF2B5EF4-FFF2-40B4-BE49-F238E27FC236}">
                <a16:creationId xmlns:a16="http://schemas.microsoft.com/office/drawing/2014/main" id="{41CC466E-8364-1023-EFFA-D697DFE0D3F5}"/>
              </a:ext>
            </a:extLst>
          </p:cNvPr>
          <p:cNvSpPr/>
          <p:nvPr/>
        </p:nvSpPr>
        <p:spPr>
          <a:xfrm>
            <a:off x="-1" y="474921"/>
            <a:ext cx="2291262" cy="5908157"/>
          </a:xfrm>
          <a:prstGeom prst="rect">
            <a:avLst/>
          </a:prstGeom>
          <a:solidFill>
            <a:schemeClr val="bg1">
              <a:lumMod val="85000"/>
              <a:alpha val="4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新宋体"/>
              <a:cs typeface="+mn-cs"/>
            </a:endParaRPr>
          </a:p>
        </p:txBody>
      </p:sp>
      <p:grpSp>
        <p:nvGrpSpPr>
          <p:cNvPr id="31" name="组合 30">
            <a:extLst>
              <a:ext uri="{FF2B5EF4-FFF2-40B4-BE49-F238E27FC236}">
                <a16:creationId xmlns:a16="http://schemas.microsoft.com/office/drawing/2014/main" id="{60467774-B73B-A9CC-4C83-1F620481F475}"/>
              </a:ext>
            </a:extLst>
          </p:cNvPr>
          <p:cNvGrpSpPr/>
          <p:nvPr/>
        </p:nvGrpSpPr>
        <p:grpSpPr>
          <a:xfrm>
            <a:off x="-1" y="1342038"/>
            <a:ext cx="2364750" cy="4654342"/>
            <a:chOff x="100463" y="1359048"/>
            <a:chExt cx="2455426" cy="4654342"/>
          </a:xfrm>
        </p:grpSpPr>
        <p:grpSp>
          <p:nvGrpSpPr>
            <p:cNvPr id="13" name="组合 12">
              <a:extLst>
                <a:ext uri="{FF2B5EF4-FFF2-40B4-BE49-F238E27FC236}">
                  <a16:creationId xmlns:a16="http://schemas.microsoft.com/office/drawing/2014/main" id="{A1F98B66-8FD3-DD82-9A91-812E25EE6BF5}"/>
                </a:ext>
              </a:extLst>
            </p:cNvPr>
            <p:cNvGrpSpPr/>
            <p:nvPr/>
          </p:nvGrpSpPr>
          <p:grpSpPr>
            <a:xfrm>
              <a:off x="100463" y="2021279"/>
              <a:ext cx="2455426" cy="2288177"/>
              <a:chOff x="279423" y="2952501"/>
              <a:chExt cx="2455426" cy="2288177"/>
            </a:xfrm>
          </p:grpSpPr>
          <p:sp>
            <p:nvSpPr>
              <p:cNvPr id="14" name="文本框 13">
                <a:extLst>
                  <a:ext uri="{FF2B5EF4-FFF2-40B4-BE49-F238E27FC236}">
                    <a16:creationId xmlns:a16="http://schemas.microsoft.com/office/drawing/2014/main" id="{2C513BB2-E341-F45C-9DBB-7C25C490FEB7}"/>
                  </a:ext>
                </a:extLst>
              </p:cNvPr>
              <p:cNvSpPr txBox="1"/>
              <p:nvPr/>
            </p:nvSpPr>
            <p:spPr>
              <a:xfrm>
                <a:off x="292704" y="2952501"/>
                <a:ext cx="2273117" cy="1200329"/>
              </a:xfrm>
              <a:prstGeom prst="rect">
                <a:avLst/>
              </a:prstGeom>
              <a:noFill/>
            </p:spPr>
            <p:txBody>
              <a:bodyPr wrap="square" rtlCol="0">
                <a:spAutoFit/>
              </a:bodyPr>
              <a:lstStyle/>
              <a:p>
                <a:r>
                  <a:rPr lang="en-US" altLang="zh-CN" b="1" dirty="0">
                    <a:latin typeface="+mj-lt"/>
                    <a:ea typeface="Arial Unicode MS" panose="020B0604020202020204" pitchFamily="34" charset="-122"/>
                    <a:cs typeface="Arial Unicode MS" panose="020B0604020202020204" pitchFamily="34" charset="-122"/>
                  </a:rPr>
                  <a:t>3 Multi-Station Aggregation Hub and Regional Impact in King’s Cross</a:t>
                </a:r>
              </a:p>
            </p:txBody>
          </p:sp>
          <p:sp>
            <p:nvSpPr>
              <p:cNvPr id="17" name="文本框 16">
                <a:extLst>
                  <a:ext uri="{FF2B5EF4-FFF2-40B4-BE49-F238E27FC236}">
                    <a16:creationId xmlns:a16="http://schemas.microsoft.com/office/drawing/2014/main" id="{219283A2-2D87-A8C1-69F8-DBEE3EB6056F}"/>
                  </a:ext>
                </a:extLst>
              </p:cNvPr>
              <p:cNvSpPr txBox="1"/>
              <p:nvPr/>
            </p:nvSpPr>
            <p:spPr>
              <a:xfrm>
                <a:off x="279423" y="4317348"/>
                <a:ext cx="2455426" cy="923330"/>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4 Spatial Renewal Methods in King’s Cross Area</a:t>
                </a:r>
              </a:p>
            </p:txBody>
          </p:sp>
        </p:grpSp>
        <p:sp>
          <p:nvSpPr>
            <p:cNvPr id="19" name="文本框 18">
              <a:extLst>
                <a:ext uri="{FF2B5EF4-FFF2-40B4-BE49-F238E27FC236}">
                  <a16:creationId xmlns:a16="http://schemas.microsoft.com/office/drawing/2014/main" id="{879DCA53-9EE8-E073-1A3E-64EE71CE53B0}"/>
                </a:ext>
              </a:extLst>
            </p:cNvPr>
            <p:cNvSpPr txBox="1"/>
            <p:nvPr/>
          </p:nvSpPr>
          <p:spPr>
            <a:xfrm>
              <a:off x="118378" y="1359048"/>
              <a:ext cx="2428865" cy="369332"/>
            </a:xfrm>
            <a:prstGeom prst="rect">
              <a:avLst/>
            </a:prstGeom>
            <a:noFill/>
          </p:spPr>
          <p:txBody>
            <a:bodyPr wrap="square" rtlCol="0">
              <a:spAutoFit/>
            </a:bodyPr>
            <a:lstStyle/>
            <a:p>
              <a:r>
                <a:rPr lang="en-US" altLang="zh-CN" dirty="0">
                  <a:solidFill>
                    <a:schemeClr val="tx1">
                      <a:lumMod val="50000"/>
                      <a:lumOff val="50000"/>
                    </a:schemeClr>
                  </a:solidFill>
                  <a:latin typeface="+mj-lt"/>
                </a:rPr>
                <a:t>2 Research Methods</a:t>
              </a:r>
            </a:p>
          </p:txBody>
        </p:sp>
        <p:sp>
          <p:nvSpPr>
            <p:cNvPr id="25" name="文本框 24">
              <a:extLst>
                <a:ext uri="{FF2B5EF4-FFF2-40B4-BE49-F238E27FC236}">
                  <a16:creationId xmlns:a16="http://schemas.microsoft.com/office/drawing/2014/main" id="{26A3D46A-B66F-1500-7DF6-5AE35EE70E5E}"/>
                </a:ext>
              </a:extLst>
            </p:cNvPr>
            <p:cNvSpPr txBox="1"/>
            <p:nvPr/>
          </p:nvSpPr>
          <p:spPr>
            <a:xfrm>
              <a:off x="106002" y="4505285"/>
              <a:ext cx="2249739" cy="1508105"/>
            </a:xfrm>
            <a:prstGeom prst="rect">
              <a:avLst/>
            </a:prstGeom>
            <a:noFill/>
          </p:spPr>
          <p:txBody>
            <a:bodyPr wrap="square" rtlCol="0">
              <a:spAutoFit/>
            </a:bodyPr>
            <a:lstStyle/>
            <a:p>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5 Discussion and Conclusions</a:t>
              </a:r>
            </a:p>
            <a:p>
              <a:endPar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endParaRPr>
            </a:p>
            <a:p>
              <a:pPr>
                <a:defRPr/>
              </a:pPr>
              <a:r>
                <a:rPr lang="en-US" altLang="zh-CN" dirty="0">
                  <a:solidFill>
                    <a:schemeClr val="tx1">
                      <a:lumMod val="50000"/>
                      <a:lumOff val="50000"/>
                    </a:schemeClr>
                  </a:solidFill>
                  <a:latin typeface="+mj-lt"/>
                  <a:ea typeface="Arial Unicode MS" panose="020B0604020202020204" pitchFamily="34" charset="-122"/>
                  <a:cs typeface="Arial Unicode MS" panose="020B0604020202020204" pitchFamily="34" charset="-122"/>
                </a:rPr>
                <a:t>6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dirty="0">
                <a:ln>
                  <a:noFill/>
                </a:ln>
                <a:solidFill>
                  <a:schemeClr val="tx1">
                    <a:lumMod val="50000"/>
                    <a:lumOff val="50000"/>
                  </a:schemeClr>
                </a:solidFill>
                <a:effectLst>
                  <a:outerShdw blurRad="50800" dist="38100" dir="2700000" algn="tl" rotWithShape="0">
                    <a:prstClr val="black">
                      <a:alpha val="30000"/>
                    </a:prstClr>
                  </a:outerShdw>
                </a:effectLst>
                <a:uLnTx/>
                <a:uFillTx/>
                <a:latin typeface="+mj-lt"/>
                <a:ea typeface="Arial Unicode MS" panose="020B0604020202020204" pitchFamily="34" charset="-122"/>
                <a:cs typeface="Arial Unicode MS" panose="020B0604020202020204" pitchFamily="34" charset="-122"/>
              </a:endParaRPr>
            </a:p>
          </p:txBody>
        </p:sp>
      </p:grpSp>
      <p:sp>
        <p:nvSpPr>
          <p:cNvPr id="63" name="文本框 62">
            <a:extLst>
              <a:ext uri="{FF2B5EF4-FFF2-40B4-BE49-F238E27FC236}">
                <a16:creationId xmlns:a16="http://schemas.microsoft.com/office/drawing/2014/main" id="{E0E4D693-984C-7631-3CBE-E81FCF1B170C}"/>
              </a:ext>
            </a:extLst>
          </p:cNvPr>
          <p:cNvSpPr txBox="1"/>
          <p:nvPr/>
        </p:nvSpPr>
        <p:spPr>
          <a:xfrm>
            <a:off x="2459236" y="628467"/>
            <a:ext cx="9542264" cy="338554"/>
          </a:xfrm>
          <a:prstGeom prst="rect">
            <a:avLst/>
          </a:prstGeom>
          <a:solidFill>
            <a:schemeClr val="accent4">
              <a:lumMod val="40000"/>
              <a:lumOff val="60000"/>
              <a:alpha val="40000"/>
            </a:schemeClr>
          </a:solidFill>
          <a:ln w="38100">
            <a:noFill/>
          </a:ln>
        </p:spPr>
        <p:txBody>
          <a:bodyPr wrap="square" rtlCol="0">
            <a:spAutoFit/>
          </a:bodyPr>
          <a:lstStyle/>
          <a:p>
            <a:r>
              <a:rPr lang="en-US" altLang="zh-CN" sz="1600" b="1" dirty="0">
                <a:solidFill>
                  <a:schemeClr val="bg1">
                    <a:lumMod val="50000"/>
                  </a:schemeClr>
                </a:solidFill>
                <a:latin typeface="+mj-lt"/>
                <a:ea typeface="华文宋体" panose="02010600040101010101" pitchFamily="2" charset="-122"/>
              </a:rPr>
              <a:t>3.2 Evolution of the Transport Network</a:t>
            </a:r>
          </a:p>
        </p:txBody>
      </p:sp>
      <p:sp>
        <p:nvSpPr>
          <p:cNvPr id="11" name="文本框 10">
            <a:extLst>
              <a:ext uri="{FF2B5EF4-FFF2-40B4-BE49-F238E27FC236}">
                <a16:creationId xmlns:a16="http://schemas.microsoft.com/office/drawing/2014/main" id="{38E0FEA2-3E06-4037-067A-851EB0640366}"/>
              </a:ext>
            </a:extLst>
          </p:cNvPr>
          <p:cNvSpPr txBox="1"/>
          <p:nvPr/>
        </p:nvSpPr>
        <p:spPr>
          <a:xfrm>
            <a:off x="-2" y="743791"/>
            <a:ext cx="2153870" cy="369332"/>
          </a:xfrm>
          <a:prstGeom prst="rect">
            <a:avLst/>
          </a:prstGeom>
          <a:noFill/>
        </p:spPr>
        <p:txBody>
          <a:bodyPr wrap="square" rtlCol="0">
            <a:spAutoFit/>
          </a:bodyPr>
          <a:lstStyle/>
          <a:p>
            <a:r>
              <a:rPr lang="en-US" altLang="zh-CN" dirty="0">
                <a:solidFill>
                  <a:srgbClr val="7F7F7F"/>
                </a:solidFill>
                <a:latin typeface="+mj-lt"/>
              </a:rPr>
              <a:t>1 Introduction</a:t>
            </a:r>
            <a:endParaRPr lang="zh-CN" altLang="zh-CN" dirty="0">
              <a:solidFill>
                <a:srgbClr val="7F7F7F"/>
              </a:solidFill>
              <a:latin typeface="+mj-lt"/>
            </a:endParaRPr>
          </a:p>
        </p:txBody>
      </p:sp>
      <p:sp>
        <p:nvSpPr>
          <p:cNvPr id="2" name="文本框 1">
            <a:extLst>
              <a:ext uri="{FF2B5EF4-FFF2-40B4-BE49-F238E27FC236}">
                <a16:creationId xmlns:a16="http://schemas.microsoft.com/office/drawing/2014/main" id="{BC041F6B-414F-0980-2D64-90BCB6E4EECC}"/>
              </a:ext>
            </a:extLst>
          </p:cNvPr>
          <p:cNvSpPr txBox="1"/>
          <p:nvPr/>
        </p:nvSpPr>
        <p:spPr>
          <a:xfrm>
            <a:off x="4003478" y="5551629"/>
            <a:ext cx="6122192" cy="276999"/>
          </a:xfrm>
          <a:prstGeom prst="rect">
            <a:avLst/>
          </a:prstGeom>
          <a:noFill/>
        </p:spPr>
        <p:txBody>
          <a:bodyPr wrap="square">
            <a:spAutoFit/>
          </a:bodyPr>
          <a:lstStyle/>
          <a:p>
            <a:pPr algn="ctr"/>
            <a:r>
              <a:rPr lang="en-US" altLang="zh-CN" sz="1200" kern="0" dirty="0">
                <a:effectLst/>
                <a:latin typeface="Arial "/>
                <a:ea typeface="+mj-ea"/>
                <a:cs typeface="Arial" panose="020B0604020202020204" pitchFamily="34" charset="0"/>
              </a:rPr>
              <a:t>Figure 4: Road network evolution in the core zone (1996–2024)</a:t>
            </a:r>
            <a:endParaRPr lang="en-US" altLang="zh-CN" sz="1200" kern="100" dirty="0">
              <a:effectLst/>
              <a:latin typeface="Arial "/>
              <a:ea typeface="+mj-ea"/>
              <a:cs typeface="Arial" panose="020B0604020202020204" pitchFamily="34" charset="0"/>
            </a:endParaRPr>
          </a:p>
        </p:txBody>
      </p:sp>
      <p:pic>
        <p:nvPicPr>
          <p:cNvPr id="3" name="图片 2">
            <a:extLst>
              <a:ext uri="{FF2B5EF4-FFF2-40B4-BE49-F238E27FC236}">
                <a16:creationId xmlns:a16="http://schemas.microsoft.com/office/drawing/2014/main" id="{9679DF60-FCA5-53A6-1EA3-D68646ABB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503" y="1443802"/>
            <a:ext cx="9809497" cy="3914478"/>
          </a:xfrm>
          <a:prstGeom prst="rect">
            <a:avLst/>
          </a:prstGeom>
        </p:spPr>
      </p:pic>
    </p:spTree>
    <p:extLst>
      <p:ext uri="{BB962C8B-B14F-4D97-AF65-F5344CB8AC3E}">
        <p14:creationId xmlns:p14="http://schemas.microsoft.com/office/powerpoint/2010/main" val="43724613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2732</TotalTime>
  <Words>2976</Words>
  <Application>Microsoft Office PowerPoint</Application>
  <PresentationFormat>宽屏</PresentationFormat>
  <Paragraphs>335</Paragraphs>
  <Slides>23</Slides>
  <Notes>23</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23</vt:i4>
      </vt:variant>
    </vt:vector>
  </HeadingPairs>
  <TitlesOfParts>
    <vt:vector size="32" baseType="lpstr">
      <vt:lpstr>Arial </vt:lpstr>
      <vt:lpstr>等线</vt:lpstr>
      <vt:lpstr>等线 Light</vt:lpstr>
      <vt:lpstr>华文宋体</vt:lpstr>
      <vt:lpstr>思源宋体 CN Medium</vt:lpstr>
      <vt:lpstr>宋体-简</vt:lpstr>
      <vt:lpstr>Aptos</vt:lpstr>
      <vt:lpstr>Arial</vt:lpstr>
      <vt:lpstr>Office 主题​​</vt:lpstr>
      <vt:lpstr>#749 Impact of Multi-Station Aggregate Hub Redevelopment on Surrounding Urban Areas-A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Impact of Multi-Station Aggregate Hub Redevelopment on Surrounding Urban Areas -A Case Study of London’s King’s Cross</vt:lpstr>
      <vt:lpstr>Thanks for listening！ #749 Impact of Multi-Station Aggregate Hub Redevelopment on Surrounding Urban Areas-A Case Study of London’s King’s Cross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毓营 祝</dc:creator>
  <cp:lastModifiedBy>Yan Qu</cp:lastModifiedBy>
  <cp:revision>21</cp:revision>
  <dcterms:created xsi:type="dcterms:W3CDTF">2025-06-12T15:51:32Z</dcterms:created>
  <dcterms:modified xsi:type="dcterms:W3CDTF">2025-07-05T17:05:17Z</dcterms:modified>
</cp:coreProperties>
</file>