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83" r:id="rId3"/>
    <p:sldId id="262" r:id="rId4"/>
    <p:sldId id="282" r:id="rId5"/>
    <p:sldId id="265" r:id="rId6"/>
    <p:sldId id="281" r:id="rId7"/>
    <p:sldId id="261" r:id="rId8"/>
    <p:sldId id="269" r:id="rId9"/>
    <p:sldId id="270" r:id="rId10"/>
    <p:sldId id="271" r:id="rId11"/>
    <p:sldId id="273" r:id="rId12"/>
    <p:sldId id="274" r:id="rId13"/>
    <p:sldId id="284" r:id="rId14"/>
    <p:sldId id="275" r:id="rId15"/>
    <p:sldId id="276" r:id="rId16"/>
    <p:sldId id="277" r:id="rId17"/>
    <p:sldId id="278" r:id="rId18"/>
    <p:sldId id="279" r:id="rId19"/>
    <p:sldId id="259" r:id="rId20"/>
  </p:sldIdLst>
  <p:sldSz cx="12192000" cy="6858000"/>
  <p:notesSz cx="7104063" cy="1023461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CF694F4-4B05-4C40-3E54-9FB53AC4BDD1}" name="Dicle KIZILDERE" initials="DK" userId="Dicle KIZILDERE"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20035"/>
    <a:srgbClr val="000F33"/>
    <a:srgbClr val="F2F2F2"/>
    <a:srgbClr val="5B94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D9CA25-4886-4D48-82A8-07613288EB9C}" v="28" dt="2025-07-06T18:14:28.393"/>
  </p1510:revLst>
</p1510:revInfo>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Orta Stil 4 - Vurgu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Açık Stil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B9631B5-78F2-41C9-869B-9F39066F8104}" styleName="Orta Stil 3 - Vurgu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E25E649-3F16-4E02-A733-19D2CDBF48F0}" styleName="Orta Stil 3 - Vurgu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D7B26C5-4107-4FEC-AEDC-1716B250A1EF}" styleName="Açık Sti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Orta Stil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21" autoAdjust="0"/>
    <p:restoredTop sz="73559" autoAdjust="0"/>
  </p:normalViewPr>
  <p:slideViewPr>
    <p:cSldViewPr snapToGrid="0">
      <p:cViewPr varScale="1">
        <p:scale>
          <a:sx n="70" d="100"/>
          <a:sy n="70" d="100"/>
        </p:scale>
        <p:origin x="874" y="53"/>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oleObject" Target="https://gtu-my.sharepoint.com/personal/bozen2023_gtu_edu_tr/Documents/Airbnb-GRAF&#304;KLER.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gtu-my.sharepoint.com/personal/bozen2023_gtu_edu_tr/Documents/Airbnb-GRAF&#304;KLE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1.xml"/><Relationship Id="rId4" Type="http://schemas.openxmlformats.org/officeDocument/2006/relationships/oleObject" Target="https://gtu-my.sharepoint.com/personal/bozen2023_gtu_edu_tr/Documents/Airbnb-GRAF&#304;KLE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sz="1400" b="0" i="0" u="none" strike="noStrike" baseline="0"/>
              <a:t>Number of AIRBNB Listings by Neighborhood</a:t>
            </a:r>
            <a:endParaRPr lang="tr-T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bar"/>
        <c:grouping val="clustered"/>
        <c:varyColors val="0"/>
        <c:ser>
          <c:idx val="0"/>
          <c:order val="0"/>
          <c:spPr>
            <a:solidFill>
              <a:schemeClr val="bg1">
                <a:lumMod val="65000"/>
              </a:schemeClr>
            </a:solidFill>
            <a:ln>
              <a:noFill/>
            </a:ln>
            <a:effectLst/>
          </c:spPr>
          <c:invertIfNegative val="0"/>
          <c:cat>
            <c:strRef>
              <c:f>Sayfa1!$G$5:$G$9</c:f>
              <c:strCache>
                <c:ptCount val="5"/>
                <c:pt idx="0">
                  <c:v>BEYOGLU</c:v>
                </c:pt>
                <c:pt idx="1">
                  <c:v>FATİH </c:v>
                </c:pt>
                <c:pt idx="2">
                  <c:v>SİSLİ</c:v>
                </c:pt>
                <c:pt idx="3">
                  <c:v>KADIKOY</c:v>
                </c:pt>
                <c:pt idx="4">
                  <c:v>BESIKTAS</c:v>
                </c:pt>
              </c:strCache>
            </c:strRef>
          </c:cat>
          <c:val>
            <c:numRef>
              <c:f>Sayfa1!$H$5:$H$9</c:f>
              <c:numCache>
                <c:formatCode>#,##0</c:formatCode>
                <c:ptCount val="5"/>
                <c:pt idx="0">
                  <c:v>7830</c:v>
                </c:pt>
                <c:pt idx="1">
                  <c:v>4100</c:v>
                </c:pt>
                <c:pt idx="2">
                  <c:v>3881</c:v>
                </c:pt>
                <c:pt idx="3">
                  <c:v>2332</c:v>
                </c:pt>
                <c:pt idx="4">
                  <c:v>1557</c:v>
                </c:pt>
              </c:numCache>
            </c:numRef>
          </c:val>
          <c:extLst>
            <c:ext xmlns:c16="http://schemas.microsoft.com/office/drawing/2014/chart" uri="{C3380CC4-5D6E-409C-BE32-E72D297353CC}">
              <c16:uniqueId val="{00000000-28E4-4B13-8D5E-B25F49100FB7}"/>
            </c:ext>
          </c:extLst>
        </c:ser>
        <c:dLbls>
          <c:showLegendKey val="0"/>
          <c:showVal val="0"/>
          <c:showCatName val="0"/>
          <c:showSerName val="0"/>
          <c:showPercent val="0"/>
          <c:showBubbleSize val="0"/>
        </c:dLbls>
        <c:gapWidth val="182"/>
        <c:axId val="418602112"/>
        <c:axId val="418600192"/>
      </c:barChart>
      <c:catAx>
        <c:axId val="4186021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418600192"/>
        <c:crosses val="autoZero"/>
        <c:auto val="1"/>
        <c:lblAlgn val="ctr"/>
        <c:lblOffset val="100"/>
        <c:noMultiLvlLbl val="0"/>
      </c:catAx>
      <c:valAx>
        <c:axId val="4186001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4186021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'çoklu ilan'!$B$1</c:f>
              <c:strCache>
                <c:ptCount val="1"/>
                <c:pt idx="0">
                  <c:v>Multi Listings</c:v>
                </c:pt>
              </c:strCache>
            </c:strRef>
          </c:tx>
          <c:spPr>
            <a:solidFill>
              <a:schemeClr val="dk1">
                <a:tint val="885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'çoklu ilan'!$A$2:$A$4</c:f>
              <c:numCache>
                <c:formatCode>General</c:formatCode>
                <c:ptCount val="3"/>
                <c:pt idx="0">
                  <c:v>2021</c:v>
                </c:pt>
                <c:pt idx="1">
                  <c:v>2023</c:v>
                </c:pt>
                <c:pt idx="2">
                  <c:v>2024</c:v>
                </c:pt>
              </c:numCache>
            </c:numRef>
          </c:cat>
          <c:val>
            <c:numRef>
              <c:f>'çoklu ilan'!$B$2:$B$4</c:f>
              <c:numCache>
                <c:formatCode>0.00%</c:formatCode>
                <c:ptCount val="3"/>
                <c:pt idx="0">
                  <c:v>0.59799999999999998</c:v>
                </c:pt>
                <c:pt idx="1">
                  <c:v>0.64900000000000002</c:v>
                </c:pt>
                <c:pt idx="2">
                  <c:v>0.68600000000000005</c:v>
                </c:pt>
              </c:numCache>
            </c:numRef>
          </c:val>
          <c:extLst>
            <c:ext xmlns:c16="http://schemas.microsoft.com/office/drawing/2014/chart" uri="{C3380CC4-5D6E-409C-BE32-E72D297353CC}">
              <c16:uniqueId val="{00000000-EA81-4EB6-9B2F-9FD32D5CC51F}"/>
            </c:ext>
          </c:extLst>
        </c:ser>
        <c:ser>
          <c:idx val="1"/>
          <c:order val="1"/>
          <c:tx>
            <c:strRef>
              <c:f>'çoklu ilan'!$C$1</c:f>
              <c:strCache>
                <c:ptCount val="1"/>
                <c:pt idx="0">
                  <c:v>Single Listings</c:v>
                </c:pt>
              </c:strCache>
            </c:strRef>
          </c:tx>
          <c:spPr>
            <a:solidFill>
              <a:schemeClr val="dk1">
                <a:tint val="5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'çoklu ilan'!$A$2:$A$4</c:f>
              <c:numCache>
                <c:formatCode>General</c:formatCode>
                <c:ptCount val="3"/>
                <c:pt idx="0">
                  <c:v>2021</c:v>
                </c:pt>
                <c:pt idx="1">
                  <c:v>2023</c:v>
                </c:pt>
                <c:pt idx="2">
                  <c:v>2024</c:v>
                </c:pt>
              </c:numCache>
            </c:numRef>
          </c:cat>
          <c:val>
            <c:numRef>
              <c:f>'çoklu ilan'!$C$2:$C$4</c:f>
              <c:numCache>
                <c:formatCode>0.00%</c:formatCode>
                <c:ptCount val="3"/>
                <c:pt idx="0">
                  <c:v>0.40200000000000002</c:v>
                </c:pt>
                <c:pt idx="1">
                  <c:v>0.35099999999999998</c:v>
                </c:pt>
                <c:pt idx="2">
                  <c:v>0.314</c:v>
                </c:pt>
              </c:numCache>
            </c:numRef>
          </c:val>
          <c:extLst>
            <c:ext xmlns:c16="http://schemas.microsoft.com/office/drawing/2014/chart" uri="{C3380CC4-5D6E-409C-BE32-E72D297353CC}">
              <c16:uniqueId val="{00000001-EA81-4EB6-9B2F-9FD32D5CC51F}"/>
            </c:ext>
          </c:extLst>
        </c:ser>
        <c:dLbls>
          <c:dLblPos val="outEnd"/>
          <c:showLegendKey val="0"/>
          <c:showVal val="1"/>
          <c:showCatName val="0"/>
          <c:showSerName val="0"/>
          <c:showPercent val="0"/>
          <c:showBubbleSize val="0"/>
        </c:dLbls>
        <c:gapWidth val="219"/>
        <c:overlap val="-27"/>
        <c:axId val="352421120"/>
        <c:axId val="352420160"/>
      </c:barChart>
      <c:catAx>
        <c:axId val="352421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352420160"/>
        <c:crosses val="autoZero"/>
        <c:auto val="1"/>
        <c:lblAlgn val="ctr"/>
        <c:lblOffset val="100"/>
        <c:noMultiLvlLbl val="0"/>
      </c:catAx>
      <c:valAx>
        <c:axId val="35242016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3524211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solidFill>
      <a:schemeClr val="bg1"/>
    </a:solidFill>
    <a:ln w="9525" cap="flat" cmpd="sng" algn="ctr">
      <a:noFill/>
      <a:round/>
    </a:ln>
    <a:effectLst/>
  </c:spPr>
  <c:txPr>
    <a:bodyPr/>
    <a:lstStyle/>
    <a:p>
      <a:pPr>
        <a:defRPr/>
      </a:pPr>
      <a:endParaRPr lang="tr-T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Sayfa1!$B$1</c:f>
              <c:strCache>
                <c:ptCount val="1"/>
                <c:pt idx="0">
                  <c:v>Satışlar</c:v>
                </c:pt>
              </c:strCache>
            </c:strRef>
          </c:tx>
          <c:explosion val="2"/>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A227-794F-BA26-B92798747352}"/>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A227-794F-BA26-B92798747352}"/>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A227-794F-BA26-B92798747352}"/>
              </c:ext>
            </c:extLst>
          </c:dPt>
          <c:cat>
            <c:strRef>
              <c:f>Sayfa1!$A$2:$A$4</c:f>
              <c:strCache>
                <c:ptCount val="3"/>
                <c:pt idx="0">
                  <c:v>Licensed</c:v>
                </c:pt>
                <c:pt idx="1">
                  <c:v>Fake Licensed</c:v>
                </c:pt>
                <c:pt idx="2">
                  <c:v>Exempt</c:v>
                </c:pt>
              </c:strCache>
            </c:strRef>
          </c:cat>
          <c:val>
            <c:numRef>
              <c:f>Sayfa1!$B$2:$B$4</c:f>
              <c:numCache>
                <c:formatCode>General</c:formatCode>
                <c:ptCount val="3"/>
                <c:pt idx="0">
                  <c:v>4932</c:v>
                </c:pt>
                <c:pt idx="1">
                  <c:v>3000</c:v>
                </c:pt>
                <c:pt idx="2">
                  <c:v>7000</c:v>
                </c:pt>
              </c:numCache>
            </c:numRef>
          </c:val>
          <c:extLst>
            <c:ext xmlns:c16="http://schemas.microsoft.com/office/drawing/2014/chart" uri="{C3380CC4-5D6E-409C-BE32-E72D297353CC}">
              <c16:uniqueId val="{00000000-27A6-45C7-8CB6-3A78DED51828}"/>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2"/>
        <c:txPr>
          <a:bodyPr rot="0" spcFirstLastPara="1" vertOverflow="ellipsis" vert="horz" wrap="square" anchor="ctr" anchorCtr="1"/>
          <a:lstStyle/>
          <a:p>
            <a:pPr>
              <a:defRPr sz="1600" b="0" i="0" u="none" strike="noStrike" kern="1200" baseline="0">
                <a:solidFill>
                  <a:schemeClr val="tx1">
                    <a:lumMod val="65000"/>
                    <a:lumOff val="35000"/>
                  </a:schemeClr>
                </a:solidFill>
                <a:effectLst>
                  <a:outerShdw blurRad="50800" dist="50800" dir="5400000" sx="1000" sy="1000" algn="ctr" rotWithShape="0">
                    <a:srgbClr val="000000">
                      <a:alpha val="43137"/>
                    </a:srgbClr>
                  </a:outerShdw>
                </a:effectLst>
                <a:latin typeface="Aptos" panose="020B0004020202020204" pitchFamily="34" charset="0"/>
                <a:ea typeface="+mn-ea"/>
                <a:cs typeface="+mn-cs"/>
              </a:defRPr>
            </a:pPr>
            <a:endParaRPr lang="tr-TR"/>
          </a:p>
        </c:txPr>
      </c:legendEntry>
      <c:layout>
        <c:manualLayout>
          <c:xMode val="edge"/>
          <c:yMode val="edge"/>
          <c:x val="0"/>
          <c:y val="0.77841476253075059"/>
          <c:w val="0.99344010064380628"/>
          <c:h val="0.2215852374692492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ptos" panose="020B0004020202020204" pitchFamily="34" charset="0"/>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'konaklama türüne göre ortalama '!$B$1</c:f>
              <c:strCache>
                <c:ptCount val="1"/>
                <c:pt idx="0">
                  <c:v>Budget</c:v>
                </c:pt>
              </c:strCache>
            </c:strRef>
          </c:tx>
          <c:spPr>
            <a:ln w="22225" cap="rnd">
              <a:solidFill>
                <a:schemeClr val="accent2">
                  <a:shade val="50000"/>
                </a:schemeClr>
              </a:solidFill>
              <a:round/>
            </a:ln>
            <a:effectLst/>
          </c:spPr>
          <c:marker>
            <c:symbol val="none"/>
          </c:marker>
          <c:cat>
            <c:numRef>
              <c:f>'konaklama türüne göre ortalama '!$A$2:$A$13</c:f>
              <c:numCache>
                <c:formatCode>m/d/yyyy</c:formatCode>
                <c:ptCount val="12"/>
                <c:pt idx="0">
                  <c:v>45231</c:v>
                </c:pt>
                <c:pt idx="1">
                  <c:v>45261</c:v>
                </c:pt>
                <c:pt idx="2">
                  <c:v>45292</c:v>
                </c:pt>
                <c:pt idx="3">
                  <c:v>45323</c:v>
                </c:pt>
                <c:pt idx="4">
                  <c:v>45352</c:v>
                </c:pt>
                <c:pt idx="5">
                  <c:v>45383</c:v>
                </c:pt>
                <c:pt idx="6">
                  <c:v>45413</c:v>
                </c:pt>
                <c:pt idx="7">
                  <c:v>45444</c:v>
                </c:pt>
                <c:pt idx="8">
                  <c:v>45474</c:v>
                </c:pt>
                <c:pt idx="9">
                  <c:v>45505</c:v>
                </c:pt>
                <c:pt idx="10">
                  <c:v>45536</c:v>
                </c:pt>
                <c:pt idx="11">
                  <c:v>45566</c:v>
                </c:pt>
              </c:numCache>
            </c:numRef>
          </c:cat>
          <c:val>
            <c:numRef>
              <c:f>'konaklama türüne göre ortalama '!$B$2:$B$13</c:f>
              <c:numCache>
                <c:formatCode>General</c:formatCode>
                <c:ptCount val="12"/>
                <c:pt idx="0">
                  <c:v>30.2</c:v>
                </c:pt>
                <c:pt idx="1">
                  <c:v>30.73</c:v>
                </c:pt>
                <c:pt idx="2">
                  <c:v>30.68</c:v>
                </c:pt>
                <c:pt idx="3">
                  <c:v>30.45</c:v>
                </c:pt>
                <c:pt idx="4">
                  <c:v>32.049999999999997</c:v>
                </c:pt>
                <c:pt idx="5">
                  <c:v>33.72</c:v>
                </c:pt>
                <c:pt idx="6">
                  <c:v>34.31</c:v>
                </c:pt>
                <c:pt idx="7">
                  <c:v>35.46</c:v>
                </c:pt>
                <c:pt idx="8">
                  <c:v>37.979999999999997</c:v>
                </c:pt>
                <c:pt idx="9">
                  <c:v>40.020000000000003</c:v>
                </c:pt>
                <c:pt idx="10">
                  <c:v>40.22</c:v>
                </c:pt>
                <c:pt idx="11">
                  <c:v>39.97</c:v>
                </c:pt>
              </c:numCache>
            </c:numRef>
          </c:val>
          <c:smooth val="0"/>
          <c:extLst>
            <c:ext xmlns:c16="http://schemas.microsoft.com/office/drawing/2014/chart" uri="{C3380CC4-5D6E-409C-BE32-E72D297353CC}">
              <c16:uniqueId val="{00000000-F9F9-4B64-8E6F-143D9F07F023}"/>
            </c:ext>
          </c:extLst>
        </c:ser>
        <c:ser>
          <c:idx val="1"/>
          <c:order val="1"/>
          <c:tx>
            <c:strRef>
              <c:f>'konaklama türüne göre ortalama '!$C$1</c:f>
              <c:strCache>
                <c:ptCount val="1"/>
                <c:pt idx="0">
                  <c:v>Economy</c:v>
                </c:pt>
              </c:strCache>
            </c:strRef>
          </c:tx>
          <c:spPr>
            <a:ln w="19050" cap="rnd">
              <a:solidFill>
                <a:schemeClr val="bg2">
                  <a:lumMod val="75000"/>
                </a:schemeClr>
              </a:solidFill>
              <a:prstDash val="sysDash"/>
              <a:round/>
            </a:ln>
            <a:effectLst/>
          </c:spPr>
          <c:marker>
            <c:symbol val="none"/>
          </c:marker>
          <c:cat>
            <c:numRef>
              <c:f>'konaklama türüne göre ortalama '!$A$2:$A$13</c:f>
              <c:numCache>
                <c:formatCode>m/d/yyyy</c:formatCode>
                <c:ptCount val="12"/>
                <c:pt idx="0">
                  <c:v>45231</c:v>
                </c:pt>
                <c:pt idx="1">
                  <c:v>45261</c:v>
                </c:pt>
                <c:pt idx="2">
                  <c:v>45292</c:v>
                </c:pt>
                <c:pt idx="3">
                  <c:v>45323</c:v>
                </c:pt>
                <c:pt idx="4">
                  <c:v>45352</c:v>
                </c:pt>
                <c:pt idx="5">
                  <c:v>45383</c:v>
                </c:pt>
                <c:pt idx="6">
                  <c:v>45413</c:v>
                </c:pt>
                <c:pt idx="7">
                  <c:v>45444</c:v>
                </c:pt>
                <c:pt idx="8">
                  <c:v>45474</c:v>
                </c:pt>
                <c:pt idx="9">
                  <c:v>45505</c:v>
                </c:pt>
                <c:pt idx="10">
                  <c:v>45536</c:v>
                </c:pt>
                <c:pt idx="11">
                  <c:v>45566</c:v>
                </c:pt>
              </c:numCache>
            </c:numRef>
          </c:cat>
          <c:val>
            <c:numRef>
              <c:f>'konaklama türüne göre ortalama '!$C$2:$C$13</c:f>
              <c:numCache>
                <c:formatCode>General</c:formatCode>
                <c:ptCount val="12"/>
                <c:pt idx="0">
                  <c:v>46.33</c:v>
                </c:pt>
                <c:pt idx="1">
                  <c:v>49.1</c:v>
                </c:pt>
                <c:pt idx="2">
                  <c:v>46.73</c:v>
                </c:pt>
                <c:pt idx="3">
                  <c:v>46.2</c:v>
                </c:pt>
                <c:pt idx="4">
                  <c:v>49.83</c:v>
                </c:pt>
                <c:pt idx="5">
                  <c:v>53.45</c:v>
                </c:pt>
                <c:pt idx="6">
                  <c:v>54.8</c:v>
                </c:pt>
                <c:pt idx="7">
                  <c:v>57.28</c:v>
                </c:pt>
                <c:pt idx="8">
                  <c:v>60.22</c:v>
                </c:pt>
                <c:pt idx="9">
                  <c:v>63.4</c:v>
                </c:pt>
                <c:pt idx="10">
                  <c:v>61.42</c:v>
                </c:pt>
                <c:pt idx="11">
                  <c:v>60.58</c:v>
                </c:pt>
              </c:numCache>
            </c:numRef>
          </c:val>
          <c:smooth val="0"/>
          <c:extLst>
            <c:ext xmlns:c16="http://schemas.microsoft.com/office/drawing/2014/chart" uri="{C3380CC4-5D6E-409C-BE32-E72D297353CC}">
              <c16:uniqueId val="{00000001-F9F9-4B64-8E6F-143D9F07F023}"/>
            </c:ext>
          </c:extLst>
        </c:ser>
        <c:ser>
          <c:idx val="2"/>
          <c:order val="2"/>
          <c:tx>
            <c:strRef>
              <c:f>'konaklama türüne göre ortalama '!$D$1</c:f>
              <c:strCache>
                <c:ptCount val="1"/>
                <c:pt idx="0">
                  <c:v>Midscale</c:v>
                </c:pt>
              </c:strCache>
            </c:strRef>
          </c:tx>
          <c:spPr>
            <a:ln w="19050" cap="rnd">
              <a:solidFill>
                <a:schemeClr val="tx2">
                  <a:lumMod val="75000"/>
                  <a:lumOff val="25000"/>
                </a:schemeClr>
              </a:solidFill>
              <a:prstDash val="dash"/>
              <a:round/>
            </a:ln>
            <a:effectLst/>
          </c:spPr>
          <c:marker>
            <c:symbol val="none"/>
          </c:marker>
          <c:cat>
            <c:numRef>
              <c:f>'konaklama türüne göre ortalama '!$A$2:$A$13</c:f>
              <c:numCache>
                <c:formatCode>m/d/yyyy</c:formatCode>
                <c:ptCount val="12"/>
                <c:pt idx="0">
                  <c:v>45231</c:v>
                </c:pt>
                <c:pt idx="1">
                  <c:v>45261</c:v>
                </c:pt>
                <c:pt idx="2">
                  <c:v>45292</c:v>
                </c:pt>
                <c:pt idx="3">
                  <c:v>45323</c:v>
                </c:pt>
                <c:pt idx="4">
                  <c:v>45352</c:v>
                </c:pt>
                <c:pt idx="5">
                  <c:v>45383</c:v>
                </c:pt>
                <c:pt idx="6">
                  <c:v>45413</c:v>
                </c:pt>
                <c:pt idx="7">
                  <c:v>45444</c:v>
                </c:pt>
                <c:pt idx="8">
                  <c:v>45474</c:v>
                </c:pt>
                <c:pt idx="9">
                  <c:v>45505</c:v>
                </c:pt>
                <c:pt idx="10">
                  <c:v>45536</c:v>
                </c:pt>
                <c:pt idx="11">
                  <c:v>45566</c:v>
                </c:pt>
              </c:numCache>
            </c:numRef>
          </c:cat>
          <c:val>
            <c:numRef>
              <c:f>'konaklama türüne göre ortalama '!$D$2:$D$13</c:f>
              <c:numCache>
                <c:formatCode>General</c:formatCode>
                <c:ptCount val="12"/>
                <c:pt idx="0">
                  <c:v>64.92</c:v>
                </c:pt>
                <c:pt idx="1">
                  <c:v>66.97</c:v>
                </c:pt>
                <c:pt idx="2">
                  <c:v>62.41</c:v>
                </c:pt>
                <c:pt idx="3">
                  <c:v>63.08</c:v>
                </c:pt>
                <c:pt idx="4">
                  <c:v>65.53</c:v>
                </c:pt>
                <c:pt idx="5">
                  <c:v>69.77</c:v>
                </c:pt>
                <c:pt idx="6">
                  <c:v>72.45</c:v>
                </c:pt>
                <c:pt idx="7">
                  <c:v>75.790000000000006</c:v>
                </c:pt>
                <c:pt idx="8">
                  <c:v>78.16</c:v>
                </c:pt>
                <c:pt idx="9">
                  <c:v>79.42</c:v>
                </c:pt>
                <c:pt idx="10">
                  <c:v>77.459999999999994</c:v>
                </c:pt>
                <c:pt idx="11">
                  <c:v>75.39</c:v>
                </c:pt>
              </c:numCache>
            </c:numRef>
          </c:val>
          <c:smooth val="0"/>
          <c:extLst>
            <c:ext xmlns:c16="http://schemas.microsoft.com/office/drawing/2014/chart" uri="{C3380CC4-5D6E-409C-BE32-E72D297353CC}">
              <c16:uniqueId val="{00000002-F9F9-4B64-8E6F-143D9F07F023}"/>
            </c:ext>
          </c:extLst>
        </c:ser>
        <c:ser>
          <c:idx val="3"/>
          <c:order val="3"/>
          <c:tx>
            <c:strRef>
              <c:f>'konaklama türüne göre ortalama '!$E$1</c:f>
              <c:strCache>
                <c:ptCount val="1"/>
                <c:pt idx="0">
                  <c:v>Upscale</c:v>
                </c:pt>
              </c:strCache>
            </c:strRef>
          </c:tx>
          <c:spPr>
            <a:ln w="28575" cap="rnd">
              <a:solidFill>
                <a:schemeClr val="tx1">
                  <a:lumMod val="95000"/>
                  <a:lumOff val="5000"/>
                </a:schemeClr>
              </a:solidFill>
              <a:prstDash val="sysDot"/>
              <a:round/>
            </a:ln>
            <a:effectLst/>
          </c:spPr>
          <c:marker>
            <c:symbol val="none"/>
          </c:marker>
          <c:cat>
            <c:numRef>
              <c:f>'konaklama türüne göre ortalama '!$A$2:$A$13</c:f>
              <c:numCache>
                <c:formatCode>m/d/yyyy</c:formatCode>
                <c:ptCount val="12"/>
                <c:pt idx="0">
                  <c:v>45231</c:v>
                </c:pt>
                <c:pt idx="1">
                  <c:v>45261</c:v>
                </c:pt>
                <c:pt idx="2">
                  <c:v>45292</c:v>
                </c:pt>
                <c:pt idx="3">
                  <c:v>45323</c:v>
                </c:pt>
                <c:pt idx="4">
                  <c:v>45352</c:v>
                </c:pt>
                <c:pt idx="5">
                  <c:v>45383</c:v>
                </c:pt>
                <c:pt idx="6">
                  <c:v>45413</c:v>
                </c:pt>
                <c:pt idx="7">
                  <c:v>45444</c:v>
                </c:pt>
                <c:pt idx="8">
                  <c:v>45474</c:v>
                </c:pt>
                <c:pt idx="9">
                  <c:v>45505</c:v>
                </c:pt>
                <c:pt idx="10">
                  <c:v>45536</c:v>
                </c:pt>
                <c:pt idx="11">
                  <c:v>45566</c:v>
                </c:pt>
              </c:numCache>
            </c:numRef>
          </c:cat>
          <c:val>
            <c:numRef>
              <c:f>'konaklama türüne göre ortalama '!$E$2:$E$13</c:f>
              <c:numCache>
                <c:formatCode>General</c:formatCode>
                <c:ptCount val="12"/>
                <c:pt idx="0">
                  <c:v>91.68</c:v>
                </c:pt>
                <c:pt idx="1">
                  <c:v>96.35</c:v>
                </c:pt>
                <c:pt idx="2">
                  <c:v>87.59</c:v>
                </c:pt>
                <c:pt idx="3">
                  <c:v>82.92</c:v>
                </c:pt>
                <c:pt idx="4">
                  <c:v>89.6</c:v>
                </c:pt>
                <c:pt idx="5">
                  <c:v>96.9</c:v>
                </c:pt>
                <c:pt idx="6">
                  <c:v>100.69</c:v>
                </c:pt>
                <c:pt idx="7">
                  <c:v>104.46</c:v>
                </c:pt>
                <c:pt idx="8">
                  <c:v>110.65</c:v>
                </c:pt>
                <c:pt idx="9">
                  <c:v>109.16</c:v>
                </c:pt>
                <c:pt idx="10">
                  <c:v>102.88</c:v>
                </c:pt>
                <c:pt idx="11">
                  <c:v>99.81</c:v>
                </c:pt>
              </c:numCache>
            </c:numRef>
          </c:val>
          <c:smooth val="0"/>
          <c:extLst>
            <c:ext xmlns:c16="http://schemas.microsoft.com/office/drawing/2014/chart" uri="{C3380CC4-5D6E-409C-BE32-E72D297353CC}">
              <c16:uniqueId val="{00000003-F9F9-4B64-8E6F-143D9F07F023}"/>
            </c:ext>
          </c:extLst>
        </c:ser>
        <c:ser>
          <c:idx val="4"/>
          <c:order val="4"/>
          <c:tx>
            <c:strRef>
              <c:f>'konaklama türüne göre ortalama '!$F$1</c:f>
              <c:strCache>
                <c:ptCount val="1"/>
                <c:pt idx="0">
                  <c:v>Luxury</c:v>
                </c:pt>
              </c:strCache>
            </c:strRef>
          </c:tx>
          <c:spPr>
            <a:ln w="19050" cap="rnd">
              <a:solidFill>
                <a:schemeClr val="tx1">
                  <a:lumMod val="85000"/>
                  <a:lumOff val="15000"/>
                </a:schemeClr>
              </a:solidFill>
              <a:round/>
            </a:ln>
            <a:effectLst/>
          </c:spPr>
          <c:marker>
            <c:symbol val="none"/>
          </c:marker>
          <c:cat>
            <c:numRef>
              <c:f>'konaklama türüne göre ortalama '!$A$2:$A$13</c:f>
              <c:numCache>
                <c:formatCode>m/d/yyyy</c:formatCode>
                <c:ptCount val="12"/>
                <c:pt idx="0">
                  <c:v>45231</c:v>
                </c:pt>
                <c:pt idx="1">
                  <c:v>45261</c:v>
                </c:pt>
                <c:pt idx="2">
                  <c:v>45292</c:v>
                </c:pt>
                <c:pt idx="3">
                  <c:v>45323</c:v>
                </c:pt>
                <c:pt idx="4">
                  <c:v>45352</c:v>
                </c:pt>
                <c:pt idx="5">
                  <c:v>45383</c:v>
                </c:pt>
                <c:pt idx="6">
                  <c:v>45413</c:v>
                </c:pt>
                <c:pt idx="7">
                  <c:v>45444</c:v>
                </c:pt>
                <c:pt idx="8">
                  <c:v>45474</c:v>
                </c:pt>
                <c:pt idx="9">
                  <c:v>45505</c:v>
                </c:pt>
                <c:pt idx="10">
                  <c:v>45536</c:v>
                </c:pt>
                <c:pt idx="11">
                  <c:v>45566</c:v>
                </c:pt>
              </c:numCache>
            </c:numRef>
          </c:cat>
          <c:val>
            <c:numRef>
              <c:f>'konaklama türüne göre ortalama '!$F$2:$F$13</c:f>
              <c:numCache>
                <c:formatCode>General</c:formatCode>
                <c:ptCount val="12"/>
                <c:pt idx="0">
                  <c:v>146.88999999999999</c:v>
                </c:pt>
                <c:pt idx="1">
                  <c:v>156.99</c:v>
                </c:pt>
                <c:pt idx="2">
                  <c:v>138.30000000000001</c:v>
                </c:pt>
                <c:pt idx="3">
                  <c:v>126.36</c:v>
                </c:pt>
                <c:pt idx="4">
                  <c:v>133.74</c:v>
                </c:pt>
                <c:pt idx="5">
                  <c:v>146.02000000000001</c:v>
                </c:pt>
                <c:pt idx="6">
                  <c:v>148.72999999999999</c:v>
                </c:pt>
                <c:pt idx="7">
                  <c:v>160</c:v>
                </c:pt>
                <c:pt idx="8">
                  <c:v>164.51</c:v>
                </c:pt>
                <c:pt idx="9">
                  <c:v>162.03</c:v>
                </c:pt>
                <c:pt idx="10">
                  <c:v>151.02000000000001</c:v>
                </c:pt>
                <c:pt idx="11">
                  <c:v>142.53</c:v>
                </c:pt>
              </c:numCache>
            </c:numRef>
          </c:val>
          <c:smooth val="0"/>
          <c:extLst>
            <c:ext xmlns:c16="http://schemas.microsoft.com/office/drawing/2014/chart" uri="{C3380CC4-5D6E-409C-BE32-E72D297353CC}">
              <c16:uniqueId val="{00000004-F9F9-4B64-8E6F-143D9F07F023}"/>
            </c:ext>
          </c:extLst>
        </c:ser>
        <c:ser>
          <c:idx val="5"/>
          <c:order val="5"/>
          <c:tx>
            <c:strRef>
              <c:f>'konaklama türüne göre ortalama '!$G$1</c:f>
              <c:strCache>
                <c:ptCount val="1"/>
                <c:pt idx="0">
                  <c:v>Average Daily Rate</c:v>
                </c:pt>
              </c:strCache>
            </c:strRef>
          </c:tx>
          <c:spPr>
            <a:ln w="22225" cap="rnd">
              <a:solidFill>
                <a:schemeClr val="bg2">
                  <a:lumMod val="75000"/>
                </a:schemeClr>
              </a:solidFill>
              <a:round/>
            </a:ln>
            <a:effectLst/>
          </c:spPr>
          <c:marker>
            <c:symbol val="circle"/>
            <c:size val="5"/>
            <c:spPr>
              <a:solidFill>
                <a:schemeClr val="bg2">
                  <a:lumMod val="75000"/>
                </a:schemeClr>
              </a:solidFill>
              <a:ln w="9525">
                <a:noFill/>
              </a:ln>
              <a:effectLst/>
            </c:spPr>
          </c:marker>
          <c:cat>
            <c:numRef>
              <c:f>'konaklama türüne göre ortalama '!$A$2:$A$13</c:f>
              <c:numCache>
                <c:formatCode>m/d/yyyy</c:formatCode>
                <c:ptCount val="12"/>
                <c:pt idx="0">
                  <c:v>45231</c:v>
                </c:pt>
                <c:pt idx="1">
                  <c:v>45261</c:v>
                </c:pt>
                <c:pt idx="2">
                  <c:v>45292</c:v>
                </c:pt>
                <c:pt idx="3">
                  <c:v>45323</c:v>
                </c:pt>
                <c:pt idx="4">
                  <c:v>45352</c:v>
                </c:pt>
                <c:pt idx="5">
                  <c:v>45383</c:v>
                </c:pt>
                <c:pt idx="6">
                  <c:v>45413</c:v>
                </c:pt>
                <c:pt idx="7">
                  <c:v>45444</c:v>
                </c:pt>
                <c:pt idx="8">
                  <c:v>45474</c:v>
                </c:pt>
                <c:pt idx="9">
                  <c:v>45505</c:v>
                </c:pt>
                <c:pt idx="10">
                  <c:v>45536</c:v>
                </c:pt>
                <c:pt idx="11">
                  <c:v>45566</c:v>
                </c:pt>
              </c:numCache>
            </c:numRef>
          </c:cat>
          <c:val>
            <c:numRef>
              <c:f>'konaklama türüne göre ortalama '!$G$2:$G$13</c:f>
              <c:numCache>
                <c:formatCode>General</c:formatCode>
                <c:ptCount val="12"/>
                <c:pt idx="0">
                  <c:v>78.459999999999994</c:v>
                </c:pt>
                <c:pt idx="1">
                  <c:v>82.65</c:v>
                </c:pt>
                <c:pt idx="2">
                  <c:v>75.06</c:v>
                </c:pt>
                <c:pt idx="3">
                  <c:v>73.66</c:v>
                </c:pt>
                <c:pt idx="4">
                  <c:v>79.040000000000006</c:v>
                </c:pt>
                <c:pt idx="5">
                  <c:v>86.49</c:v>
                </c:pt>
                <c:pt idx="6">
                  <c:v>89.13</c:v>
                </c:pt>
                <c:pt idx="7">
                  <c:v>94.32</c:v>
                </c:pt>
                <c:pt idx="8">
                  <c:v>99.69</c:v>
                </c:pt>
                <c:pt idx="9">
                  <c:v>102.4</c:v>
                </c:pt>
                <c:pt idx="10">
                  <c:v>99.02</c:v>
                </c:pt>
                <c:pt idx="11">
                  <c:v>97.04</c:v>
                </c:pt>
              </c:numCache>
            </c:numRef>
          </c:val>
          <c:smooth val="0"/>
          <c:extLst>
            <c:ext xmlns:c16="http://schemas.microsoft.com/office/drawing/2014/chart" uri="{C3380CC4-5D6E-409C-BE32-E72D297353CC}">
              <c16:uniqueId val="{00000005-F9F9-4B64-8E6F-143D9F07F023}"/>
            </c:ext>
          </c:extLst>
        </c:ser>
        <c:dLbls>
          <c:showLegendKey val="0"/>
          <c:showVal val="0"/>
          <c:showCatName val="0"/>
          <c:showSerName val="0"/>
          <c:showPercent val="0"/>
          <c:showBubbleSize val="0"/>
        </c:dLbls>
        <c:smooth val="0"/>
        <c:axId val="1725880383"/>
        <c:axId val="1725867903"/>
      </c:lineChart>
      <c:dateAx>
        <c:axId val="1725880383"/>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tr-TR" sz="900">
                    <a:latin typeface="Times New Roman" panose="02020603050405020304" pitchFamily="18" charset="0"/>
                    <a:cs typeface="Times New Roman" panose="02020603050405020304" pitchFamily="18" charset="0"/>
                  </a:rPr>
                  <a:t>Date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tr-TR"/>
            </a:p>
          </c:txPr>
        </c:title>
        <c:numFmt formatCode="[$-409]mmm\-yy;@" sourceLinked="0"/>
        <c:majorTickMark val="out"/>
        <c:minorTickMark val="cross"/>
        <c:tickLblPos val="nextTo"/>
        <c:spPr>
          <a:noFill/>
          <a:ln w="9525" cap="flat" cmpd="sng" algn="ctr">
            <a:solidFill>
              <a:schemeClr val="tx1">
                <a:lumMod val="15000"/>
                <a:lumOff val="85000"/>
              </a:schemeClr>
            </a:solidFill>
            <a:round/>
          </a:ln>
          <a:effectLst/>
        </c:spPr>
        <c:txPr>
          <a:bodyPr rot="-18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725867903"/>
        <c:crosses val="autoZero"/>
        <c:auto val="1"/>
        <c:lblOffset val="100"/>
        <c:baseTimeUnit val="months"/>
      </c:dateAx>
      <c:valAx>
        <c:axId val="1725867903"/>
        <c:scaling>
          <c:orientation val="minMax"/>
          <c:min val="2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tr-TR" sz="900">
                    <a:latin typeface="Times New Roman" panose="02020603050405020304" pitchFamily="18" charset="0"/>
                    <a:cs typeface="Times New Roman" panose="02020603050405020304" pitchFamily="18" charset="0"/>
                  </a:rPr>
                  <a:t>Daily Rate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tr-TR"/>
            </a:p>
          </c:txPr>
        </c:title>
        <c:numFmt formatCode="#,##0[$$-409]"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725880383"/>
        <c:crossesAt val="45231"/>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solidFill>
      <a:schemeClr val="bg1"/>
    </a:solidFill>
    <a:ln w="9525" cap="flat" cmpd="sng" algn="ctr">
      <a:noFill/>
      <a:round/>
    </a:ln>
    <a:effectLst/>
  </c:spPr>
  <c:txPr>
    <a:bodyPr/>
    <a:lstStyle/>
    <a:p>
      <a:pPr>
        <a:defRPr/>
      </a:pPr>
      <a:endParaRPr lang="tr-TR"/>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4.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0.25641</cdr:x>
      <cdr:y>0</cdr:y>
    </cdr:from>
    <cdr:to>
      <cdr:x>0.48025</cdr:x>
      <cdr:y>0.73068</cdr:y>
    </cdr:to>
    <cdr:grpSp>
      <cdr:nvGrpSpPr>
        <cdr:cNvPr id="5" name="Grup 4">
          <a:extLst xmlns:a="http://schemas.openxmlformats.org/drawingml/2006/main">
            <a:ext uri="{FF2B5EF4-FFF2-40B4-BE49-F238E27FC236}">
              <a16:creationId xmlns:a16="http://schemas.microsoft.com/office/drawing/2014/main" id="{02914883-279B-89CC-A7E8-A4C5021FECEB}"/>
            </a:ext>
          </a:extLst>
        </cdr:cNvPr>
        <cdr:cNvGrpSpPr/>
      </cdr:nvGrpSpPr>
      <cdr:grpSpPr>
        <a:xfrm xmlns:a="http://schemas.openxmlformats.org/drawingml/2006/main">
          <a:off x="2053097" y="0"/>
          <a:ext cx="1792306" cy="3293249"/>
          <a:chOff x="1697243" y="38208"/>
          <a:chExt cx="1486354" cy="2723808"/>
        </a:xfrm>
      </cdr:grpSpPr>
      <cdr:cxnSp macro="">
        <cdr:nvCxnSpPr>
          <cdr:cNvPr id="2" name="Düz Bağlayıcı 1">
            <a:extLst xmlns:a="http://schemas.openxmlformats.org/drawingml/2006/main">
              <a:ext uri="{FF2B5EF4-FFF2-40B4-BE49-F238E27FC236}">
                <a16:creationId xmlns:a16="http://schemas.microsoft.com/office/drawing/2014/main" id="{D547A49B-B55A-455B-8AF6-8D4C2B78BF3E}"/>
              </a:ext>
            </a:extLst>
          </cdr:cNvPr>
          <cdr:cNvCxnSpPr/>
        </cdr:nvCxnSpPr>
        <cdr:spPr>
          <a:xfrm xmlns:a="http://schemas.openxmlformats.org/drawingml/2006/main" flipV="1">
            <a:off x="1697243" y="38208"/>
            <a:ext cx="0" cy="2723808"/>
          </a:xfrm>
          <a:prstGeom xmlns:a="http://schemas.openxmlformats.org/drawingml/2006/main" prst="line">
            <a:avLst/>
          </a:prstGeom>
          <a:ln xmlns:a="http://schemas.openxmlformats.org/drawingml/2006/main" w="9525">
            <a:solidFill>
              <a:schemeClr val="bg2">
                <a:lumMod val="75000"/>
              </a:schemeClr>
            </a:solidFill>
            <a:prstDash val="dash"/>
            <a:headEnd type="none" w="med" len="med"/>
            <a:tailEnd type="none" w="med" len="med"/>
          </a:ln>
        </cdr:spPr>
        <cdr:style>
          <a:lnRef xmlns:a="http://schemas.openxmlformats.org/drawingml/2006/main" idx="1">
            <a:schemeClr val="accent6"/>
          </a:lnRef>
          <a:fillRef xmlns:a="http://schemas.openxmlformats.org/drawingml/2006/main" idx="0">
            <a:schemeClr val="accent6"/>
          </a:fillRef>
          <a:effectRef xmlns:a="http://schemas.openxmlformats.org/drawingml/2006/main" idx="0">
            <a:schemeClr val="accent6"/>
          </a:effectRef>
          <a:fontRef xmlns:a="http://schemas.openxmlformats.org/drawingml/2006/main" idx="minor">
            <a:schemeClr val="tx1"/>
          </a:fontRef>
        </cdr:style>
      </cdr:cxnSp>
      <cdr:sp macro="" textlink="">
        <cdr:nvSpPr>
          <cdr:cNvPr id="3" name="Metin kutusu 3">
            <a:extLst xmlns:a="http://schemas.openxmlformats.org/drawingml/2006/main">
              <a:ext uri="{FF2B5EF4-FFF2-40B4-BE49-F238E27FC236}">
                <a16:creationId xmlns:a16="http://schemas.microsoft.com/office/drawing/2014/main" id="{B4C32667-D4BB-4D9F-8A4C-7F29D6CF1EB2}"/>
              </a:ext>
            </a:extLst>
          </cdr:cNvPr>
          <cdr:cNvSpPr txBox="1"/>
        </cdr:nvSpPr>
        <cdr:spPr>
          <a:xfrm xmlns:a="http://schemas.openxmlformats.org/drawingml/2006/main">
            <a:off x="1704731" y="162458"/>
            <a:ext cx="1478866" cy="288336"/>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tr-TR" sz="900" kern="1200">
                <a:solidFill>
                  <a:schemeClr val="accent4">
                    <a:lumMod val="75000"/>
                  </a:schemeClr>
                </a:solidFill>
                <a:latin typeface="Times New Roman" panose="02020603050405020304" pitchFamily="18" charset="0"/>
                <a:cs typeface="Times New Roman" panose="02020603050405020304" pitchFamily="18" charset="0"/>
              </a:rPr>
              <a:t>Regulations</a:t>
            </a:r>
            <a:r>
              <a:rPr lang="tr-TR" sz="900" kern="1200" baseline="0">
                <a:solidFill>
                  <a:schemeClr val="accent4">
                    <a:lumMod val="75000"/>
                  </a:schemeClr>
                </a:solidFill>
                <a:latin typeface="Times New Roman" panose="02020603050405020304" pitchFamily="18" charset="0"/>
                <a:cs typeface="Times New Roman" panose="02020603050405020304" pitchFamily="18" charset="0"/>
              </a:rPr>
              <a:t> enacted</a:t>
            </a:r>
            <a:endParaRPr lang="tr-TR" sz="900" kern="1200">
              <a:solidFill>
                <a:schemeClr val="accent4">
                  <a:lumMod val="75000"/>
                </a:schemeClr>
              </a:solidFill>
              <a:latin typeface="Times New Roman" panose="02020603050405020304" pitchFamily="18" charset="0"/>
              <a:cs typeface="Times New Roman" panose="02020603050405020304" pitchFamily="18" charset="0"/>
            </a:endParaRPr>
          </a:p>
        </cdr:txBody>
      </cdr: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1" y="3"/>
            <a:ext cx="3078427" cy="513507"/>
          </a:xfrm>
          <a:prstGeom prst="rect">
            <a:avLst/>
          </a:prstGeom>
        </p:spPr>
        <p:txBody>
          <a:bodyPr vert="horz" lIns="99067" tIns="49534" rIns="99067" bIns="49534" rtlCol="0"/>
          <a:lstStyle>
            <a:lvl1pPr algn="l">
              <a:defRPr sz="1300"/>
            </a:lvl1pPr>
          </a:lstStyle>
          <a:p>
            <a:endParaRPr lang="tr-TR"/>
          </a:p>
        </p:txBody>
      </p:sp>
      <p:sp>
        <p:nvSpPr>
          <p:cNvPr id="3" name="Veri Yer Tutucusu 2"/>
          <p:cNvSpPr>
            <a:spLocks noGrp="1"/>
          </p:cNvSpPr>
          <p:nvPr>
            <p:ph type="dt" idx="1"/>
          </p:nvPr>
        </p:nvSpPr>
        <p:spPr>
          <a:xfrm>
            <a:off x="4023993" y="3"/>
            <a:ext cx="3078427" cy="513507"/>
          </a:xfrm>
          <a:prstGeom prst="rect">
            <a:avLst/>
          </a:prstGeom>
        </p:spPr>
        <p:txBody>
          <a:bodyPr vert="horz" lIns="99067" tIns="49534" rIns="99067" bIns="49534" rtlCol="0"/>
          <a:lstStyle>
            <a:lvl1pPr algn="r">
              <a:defRPr sz="1300"/>
            </a:lvl1pPr>
          </a:lstStyle>
          <a:p>
            <a:fld id="{D1B97F5D-BC0E-4B96-B066-B6BDE630EF39}" type="datetimeFigureOut">
              <a:rPr lang="tr-TR" smtClean="0"/>
              <a:t>8.07.2025</a:t>
            </a:fld>
            <a:endParaRPr lang="tr-TR"/>
          </a:p>
        </p:txBody>
      </p:sp>
      <p:sp>
        <p:nvSpPr>
          <p:cNvPr id="4" name="Slayt Resmi Yer Tutucusu 3"/>
          <p:cNvSpPr>
            <a:spLocks noGrp="1" noRot="1" noChangeAspect="1"/>
          </p:cNvSpPr>
          <p:nvPr>
            <p:ph type="sldImg" idx="2"/>
          </p:nvPr>
        </p:nvSpPr>
        <p:spPr>
          <a:xfrm>
            <a:off x="481013" y="1277938"/>
            <a:ext cx="6142037" cy="3455987"/>
          </a:xfrm>
          <a:prstGeom prst="rect">
            <a:avLst/>
          </a:prstGeom>
          <a:noFill/>
          <a:ln w="12700">
            <a:solidFill>
              <a:prstClr val="black"/>
            </a:solidFill>
          </a:ln>
        </p:spPr>
        <p:txBody>
          <a:bodyPr vert="horz" lIns="99067" tIns="49534" rIns="99067" bIns="49534" rtlCol="0" anchor="ctr"/>
          <a:lstStyle/>
          <a:p>
            <a:endParaRPr lang="tr-TR"/>
          </a:p>
        </p:txBody>
      </p:sp>
      <p:sp>
        <p:nvSpPr>
          <p:cNvPr id="5" name="Not Yer Tutucusu 4"/>
          <p:cNvSpPr>
            <a:spLocks noGrp="1"/>
          </p:cNvSpPr>
          <p:nvPr>
            <p:ph type="body" sz="quarter" idx="3"/>
          </p:nvPr>
        </p:nvSpPr>
        <p:spPr>
          <a:xfrm>
            <a:off x="710407" y="4925409"/>
            <a:ext cx="5683250" cy="4029882"/>
          </a:xfrm>
          <a:prstGeom prst="rect">
            <a:avLst/>
          </a:prstGeom>
        </p:spPr>
        <p:txBody>
          <a:bodyPr vert="horz" lIns="99067" tIns="49534" rIns="99067" bIns="49534"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1" y="9721108"/>
            <a:ext cx="3078427" cy="513507"/>
          </a:xfrm>
          <a:prstGeom prst="rect">
            <a:avLst/>
          </a:prstGeom>
        </p:spPr>
        <p:txBody>
          <a:bodyPr vert="horz" lIns="99067" tIns="49534" rIns="99067" bIns="49534" rtlCol="0" anchor="b"/>
          <a:lstStyle>
            <a:lvl1pPr algn="l">
              <a:defRPr sz="1300"/>
            </a:lvl1pPr>
          </a:lstStyle>
          <a:p>
            <a:endParaRPr lang="tr-TR"/>
          </a:p>
        </p:txBody>
      </p:sp>
      <p:sp>
        <p:nvSpPr>
          <p:cNvPr id="7" name="Slayt Numarası Yer Tutucusu 6"/>
          <p:cNvSpPr>
            <a:spLocks noGrp="1"/>
          </p:cNvSpPr>
          <p:nvPr>
            <p:ph type="sldNum" sz="quarter" idx="5"/>
          </p:nvPr>
        </p:nvSpPr>
        <p:spPr>
          <a:xfrm>
            <a:off x="4023993" y="9721108"/>
            <a:ext cx="3078427" cy="513507"/>
          </a:xfrm>
          <a:prstGeom prst="rect">
            <a:avLst/>
          </a:prstGeom>
        </p:spPr>
        <p:txBody>
          <a:bodyPr vert="horz" lIns="99067" tIns="49534" rIns="99067" bIns="49534" rtlCol="0" anchor="b"/>
          <a:lstStyle>
            <a:lvl1pPr algn="r">
              <a:defRPr sz="1300"/>
            </a:lvl1pPr>
          </a:lstStyle>
          <a:p>
            <a:fld id="{EEC46AB2-8B73-4BF6-8383-82FAE17A53D7}" type="slidenum">
              <a:rPr lang="tr-TR" smtClean="0"/>
              <a:t>‹#›</a:t>
            </a:fld>
            <a:endParaRPr lang="tr-TR"/>
          </a:p>
        </p:txBody>
      </p:sp>
    </p:spTree>
    <p:extLst>
      <p:ext uri="{BB962C8B-B14F-4D97-AF65-F5344CB8AC3E}">
        <p14:creationId xmlns:p14="http://schemas.microsoft.com/office/powerpoint/2010/main" val="1864249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90672" rtl="0" eaLnBrk="1" fontAlgn="auto" latinLnBrk="0" hangingPunct="1">
              <a:lnSpc>
                <a:spcPct val="100000"/>
              </a:lnSpc>
              <a:spcBef>
                <a:spcPts val="0"/>
              </a:spcBef>
              <a:spcAft>
                <a:spcPts val="0"/>
              </a:spcAft>
              <a:buClrTx/>
              <a:buSzTx/>
              <a:buFontTx/>
              <a:buNone/>
              <a:tabLst/>
              <a:defRPr/>
            </a:pPr>
            <a:r>
              <a:rPr lang="tr-TR" sz="1300" b="1" dirty="0" err="1"/>
              <a:t>Hello</a:t>
            </a:r>
            <a:r>
              <a:rPr lang="tr-TR" sz="1300" b="1" dirty="0"/>
              <a:t> </a:t>
            </a:r>
            <a:r>
              <a:rPr lang="tr-TR" sz="1300" b="1" dirty="0" err="1"/>
              <a:t>everyone</a:t>
            </a:r>
            <a:r>
              <a:rPr lang="tr-TR" sz="1300" b="1" dirty="0"/>
              <a:t>.</a:t>
            </a:r>
            <a:br>
              <a:rPr lang="tr-TR" sz="1300" dirty="0"/>
            </a:br>
            <a:r>
              <a:rPr lang="en-US" sz="1300" dirty="0"/>
              <a:t>My name is Basak Ozen, and I am a master's student at </a:t>
            </a:r>
            <a:r>
              <a:rPr lang="en-US" sz="1300" dirty="0" err="1"/>
              <a:t>Gebze</a:t>
            </a:r>
            <a:r>
              <a:rPr lang="en-US" sz="1300" dirty="0"/>
              <a:t> Technical University in Turkey. It is with great pleasure that I am here today to present the findings of a research study that was conducted in collaboration with my master thesis advisor Dr. Dicle K</a:t>
            </a:r>
            <a:r>
              <a:rPr lang="tr-TR" sz="1300" dirty="0"/>
              <a:t>ı</a:t>
            </a:r>
            <a:r>
              <a:rPr lang="en-US" sz="1300" dirty="0"/>
              <a:t>z</a:t>
            </a:r>
            <a:r>
              <a:rPr lang="tr-TR" sz="1300" dirty="0"/>
              <a:t>ı</a:t>
            </a:r>
            <a:r>
              <a:rPr lang="en-US" sz="1300" dirty="0" err="1"/>
              <a:t>ldere</a:t>
            </a:r>
            <a:r>
              <a:rPr lang="en-US" sz="1300" dirty="0"/>
              <a:t> The presentation is entitled "</a:t>
            </a:r>
            <a:r>
              <a:rPr lang="en-US" sz="1200" b="0" i="0" kern="1200" dirty="0">
                <a:solidFill>
                  <a:schemeClr val="tx1"/>
                </a:solidFill>
                <a:effectLst/>
                <a:latin typeface="+mn-lt"/>
                <a:ea typeface="+mn-ea"/>
                <a:cs typeface="+mn-cs"/>
              </a:rPr>
              <a:t>EXAMINING THE EFFECTS OF SHORT-TERM RENTAL REGULATIONS: THE INS AND OUTS OF ISTANBUL</a:t>
            </a:r>
            <a:r>
              <a:rPr lang="en-US" sz="1300" dirty="0"/>
              <a:t>."</a:t>
            </a:r>
            <a:endParaRPr lang="tr-TR" dirty="0"/>
          </a:p>
        </p:txBody>
      </p:sp>
      <p:sp>
        <p:nvSpPr>
          <p:cNvPr id="4" name="Slayt Numarası Yer Tutucusu 3"/>
          <p:cNvSpPr>
            <a:spLocks noGrp="1"/>
          </p:cNvSpPr>
          <p:nvPr>
            <p:ph type="sldNum" sz="quarter" idx="5"/>
          </p:nvPr>
        </p:nvSpPr>
        <p:spPr/>
        <p:txBody>
          <a:bodyPr/>
          <a:lstStyle/>
          <a:p>
            <a:fld id="{EEC46AB2-8B73-4BF6-8383-82FAE17A53D7}" type="slidenum">
              <a:rPr lang="tr-TR" smtClean="0"/>
              <a:t>1</a:t>
            </a:fld>
            <a:endParaRPr lang="tr-TR"/>
          </a:p>
        </p:txBody>
      </p:sp>
    </p:spTree>
    <p:extLst>
      <p:ext uri="{BB962C8B-B14F-4D97-AF65-F5344CB8AC3E}">
        <p14:creationId xmlns:p14="http://schemas.microsoft.com/office/powerpoint/2010/main" val="2414536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AF056-2FD7-9CFC-DC0F-C445285CD1A9}"/>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98C66A4C-BF7C-A50B-C0D8-B5586DE87E7A}"/>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2270CD3D-ED6C-F115-A9C9-33DFEC5FA968}"/>
              </a:ext>
            </a:extLst>
          </p:cNvPr>
          <p:cNvSpPr>
            <a:spLocks noGrp="1"/>
          </p:cNvSpPr>
          <p:nvPr>
            <p:ph type="body" idx="1"/>
          </p:nvPr>
        </p:nvSpPr>
        <p:spPr/>
        <p:txBody>
          <a:bodyPr/>
          <a:lstStyle/>
          <a:p>
            <a:pPr defTabSz="990672">
              <a:defRPr/>
            </a:pPr>
            <a:r>
              <a:rPr lang="en-US" dirty="0">
                <a:latin typeface="Aptos" panose="020B0004020202020204" pitchFamily="34" charset="0"/>
              </a:rPr>
              <a:t>Turkey introduced Law No. 7464 </a:t>
            </a:r>
            <a:r>
              <a:rPr lang="tr-TR" dirty="0">
                <a:latin typeface="Aptos" panose="020B0004020202020204" pitchFamily="34" charset="0"/>
              </a:rPr>
              <a:t>(</a:t>
            </a:r>
            <a:r>
              <a:rPr lang="en-US" dirty="0">
                <a:latin typeface="Aptos" panose="020B0004020202020204" pitchFamily="34" charset="0"/>
              </a:rPr>
              <a:t>seven thousand four hundred sixty-four</a:t>
            </a:r>
            <a:r>
              <a:rPr lang="tr-TR" dirty="0">
                <a:latin typeface="Aptos" panose="020B0004020202020204" pitchFamily="34" charset="0"/>
              </a:rPr>
              <a:t>) </a:t>
            </a:r>
            <a:r>
              <a:rPr lang="en-US" dirty="0">
                <a:latin typeface="Aptos" panose="020B0004020202020204" pitchFamily="34" charset="0"/>
              </a:rPr>
              <a:t>in January 2024</a:t>
            </a:r>
            <a:r>
              <a:rPr lang="tr-TR" dirty="0">
                <a:latin typeface="Aptos" panose="020B0004020202020204" pitchFamily="34" charset="0"/>
              </a:rPr>
              <a:t> (</a:t>
            </a:r>
            <a:r>
              <a:rPr lang="tr-TR" sz="1200" b="0" i="0" kern="1200" dirty="0">
                <a:solidFill>
                  <a:schemeClr val="tx1"/>
                </a:solidFill>
                <a:effectLst/>
                <a:latin typeface="+mn-lt"/>
                <a:ea typeface="+mn-ea"/>
                <a:cs typeface="+mn-cs"/>
              </a:rPr>
              <a:t>two </a:t>
            </a:r>
            <a:r>
              <a:rPr lang="tr-TR" sz="1200" b="0" i="0" kern="1200" dirty="0" err="1">
                <a:solidFill>
                  <a:schemeClr val="tx1"/>
                </a:solidFill>
                <a:effectLst/>
                <a:latin typeface="+mn-lt"/>
                <a:ea typeface="+mn-ea"/>
                <a:cs typeface="+mn-cs"/>
              </a:rPr>
              <a:t>thousand</a:t>
            </a:r>
            <a:r>
              <a:rPr lang="tr-TR" sz="1200" b="0" i="0" kern="120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twenty-four</a:t>
            </a:r>
            <a:r>
              <a:rPr lang="tr-TR" sz="1200" b="0" i="0" kern="1200" dirty="0">
                <a:solidFill>
                  <a:schemeClr val="tx1"/>
                </a:solidFill>
                <a:effectLst/>
                <a:latin typeface="+mn-lt"/>
                <a:ea typeface="+mn-ea"/>
                <a:cs typeface="+mn-cs"/>
              </a:rPr>
              <a:t>) </a:t>
            </a:r>
            <a:r>
              <a:rPr lang="en-US" dirty="0">
                <a:latin typeface="Aptos" panose="020B0004020202020204" pitchFamily="34" charset="0"/>
              </a:rPr>
              <a:t> to regulate short-term rentals.</a:t>
            </a:r>
            <a:endParaRPr lang="tr-TR" dirty="0">
              <a:latin typeface="Aptos" panose="020B0004020202020204" pitchFamily="34" charset="0"/>
            </a:endParaRPr>
          </a:p>
          <a:p>
            <a:pPr defTabSz="990672">
              <a:defRPr/>
            </a:pPr>
            <a:r>
              <a:rPr lang="en-US" dirty="0">
                <a:latin typeface="Aptos" panose="020B0004020202020204" pitchFamily="34" charset="0"/>
              </a:rPr>
              <a:t>Rather than banning STRs, the law aims to incorporate them into a legal and accountable framework, as reflected in global trends.</a:t>
            </a:r>
            <a:endParaRPr lang="tr-TR" dirty="0"/>
          </a:p>
        </p:txBody>
      </p:sp>
      <p:sp>
        <p:nvSpPr>
          <p:cNvPr id="4" name="Slayt Numarası Yer Tutucusu 3">
            <a:extLst>
              <a:ext uri="{FF2B5EF4-FFF2-40B4-BE49-F238E27FC236}">
                <a16:creationId xmlns:a16="http://schemas.microsoft.com/office/drawing/2014/main" id="{08F50FB8-4968-129C-437B-F1D967F880B0}"/>
              </a:ext>
            </a:extLst>
          </p:cNvPr>
          <p:cNvSpPr>
            <a:spLocks noGrp="1"/>
          </p:cNvSpPr>
          <p:nvPr>
            <p:ph type="sldNum" sz="quarter" idx="5"/>
          </p:nvPr>
        </p:nvSpPr>
        <p:spPr/>
        <p:txBody>
          <a:bodyPr/>
          <a:lstStyle/>
          <a:p>
            <a:fld id="{EEC46AB2-8B73-4BF6-8383-82FAE17A53D7}" type="slidenum">
              <a:rPr lang="tr-TR" smtClean="0"/>
              <a:t>10</a:t>
            </a:fld>
            <a:endParaRPr lang="tr-TR"/>
          </a:p>
        </p:txBody>
      </p:sp>
    </p:spTree>
    <p:extLst>
      <p:ext uri="{BB962C8B-B14F-4D97-AF65-F5344CB8AC3E}">
        <p14:creationId xmlns:p14="http://schemas.microsoft.com/office/powerpoint/2010/main" val="2668374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03C0C-36A0-D25B-EA56-812D51C8360A}"/>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720F0F94-DD4E-42B1-F657-2C62BE626476}"/>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2FC0BCD4-FDA5-87DE-F249-DEEA0948C21E}"/>
              </a:ext>
            </a:extLst>
          </p:cNvPr>
          <p:cNvSpPr>
            <a:spLocks noGrp="1"/>
          </p:cNvSpPr>
          <p:nvPr>
            <p:ph type="body" idx="1"/>
          </p:nvPr>
        </p:nvSpPr>
        <p:spPr/>
        <p:txBody>
          <a:bodyPr/>
          <a:lstStyle/>
          <a:p>
            <a:r>
              <a:rPr lang="en-US" dirty="0"/>
              <a:t>The law has brought in a series of rules to certify homes rented for tourism, record and tax income, prevent unregistered income, improve security by sharing guest information, and create a safe and fair working environment. </a:t>
            </a:r>
            <a:endParaRPr lang="tr-TR" dirty="0"/>
          </a:p>
          <a:p>
            <a:r>
              <a:rPr lang="en-US" dirty="0"/>
              <a:t>However, there are some gaps, such as confusion in land registry records and uncertainty around tax rates.</a:t>
            </a:r>
            <a:endParaRPr lang="tr-TR" dirty="0"/>
          </a:p>
        </p:txBody>
      </p:sp>
      <p:sp>
        <p:nvSpPr>
          <p:cNvPr id="4" name="Slayt Numarası Yer Tutucusu 3">
            <a:extLst>
              <a:ext uri="{FF2B5EF4-FFF2-40B4-BE49-F238E27FC236}">
                <a16:creationId xmlns:a16="http://schemas.microsoft.com/office/drawing/2014/main" id="{DF12DE72-8C44-5F39-4C2F-713FD37EBBBA}"/>
              </a:ext>
            </a:extLst>
          </p:cNvPr>
          <p:cNvSpPr>
            <a:spLocks noGrp="1"/>
          </p:cNvSpPr>
          <p:nvPr>
            <p:ph type="sldNum" sz="quarter" idx="5"/>
          </p:nvPr>
        </p:nvSpPr>
        <p:spPr/>
        <p:txBody>
          <a:bodyPr/>
          <a:lstStyle/>
          <a:p>
            <a:fld id="{EEC46AB2-8B73-4BF6-8383-82FAE17A53D7}" type="slidenum">
              <a:rPr lang="tr-TR" smtClean="0"/>
              <a:t>11</a:t>
            </a:fld>
            <a:endParaRPr lang="tr-TR"/>
          </a:p>
        </p:txBody>
      </p:sp>
    </p:spTree>
    <p:extLst>
      <p:ext uri="{BB962C8B-B14F-4D97-AF65-F5344CB8AC3E}">
        <p14:creationId xmlns:p14="http://schemas.microsoft.com/office/powerpoint/2010/main" val="329457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11F8C-256E-7D6D-BA26-B27DB33D5837}"/>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CD4A106F-DC41-2E92-8D16-623522ED72D3}"/>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4CDA11FA-7BAD-4026-578C-DF3226783048}"/>
              </a:ext>
            </a:extLst>
          </p:cNvPr>
          <p:cNvSpPr>
            <a:spLocks noGrp="1"/>
          </p:cNvSpPr>
          <p:nvPr>
            <p:ph type="body" idx="1"/>
          </p:nvPr>
        </p:nvSpPr>
        <p:spPr/>
        <p:txBody>
          <a:bodyPr/>
          <a:lstStyle/>
          <a:p>
            <a:r>
              <a:rPr lang="en-US" sz="1300" dirty="0"/>
              <a:t>After the law passed, different groups started to </a:t>
            </a:r>
            <a:r>
              <a:rPr lang="en-US" sz="1300" dirty="0" err="1"/>
              <a:t>organise</a:t>
            </a:r>
            <a:r>
              <a:rPr lang="en-US" sz="1300" dirty="0"/>
              <a:t>.</a:t>
            </a:r>
            <a:endParaRPr lang="tr-TR" sz="1300" dirty="0"/>
          </a:p>
          <a:p>
            <a:r>
              <a:rPr lang="en-US" sz="1300" dirty="0"/>
              <a:t>TURKOB was founded to defend hosts' rights, arguing the law was too restrictive.</a:t>
            </a:r>
            <a:endParaRPr lang="tr-TR" sz="1300" dirty="0"/>
          </a:p>
          <a:p>
            <a:r>
              <a:rPr lang="en-US" sz="1300" dirty="0"/>
              <a:t>YENKON, a group of brokerage companies, wanted to work with the government to support </a:t>
            </a:r>
            <a:r>
              <a:rPr lang="en-US" sz="1300" dirty="0" err="1"/>
              <a:t>legalisation</a:t>
            </a:r>
            <a:r>
              <a:rPr lang="en-US" sz="1300" dirty="0"/>
              <a:t> and establish corporate identity.</a:t>
            </a:r>
            <a:endParaRPr lang="tr-TR" sz="1300" dirty="0"/>
          </a:p>
          <a:p>
            <a:r>
              <a:rPr lang="en-US" sz="1300" dirty="0"/>
              <a:t>Both groups had difficulties in communicating with decision-makers. This shows a lack of inclusive policy-making.</a:t>
            </a:r>
            <a:endParaRPr lang="tr-TR" b="0" dirty="0"/>
          </a:p>
        </p:txBody>
      </p:sp>
      <p:sp>
        <p:nvSpPr>
          <p:cNvPr id="4" name="Slayt Numarası Yer Tutucusu 3">
            <a:extLst>
              <a:ext uri="{FF2B5EF4-FFF2-40B4-BE49-F238E27FC236}">
                <a16:creationId xmlns:a16="http://schemas.microsoft.com/office/drawing/2014/main" id="{D8E81519-01EF-FCEF-821E-9EF3923B2F77}"/>
              </a:ext>
            </a:extLst>
          </p:cNvPr>
          <p:cNvSpPr>
            <a:spLocks noGrp="1"/>
          </p:cNvSpPr>
          <p:nvPr>
            <p:ph type="sldNum" sz="quarter" idx="5"/>
          </p:nvPr>
        </p:nvSpPr>
        <p:spPr/>
        <p:txBody>
          <a:bodyPr/>
          <a:lstStyle/>
          <a:p>
            <a:fld id="{EEC46AB2-8B73-4BF6-8383-82FAE17A53D7}" type="slidenum">
              <a:rPr lang="tr-TR" smtClean="0"/>
              <a:t>12</a:t>
            </a:fld>
            <a:endParaRPr lang="tr-TR"/>
          </a:p>
        </p:txBody>
      </p:sp>
    </p:spTree>
    <p:extLst>
      <p:ext uri="{BB962C8B-B14F-4D97-AF65-F5344CB8AC3E}">
        <p14:creationId xmlns:p14="http://schemas.microsoft.com/office/powerpoint/2010/main" val="1534313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96465-11DA-629B-3314-9DF3FE1BC424}"/>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29F5D553-D19D-B556-B93F-1979FF4188E9}"/>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8012E884-3234-7F82-0ED0-CFF7B7F6D631}"/>
              </a:ext>
            </a:extLst>
          </p:cNvPr>
          <p:cNvSpPr>
            <a:spLocks noGrp="1"/>
          </p:cNvSpPr>
          <p:nvPr>
            <p:ph type="body" idx="1"/>
          </p:nvPr>
        </p:nvSpPr>
        <p:spPr/>
        <p:txBody>
          <a:bodyPr/>
          <a:lstStyle/>
          <a:p>
            <a:r>
              <a:rPr lang="en-US" sz="1300" dirty="0"/>
              <a:t>The government has begun imposing fines on those who do not comply with the regulations.</a:t>
            </a:r>
            <a:endParaRPr lang="tr-TR" sz="1300" dirty="0"/>
          </a:p>
          <a:p>
            <a:r>
              <a:rPr lang="en-US" sz="1300" dirty="0"/>
              <a:t>Airbnb and Booking have agreed to list only licensed rental properties.</a:t>
            </a:r>
            <a:endParaRPr lang="tr-TR" sz="1300" dirty="0"/>
          </a:p>
          <a:p>
            <a:r>
              <a:rPr lang="en-US" sz="1300" dirty="0"/>
              <a:t>However, as there is currently no verification system in place, some listings still contain fake </a:t>
            </a:r>
            <a:r>
              <a:rPr lang="en-US" sz="1300" dirty="0" err="1"/>
              <a:t>licence</a:t>
            </a:r>
            <a:r>
              <a:rPr lang="en-US" sz="1300" dirty="0"/>
              <a:t> numbers.</a:t>
            </a:r>
            <a:endParaRPr lang="tr-TR" sz="1300" dirty="0"/>
          </a:p>
          <a:p>
            <a:r>
              <a:rPr lang="en-US" sz="1300" dirty="0"/>
              <a:t>Guests can check </a:t>
            </a:r>
            <a:r>
              <a:rPr lang="en-US" sz="1300" dirty="0" err="1"/>
              <a:t>licence</a:t>
            </a:r>
            <a:r>
              <a:rPr lang="en-US" sz="1300" dirty="0"/>
              <a:t> numbers on the Ministry of Culture and Tourism's website.</a:t>
            </a:r>
            <a:endParaRPr lang="tr-TR" b="0" dirty="0"/>
          </a:p>
        </p:txBody>
      </p:sp>
      <p:sp>
        <p:nvSpPr>
          <p:cNvPr id="4" name="Slayt Numarası Yer Tutucusu 3">
            <a:extLst>
              <a:ext uri="{FF2B5EF4-FFF2-40B4-BE49-F238E27FC236}">
                <a16:creationId xmlns:a16="http://schemas.microsoft.com/office/drawing/2014/main" id="{00691D52-EE5F-6552-6B64-533F7D128621}"/>
              </a:ext>
            </a:extLst>
          </p:cNvPr>
          <p:cNvSpPr>
            <a:spLocks noGrp="1"/>
          </p:cNvSpPr>
          <p:nvPr>
            <p:ph type="sldNum" sz="quarter" idx="5"/>
          </p:nvPr>
        </p:nvSpPr>
        <p:spPr/>
        <p:txBody>
          <a:bodyPr/>
          <a:lstStyle/>
          <a:p>
            <a:fld id="{EEC46AB2-8B73-4BF6-8383-82FAE17A53D7}" type="slidenum">
              <a:rPr lang="tr-TR" smtClean="0"/>
              <a:t>13</a:t>
            </a:fld>
            <a:endParaRPr lang="tr-TR"/>
          </a:p>
        </p:txBody>
      </p:sp>
    </p:spTree>
    <p:extLst>
      <p:ext uri="{BB962C8B-B14F-4D97-AF65-F5344CB8AC3E}">
        <p14:creationId xmlns:p14="http://schemas.microsoft.com/office/powerpoint/2010/main" val="3491675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5A64A-5079-13E2-4B93-BCB1D9388256}"/>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75E82FC7-AE12-8571-7B7E-9ACBEEFE3E19}"/>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423159A4-7A38-3F2C-6C4F-14841AA4D235}"/>
              </a:ext>
            </a:extLst>
          </p:cNvPr>
          <p:cNvSpPr>
            <a:spLocks noGrp="1"/>
          </p:cNvSpPr>
          <p:nvPr>
            <p:ph type="body" idx="1"/>
          </p:nvPr>
        </p:nvSpPr>
        <p:spPr/>
        <p:txBody>
          <a:bodyPr/>
          <a:lstStyle/>
          <a:p>
            <a:r>
              <a:rPr lang="en-US" dirty="0"/>
              <a:t>The new regulations have led to a significant decrease in Airbnb listings.</a:t>
            </a:r>
            <a:endParaRPr lang="tr-TR" dirty="0"/>
          </a:p>
          <a:p>
            <a:r>
              <a:rPr lang="en-US" dirty="0"/>
              <a:t>The new requirements, including owning the property and getting </a:t>
            </a:r>
            <a:r>
              <a:rPr lang="en-US" dirty="0" err="1"/>
              <a:t>neighbour</a:t>
            </a:r>
            <a:r>
              <a:rPr lang="en-US" dirty="0"/>
              <a:t> approval, have created barriers for many hosts.</a:t>
            </a:r>
            <a:endParaRPr lang="tr-TR" dirty="0"/>
          </a:p>
          <a:p>
            <a:r>
              <a:rPr lang="en-US" dirty="0"/>
              <a:t>This could be a sign of housing becoming less "</a:t>
            </a:r>
            <a:r>
              <a:rPr lang="en-US" dirty="0" err="1"/>
              <a:t>decommodified</a:t>
            </a:r>
            <a:r>
              <a:rPr lang="en-US" dirty="0"/>
              <a:t>", but it's too early to know the long-term effects.</a:t>
            </a:r>
            <a:endParaRPr lang="tr-TR" dirty="0"/>
          </a:p>
        </p:txBody>
      </p:sp>
      <p:sp>
        <p:nvSpPr>
          <p:cNvPr id="4" name="Slayt Numarası Yer Tutucusu 3">
            <a:extLst>
              <a:ext uri="{FF2B5EF4-FFF2-40B4-BE49-F238E27FC236}">
                <a16:creationId xmlns:a16="http://schemas.microsoft.com/office/drawing/2014/main" id="{984F67D8-6B25-54BC-7550-0F40F60855AA}"/>
              </a:ext>
            </a:extLst>
          </p:cNvPr>
          <p:cNvSpPr>
            <a:spLocks noGrp="1"/>
          </p:cNvSpPr>
          <p:nvPr>
            <p:ph type="sldNum" sz="quarter" idx="5"/>
          </p:nvPr>
        </p:nvSpPr>
        <p:spPr/>
        <p:txBody>
          <a:bodyPr/>
          <a:lstStyle/>
          <a:p>
            <a:fld id="{EEC46AB2-8B73-4BF6-8383-82FAE17A53D7}" type="slidenum">
              <a:rPr lang="tr-TR" smtClean="0"/>
              <a:t>14</a:t>
            </a:fld>
            <a:endParaRPr lang="tr-TR"/>
          </a:p>
        </p:txBody>
      </p:sp>
    </p:spTree>
    <p:extLst>
      <p:ext uri="{BB962C8B-B14F-4D97-AF65-F5344CB8AC3E}">
        <p14:creationId xmlns:p14="http://schemas.microsoft.com/office/powerpoint/2010/main" val="2849933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23731-F7A2-49E1-33D7-B9FA8AEB8CDB}"/>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4E4519BD-6BA9-1301-9721-975759CFB849}"/>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B79B921C-FCD2-A7C7-3321-F2588AAE8CB7}"/>
              </a:ext>
            </a:extLst>
          </p:cNvPr>
          <p:cNvSpPr>
            <a:spLocks noGrp="1"/>
          </p:cNvSpPr>
          <p:nvPr>
            <p:ph type="body" idx="1"/>
          </p:nvPr>
        </p:nvSpPr>
        <p:spPr/>
        <p:txBody>
          <a:bodyPr/>
          <a:lstStyle/>
          <a:p>
            <a:r>
              <a:rPr lang="en-US" dirty="0"/>
              <a:t>Notably, despite a decline in the number of listings, there has been an increase in average daily rental prices.</a:t>
            </a:r>
            <a:endParaRPr lang="tr-TR" dirty="0"/>
          </a:p>
          <a:p>
            <a:r>
              <a:rPr lang="en-US" dirty="0"/>
              <a:t>This phenomenon is likely attributable to a disruption in the equilibrium between supply and demand.</a:t>
            </a:r>
            <a:endParaRPr lang="tr-TR" dirty="0"/>
          </a:p>
        </p:txBody>
      </p:sp>
      <p:sp>
        <p:nvSpPr>
          <p:cNvPr id="4" name="Slayt Numarası Yer Tutucusu 3">
            <a:extLst>
              <a:ext uri="{FF2B5EF4-FFF2-40B4-BE49-F238E27FC236}">
                <a16:creationId xmlns:a16="http://schemas.microsoft.com/office/drawing/2014/main" id="{70D7134F-F9F5-5255-AD53-7EC86645BD9A}"/>
              </a:ext>
            </a:extLst>
          </p:cNvPr>
          <p:cNvSpPr>
            <a:spLocks noGrp="1"/>
          </p:cNvSpPr>
          <p:nvPr>
            <p:ph type="sldNum" sz="quarter" idx="5"/>
          </p:nvPr>
        </p:nvSpPr>
        <p:spPr/>
        <p:txBody>
          <a:bodyPr/>
          <a:lstStyle/>
          <a:p>
            <a:fld id="{EEC46AB2-8B73-4BF6-8383-82FAE17A53D7}" type="slidenum">
              <a:rPr lang="tr-TR" smtClean="0"/>
              <a:t>15</a:t>
            </a:fld>
            <a:endParaRPr lang="tr-TR"/>
          </a:p>
        </p:txBody>
      </p:sp>
    </p:spTree>
    <p:extLst>
      <p:ext uri="{BB962C8B-B14F-4D97-AF65-F5344CB8AC3E}">
        <p14:creationId xmlns:p14="http://schemas.microsoft.com/office/powerpoint/2010/main" val="2570523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D12EC-B276-79A1-6FA9-FBAE38B21A33}"/>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809054DE-DF03-A558-E337-C0F23AAB11B1}"/>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E6EC53F4-CAAF-07D5-7B75-0ADD80DDD367}"/>
              </a:ext>
            </a:extLst>
          </p:cNvPr>
          <p:cNvSpPr>
            <a:spLocks noGrp="1"/>
          </p:cNvSpPr>
          <p:nvPr>
            <p:ph type="body" idx="1"/>
          </p:nvPr>
        </p:nvSpPr>
        <p:spPr/>
        <p:txBody>
          <a:bodyPr/>
          <a:lstStyle/>
          <a:p>
            <a:r>
              <a:rPr lang="en-US" dirty="0"/>
              <a:t>Most districts saw a fall in listings, but Fatih saw an increase.</a:t>
            </a:r>
            <a:endParaRPr lang="tr-TR" dirty="0"/>
          </a:p>
          <a:p>
            <a:r>
              <a:rPr lang="en-US" dirty="0"/>
              <a:t>This suggests that regulatory measures work differently in different </a:t>
            </a:r>
            <a:r>
              <a:rPr lang="en-US" dirty="0" err="1"/>
              <a:t>neighbourhoods</a:t>
            </a:r>
            <a:r>
              <a:rPr lang="en-US" dirty="0"/>
              <a:t>. </a:t>
            </a:r>
            <a:endParaRPr lang="tr-TR" dirty="0"/>
          </a:p>
          <a:p>
            <a:r>
              <a:rPr lang="en-US" dirty="0"/>
              <a:t>Local social dynamics, enforcement limitations and housing structures may be the reason, but more research is needed.</a:t>
            </a:r>
            <a:endParaRPr lang="tr-TR" dirty="0"/>
          </a:p>
        </p:txBody>
      </p:sp>
      <p:sp>
        <p:nvSpPr>
          <p:cNvPr id="4" name="Slayt Numarası Yer Tutucusu 3">
            <a:extLst>
              <a:ext uri="{FF2B5EF4-FFF2-40B4-BE49-F238E27FC236}">
                <a16:creationId xmlns:a16="http://schemas.microsoft.com/office/drawing/2014/main" id="{4BA0F2ED-687E-4846-8B14-91131E8CA5E4}"/>
              </a:ext>
            </a:extLst>
          </p:cNvPr>
          <p:cNvSpPr>
            <a:spLocks noGrp="1"/>
          </p:cNvSpPr>
          <p:nvPr>
            <p:ph type="sldNum" sz="quarter" idx="5"/>
          </p:nvPr>
        </p:nvSpPr>
        <p:spPr/>
        <p:txBody>
          <a:bodyPr/>
          <a:lstStyle/>
          <a:p>
            <a:fld id="{EEC46AB2-8B73-4BF6-8383-82FAE17A53D7}" type="slidenum">
              <a:rPr lang="tr-TR" smtClean="0"/>
              <a:t>16</a:t>
            </a:fld>
            <a:endParaRPr lang="tr-TR"/>
          </a:p>
        </p:txBody>
      </p:sp>
    </p:spTree>
    <p:extLst>
      <p:ext uri="{BB962C8B-B14F-4D97-AF65-F5344CB8AC3E}">
        <p14:creationId xmlns:p14="http://schemas.microsoft.com/office/powerpoint/2010/main" val="624287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616D7-5A41-D951-1AA4-F172556B6927}"/>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EEF3F3AA-792D-D3A4-230A-461F016E82A5}"/>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C44A49E4-EE6E-29D4-DABC-E4F3F7C3B444}"/>
              </a:ext>
            </a:extLst>
          </p:cNvPr>
          <p:cNvSpPr>
            <a:spLocks noGrp="1"/>
          </p:cNvSpPr>
          <p:nvPr>
            <p:ph type="body" idx="1"/>
          </p:nvPr>
        </p:nvSpPr>
        <p:spPr/>
        <p:txBody>
          <a:bodyPr/>
          <a:lstStyle/>
          <a:p>
            <a:r>
              <a:rPr lang="en-US" b="0" dirty="0"/>
              <a:t>The STR regulation in Turkey is highly centralized under the Ministry of Culture and Tourism.</a:t>
            </a:r>
          </a:p>
          <a:p>
            <a:r>
              <a:rPr lang="en-US" b="0" dirty="0"/>
              <a:t>Local governments, despite overseeing neighborhoods larger than many European cities, have been involved in shaping this policy. </a:t>
            </a:r>
            <a:endParaRPr lang="tr-TR" b="0" dirty="0"/>
          </a:p>
          <a:p>
            <a:r>
              <a:rPr lang="en-US" b="0" dirty="0"/>
              <a:t>This top-down model may reduce effectiveness because it does not take local differences and needs into account.</a:t>
            </a:r>
          </a:p>
          <a:p>
            <a:endParaRPr lang="tr-TR" dirty="0"/>
          </a:p>
        </p:txBody>
      </p:sp>
      <p:sp>
        <p:nvSpPr>
          <p:cNvPr id="4" name="Slayt Numarası Yer Tutucusu 3">
            <a:extLst>
              <a:ext uri="{FF2B5EF4-FFF2-40B4-BE49-F238E27FC236}">
                <a16:creationId xmlns:a16="http://schemas.microsoft.com/office/drawing/2014/main" id="{34EF3082-4D14-82C9-D57B-FA9D7B7166E0}"/>
              </a:ext>
            </a:extLst>
          </p:cNvPr>
          <p:cNvSpPr>
            <a:spLocks noGrp="1"/>
          </p:cNvSpPr>
          <p:nvPr>
            <p:ph type="sldNum" sz="quarter" idx="5"/>
          </p:nvPr>
        </p:nvSpPr>
        <p:spPr/>
        <p:txBody>
          <a:bodyPr/>
          <a:lstStyle/>
          <a:p>
            <a:fld id="{EEC46AB2-8B73-4BF6-8383-82FAE17A53D7}" type="slidenum">
              <a:rPr lang="tr-TR" smtClean="0"/>
              <a:t>17</a:t>
            </a:fld>
            <a:endParaRPr lang="tr-TR"/>
          </a:p>
        </p:txBody>
      </p:sp>
    </p:spTree>
    <p:extLst>
      <p:ext uri="{BB962C8B-B14F-4D97-AF65-F5344CB8AC3E}">
        <p14:creationId xmlns:p14="http://schemas.microsoft.com/office/powerpoint/2010/main" val="3186839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9DF1B-2F11-CF5D-6451-E1C291420640}"/>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669FDB63-AA5B-241F-44B4-0344E53B9D02}"/>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A665E0E1-2FD0-00A2-3DA1-B1F490DEF60B}"/>
              </a:ext>
            </a:extLst>
          </p:cNvPr>
          <p:cNvSpPr>
            <a:spLocks noGrp="1"/>
          </p:cNvSpPr>
          <p:nvPr>
            <p:ph type="body" idx="1"/>
          </p:nvPr>
        </p:nvSpPr>
        <p:spPr/>
        <p:txBody>
          <a:bodyPr/>
          <a:lstStyle/>
          <a:p>
            <a:r>
              <a:rPr lang="en-US" b="0" dirty="0"/>
              <a:t>Another key issue is lack of participation.</a:t>
            </a:r>
          </a:p>
          <a:p>
            <a:r>
              <a:rPr lang="en-US" b="0" dirty="0"/>
              <a:t>The Airbnb community, professional hosts, and hotel associations were not part of the regulatory process.</a:t>
            </a:r>
          </a:p>
          <a:p>
            <a:r>
              <a:rPr lang="en-US" b="0" dirty="0"/>
              <a:t>This led to conflicts of interest—while hotels supported the new law, hosts asked for more flexible, not stricter rules.</a:t>
            </a:r>
          </a:p>
          <a:p>
            <a:r>
              <a:rPr lang="en-US" b="0" dirty="0"/>
              <a:t>Excluding important stakeholders has reduced the cooperative potential of the policy, and future phases remain uncertain in terms of governance and inclusivity.</a:t>
            </a:r>
          </a:p>
          <a:p>
            <a:endParaRPr lang="tr-TR" dirty="0"/>
          </a:p>
        </p:txBody>
      </p:sp>
      <p:sp>
        <p:nvSpPr>
          <p:cNvPr id="4" name="Slayt Numarası Yer Tutucusu 3">
            <a:extLst>
              <a:ext uri="{FF2B5EF4-FFF2-40B4-BE49-F238E27FC236}">
                <a16:creationId xmlns:a16="http://schemas.microsoft.com/office/drawing/2014/main" id="{265D06E0-0F62-6C95-5CCA-6ABBFB3AE9DA}"/>
              </a:ext>
            </a:extLst>
          </p:cNvPr>
          <p:cNvSpPr>
            <a:spLocks noGrp="1"/>
          </p:cNvSpPr>
          <p:nvPr>
            <p:ph type="sldNum" sz="quarter" idx="5"/>
          </p:nvPr>
        </p:nvSpPr>
        <p:spPr/>
        <p:txBody>
          <a:bodyPr/>
          <a:lstStyle/>
          <a:p>
            <a:fld id="{EEC46AB2-8B73-4BF6-8383-82FAE17A53D7}" type="slidenum">
              <a:rPr lang="tr-TR" smtClean="0"/>
              <a:t>18</a:t>
            </a:fld>
            <a:endParaRPr lang="tr-TR"/>
          </a:p>
        </p:txBody>
      </p:sp>
    </p:spTree>
    <p:extLst>
      <p:ext uri="{BB962C8B-B14F-4D97-AF65-F5344CB8AC3E}">
        <p14:creationId xmlns:p14="http://schemas.microsoft.com/office/powerpoint/2010/main" val="1941563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t>In conclusion, Istanbul's experience highlights global trends and local complexities.</a:t>
            </a:r>
            <a:endParaRPr lang="tr-TR" dirty="0"/>
          </a:p>
          <a:p>
            <a:r>
              <a:rPr lang="en-US" dirty="0"/>
              <a:t>The recently implemented legislation constitutes a notable preliminary measure; however, its long-term efficacy is reliant upon the principles of inclusive governance, the efficacy of enforcement mechanisms, and the adaptation to local contexts.</a:t>
            </a:r>
            <a:endParaRPr lang="tr-TR" dirty="0"/>
          </a:p>
          <a:p>
            <a:r>
              <a:rPr lang="en-US" dirty="0"/>
              <a:t>I would like to express my gratitude for your consideration.</a:t>
            </a:r>
            <a:endParaRPr lang="tr-TR" dirty="0"/>
          </a:p>
        </p:txBody>
      </p:sp>
      <p:sp>
        <p:nvSpPr>
          <p:cNvPr id="4" name="Slayt Numarası Yer Tutucusu 3"/>
          <p:cNvSpPr>
            <a:spLocks noGrp="1"/>
          </p:cNvSpPr>
          <p:nvPr>
            <p:ph type="sldNum" sz="quarter" idx="5"/>
          </p:nvPr>
        </p:nvSpPr>
        <p:spPr/>
        <p:txBody>
          <a:bodyPr/>
          <a:lstStyle/>
          <a:p>
            <a:fld id="{EEC46AB2-8B73-4BF6-8383-82FAE17A53D7}" type="slidenum">
              <a:rPr lang="tr-TR" smtClean="0"/>
              <a:t>19</a:t>
            </a:fld>
            <a:endParaRPr lang="tr-TR"/>
          </a:p>
        </p:txBody>
      </p:sp>
    </p:spTree>
    <p:extLst>
      <p:ext uri="{BB962C8B-B14F-4D97-AF65-F5344CB8AC3E}">
        <p14:creationId xmlns:p14="http://schemas.microsoft.com/office/powerpoint/2010/main" val="246081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2FC09-E5FD-9A4E-107D-517CD0F231A3}"/>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EBC09782-6D10-75E8-33CC-55280EF3F97A}"/>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A8E39890-0565-CE13-A46A-B629F23874C6}"/>
              </a:ext>
            </a:extLst>
          </p:cNvPr>
          <p:cNvSpPr>
            <a:spLocks noGrp="1"/>
          </p:cNvSpPr>
          <p:nvPr>
            <p:ph type="body" idx="1"/>
          </p:nvPr>
        </p:nvSpPr>
        <p:spPr/>
        <p:txBody>
          <a:bodyPr/>
          <a:lstStyle/>
          <a:p>
            <a:pPr defTabSz="990672">
              <a:defRPr/>
            </a:pPr>
            <a:r>
              <a:rPr lang="en-US" dirty="0"/>
              <a:t>This study focuses on the process of regulating short-term rentals in Istanbul. First, we will look at the background and context of short-term rentals (STRs), then examine the unique local features of the regulatory environment, and finally discuss the initial impacts observed in the field.</a:t>
            </a:r>
            <a:endParaRPr lang="tr-TR" dirty="0"/>
          </a:p>
          <a:p>
            <a:pPr defTabSz="990672">
              <a:defRPr/>
            </a:pPr>
            <a:r>
              <a:rPr lang="en-US" dirty="0"/>
              <a:t>We used a combination of qualitative and quantitative research.</a:t>
            </a:r>
            <a:endParaRPr lang="tr-TR" dirty="0"/>
          </a:p>
        </p:txBody>
      </p:sp>
      <p:sp>
        <p:nvSpPr>
          <p:cNvPr id="4" name="Slayt Numarası Yer Tutucusu 3">
            <a:extLst>
              <a:ext uri="{FF2B5EF4-FFF2-40B4-BE49-F238E27FC236}">
                <a16:creationId xmlns:a16="http://schemas.microsoft.com/office/drawing/2014/main" id="{9D702D67-83DA-8D42-F215-995E5C779EE9}"/>
              </a:ext>
            </a:extLst>
          </p:cNvPr>
          <p:cNvSpPr>
            <a:spLocks noGrp="1"/>
          </p:cNvSpPr>
          <p:nvPr>
            <p:ph type="sldNum" sz="quarter" idx="5"/>
          </p:nvPr>
        </p:nvSpPr>
        <p:spPr/>
        <p:txBody>
          <a:bodyPr/>
          <a:lstStyle/>
          <a:p>
            <a:fld id="{EEC46AB2-8B73-4BF6-8383-82FAE17A53D7}" type="slidenum">
              <a:rPr lang="tr-TR" smtClean="0"/>
              <a:t>2</a:t>
            </a:fld>
            <a:endParaRPr lang="tr-TR"/>
          </a:p>
        </p:txBody>
      </p:sp>
    </p:spTree>
    <p:extLst>
      <p:ext uri="{BB962C8B-B14F-4D97-AF65-F5344CB8AC3E}">
        <p14:creationId xmlns:p14="http://schemas.microsoft.com/office/powerpoint/2010/main" val="3856298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572C9-0AC0-F4BF-23D4-38B927CC3944}"/>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F53E470A-31AC-B6EF-B5F3-9CD504D7FD13}"/>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29E28CDC-78A8-387B-0F68-B7562CBD7743}"/>
              </a:ext>
            </a:extLst>
          </p:cNvPr>
          <p:cNvSpPr>
            <a:spLocks noGrp="1"/>
          </p:cNvSpPr>
          <p:nvPr>
            <p:ph type="body" idx="1"/>
          </p:nvPr>
        </p:nvSpPr>
        <p:spPr/>
        <p:txBody>
          <a:bodyPr/>
          <a:lstStyle/>
          <a:p>
            <a:pPr defTabSz="990672">
              <a:defRPr/>
            </a:pPr>
            <a:r>
              <a:rPr lang="en-US" sz="1300" dirty="0"/>
              <a:t>First, let's examine the global context.</a:t>
            </a:r>
            <a:endParaRPr lang="tr-TR" sz="1300" dirty="0"/>
          </a:p>
          <a:p>
            <a:pPr defTabSz="990672">
              <a:defRPr/>
            </a:pPr>
            <a:r>
              <a:rPr lang="en-US" sz="1300" dirty="0"/>
              <a:t>Airbnb has grown rapidly and become a major player in the short-term rental market.</a:t>
            </a:r>
            <a:endParaRPr lang="tr-TR" sz="1300" dirty="0"/>
          </a:p>
          <a:p>
            <a:pPr defTabSz="990672">
              <a:defRPr/>
            </a:pPr>
            <a:r>
              <a:rPr lang="en-US" sz="1300" dirty="0"/>
              <a:t>The sharing economy is the basis of this venture, which connects locals and </a:t>
            </a:r>
            <a:r>
              <a:rPr lang="en-US" sz="1300" dirty="0" err="1"/>
              <a:t>travellers</a:t>
            </a:r>
            <a:r>
              <a:rPr lang="en-US" sz="1300" dirty="0"/>
              <a:t>, and it has become a global business with implications for housing, the economy and city life.</a:t>
            </a:r>
            <a:endParaRPr lang="tr-TR" b="0" dirty="0"/>
          </a:p>
        </p:txBody>
      </p:sp>
      <p:sp>
        <p:nvSpPr>
          <p:cNvPr id="4" name="Slayt Numarası Yer Tutucusu 3">
            <a:extLst>
              <a:ext uri="{FF2B5EF4-FFF2-40B4-BE49-F238E27FC236}">
                <a16:creationId xmlns:a16="http://schemas.microsoft.com/office/drawing/2014/main" id="{AC1F3F49-08DB-8613-9000-E9A4EF968FC0}"/>
              </a:ext>
            </a:extLst>
          </p:cNvPr>
          <p:cNvSpPr>
            <a:spLocks noGrp="1"/>
          </p:cNvSpPr>
          <p:nvPr>
            <p:ph type="sldNum" sz="quarter" idx="5"/>
          </p:nvPr>
        </p:nvSpPr>
        <p:spPr/>
        <p:txBody>
          <a:bodyPr/>
          <a:lstStyle/>
          <a:p>
            <a:fld id="{EEC46AB2-8B73-4BF6-8383-82FAE17A53D7}" type="slidenum">
              <a:rPr lang="tr-TR" smtClean="0"/>
              <a:t>3</a:t>
            </a:fld>
            <a:endParaRPr lang="tr-TR"/>
          </a:p>
        </p:txBody>
      </p:sp>
    </p:spTree>
    <p:extLst>
      <p:ext uri="{BB962C8B-B14F-4D97-AF65-F5344CB8AC3E}">
        <p14:creationId xmlns:p14="http://schemas.microsoft.com/office/powerpoint/2010/main" val="2061325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28FF1-29D1-0AA3-198E-F2C9954EA4D1}"/>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7898FD75-A2F1-895A-D030-E02979C62C75}"/>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0EDA066C-EC80-01D8-D67A-D9F6A9AECBAA}"/>
              </a:ext>
            </a:extLst>
          </p:cNvPr>
          <p:cNvSpPr>
            <a:spLocks noGrp="1"/>
          </p:cNvSpPr>
          <p:nvPr>
            <p:ph type="body" idx="1"/>
          </p:nvPr>
        </p:nvSpPr>
        <p:spPr/>
        <p:txBody>
          <a:bodyPr/>
          <a:lstStyle/>
          <a:p>
            <a:r>
              <a:rPr lang="en-US" dirty="0"/>
              <a:t>In addition to the academic discourse, there has been a notable rise in public activism concerning the impact of Airbnb.</a:t>
            </a:r>
            <a:endParaRPr lang="tr-TR" dirty="0"/>
          </a:p>
          <a:p>
            <a:r>
              <a:rPr lang="en-US" dirty="0"/>
              <a:t>Groups such as </a:t>
            </a:r>
            <a:r>
              <a:rPr lang="en-US" dirty="0" err="1"/>
              <a:t>InsideAirbnb</a:t>
            </a:r>
            <a:r>
              <a:rPr lang="en-US" dirty="0"/>
              <a:t> and </a:t>
            </a:r>
            <a:r>
              <a:rPr lang="en-US" dirty="0" err="1"/>
              <a:t>Fairbnb</a:t>
            </a:r>
            <a:r>
              <a:rPr lang="en-US" dirty="0"/>
              <a:t> advocate for greater transparency and community-</a:t>
            </a:r>
            <a:r>
              <a:rPr lang="en-US" dirty="0" err="1"/>
              <a:t>centred</a:t>
            </a:r>
            <a:r>
              <a:rPr lang="en-US" dirty="0"/>
              <a:t> alternatives, reflecting mounting concerns regarding the impact of urban disruption.</a:t>
            </a:r>
          </a:p>
        </p:txBody>
      </p:sp>
      <p:sp>
        <p:nvSpPr>
          <p:cNvPr id="4" name="Slayt Numarası Yer Tutucusu 3">
            <a:extLst>
              <a:ext uri="{FF2B5EF4-FFF2-40B4-BE49-F238E27FC236}">
                <a16:creationId xmlns:a16="http://schemas.microsoft.com/office/drawing/2014/main" id="{B66346E6-5972-D598-BAE0-561D09EB4481}"/>
              </a:ext>
            </a:extLst>
          </p:cNvPr>
          <p:cNvSpPr>
            <a:spLocks noGrp="1"/>
          </p:cNvSpPr>
          <p:nvPr>
            <p:ph type="sldNum" sz="quarter" idx="5"/>
          </p:nvPr>
        </p:nvSpPr>
        <p:spPr/>
        <p:txBody>
          <a:bodyPr/>
          <a:lstStyle/>
          <a:p>
            <a:fld id="{EEC46AB2-8B73-4BF6-8383-82FAE17A53D7}" type="slidenum">
              <a:rPr lang="tr-TR" smtClean="0"/>
              <a:t>4</a:t>
            </a:fld>
            <a:endParaRPr lang="tr-TR"/>
          </a:p>
        </p:txBody>
      </p:sp>
    </p:spTree>
    <p:extLst>
      <p:ext uri="{BB962C8B-B14F-4D97-AF65-F5344CB8AC3E}">
        <p14:creationId xmlns:p14="http://schemas.microsoft.com/office/powerpoint/2010/main" val="1695648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6FF9A-C451-4F95-CEB3-F404EF19ED79}"/>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58B728C5-9695-11AD-D81A-909A017C4A5A}"/>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A8D0FE41-DD41-783D-C7D4-DBADD21AA506}"/>
              </a:ext>
            </a:extLst>
          </p:cNvPr>
          <p:cNvSpPr>
            <a:spLocks noGrp="1"/>
          </p:cNvSpPr>
          <p:nvPr>
            <p:ph type="body" idx="1"/>
          </p:nvPr>
        </p:nvSpPr>
        <p:spPr/>
        <p:txBody>
          <a:bodyPr/>
          <a:lstStyle/>
          <a:p>
            <a:r>
              <a:rPr lang="en-US" b="0" dirty="0"/>
              <a:t>Stakeholders have different views on STRs.</a:t>
            </a:r>
            <a:endParaRPr lang="tr-TR" b="0" dirty="0"/>
          </a:p>
          <a:p>
            <a:r>
              <a:rPr lang="en-US" b="0" dirty="0"/>
              <a:t>Supporters, including service providers and sharing economy advocates, </a:t>
            </a:r>
            <a:r>
              <a:rPr lang="en-US" b="0" dirty="0" err="1"/>
              <a:t>emphasise</a:t>
            </a:r>
            <a:r>
              <a:rPr lang="en-US" b="0" dirty="0"/>
              <a:t> the ways in which STRs help to distribute tourism income, support local businesses and encourage social connections between hosts and guests.</a:t>
            </a:r>
            <a:endParaRPr lang="tr-TR" b="0" dirty="0"/>
          </a:p>
          <a:p>
            <a:r>
              <a:rPr lang="en-US" b="0" dirty="0"/>
              <a:t>In contrast, critics point to rising rents, a reduction in the housing supply, gentrification and daily </a:t>
            </a:r>
            <a:r>
              <a:rPr lang="en-US" b="0" dirty="0" err="1"/>
              <a:t>nuisances.This</a:t>
            </a:r>
            <a:r>
              <a:rPr lang="en-US" b="0" dirty="0"/>
              <a:t> tension is at the heart of the regulatory challenge.</a:t>
            </a:r>
            <a:endParaRPr lang="tr-TR" b="0" dirty="0"/>
          </a:p>
        </p:txBody>
      </p:sp>
      <p:sp>
        <p:nvSpPr>
          <p:cNvPr id="4" name="Slayt Numarası Yer Tutucusu 3">
            <a:extLst>
              <a:ext uri="{FF2B5EF4-FFF2-40B4-BE49-F238E27FC236}">
                <a16:creationId xmlns:a16="http://schemas.microsoft.com/office/drawing/2014/main" id="{968C71E2-FC1C-9082-7C90-E78E9DAB3D65}"/>
              </a:ext>
            </a:extLst>
          </p:cNvPr>
          <p:cNvSpPr>
            <a:spLocks noGrp="1"/>
          </p:cNvSpPr>
          <p:nvPr>
            <p:ph type="sldNum" sz="quarter" idx="5"/>
          </p:nvPr>
        </p:nvSpPr>
        <p:spPr/>
        <p:txBody>
          <a:bodyPr/>
          <a:lstStyle/>
          <a:p>
            <a:fld id="{EEC46AB2-8B73-4BF6-8383-82FAE17A53D7}" type="slidenum">
              <a:rPr lang="tr-TR" smtClean="0"/>
              <a:t>5</a:t>
            </a:fld>
            <a:endParaRPr lang="tr-TR"/>
          </a:p>
        </p:txBody>
      </p:sp>
    </p:spTree>
    <p:extLst>
      <p:ext uri="{BB962C8B-B14F-4D97-AF65-F5344CB8AC3E}">
        <p14:creationId xmlns:p14="http://schemas.microsoft.com/office/powerpoint/2010/main" val="765223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34DF2-9BF1-0878-A899-93F827AADDED}"/>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E5ABE879-F901-8EA8-5BFE-D8915012F77C}"/>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33F07C53-D504-269A-AC8B-822247CDFE87}"/>
              </a:ext>
            </a:extLst>
          </p:cNvPr>
          <p:cNvSpPr>
            <a:spLocks noGrp="1"/>
          </p:cNvSpPr>
          <p:nvPr>
            <p:ph type="body" idx="1"/>
          </p:nvPr>
        </p:nvSpPr>
        <p:spPr/>
        <p:txBody>
          <a:bodyPr/>
          <a:lstStyle/>
          <a:p>
            <a:r>
              <a:rPr lang="en-US" dirty="0"/>
              <a:t>Cities around the world have responded to short-term rentals (STRs) in a variety of ways.</a:t>
            </a:r>
            <a:endParaRPr lang="tr-TR" dirty="0"/>
          </a:p>
          <a:p>
            <a:r>
              <a:rPr lang="en-US" dirty="0"/>
              <a:t>In some cities, such as </a:t>
            </a:r>
            <a:r>
              <a:rPr lang="tr-TR" dirty="0" err="1"/>
              <a:t>London</a:t>
            </a:r>
            <a:r>
              <a:rPr lang="en-US" dirty="0"/>
              <a:t>, limited regulations are in place, while in others, including Barcelona and New Orleans, strict bans are enforced.</a:t>
            </a:r>
            <a:endParaRPr lang="tr-TR" dirty="0"/>
          </a:p>
          <a:p>
            <a:r>
              <a:rPr lang="en-US" dirty="0"/>
              <a:t>While these approaches aim to protect residents and preserve the housing supply, they also present challenges, including income loss and an increase in illegal, unregulated rentals.</a:t>
            </a:r>
            <a:endParaRPr lang="tr-TR" dirty="0"/>
          </a:p>
        </p:txBody>
      </p:sp>
      <p:sp>
        <p:nvSpPr>
          <p:cNvPr id="4" name="Slayt Numarası Yer Tutucusu 3">
            <a:extLst>
              <a:ext uri="{FF2B5EF4-FFF2-40B4-BE49-F238E27FC236}">
                <a16:creationId xmlns:a16="http://schemas.microsoft.com/office/drawing/2014/main" id="{7B21046B-E36A-B9C8-22B7-4543D45EDF6B}"/>
              </a:ext>
            </a:extLst>
          </p:cNvPr>
          <p:cNvSpPr>
            <a:spLocks noGrp="1"/>
          </p:cNvSpPr>
          <p:nvPr>
            <p:ph type="sldNum" sz="quarter" idx="5"/>
          </p:nvPr>
        </p:nvSpPr>
        <p:spPr/>
        <p:txBody>
          <a:bodyPr/>
          <a:lstStyle/>
          <a:p>
            <a:fld id="{EEC46AB2-8B73-4BF6-8383-82FAE17A53D7}" type="slidenum">
              <a:rPr lang="tr-TR" smtClean="0"/>
              <a:t>6</a:t>
            </a:fld>
            <a:endParaRPr lang="tr-TR"/>
          </a:p>
        </p:txBody>
      </p:sp>
    </p:spTree>
    <p:extLst>
      <p:ext uri="{BB962C8B-B14F-4D97-AF65-F5344CB8AC3E}">
        <p14:creationId xmlns:p14="http://schemas.microsoft.com/office/powerpoint/2010/main" val="2631407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b="0" dirty="0"/>
              <a:t>Now let’s focus on Istanbul.</a:t>
            </a:r>
          </a:p>
          <a:p>
            <a:r>
              <a:rPr lang="en-US" b="0" dirty="0"/>
              <a:t>Istanbul's many attractions, from historical sites to entertainment, make it a popular destination for millions of tourists. </a:t>
            </a:r>
            <a:endParaRPr lang="tr-TR" b="0" dirty="0"/>
          </a:p>
          <a:p>
            <a:r>
              <a:rPr lang="en-US" b="0" dirty="0"/>
              <a:t>This tourism-</a:t>
            </a:r>
            <a:r>
              <a:rPr lang="en-US" b="0" dirty="0" err="1"/>
              <a:t>fuelled</a:t>
            </a:r>
            <a:r>
              <a:rPr lang="en-US" b="0" dirty="0"/>
              <a:t> economy has created a demand for a variety of accommodation options, particularly short-term rentals. </a:t>
            </a:r>
            <a:endParaRPr lang="tr-TR" b="0" dirty="0"/>
          </a:p>
          <a:p>
            <a:r>
              <a:rPr lang="en-US" b="0" dirty="0"/>
              <a:t>Airbnb has expanded rapidly in this context, offering more flexible options that appeal to both domestic and international </a:t>
            </a:r>
            <a:r>
              <a:rPr lang="en-US" b="0" dirty="0" err="1"/>
              <a:t>travellers</a:t>
            </a:r>
            <a:r>
              <a:rPr lang="en-US" b="0" dirty="0"/>
              <a:t>.</a:t>
            </a:r>
          </a:p>
        </p:txBody>
      </p:sp>
      <p:sp>
        <p:nvSpPr>
          <p:cNvPr id="4" name="Slayt Numarası Yer Tutucusu 3"/>
          <p:cNvSpPr>
            <a:spLocks noGrp="1"/>
          </p:cNvSpPr>
          <p:nvPr>
            <p:ph type="sldNum" sz="quarter" idx="5"/>
          </p:nvPr>
        </p:nvSpPr>
        <p:spPr/>
        <p:txBody>
          <a:bodyPr/>
          <a:lstStyle/>
          <a:p>
            <a:fld id="{EEC46AB2-8B73-4BF6-8383-82FAE17A53D7}" type="slidenum">
              <a:rPr lang="tr-TR" smtClean="0"/>
              <a:t>7</a:t>
            </a:fld>
            <a:endParaRPr lang="tr-TR"/>
          </a:p>
        </p:txBody>
      </p:sp>
    </p:spTree>
    <p:extLst>
      <p:ext uri="{BB962C8B-B14F-4D97-AF65-F5344CB8AC3E}">
        <p14:creationId xmlns:p14="http://schemas.microsoft.com/office/powerpoint/2010/main" val="3305544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F85C7-FB97-92F1-0394-7C9AF7490F51}"/>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81332B47-964C-2B13-AF06-540035D2E34B}"/>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6BC6FDD6-E7BA-148A-01F0-5EE5609B50B9}"/>
              </a:ext>
            </a:extLst>
          </p:cNvPr>
          <p:cNvSpPr>
            <a:spLocks noGrp="1"/>
          </p:cNvSpPr>
          <p:nvPr>
            <p:ph type="body" idx="1"/>
          </p:nvPr>
        </p:nvSpPr>
        <p:spPr/>
        <p:txBody>
          <a:bodyPr/>
          <a:lstStyle/>
          <a:p>
            <a:r>
              <a:rPr lang="en-US" sz="1800" b="0" dirty="0"/>
              <a:t>Airbnb listings in Istanbul have grown rapidly— nearly thirty thousand (30.000) units.</a:t>
            </a:r>
          </a:p>
          <a:p>
            <a:r>
              <a:rPr lang="en-US" sz="1800" b="0" dirty="0"/>
              <a:t>However, these listings are heavily concentrated in certain districts like Beyoğlu, </a:t>
            </a:r>
            <a:r>
              <a:rPr lang="en-US" sz="1800" b="0" dirty="0" err="1"/>
              <a:t>Şişli</a:t>
            </a:r>
            <a:r>
              <a:rPr lang="en-US" sz="1800" b="0" dirty="0"/>
              <a:t>, </a:t>
            </a:r>
            <a:r>
              <a:rPr lang="en-US" sz="1800" b="0" dirty="0" err="1"/>
              <a:t>Kadıköy</a:t>
            </a:r>
            <a:r>
              <a:rPr lang="en-US" sz="1800" b="0" dirty="0"/>
              <a:t>, Fatih, and Beşiktaş.</a:t>
            </a:r>
          </a:p>
          <a:p>
            <a:r>
              <a:rPr lang="en-US" sz="1800" b="0" dirty="0"/>
              <a:t>We also observe a shift from individual hosts to commercial operators, indicating the </a:t>
            </a:r>
            <a:r>
              <a:rPr lang="en-US" sz="1800" b="0" dirty="0" err="1"/>
              <a:t>professionalisation</a:t>
            </a:r>
            <a:r>
              <a:rPr lang="en-US" sz="1800" b="0" dirty="0"/>
              <a:t> of STRs. </a:t>
            </a:r>
            <a:endParaRPr lang="tr-TR" sz="1800" b="0" dirty="0"/>
          </a:p>
          <a:p>
            <a:r>
              <a:rPr lang="en-US" sz="1800" b="0" dirty="0"/>
              <a:t>This trend raises concerns about housing commodification, reducing the availability of long-term rentals for local residents.</a:t>
            </a:r>
          </a:p>
        </p:txBody>
      </p:sp>
      <p:sp>
        <p:nvSpPr>
          <p:cNvPr id="4" name="Slayt Numarası Yer Tutucusu 3">
            <a:extLst>
              <a:ext uri="{FF2B5EF4-FFF2-40B4-BE49-F238E27FC236}">
                <a16:creationId xmlns:a16="http://schemas.microsoft.com/office/drawing/2014/main" id="{84B41641-CF7E-CB3F-D941-B0D9C8C1720C}"/>
              </a:ext>
            </a:extLst>
          </p:cNvPr>
          <p:cNvSpPr>
            <a:spLocks noGrp="1"/>
          </p:cNvSpPr>
          <p:nvPr>
            <p:ph type="sldNum" sz="quarter" idx="5"/>
          </p:nvPr>
        </p:nvSpPr>
        <p:spPr/>
        <p:txBody>
          <a:bodyPr/>
          <a:lstStyle/>
          <a:p>
            <a:fld id="{EEC46AB2-8B73-4BF6-8383-82FAE17A53D7}" type="slidenum">
              <a:rPr lang="tr-TR" smtClean="0"/>
              <a:t>8</a:t>
            </a:fld>
            <a:endParaRPr lang="tr-TR"/>
          </a:p>
        </p:txBody>
      </p:sp>
    </p:spTree>
    <p:extLst>
      <p:ext uri="{BB962C8B-B14F-4D97-AF65-F5344CB8AC3E}">
        <p14:creationId xmlns:p14="http://schemas.microsoft.com/office/powerpoint/2010/main" val="1739754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DA438-71B7-9F4E-4086-369A189CB50E}"/>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734D7666-6CB4-CAF9-88C9-06144F2DB671}"/>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698CED33-FC9D-4281-F744-F218BFAE66D3}"/>
              </a:ext>
            </a:extLst>
          </p:cNvPr>
          <p:cNvSpPr>
            <a:spLocks noGrp="1"/>
          </p:cNvSpPr>
          <p:nvPr>
            <p:ph type="body" idx="1"/>
          </p:nvPr>
        </p:nvSpPr>
        <p:spPr/>
        <p:txBody>
          <a:bodyPr/>
          <a:lstStyle/>
          <a:p>
            <a:r>
              <a:rPr lang="tr-TR" sz="1300" dirty="0" err="1"/>
              <a:t>Several</a:t>
            </a:r>
            <a:r>
              <a:rPr lang="tr-TR" sz="1300" dirty="0"/>
              <a:t> </a:t>
            </a:r>
            <a:r>
              <a:rPr lang="tr-TR" sz="1300" dirty="0" err="1"/>
              <a:t>local</a:t>
            </a:r>
            <a:r>
              <a:rPr lang="tr-TR" sz="1300" dirty="0"/>
              <a:t> </a:t>
            </a:r>
            <a:r>
              <a:rPr lang="tr-TR" sz="1300" dirty="0" err="1"/>
              <a:t>studies</a:t>
            </a:r>
            <a:r>
              <a:rPr lang="tr-TR" sz="1300" dirty="0"/>
              <a:t> </a:t>
            </a:r>
            <a:r>
              <a:rPr lang="tr-TR" sz="1300" dirty="0" err="1"/>
              <a:t>and</a:t>
            </a:r>
            <a:r>
              <a:rPr lang="tr-TR" sz="1300" dirty="0"/>
              <a:t> </a:t>
            </a:r>
            <a:r>
              <a:rPr lang="tr-TR" sz="1300" dirty="0" err="1"/>
              <a:t>official</a:t>
            </a:r>
            <a:r>
              <a:rPr lang="tr-TR" sz="1300" dirty="0"/>
              <a:t> </a:t>
            </a:r>
            <a:r>
              <a:rPr lang="tr-TR" sz="1300" dirty="0" err="1"/>
              <a:t>reports</a:t>
            </a:r>
            <a:r>
              <a:rPr lang="tr-TR" sz="1300" dirty="0"/>
              <a:t> </a:t>
            </a:r>
            <a:r>
              <a:rPr lang="tr-TR" sz="1300" dirty="0" err="1"/>
              <a:t>have</a:t>
            </a:r>
            <a:r>
              <a:rPr lang="tr-TR" sz="1300" dirty="0"/>
              <a:t> </a:t>
            </a:r>
            <a:r>
              <a:rPr lang="tr-TR" sz="1300" dirty="0" err="1"/>
              <a:t>evaluated</a:t>
            </a:r>
            <a:r>
              <a:rPr lang="tr-TR" sz="1300" dirty="0"/>
              <a:t> </a:t>
            </a:r>
            <a:r>
              <a:rPr lang="tr-TR" sz="1300" dirty="0" err="1"/>
              <a:t>the</a:t>
            </a:r>
            <a:r>
              <a:rPr lang="tr-TR" sz="1300" dirty="0"/>
              <a:t> </a:t>
            </a:r>
            <a:r>
              <a:rPr lang="tr-TR" sz="1300" dirty="0" err="1"/>
              <a:t>impact</a:t>
            </a:r>
            <a:r>
              <a:rPr lang="tr-TR" sz="1300" dirty="0"/>
              <a:t> of </a:t>
            </a:r>
            <a:r>
              <a:rPr lang="tr-TR" sz="1300" dirty="0" err="1"/>
              <a:t>STRs</a:t>
            </a:r>
            <a:r>
              <a:rPr lang="tr-TR" sz="1300" dirty="0"/>
              <a:t> in </a:t>
            </a:r>
            <a:r>
              <a:rPr lang="tr-TR" sz="1300" dirty="0" err="1"/>
              <a:t>Istanbul</a:t>
            </a:r>
            <a:r>
              <a:rPr lang="tr-TR" sz="1300" dirty="0"/>
              <a:t>.</a:t>
            </a:r>
            <a:br>
              <a:rPr lang="tr-TR" sz="1300" dirty="0"/>
            </a:br>
            <a:r>
              <a:rPr lang="tr-TR" sz="1300" dirty="0"/>
              <a:t>They </a:t>
            </a:r>
            <a:r>
              <a:rPr lang="tr-TR" sz="1300" dirty="0" err="1"/>
              <a:t>highlight</a:t>
            </a:r>
            <a:r>
              <a:rPr lang="tr-TR" sz="1300" dirty="0"/>
              <a:t> </a:t>
            </a:r>
            <a:r>
              <a:rPr lang="tr-TR" sz="1300" dirty="0" err="1"/>
              <a:t>issues</a:t>
            </a:r>
            <a:r>
              <a:rPr lang="tr-TR" sz="1300" dirty="0"/>
              <a:t> </a:t>
            </a:r>
            <a:r>
              <a:rPr lang="tr-TR" sz="1300" dirty="0" err="1"/>
              <a:t>like</a:t>
            </a:r>
            <a:r>
              <a:rPr lang="tr-TR" sz="1300" dirty="0"/>
              <a:t> </a:t>
            </a:r>
            <a:r>
              <a:rPr lang="tr-TR" sz="1300" dirty="0" err="1"/>
              <a:t>rising</a:t>
            </a:r>
            <a:r>
              <a:rPr lang="tr-TR" sz="1300" dirty="0"/>
              <a:t> </a:t>
            </a:r>
            <a:r>
              <a:rPr lang="tr-TR" sz="1300" dirty="0" err="1"/>
              <a:t>rents</a:t>
            </a:r>
            <a:r>
              <a:rPr lang="tr-TR" sz="1300" dirty="0"/>
              <a:t>, </a:t>
            </a:r>
            <a:r>
              <a:rPr lang="tr-TR" sz="1300" dirty="0" err="1"/>
              <a:t>gentrification</a:t>
            </a:r>
            <a:r>
              <a:rPr lang="tr-TR" sz="1300" dirty="0"/>
              <a:t>, </a:t>
            </a:r>
            <a:r>
              <a:rPr lang="tr-TR" sz="1300" dirty="0" err="1"/>
              <a:t>neighborhood</a:t>
            </a:r>
            <a:r>
              <a:rPr lang="tr-TR" sz="1300" dirty="0"/>
              <a:t> </a:t>
            </a:r>
            <a:r>
              <a:rPr lang="tr-TR" sz="1300" dirty="0" err="1"/>
              <a:t>identity</a:t>
            </a:r>
            <a:r>
              <a:rPr lang="tr-TR" sz="1300" dirty="0"/>
              <a:t> </a:t>
            </a:r>
            <a:r>
              <a:rPr lang="tr-TR" sz="1300" dirty="0" err="1"/>
              <a:t>loss</a:t>
            </a:r>
            <a:r>
              <a:rPr lang="tr-TR" sz="1300" dirty="0"/>
              <a:t>, </a:t>
            </a:r>
            <a:r>
              <a:rPr lang="tr-TR" sz="1300" dirty="0" err="1"/>
              <a:t>and</a:t>
            </a:r>
            <a:r>
              <a:rPr lang="tr-TR" sz="1300" dirty="0"/>
              <a:t> </a:t>
            </a:r>
            <a:r>
              <a:rPr lang="tr-TR" sz="1300" dirty="0" err="1"/>
              <a:t>increased</a:t>
            </a:r>
            <a:r>
              <a:rPr lang="tr-TR" sz="1300" dirty="0"/>
              <a:t> </a:t>
            </a:r>
            <a:r>
              <a:rPr lang="tr-TR" sz="1300" dirty="0" err="1"/>
              <a:t>security</a:t>
            </a:r>
            <a:r>
              <a:rPr lang="tr-TR" sz="1300" dirty="0"/>
              <a:t> </a:t>
            </a:r>
            <a:r>
              <a:rPr lang="tr-TR" sz="1300" dirty="0" err="1"/>
              <a:t>risks</a:t>
            </a:r>
            <a:r>
              <a:rPr lang="tr-TR" sz="1300" dirty="0"/>
              <a:t>.</a:t>
            </a:r>
            <a:br>
              <a:rPr lang="tr-TR" sz="1300" dirty="0"/>
            </a:br>
            <a:r>
              <a:rPr lang="tr-TR" sz="1300" dirty="0"/>
              <a:t>On </a:t>
            </a:r>
            <a:r>
              <a:rPr lang="tr-TR" sz="1300" dirty="0" err="1"/>
              <a:t>the</a:t>
            </a:r>
            <a:r>
              <a:rPr lang="tr-TR" sz="1300" dirty="0"/>
              <a:t> </a:t>
            </a:r>
            <a:r>
              <a:rPr lang="tr-TR" sz="1300" dirty="0" err="1"/>
              <a:t>other</a:t>
            </a:r>
            <a:r>
              <a:rPr lang="tr-TR" sz="1300" dirty="0"/>
              <a:t> </a:t>
            </a:r>
            <a:r>
              <a:rPr lang="tr-TR" sz="1300" dirty="0" err="1"/>
              <a:t>hand</a:t>
            </a:r>
            <a:r>
              <a:rPr lang="tr-TR" sz="1300" dirty="0"/>
              <a:t>, </a:t>
            </a:r>
            <a:r>
              <a:rPr lang="tr-TR" sz="1300" dirty="0" err="1"/>
              <a:t>supporters</a:t>
            </a:r>
            <a:r>
              <a:rPr lang="tr-TR" sz="1300" dirty="0"/>
              <a:t> of platform </a:t>
            </a:r>
            <a:r>
              <a:rPr lang="tr-TR" sz="1300" dirty="0" err="1"/>
              <a:t>urbanism</a:t>
            </a:r>
            <a:r>
              <a:rPr lang="tr-TR" sz="1300" dirty="0"/>
              <a:t> </a:t>
            </a:r>
            <a:r>
              <a:rPr lang="tr-TR" sz="1300" dirty="0" err="1"/>
              <a:t>and</a:t>
            </a:r>
            <a:r>
              <a:rPr lang="tr-TR" sz="1300" dirty="0"/>
              <a:t> </a:t>
            </a:r>
            <a:r>
              <a:rPr lang="tr-TR" sz="1300" dirty="0" err="1"/>
              <a:t>hosts</a:t>
            </a:r>
            <a:r>
              <a:rPr lang="tr-TR" sz="1300" dirty="0"/>
              <a:t> </a:t>
            </a:r>
            <a:r>
              <a:rPr lang="tr-TR" sz="1300" dirty="0" err="1"/>
              <a:t>argue</a:t>
            </a:r>
            <a:r>
              <a:rPr lang="tr-TR" sz="1300" dirty="0"/>
              <a:t> </a:t>
            </a:r>
            <a:r>
              <a:rPr lang="tr-TR" sz="1300" dirty="0" err="1"/>
              <a:t>that</a:t>
            </a:r>
            <a:r>
              <a:rPr lang="tr-TR" sz="1300" dirty="0"/>
              <a:t> </a:t>
            </a:r>
            <a:r>
              <a:rPr lang="tr-TR" sz="1300" dirty="0" err="1"/>
              <a:t>STRs</a:t>
            </a:r>
            <a:r>
              <a:rPr lang="tr-TR" sz="1300" dirty="0"/>
              <a:t> </a:t>
            </a:r>
            <a:r>
              <a:rPr lang="tr-TR" sz="1300" dirty="0" err="1"/>
              <a:t>offer</a:t>
            </a:r>
            <a:r>
              <a:rPr lang="tr-TR" sz="1300" dirty="0"/>
              <a:t> </a:t>
            </a:r>
            <a:r>
              <a:rPr lang="tr-TR" sz="1300" dirty="0" err="1"/>
              <a:t>economic</a:t>
            </a:r>
            <a:r>
              <a:rPr lang="tr-TR" sz="1300" dirty="0"/>
              <a:t> </a:t>
            </a:r>
            <a:r>
              <a:rPr lang="tr-TR" sz="1300" dirty="0" err="1"/>
              <a:t>opportunities</a:t>
            </a:r>
            <a:r>
              <a:rPr lang="tr-TR" sz="1300" dirty="0"/>
              <a:t> </a:t>
            </a:r>
            <a:r>
              <a:rPr lang="tr-TR" sz="1300" dirty="0" err="1"/>
              <a:t>and</a:t>
            </a:r>
            <a:r>
              <a:rPr lang="tr-TR" sz="1300" dirty="0"/>
              <a:t> </a:t>
            </a:r>
            <a:r>
              <a:rPr lang="tr-TR" sz="1300" dirty="0" err="1"/>
              <a:t>job</a:t>
            </a:r>
            <a:r>
              <a:rPr lang="tr-TR" sz="1300" dirty="0"/>
              <a:t> </a:t>
            </a:r>
            <a:r>
              <a:rPr lang="tr-TR" sz="1300" dirty="0" err="1"/>
              <a:t>creation</a:t>
            </a:r>
            <a:r>
              <a:rPr lang="tr-TR" sz="1300" dirty="0"/>
              <a:t>.</a:t>
            </a:r>
            <a:br>
              <a:rPr lang="tr-TR" sz="1300" dirty="0"/>
            </a:br>
            <a:r>
              <a:rPr lang="tr-TR" sz="1300" dirty="0" err="1"/>
              <a:t>So</a:t>
            </a:r>
            <a:r>
              <a:rPr lang="tr-TR" sz="1300" dirty="0"/>
              <a:t>, </a:t>
            </a:r>
            <a:r>
              <a:rPr lang="tr-TR" sz="1300" dirty="0" err="1"/>
              <a:t>Istanbul</a:t>
            </a:r>
            <a:r>
              <a:rPr lang="tr-TR" sz="1300" dirty="0"/>
              <a:t> </a:t>
            </a:r>
            <a:r>
              <a:rPr lang="tr-TR" sz="1300" dirty="0" err="1"/>
              <a:t>reflects</a:t>
            </a:r>
            <a:r>
              <a:rPr lang="tr-TR" sz="1300" dirty="0"/>
              <a:t> a </a:t>
            </a:r>
            <a:r>
              <a:rPr lang="tr-TR" sz="1300" dirty="0" err="1"/>
              <a:t>broader</a:t>
            </a:r>
            <a:r>
              <a:rPr lang="tr-TR" sz="1300" dirty="0"/>
              <a:t> global </a:t>
            </a:r>
            <a:r>
              <a:rPr lang="tr-TR" sz="1300" dirty="0" err="1"/>
              <a:t>debate</a:t>
            </a:r>
            <a:r>
              <a:rPr lang="tr-TR" sz="1300" dirty="0"/>
              <a:t> </a:t>
            </a:r>
            <a:r>
              <a:rPr lang="tr-TR" sz="1300" dirty="0" err="1"/>
              <a:t>between</a:t>
            </a:r>
            <a:r>
              <a:rPr lang="tr-TR" sz="1300" dirty="0"/>
              <a:t> </a:t>
            </a:r>
            <a:r>
              <a:rPr lang="tr-TR" sz="1300" dirty="0" err="1"/>
              <a:t>economic</a:t>
            </a:r>
            <a:r>
              <a:rPr lang="tr-TR" sz="1300" dirty="0"/>
              <a:t> </a:t>
            </a:r>
            <a:r>
              <a:rPr lang="tr-TR" sz="1300" dirty="0" err="1"/>
              <a:t>growth</a:t>
            </a:r>
            <a:r>
              <a:rPr lang="tr-TR" sz="1300" dirty="0"/>
              <a:t> </a:t>
            </a:r>
            <a:r>
              <a:rPr lang="tr-TR" sz="1300" dirty="0" err="1"/>
              <a:t>and</a:t>
            </a:r>
            <a:r>
              <a:rPr lang="tr-TR" sz="1300" dirty="0"/>
              <a:t> </a:t>
            </a:r>
            <a:r>
              <a:rPr lang="tr-TR" sz="1300" dirty="0" err="1"/>
              <a:t>social</a:t>
            </a:r>
            <a:r>
              <a:rPr lang="tr-TR" sz="1300" dirty="0"/>
              <a:t> </a:t>
            </a:r>
            <a:r>
              <a:rPr lang="tr-TR" sz="1300" dirty="0" err="1"/>
              <a:t>sustainability</a:t>
            </a:r>
            <a:r>
              <a:rPr lang="tr-TR" sz="1300" dirty="0"/>
              <a:t>.</a:t>
            </a:r>
          </a:p>
        </p:txBody>
      </p:sp>
      <p:sp>
        <p:nvSpPr>
          <p:cNvPr id="4" name="Slayt Numarası Yer Tutucusu 3">
            <a:extLst>
              <a:ext uri="{FF2B5EF4-FFF2-40B4-BE49-F238E27FC236}">
                <a16:creationId xmlns:a16="http://schemas.microsoft.com/office/drawing/2014/main" id="{21E17101-4387-F94D-A395-377FB0E0D785}"/>
              </a:ext>
            </a:extLst>
          </p:cNvPr>
          <p:cNvSpPr>
            <a:spLocks noGrp="1"/>
          </p:cNvSpPr>
          <p:nvPr>
            <p:ph type="sldNum" sz="quarter" idx="5"/>
          </p:nvPr>
        </p:nvSpPr>
        <p:spPr/>
        <p:txBody>
          <a:bodyPr/>
          <a:lstStyle/>
          <a:p>
            <a:fld id="{EEC46AB2-8B73-4BF6-8383-82FAE17A53D7}" type="slidenum">
              <a:rPr lang="tr-TR" smtClean="0"/>
              <a:t>9</a:t>
            </a:fld>
            <a:endParaRPr lang="tr-TR"/>
          </a:p>
        </p:txBody>
      </p:sp>
    </p:spTree>
    <p:extLst>
      <p:ext uri="{BB962C8B-B14F-4D97-AF65-F5344CB8AC3E}">
        <p14:creationId xmlns:p14="http://schemas.microsoft.com/office/powerpoint/2010/main" val="3303917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B8FF0DF-5E93-BB8C-E348-4D8C9BDE2385}"/>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D96A9413-0E7A-1932-5471-409A354791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BC0A9716-1DD6-74FB-9BA9-1EE0A5824D8A}"/>
              </a:ext>
            </a:extLst>
          </p:cNvPr>
          <p:cNvSpPr>
            <a:spLocks noGrp="1"/>
          </p:cNvSpPr>
          <p:nvPr>
            <p:ph type="dt" sz="half" idx="10"/>
          </p:nvPr>
        </p:nvSpPr>
        <p:spPr/>
        <p:txBody>
          <a:bodyPr/>
          <a:lstStyle/>
          <a:p>
            <a:fld id="{516F426E-D1B3-C04F-87FE-14721FD9FC5B}" type="datetimeFigureOut">
              <a:rPr lang="tr-TR" smtClean="0"/>
              <a:t>8.07.2025</a:t>
            </a:fld>
            <a:endParaRPr lang="tr-TR"/>
          </a:p>
        </p:txBody>
      </p:sp>
      <p:sp>
        <p:nvSpPr>
          <p:cNvPr id="5" name="Alt Bilgi Yer Tutucusu 4">
            <a:extLst>
              <a:ext uri="{FF2B5EF4-FFF2-40B4-BE49-F238E27FC236}">
                <a16:creationId xmlns:a16="http://schemas.microsoft.com/office/drawing/2014/main" id="{C89C73D7-8BB4-8212-EFBD-FA7F96CE167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2E7757A-2C7D-51EC-2A79-28F9604173A7}"/>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1737992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61F94C2-A534-7B25-36D8-C0D0011FE476}"/>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76FBF3D1-2D17-032E-40C0-4B2B3B4573CA}"/>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A7889DB-6ABE-016F-7701-BC9629A3BC48}"/>
              </a:ext>
            </a:extLst>
          </p:cNvPr>
          <p:cNvSpPr>
            <a:spLocks noGrp="1"/>
          </p:cNvSpPr>
          <p:nvPr>
            <p:ph type="dt" sz="half" idx="10"/>
          </p:nvPr>
        </p:nvSpPr>
        <p:spPr/>
        <p:txBody>
          <a:bodyPr/>
          <a:lstStyle/>
          <a:p>
            <a:fld id="{516F426E-D1B3-C04F-87FE-14721FD9FC5B}" type="datetimeFigureOut">
              <a:rPr lang="tr-TR" smtClean="0"/>
              <a:t>8.07.2025</a:t>
            </a:fld>
            <a:endParaRPr lang="tr-TR"/>
          </a:p>
        </p:txBody>
      </p:sp>
      <p:sp>
        <p:nvSpPr>
          <p:cNvPr id="5" name="Alt Bilgi Yer Tutucusu 4">
            <a:extLst>
              <a:ext uri="{FF2B5EF4-FFF2-40B4-BE49-F238E27FC236}">
                <a16:creationId xmlns:a16="http://schemas.microsoft.com/office/drawing/2014/main" id="{B6A22F28-29FB-DFD2-82CA-5E2061FDC76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7B86B8B-F121-9771-9427-BE8CB1AFFCCC}"/>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2910568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5834170E-9B2F-ED61-C45A-6C6BC33D9537}"/>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B59B0246-8D4D-B7AD-9831-FD9F865FB10F}"/>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074ECFE-CB82-CB56-F15E-D9D317372114}"/>
              </a:ext>
            </a:extLst>
          </p:cNvPr>
          <p:cNvSpPr>
            <a:spLocks noGrp="1"/>
          </p:cNvSpPr>
          <p:nvPr>
            <p:ph type="dt" sz="half" idx="10"/>
          </p:nvPr>
        </p:nvSpPr>
        <p:spPr/>
        <p:txBody>
          <a:bodyPr/>
          <a:lstStyle/>
          <a:p>
            <a:fld id="{516F426E-D1B3-C04F-87FE-14721FD9FC5B}" type="datetimeFigureOut">
              <a:rPr lang="tr-TR" smtClean="0"/>
              <a:t>8.07.2025</a:t>
            </a:fld>
            <a:endParaRPr lang="tr-TR"/>
          </a:p>
        </p:txBody>
      </p:sp>
      <p:sp>
        <p:nvSpPr>
          <p:cNvPr id="5" name="Alt Bilgi Yer Tutucusu 4">
            <a:extLst>
              <a:ext uri="{FF2B5EF4-FFF2-40B4-BE49-F238E27FC236}">
                <a16:creationId xmlns:a16="http://schemas.microsoft.com/office/drawing/2014/main" id="{A479F35A-7D33-8CB5-7050-793731F3133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28290AB-FD5C-6AE6-68AA-0E55B05E4716}"/>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3813219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3FE3E52-6E8E-5031-D054-5A7F27DE4429}"/>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0333F817-489A-5617-15E3-4A20DF3EE26F}"/>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0B8ADF2-3F7D-103F-30D0-46E770033967}"/>
              </a:ext>
            </a:extLst>
          </p:cNvPr>
          <p:cNvSpPr>
            <a:spLocks noGrp="1"/>
          </p:cNvSpPr>
          <p:nvPr>
            <p:ph type="dt" sz="half" idx="10"/>
          </p:nvPr>
        </p:nvSpPr>
        <p:spPr/>
        <p:txBody>
          <a:bodyPr/>
          <a:lstStyle/>
          <a:p>
            <a:fld id="{516F426E-D1B3-C04F-87FE-14721FD9FC5B}" type="datetimeFigureOut">
              <a:rPr lang="tr-TR" smtClean="0"/>
              <a:t>8.07.2025</a:t>
            </a:fld>
            <a:endParaRPr lang="tr-TR"/>
          </a:p>
        </p:txBody>
      </p:sp>
      <p:sp>
        <p:nvSpPr>
          <p:cNvPr id="5" name="Alt Bilgi Yer Tutucusu 4">
            <a:extLst>
              <a:ext uri="{FF2B5EF4-FFF2-40B4-BE49-F238E27FC236}">
                <a16:creationId xmlns:a16="http://schemas.microsoft.com/office/drawing/2014/main" id="{F6D51B84-756D-70FF-DC7E-5B40AD0EC02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C3E88BB-518B-241F-6F50-05123748FC7A}"/>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2164951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D4ACADF-17C7-4060-D1F4-8D7D6FCD08A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0B3EE07D-6C53-2D01-9836-E86C1061CC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94809BD3-B79A-3C47-4D87-73C4A433FF02}"/>
              </a:ext>
            </a:extLst>
          </p:cNvPr>
          <p:cNvSpPr>
            <a:spLocks noGrp="1"/>
          </p:cNvSpPr>
          <p:nvPr>
            <p:ph type="dt" sz="half" idx="10"/>
          </p:nvPr>
        </p:nvSpPr>
        <p:spPr/>
        <p:txBody>
          <a:bodyPr/>
          <a:lstStyle/>
          <a:p>
            <a:fld id="{516F426E-D1B3-C04F-87FE-14721FD9FC5B}" type="datetimeFigureOut">
              <a:rPr lang="tr-TR" smtClean="0"/>
              <a:t>8.07.2025</a:t>
            </a:fld>
            <a:endParaRPr lang="tr-TR"/>
          </a:p>
        </p:txBody>
      </p:sp>
      <p:sp>
        <p:nvSpPr>
          <p:cNvPr id="5" name="Alt Bilgi Yer Tutucusu 4">
            <a:extLst>
              <a:ext uri="{FF2B5EF4-FFF2-40B4-BE49-F238E27FC236}">
                <a16:creationId xmlns:a16="http://schemas.microsoft.com/office/drawing/2014/main" id="{723FC46B-1155-2FDD-2A35-BF544C5CEDC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378D608-D052-9862-B819-F7ED2E339602}"/>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2152034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F262869-BEC7-3488-2E5F-B94EAE17E50F}"/>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A3015720-F5DB-86CA-5558-68462D74DE55}"/>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C318C611-3745-F33F-DB5B-BF3EA89F764F}"/>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F1362306-F119-370F-430A-2E9BC4EDC290}"/>
              </a:ext>
            </a:extLst>
          </p:cNvPr>
          <p:cNvSpPr>
            <a:spLocks noGrp="1"/>
          </p:cNvSpPr>
          <p:nvPr>
            <p:ph type="dt" sz="half" idx="10"/>
          </p:nvPr>
        </p:nvSpPr>
        <p:spPr/>
        <p:txBody>
          <a:bodyPr/>
          <a:lstStyle/>
          <a:p>
            <a:fld id="{516F426E-D1B3-C04F-87FE-14721FD9FC5B}" type="datetimeFigureOut">
              <a:rPr lang="tr-TR" smtClean="0"/>
              <a:t>8.07.2025</a:t>
            </a:fld>
            <a:endParaRPr lang="tr-TR"/>
          </a:p>
        </p:txBody>
      </p:sp>
      <p:sp>
        <p:nvSpPr>
          <p:cNvPr id="6" name="Alt Bilgi Yer Tutucusu 5">
            <a:extLst>
              <a:ext uri="{FF2B5EF4-FFF2-40B4-BE49-F238E27FC236}">
                <a16:creationId xmlns:a16="http://schemas.microsoft.com/office/drawing/2014/main" id="{FC49CF5F-4961-0FCF-3AFD-288F166BDEA9}"/>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2423F2D2-A769-3B17-6F0E-F32EBA3F2C86}"/>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1591365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7578315-6A90-8D2F-3D50-4FA9B765C422}"/>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67092896-C281-ECA0-3243-92B64343A5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0EF68800-AFAC-39F3-908E-0E8B91CA5442}"/>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31018581-4AAA-CD97-DFF1-83A8BB4DED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5FD24D0C-C852-5A69-258A-7B2A749B5BC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473E908-2EF0-FEBD-E77F-35BA143CB3A4}"/>
              </a:ext>
            </a:extLst>
          </p:cNvPr>
          <p:cNvSpPr>
            <a:spLocks noGrp="1"/>
          </p:cNvSpPr>
          <p:nvPr>
            <p:ph type="dt" sz="half" idx="10"/>
          </p:nvPr>
        </p:nvSpPr>
        <p:spPr/>
        <p:txBody>
          <a:bodyPr/>
          <a:lstStyle/>
          <a:p>
            <a:fld id="{516F426E-D1B3-C04F-87FE-14721FD9FC5B}" type="datetimeFigureOut">
              <a:rPr lang="tr-TR" smtClean="0"/>
              <a:t>8.07.2025</a:t>
            </a:fld>
            <a:endParaRPr lang="tr-TR"/>
          </a:p>
        </p:txBody>
      </p:sp>
      <p:sp>
        <p:nvSpPr>
          <p:cNvPr id="8" name="Alt Bilgi Yer Tutucusu 7">
            <a:extLst>
              <a:ext uri="{FF2B5EF4-FFF2-40B4-BE49-F238E27FC236}">
                <a16:creationId xmlns:a16="http://schemas.microsoft.com/office/drawing/2014/main" id="{308EAF8A-F7B0-2BDD-4F89-660E8B0AA1AF}"/>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0D2E32E3-8894-715E-FFDA-63EF2DC53EA8}"/>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3032179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B1EC121-931A-9A67-BE9C-0B26FE6C6B55}"/>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A0E8124C-C5F5-A4E0-E2AA-F0EF135BF865}"/>
              </a:ext>
            </a:extLst>
          </p:cNvPr>
          <p:cNvSpPr>
            <a:spLocks noGrp="1"/>
          </p:cNvSpPr>
          <p:nvPr>
            <p:ph type="dt" sz="half" idx="10"/>
          </p:nvPr>
        </p:nvSpPr>
        <p:spPr/>
        <p:txBody>
          <a:bodyPr/>
          <a:lstStyle/>
          <a:p>
            <a:fld id="{516F426E-D1B3-C04F-87FE-14721FD9FC5B}" type="datetimeFigureOut">
              <a:rPr lang="tr-TR" smtClean="0"/>
              <a:t>8.07.2025</a:t>
            </a:fld>
            <a:endParaRPr lang="tr-TR"/>
          </a:p>
        </p:txBody>
      </p:sp>
      <p:sp>
        <p:nvSpPr>
          <p:cNvPr id="4" name="Alt Bilgi Yer Tutucusu 3">
            <a:extLst>
              <a:ext uri="{FF2B5EF4-FFF2-40B4-BE49-F238E27FC236}">
                <a16:creationId xmlns:a16="http://schemas.microsoft.com/office/drawing/2014/main" id="{A41230DD-8A6B-908D-B33E-929B0D104C7B}"/>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7BA67776-0C20-150A-B5C4-576FBB90BB6F}"/>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599999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F24CA195-A5A0-56D5-F39D-EDD8CF9BDF05}"/>
              </a:ext>
            </a:extLst>
          </p:cNvPr>
          <p:cNvSpPr>
            <a:spLocks noGrp="1"/>
          </p:cNvSpPr>
          <p:nvPr>
            <p:ph type="dt" sz="half" idx="10"/>
          </p:nvPr>
        </p:nvSpPr>
        <p:spPr/>
        <p:txBody>
          <a:bodyPr/>
          <a:lstStyle/>
          <a:p>
            <a:fld id="{516F426E-D1B3-C04F-87FE-14721FD9FC5B}" type="datetimeFigureOut">
              <a:rPr lang="tr-TR" smtClean="0"/>
              <a:t>8.07.2025</a:t>
            </a:fld>
            <a:endParaRPr lang="tr-TR"/>
          </a:p>
        </p:txBody>
      </p:sp>
      <p:sp>
        <p:nvSpPr>
          <p:cNvPr id="3" name="Alt Bilgi Yer Tutucusu 2">
            <a:extLst>
              <a:ext uri="{FF2B5EF4-FFF2-40B4-BE49-F238E27FC236}">
                <a16:creationId xmlns:a16="http://schemas.microsoft.com/office/drawing/2014/main" id="{109812B9-DDD3-39C7-475B-6A23F599924F}"/>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FE434057-B610-4D9B-35F3-7EB32D621C9A}"/>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1992908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85C950D-3CBE-BA9D-02A5-367346ED658B}"/>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69947FC5-3BC7-2B39-EDC6-52653B2989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87A30D39-BF4C-4FB3-AD47-0B6476209C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0B5886F0-BE2E-7196-64F3-A7E7297EB13D}"/>
              </a:ext>
            </a:extLst>
          </p:cNvPr>
          <p:cNvSpPr>
            <a:spLocks noGrp="1"/>
          </p:cNvSpPr>
          <p:nvPr>
            <p:ph type="dt" sz="half" idx="10"/>
          </p:nvPr>
        </p:nvSpPr>
        <p:spPr/>
        <p:txBody>
          <a:bodyPr/>
          <a:lstStyle/>
          <a:p>
            <a:fld id="{516F426E-D1B3-C04F-87FE-14721FD9FC5B}" type="datetimeFigureOut">
              <a:rPr lang="tr-TR" smtClean="0"/>
              <a:t>8.07.2025</a:t>
            </a:fld>
            <a:endParaRPr lang="tr-TR"/>
          </a:p>
        </p:txBody>
      </p:sp>
      <p:sp>
        <p:nvSpPr>
          <p:cNvPr id="6" name="Alt Bilgi Yer Tutucusu 5">
            <a:extLst>
              <a:ext uri="{FF2B5EF4-FFF2-40B4-BE49-F238E27FC236}">
                <a16:creationId xmlns:a16="http://schemas.microsoft.com/office/drawing/2014/main" id="{072EFA49-EF60-0784-1632-64FE577F2A33}"/>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23095F1F-8B4E-9169-4EE6-44F2B6FBEE0B}"/>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347333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175FF5A-2137-E980-EA23-1FEC0DEEE91F}"/>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7CD87FAE-55FF-507F-CE75-245D725BDB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A996E62E-DDCA-0CCC-4832-592F260A13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7C16B328-42FE-1B1D-EC13-13E2D9E909A8}"/>
              </a:ext>
            </a:extLst>
          </p:cNvPr>
          <p:cNvSpPr>
            <a:spLocks noGrp="1"/>
          </p:cNvSpPr>
          <p:nvPr>
            <p:ph type="dt" sz="half" idx="10"/>
          </p:nvPr>
        </p:nvSpPr>
        <p:spPr/>
        <p:txBody>
          <a:bodyPr/>
          <a:lstStyle/>
          <a:p>
            <a:fld id="{516F426E-D1B3-C04F-87FE-14721FD9FC5B}" type="datetimeFigureOut">
              <a:rPr lang="tr-TR" smtClean="0"/>
              <a:t>8.07.2025</a:t>
            </a:fld>
            <a:endParaRPr lang="tr-TR"/>
          </a:p>
        </p:txBody>
      </p:sp>
      <p:sp>
        <p:nvSpPr>
          <p:cNvPr id="6" name="Alt Bilgi Yer Tutucusu 5">
            <a:extLst>
              <a:ext uri="{FF2B5EF4-FFF2-40B4-BE49-F238E27FC236}">
                <a16:creationId xmlns:a16="http://schemas.microsoft.com/office/drawing/2014/main" id="{677D983B-C6D2-1560-3174-AB3D5D13E868}"/>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9287A03B-B008-C99A-0176-86A9C01FC8F5}"/>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291253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135936E4-61ED-F914-35C5-276C137ABA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332DDC67-0CEC-94F5-82A1-3D6461AF94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35B3D7DD-C749-8F6A-24C8-82581AFA8D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6F426E-D1B3-C04F-87FE-14721FD9FC5B}" type="datetimeFigureOut">
              <a:rPr lang="tr-TR" smtClean="0"/>
              <a:t>8.07.2025</a:t>
            </a:fld>
            <a:endParaRPr lang="tr-TR"/>
          </a:p>
        </p:txBody>
      </p:sp>
      <p:sp>
        <p:nvSpPr>
          <p:cNvPr id="5" name="Alt Bilgi Yer Tutucusu 4">
            <a:extLst>
              <a:ext uri="{FF2B5EF4-FFF2-40B4-BE49-F238E27FC236}">
                <a16:creationId xmlns:a16="http://schemas.microsoft.com/office/drawing/2014/main" id="{DFA3E388-E655-9B56-F814-5390B6D575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A7EACFFE-C203-113C-9C1B-CBC6F1DC57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C2876A-0405-DE4E-8F57-B35FA1FF5C8B}" type="slidenum">
              <a:rPr lang="tr-TR" smtClean="0"/>
              <a:t>‹#›</a:t>
            </a:fld>
            <a:endParaRPr lang="tr-TR"/>
          </a:p>
        </p:txBody>
      </p:sp>
    </p:spTree>
    <p:extLst>
      <p:ext uri="{BB962C8B-B14F-4D97-AF65-F5344CB8AC3E}">
        <p14:creationId xmlns:p14="http://schemas.microsoft.com/office/powerpoint/2010/main" val="586702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jp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3" Type="http://schemas.openxmlformats.org/officeDocument/2006/relationships/image" Target="../media/image12.jpeg"/><Relationship Id="rId7" Type="http://schemas.openxmlformats.org/officeDocument/2006/relationships/image" Target="../media/image15.jpeg"/><Relationship Id="rId12"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9.pn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jp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EC496F7C-EDD8-EA1E-AE81-60336DC5244C}"/>
              </a:ext>
            </a:extLst>
          </p:cNvPr>
          <p:cNvPicPr>
            <a:picLocks noChangeAspect="1"/>
          </p:cNvPicPr>
          <p:nvPr/>
        </p:nvPicPr>
        <p:blipFill>
          <a:blip r:embed="rId3"/>
          <a:stretch>
            <a:fillRect/>
          </a:stretch>
        </p:blipFill>
        <p:spPr>
          <a:xfrm>
            <a:off x="203200" y="304800"/>
            <a:ext cx="4043680" cy="1600840"/>
          </a:xfrm>
          <a:prstGeom prst="rect">
            <a:avLst/>
          </a:prstGeom>
        </p:spPr>
      </p:pic>
      <p:sp>
        <p:nvSpPr>
          <p:cNvPr id="11" name="Apakšvirsraksts 2">
            <a:extLst>
              <a:ext uri="{FF2B5EF4-FFF2-40B4-BE49-F238E27FC236}">
                <a16:creationId xmlns:a16="http://schemas.microsoft.com/office/drawing/2014/main" id="{3635D51F-1FE4-46AF-3F37-7BEEE6454CBB}"/>
              </a:ext>
            </a:extLst>
          </p:cNvPr>
          <p:cNvSpPr txBox="1">
            <a:spLocks noGrp="1"/>
          </p:cNvSpPr>
          <p:nvPr>
            <p:ph type="subTitle" sz="quarter" idx="1"/>
          </p:nvPr>
        </p:nvSpPr>
        <p:spPr>
          <a:xfrm>
            <a:off x="492612" y="2425723"/>
            <a:ext cx="11024197" cy="3611496"/>
          </a:xfrm>
          <a:prstGeom prst="rect">
            <a:avLst/>
          </a:prstGeom>
        </p:spPr>
        <p:txBody>
          <a:bodyPr>
            <a:normAutofit/>
          </a:bodyPr>
          <a:lstStyle>
            <a:lvl1pPr algn="l">
              <a:defRPr sz="2800">
                <a:solidFill>
                  <a:srgbClr val="FFFFFF"/>
                </a:solidFill>
                <a:latin typeface="Arial"/>
                <a:ea typeface="Arial"/>
                <a:cs typeface="Arial"/>
                <a:sym typeface="Arial"/>
              </a:defRPr>
            </a:lvl1pPr>
          </a:lstStyle>
          <a:p>
            <a:pPr algn="ctr"/>
            <a:r>
              <a:rPr lang="en-US" dirty="0">
                <a:solidFill>
                  <a:srgbClr val="000F33"/>
                </a:solidFill>
                <a:latin typeface="Aptos" panose="020B0004020202020204" pitchFamily="34" charset="0"/>
              </a:rPr>
              <a:t>EXAMINING THE EFFECTS OF SHORT-TERM RENTAL REGULATIONS: THE INS AND OUTS OF ISTANBUL</a:t>
            </a:r>
            <a:endParaRPr lang="tr-TR" dirty="0">
              <a:solidFill>
                <a:srgbClr val="000F33"/>
              </a:solidFill>
              <a:latin typeface="Aptos" panose="020B0004020202020204" pitchFamily="34" charset="0"/>
            </a:endParaRPr>
          </a:p>
          <a:p>
            <a:pPr algn="ctr"/>
            <a:endParaRPr lang="tr-TR" dirty="0">
              <a:solidFill>
                <a:srgbClr val="000F33"/>
              </a:solidFill>
              <a:latin typeface="Aptos" panose="020B0004020202020204" pitchFamily="34" charset="0"/>
            </a:endParaRPr>
          </a:p>
          <a:p>
            <a:pPr algn="ctr"/>
            <a:r>
              <a:rPr lang="tr-TR" sz="2400" b="1" dirty="0">
                <a:solidFill>
                  <a:srgbClr val="000F33"/>
                </a:solidFill>
                <a:latin typeface="Aptos" panose="020B0004020202020204" pitchFamily="34" charset="0"/>
              </a:rPr>
              <a:t>Basak OZEN</a:t>
            </a:r>
            <a:r>
              <a:rPr lang="tr-TR" sz="2400" dirty="0">
                <a:solidFill>
                  <a:srgbClr val="000F33"/>
                </a:solidFill>
                <a:latin typeface="Aptos" panose="020B0004020202020204" pitchFamily="34" charset="0"/>
              </a:rPr>
              <a:t>, Master </a:t>
            </a:r>
            <a:r>
              <a:rPr lang="tr-TR" sz="2400" dirty="0" err="1">
                <a:solidFill>
                  <a:srgbClr val="000F33"/>
                </a:solidFill>
                <a:latin typeface="Aptos" panose="020B0004020202020204" pitchFamily="34" charset="0"/>
              </a:rPr>
              <a:t>Student</a:t>
            </a:r>
            <a:r>
              <a:rPr lang="tr-TR" sz="2400" dirty="0">
                <a:solidFill>
                  <a:srgbClr val="000F33"/>
                </a:solidFill>
                <a:latin typeface="Aptos" panose="020B0004020202020204" pitchFamily="34" charset="0"/>
              </a:rPr>
              <a:t>, </a:t>
            </a:r>
            <a:r>
              <a:rPr lang="tr-TR" sz="2400" dirty="0" err="1">
                <a:solidFill>
                  <a:srgbClr val="000F33"/>
                </a:solidFill>
                <a:latin typeface="Aptos" panose="020B0004020202020204" pitchFamily="34" charset="0"/>
              </a:rPr>
              <a:t>Department</a:t>
            </a:r>
            <a:r>
              <a:rPr lang="tr-TR" sz="2400" dirty="0">
                <a:solidFill>
                  <a:srgbClr val="000F33"/>
                </a:solidFill>
                <a:latin typeface="Aptos" panose="020B0004020202020204" pitchFamily="34" charset="0"/>
              </a:rPr>
              <a:t> of Architecture, Gebze Technical </a:t>
            </a:r>
            <a:r>
              <a:rPr lang="tr-TR" sz="2400" dirty="0" err="1">
                <a:solidFill>
                  <a:srgbClr val="000F33"/>
                </a:solidFill>
                <a:latin typeface="Aptos" panose="020B0004020202020204" pitchFamily="34" charset="0"/>
              </a:rPr>
              <a:t>University</a:t>
            </a:r>
            <a:r>
              <a:rPr lang="tr-TR" sz="2400" dirty="0">
                <a:solidFill>
                  <a:srgbClr val="000F33"/>
                </a:solidFill>
                <a:latin typeface="Aptos" panose="020B0004020202020204" pitchFamily="34" charset="0"/>
              </a:rPr>
              <a:t>, TURKEY (bozen2023@gtu.edu.tr)</a:t>
            </a:r>
          </a:p>
          <a:p>
            <a:pPr algn="ctr"/>
            <a:r>
              <a:rPr lang="tr-TR" sz="2400" b="1" dirty="0">
                <a:solidFill>
                  <a:srgbClr val="000F33"/>
                </a:solidFill>
                <a:latin typeface="Aptos" panose="020B0004020202020204" pitchFamily="34" charset="0"/>
              </a:rPr>
              <a:t>Dr. Dicle KIZILDERE</a:t>
            </a:r>
            <a:r>
              <a:rPr lang="tr-TR" sz="2400" dirty="0">
                <a:solidFill>
                  <a:srgbClr val="000F33"/>
                </a:solidFill>
                <a:latin typeface="Aptos" panose="020B0004020202020204" pitchFamily="34" charset="0"/>
              </a:rPr>
              <a:t>, </a:t>
            </a:r>
            <a:r>
              <a:rPr lang="tr-TR" sz="2400" dirty="0" err="1">
                <a:solidFill>
                  <a:srgbClr val="000F33"/>
                </a:solidFill>
                <a:latin typeface="Aptos" panose="020B0004020202020204" pitchFamily="34" charset="0"/>
              </a:rPr>
              <a:t>Assistant</a:t>
            </a:r>
            <a:r>
              <a:rPr lang="tr-TR" sz="2400" dirty="0">
                <a:solidFill>
                  <a:srgbClr val="000F33"/>
                </a:solidFill>
                <a:latin typeface="Aptos" panose="020B0004020202020204" pitchFamily="34" charset="0"/>
              </a:rPr>
              <a:t> </a:t>
            </a:r>
            <a:r>
              <a:rPr lang="tr-TR" sz="2400" dirty="0" err="1">
                <a:solidFill>
                  <a:srgbClr val="000F33"/>
                </a:solidFill>
                <a:latin typeface="Aptos" panose="020B0004020202020204" pitchFamily="34" charset="0"/>
              </a:rPr>
              <a:t>Professor</a:t>
            </a:r>
            <a:r>
              <a:rPr lang="tr-TR" sz="2400" dirty="0">
                <a:solidFill>
                  <a:srgbClr val="000F33"/>
                </a:solidFill>
                <a:latin typeface="Aptos" panose="020B0004020202020204" pitchFamily="34" charset="0"/>
              </a:rPr>
              <a:t>, </a:t>
            </a:r>
            <a:r>
              <a:rPr lang="tr-TR" sz="2400" dirty="0" err="1">
                <a:solidFill>
                  <a:srgbClr val="000F33"/>
                </a:solidFill>
                <a:latin typeface="Aptos" panose="020B0004020202020204" pitchFamily="34" charset="0"/>
              </a:rPr>
              <a:t>Department</a:t>
            </a:r>
            <a:r>
              <a:rPr lang="tr-TR" sz="2400" dirty="0">
                <a:solidFill>
                  <a:srgbClr val="000F33"/>
                </a:solidFill>
                <a:latin typeface="Aptos" panose="020B0004020202020204" pitchFamily="34" charset="0"/>
              </a:rPr>
              <a:t> of Architecture, Gebze Technical </a:t>
            </a:r>
            <a:r>
              <a:rPr lang="tr-TR" sz="2400" dirty="0" err="1">
                <a:solidFill>
                  <a:srgbClr val="000F33"/>
                </a:solidFill>
                <a:latin typeface="Aptos" panose="020B0004020202020204" pitchFamily="34" charset="0"/>
              </a:rPr>
              <a:t>University</a:t>
            </a:r>
            <a:r>
              <a:rPr lang="tr-TR" sz="2400" dirty="0">
                <a:solidFill>
                  <a:srgbClr val="000F33"/>
                </a:solidFill>
                <a:latin typeface="Aptos" panose="020B0004020202020204" pitchFamily="34" charset="0"/>
              </a:rPr>
              <a:t>, TURKEY (diclekizildere@gtu.edu.tr)</a:t>
            </a:r>
          </a:p>
          <a:p>
            <a:pPr algn="ctr"/>
            <a:endParaRPr dirty="0">
              <a:solidFill>
                <a:srgbClr val="000F33"/>
              </a:solidFill>
              <a:latin typeface="Aptos" panose="020B0004020202020204" pitchFamily="34" charset="0"/>
            </a:endParaRPr>
          </a:p>
        </p:txBody>
      </p:sp>
      <p:sp>
        <p:nvSpPr>
          <p:cNvPr id="7" name="Dikdörtgen 6">
            <a:extLst>
              <a:ext uri="{FF2B5EF4-FFF2-40B4-BE49-F238E27FC236}">
                <a16:creationId xmlns:a16="http://schemas.microsoft.com/office/drawing/2014/main" id="{8678251B-3227-E337-B6DE-C3D40DEA4660}"/>
              </a:ext>
            </a:extLst>
          </p:cNvPr>
          <p:cNvSpPr/>
          <p:nvPr/>
        </p:nvSpPr>
        <p:spPr>
          <a:xfrm flipV="1">
            <a:off x="1446834" y="1484452"/>
            <a:ext cx="10745165"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836607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3AC7D-4526-4F8E-2EE3-099C5FC93FA1}"/>
            </a:ext>
          </a:extLst>
        </p:cNvPr>
        <p:cNvGrpSpPr/>
        <p:nvPr/>
      </p:nvGrpSpPr>
      <p:grpSpPr>
        <a:xfrm>
          <a:off x="0" y="0"/>
          <a:ext cx="0" cy="0"/>
          <a:chOff x="0" y="0"/>
          <a:chExt cx="0" cy="0"/>
        </a:xfrm>
      </p:grpSpPr>
      <p:sp>
        <p:nvSpPr>
          <p:cNvPr id="5" name="Dikdörtgen 4">
            <a:extLst>
              <a:ext uri="{FF2B5EF4-FFF2-40B4-BE49-F238E27FC236}">
                <a16:creationId xmlns:a16="http://schemas.microsoft.com/office/drawing/2014/main" id="{4CB21458-0765-0728-0AD2-E968C7FDA299}"/>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DB014707-3AC1-B276-F741-48312ED477CC}"/>
              </a:ext>
            </a:extLst>
          </p:cNvPr>
          <p:cNvPicPr>
            <a:picLocks noChangeAspect="1"/>
          </p:cNvPicPr>
          <p:nvPr/>
        </p:nvPicPr>
        <p:blipFill>
          <a:blip r:embed="rId3"/>
          <a:stretch>
            <a:fillRect/>
          </a:stretch>
        </p:blipFill>
        <p:spPr>
          <a:xfrm>
            <a:off x="10038080" y="6089366"/>
            <a:ext cx="1442720" cy="571154"/>
          </a:xfrm>
          <a:prstGeom prst="rect">
            <a:avLst/>
          </a:prstGeom>
        </p:spPr>
      </p:pic>
      <p:sp>
        <p:nvSpPr>
          <p:cNvPr id="2" name="Virsraksts 1">
            <a:extLst>
              <a:ext uri="{FF2B5EF4-FFF2-40B4-BE49-F238E27FC236}">
                <a16:creationId xmlns:a16="http://schemas.microsoft.com/office/drawing/2014/main" id="{FF61D93E-82C2-DD45-3FFA-A2047EB265EC}"/>
              </a:ext>
            </a:extLst>
          </p:cNvPr>
          <p:cNvSpPr txBox="1">
            <a:spLocks noGrp="1"/>
          </p:cNvSpPr>
          <p:nvPr>
            <p:ph type="title"/>
          </p:nvPr>
        </p:nvSpPr>
        <p:spPr>
          <a:xfrm>
            <a:off x="418010" y="450603"/>
            <a:ext cx="11399522" cy="1099998"/>
          </a:xfrm>
          <a:prstGeom prst="rect">
            <a:avLst/>
          </a:prstGeom>
        </p:spPr>
        <p:txBody>
          <a:bodyPr>
            <a:normAutofit/>
          </a:bodyPr>
          <a:lstStyle>
            <a:lvl1pPr>
              <a:defRPr b="1">
                <a:solidFill>
                  <a:srgbClr val="1B5089"/>
                </a:solidFill>
                <a:latin typeface="Arial"/>
                <a:ea typeface="Arial"/>
                <a:cs typeface="Arial"/>
                <a:sym typeface="Arial"/>
              </a:defRPr>
            </a:lvl1pPr>
          </a:lstStyle>
          <a:p>
            <a:r>
              <a:rPr lang="en-US" sz="3600" dirty="0">
                <a:latin typeface="Aptos" panose="020B0004020202020204" pitchFamily="34" charset="0"/>
              </a:rPr>
              <a:t>T</a:t>
            </a:r>
            <a:r>
              <a:rPr lang="tr-TR" sz="3600" dirty="0">
                <a:latin typeface="Aptos" panose="020B0004020202020204" pitchFamily="34" charset="0"/>
              </a:rPr>
              <a:t>he</a:t>
            </a:r>
            <a:r>
              <a:rPr lang="en-US" sz="3600" dirty="0">
                <a:latin typeface="Aptos" panose="020B0004020202020204" pitchFamily="34" charset="0"/>
              </a:rPr>
              <a:t> G</a:t>
            </a:r>
            <a:r>
              <a:rPr lang="tr-TR" sz="3600" dirty="0" err="1">
                <a:latin typeface="Aptos" panose="020B0004020202020204" pitchFamily="34" charset="0"/>
              </a:rPr>
              <a:t>enesises</a:t>
            </a:r>
            <a:r>
              <a:rPr lang="en-US" sz="3600" dirty="0">
                <a:latin typeface="Aptos" panose="020B0004020202020204" pitchFamily="34" charset="0"/>
              </a:rPr>
              <a:t> </a:t>
            </a:r>
            <a:r>
              <a:rPr lang="tr-TR" sz="3600" dirty="0">
                <a:latin typeface="Aptos" panose="020B0004020202020204" pitchFamily="34" charset="0"/>
              </a:rPr>
              <a:t>of</a:t>
            </a:r>
            <a:r>
              <a:rPr lang="en-US" sz="3600" dirty="0">
                <a:latin typeface="Aptos" panose="020B0004020202020204" pitchFamily="34" charset="0"/>
              </a:rPr>
              <a:t> STRs </a:t>
            </a:r>
            <a:r>
              <a:rPr lang="tr-TR" sz="3600" dirty="0">
                <a:latin typeface="Aptos" panose="020B0004020202020204" pitchFamily="34" charset="0"/>
              </a:rPr>
              <a:t>in</a:t>
            </a:r>
            <a:r>
              <a:rPr lang="en-US" sz="3600" dirty="0">
                <a:latin typeface="Aptos" panose="020B0004020202020204" pitchFamily="34" charset="0"/>
              </a:rPr>
              <a:t> I</a:t>
            </a:r>
            <a:r>
              <a:rPr lang="tr-TR" sz="3600" dirty="0" err="1">
                <a:latin typeface="Aptos" panose="020B0004020202020204" pitchFamily="34" charset="0"/>
              </a:rPr>
              <a:t>stanbul</a:t>
            </a:r>
            <a:endParaRPr sz="3600" dirty="0">
              <a:solidFill>
                <a:srgbClr val="1D4289"/>
              </a:solidFill>
              <a:latin typeface="Aptos" panose="020B0004020202020204" pitchFamily="34" charset="0"/>
            </a:endParaRPr>
          </a:p>
        </p:txBody>
      </p:sp>
      <p:sp>
        <p:nvSpPr>
          <p:cNvPr id="3" name="Satura vietturis 2">
            <a:extLst>
              <a:ext uri="{FF2B5EF4-FFF2-40B4-BE49-F238E27FC236}">
                <a16:creationId xmlns:a16="http://schemas.microsoft.com/office/drawing/2014/main" id="{E249E22D-A32B-A8EF-3349-8CE8B151366C}"/>
              </a:ext>
            </a:extLst>
          </p:cNvPr>
          <p:cNvSpPr txBox="1">
            <a:spLocks/>
          </p:cNvSpPr>
          <p:nvPr/>
        </p:nvSpPr>
        <p:spPr>
          <a:xfrm>
            <a:off x="418010" y="1550601"/>
            <a:ext cx="11618973" cy="426455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600"/>
              </a:spcBef>
              <a:buSzTx/>
              <a:buFont typeface="Arial" panose="020B0604020202020204" pitchFamily="34" charset="0"/>
              <a:buNone/>
              <a:defRPr sz="2800" kern="1200">
                <a:solidFill>
                  <a:schemeClr val="tx1"/>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sz="2000" dirty="0">
              <a:latin typeface="Aptos" panose="020B0004020202020204" pitchFamily="34" charset="0"/>
            </a:endParaRPr>
          </a:p>
        </p:txBody>
      </p:sp>
      <p:sp>
        <p:nvSpPr>
          <p:cNvPr id="8" name="Metin kutusu 7">
            <a:extLst>
              <a:ext uri="{FF2B5EF4-FFF2-40B4-BE49-F238E27FC236}">
                <a16:creationId xmlns:a16="http://schemas.microsoft.com/office/drawing/2014/main" id="{961D8FFD-A364-E3AA-ACD9-8AED43DBD3F5}"/>
              </a:ext>
            </a:extLst>
          </p:cNvPr>
          <p:cNvSpPr txBox="1"/>
          <p:nvPr/>
        </p:nvSpPr>
        <p:spPr>
          <a:xfrm>
            <a:off x="155017" y="5094390"/>
            <a:ext cx="7019110" cy="923330"/>
          </a:xfrm>
          <a:prstGeom prst="rect">
            <a:avLst/>
          </a:prstGeom>
          <a:noFill/>
        </p:spPr>
        <p:txBody>
          <a:bodyPr wrap="square" rtlCol="0">
            <a:spAutoFit/>
          </a:bodyPr>
          <a:lstStyle/>
          <a:p>
            <a:r>
              <a:rPr lang="en-US" dirty="0">
                <a:latin typeface="Aptos" panose="020B0004020202020204" pitchFamily="34" charset="0"/>
              </a:rPr>
              <a:t>Law on the Rental of Residential Properties for Tourism Purposes and Amendments to Certain Laws </a:t>
            </a:r>
            <a:endParaRPr lang="tr-TR" dirty="0">
              <a:latin typeface="Aptos" panose="020B0004020202020204" pitchFamily="34" charset="0"/>
            </a:endParaRPr>
          </a:p>
          <a:p>
            <a:r>
              <a:rPr lang="en-US" dirty="0">
                <a:latin typeface="Aptos" panose="020B0004020202020204" pitchFamily="34" charset="0"/>
              </a:rPr>
              <a:t>No. 7464</a:t>
            </a:r>
            <a:r>
              <a:rPr lang="tr-TR" dirty="0">
                <a:latin typeface="Aptos" panose="020B0004020202020204" pitchFamily="34" charset="0"/>
              </a:rPr>
              <a:t>, </a:t>
            </a:r>
            <a:r>
              <a:rPr lang="en-US" dirty="0">
                <a:latin typeface="Aptos" panose="020B0004020202020204" pitchFamily="34" charset="0"/>
              </a:rPr>
              <a:t>January 1, 2024.</a:t>
            </a:r>
            <a:endParaRPr lang="tr-TR" dirty="0">
              <a:latin typeface="Aptos" panose="020B0004020202020204" pitchFamily="34" charset="0"/>
            </a:endParaRPr>
          </a:p>
        </p:txBody>
      </p:sp>
      <p:pic>
        <p:nvPicPr>
          <p:cNvPr id="6146" name="Picture 2" descr="Resim">
            <a:extLst>
              <a:ext uri="{FF2B5EF4-FFF2-40B4-BE49-F238E27FC236}">
                <a16:creationId xmlns:a16="http://schemas.microsoft.com/office/drawing/2014/main" id="{C1D99E93-2FCF-10FC-85DF-84EBB3FD36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12" r="7922"/>
          <a:stretch>
            <a:fillRect/>
          </a:stretch>
        </p:blipFill>
        <p:spPr bwMode="auto">
          <a:xfrm>
            <a:off x="7536284" y="1328928"/>
            <a:ext cx="3817516" cy="4344681"/>
          </a:xfrm>
          <a:prstGeom prst="rect">
            <a:avLst/>
          </a:prstGeom>
          <a:noFill/>
          <a:extLst>
            <a:ext uri="{909E8E84-426E-40DD-AFC4-6F175D3DCCD1}">
              <a14:hiddenFill xmlns:a14="http://schemas.microsoft.com/office/drawing/2010/main">
                <a:solidFill>
                  <a:srgbClr val="FFFFFF"/>
                </a:solidFill>
              </a14:hiddenFill>
            </a:ext>
          </a:extLst>
        </p:spPr>
      </p:pic>
      <p:sp>
        <p:nvSpPr>
          <p:cNvPr id="12" name="Düşünce Balonu: Bulut 11">
            <a:extLst>
              <a:ext uri="{FF2B5EF4-FFF2-40B4-BE49-F238E27FC236}">
                <a16:creationId xmlns:a16="http://schemas.microsoft.com/office/drawing/2014/main" id="{2899530F-3D6F-2B80-9CC1-669F09E4C874}"/>
              </a:ext>
            </a:extLst>
          </p:cNvPr>
          <p:cNvSpPr/>
          <p:nvPr/>
        </p:nvSpPr>
        <p:spPr>
          <a:xfrm>
            <a:off x="418010" y="1259481"/>
            <a:ext cx="7395030" cy="3680991"/>
          </a:xfrm>
          <a:prstGeom prst="cloudCallout">
            <a:avLst>
              <a:gd name="adj1" fmla="val 68124"/>
              <a:gd name="adj2" fmla="val -17797"/>
            </a:avLst>
          </a:prstGeom>
          <a:noFill/>
          <a:ln w="19050">
            <a:solidFill>
              <a:srgbClr val="000F3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chorCtr="1"/>
          <a:lstStyle/>
          <a:p>
            <a:r>
              <a:rPr lang="en-US" dirty="0">
                <a:solidFill>
                  <a:schemeClr val="tx1"/>
                </a:solidFill>
              </a:rPr>
              <a:t>“</a:t>
            </a:r>
            <a:r>
              <a:rPr lang="en-US" sz="1600" dirty="0">
                <a:solidFill>
                  <a:schemeClr val="tx1"/>
                </a:solidFill>
                <a:latin typeface="Aptos Narrow" panose="020B0004020202020204" pitchFamily="34" charset="0"/>
              </a:rPr>
              <a:t>The legislation in Turkey is being shaped in a similar way to that seen in the rest of the world. We anticipate that the legislative arrangements will be </a:t>
            </a:r>
            <a:r>
              <a:rPr lang="en-US" sz="1600" dirty="0" err="1">
                <a:solidFill>
                  <a:schemeClr val="tx1"/>
                </a:solidFill>
                <a:latin typeface="Aptos Narrow" panose="020B0004020202020204" pitchFamily="34" charset="0"/>
              </a:rPr>
              <a:t>finalised</a:t>
            </a:r>
            <a:r>
              <a:rPr lang="en-US" sz="1600" dirty="0">
                <a:solidFill>
                  <a:schemeClr val="tx1"/>
                </a:solidFill>
                <a:latin typeface="Aptos Narrow" panose="020B0004020202020204" pitchFamily="34" charset="0"/>
              </a:rPr>
              <a:t> by the end of the year. They will facilitate a registered economy. However, we wish to clarify that our position on daily houses is not adversarial. We are simply advocating for certification and alignment with global standards. Otherwise, this is also a form of tourism. There is a significant global demand for this, and we believe there is an opportunity to </a:t>
            </a:r>
            <a:r>
              <a:rPr lang="en-US" sz="1600" dirty="0" err="1">
                <a:solidFill>
                  <a:schemeClr val="tx1"/>
                </a:solidFill>
                <a:latin typeface="Aptos Narrow" panose="020B0004020202020204" pitchFamily="34" charset="0"/>
              </a:rPr>
              <a:t>capitalise</a:t>
            </a:r>
            <a:r>
              <a:rPr lang="en-US" sz="1600" dirty="0">
                <a:solidFill>
                  <a:schemeClr val="tx1"/>
                </a:solidFill>
                <a:latin typeface="Aptos Narrow" panose="020B0004020202020204" pitchFamily="34" charset="0"/>
              </a:rPr>
              <a:t> on it.”</a:t>
            </a:r>
            <a:endParaRPr lang="tr-TR" sz="1600" dirty="0">
              <a:solidFill>
                <a:schemeClr val="tx1"/>
              </a:solidFill>
              <a:latin typeface="Aptos Narrow" panose="020B0004020202020204" pitchFamily="34" charset="0"/>
            </a:endParaRPr>
          </a:p>
        </p:txBody>
      </p:sp>
      <p:sp>
        <p:nvSpPr>
          <p:cNvPr id="6" name="Metin kutusu 5">
            <a:extLst>
              <a:ext uri="{FF2B5EF4-FFF2-40B4-BE49-F238E27FC236}">
                <a16:creationId xmlns:a16="http://schemas.microsoft.com/office/drawing/2014/main" id="{44F3B3B8-19E4-455D-264C-0884D26C2CCD}"/>
              </a:ext>
            </a:extLst>
          </p:cNvPr>
          <p:cNvSpPr txBox="1"/>
          <p:nvPr/>
        </p:nvSpPr>
        <p:spPr>
          <a:xfrm>
            <a:off x="7437120" y="5644214"/>
            <a:ext cx="4201885" cy="523220"/>
          </a:xfrm>
          <a:prstGeom prst="rect">
            <a:avLst/>
          </a:prstGeom>
          <a:noFill/>
        </p:spPr>
        <p:txBody>
          <a:bodyPr wrap="square" rtlCol="0">
            <a:spAutoFit/>
          </a:bodyPr>
          <a:lstStyle/>
          <a:p>
            <a:r>
              <a:rPr lang="en-US" sz="1400" dirty="0">
                <a:latin typeface="Aptos Narrow" panose="020B0004020202020204" pitchFamily="34" charset="0"/>
              </a:rPr>
              <a:t>Mehmet Nuri Ersoy, Minister of Culture and Tourism of the Republic of Turkey</a:t>
            </a:r>
            <a:endParaRPr lang="tr-TR" sz="1400" dirty="0">
              <a:latin typeface="Aptos Narrow" panose="020B0004020202020204" pitchFamily="34" charset="0"/>
            </a:endParaRPr>
          </a:p>
        </p:txBody>
      </p:sp>
    </p:spTree>
    <p:extLst>
      <p:ext uri="{BB962C8B-B14F-4D97-AF65-F5344CB8AC3E}">
        <p14:creationId xmlns:p14="http://schemas.microsoft.com/office/powerpoint/2010/main" val="4284654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4B969-4379-7D5F-7AC4-E9950C037BAB}"/>
            </a:ext>
          </a:extLst>
        </p:cNvPr>
        <p:cNvGrpSpPr/>
        <p:nvPr/>
      </p:nvGrpSpPr>
      <p:grpSpPr>
        <a:xfrm>
          <a:off x="0" y="0"/>
          <a:ext cx="0" cy="0"/>
          <a:chOff x="0" y="0"/>
          <a:chExt cx="0" cy="0"/>
        </a:xfrm>
      </p:grpSpPr>
      <p:sp>
        <p:nvSpPr>
          <p:cNvPr id="5" name="Dikdörtgen 4">
            <a:extLst>
              <a:ext uri="{FF2B5EF4-FFF2-40B4-BE49-F238E27FC236}">
                <a16:creationId xmlns:a16="http://schemas.microsoft.com/office/drawing/2014/main" id="{8C9C7DA3-D3A4-4B6F-2C71-7D0B2C93962D}"/>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27CE73D0-AD05-8ED2-0AB4-EAABA4264382}"/>
              </a:ext>
            </a:extLst>
          </p:cNvPr>
          <p:cNvPicPr>
            <a:picLocks noChangeAspect="1"/>
          </p:cNvPicPr>
          <p:nvPr/>
        </p:nvPicPr>
        <p:blipFill>
          <a:blip r:embed="rId3"/>
          <a:stretch>
            <a:fillRect/>
          </a:stretch>
        </p:blipFill>
        <p:spPr>
          <a:xfrm>
            <a:off x="10038080" y="6089366"/>
            <a:ext cx="1442720" cy="571154"/>
          </a:xfrm>
          <a:prstGeom prst="rect">
            <a:avLst/>
          </a:prstGeom>
        </p:spPr>
      </p:pic>
      <p:sp>
        <p:nvSpPr>
          <p:cNvPr id="2" name="Virsraksts 1">
            <a:extLst>
              <a:ext uri="{FF2B5EF4-FFF2-40B4-BE49-F238E27FC236}">
                <a16:creationId xmlns:a16="http://schemas.microsoft.com/office/drawing/2014/main" id="{19968671-925C-262E-66BC-92A5B3BD6D33}"/>
              </a:ext>
            </a:extLst>
          </p:cNvPr>
          <p:cNvSpPr txBox="1">
            <a:spLocks noGrp="1"/>
          </p:cNvSpPr>
          <p:nvPr>
            <p:ph type="title"/>
          </p:nvPr>
        </p:nvSpPr>
        <p:spPr>
          <a:xfrm>
            <a:off x="418010" y="450603"/>
            <a:ext cx="11399522" cy="1099998"/>
          </a:xfrm>
          <a:prstGeom prst="rect">
            <a:avLst/>
          </a:prstGeom>
        </p:spPr>
        <p:txBody>
          <a:bodyPr>
            <a:normAutofit/>
          </a:bodyPr>
          <a:lstStyle>
            <a:lvl1pPr>
              <a:defRPr b="1">
                <a:solidFill>
                  <a:srgbClr val="1B5089"/>
                </a:solidFill>
                <a:latin typeface="Arial"/>
                <a:ea typeface="Arial"/>
                <a:cs typeface="Arial"/>
                <a:sym typeface="Arial"/>
              </a:defRPr>
            </a:lvl1pPr>
          </a:lstStyle>
          <a:p>
            <a:r>
              <a:rPr lang="tr-TR" sz="3600" dirty="0" err="1">
                <a:latin typeface="Aptos" panose="020B0004020202020204" pitchFamily="34" charset="0"/>
              </a:rPr>
              <a:t>The</a:t>
            </a:r>
            <a:r>
              <a:rPr lang="tr-TR" sz="3600" dirty="0">
                <a:latin typeface="Aptos" panose="020B0004020202020204" pitchFamily="34" charset="0"/>
              </a:rPr>
              <a:t> AIRBNB </a:t>
            </a:r>
            <a:r>
              <a:rPr lang="tr-TR" sz="3600" dirty="0" err="1">
                <a:latin typeface="Aptos" panose="020B0004020202020204" pitchFamily="34" charset="0"/>
              </a:rPr>
              <a:t>Law</a:t>
            </a:r>
            <a:endParaRPr sz="3600" dirty="0">
              <a:solidFill>
                <a:srgbClr val="1D4289"/>
              </a:solidFill>
              <a:latin typeface="Aptos" panose="020B0004020202020204" pitchFamily="34" charset="0"/>
            </a:endParaRPr>
          </a:p>
        </p:txBody>
      </p:sp>
      <p:sp>
        <p:nvSpPr>
          <p:cNvPr id="3" name="Satura vietturis 2">
            <a:extLst>
              <a:ext uri="{FF2B5EF4-FFF2-40B4-BE49-F238E27FC236}">
                <a16:creationId xmlns:a16="http://schemas.microsoft.com/office/drawing/2014/main" id="{F201283C-7F4B-9289-1AA9-470A782DA602}"/>
              </a:ext>
            </a:extLst>
          </p:cNvPr>
          <p:cNvSpPr txBox="1">
            <a:spLocks/>
          </p:cNvSpPr>
          <p:nvPr/>
        </p:nvSpPr>
        <p:spPr>
          <a:xfrm>
            <a:off x="418010" y="1550601"/>
            <a:ext cx="11618973" cy="426455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600"/>
              </a:spcBef>
              <a:buSzTx/>
              <a:buFont typeface="Arial" panose="020B0604020202020204" pitchFamily="34" charset="0"/>
              <a:buNone/>
              <a:defRPr sz="2800" kern="1200">
                <a:solidFill>
                  <a:schemeClr val="tx1"/>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sz="2000" dirty="0">
              <a:latin typeface="Aptos" panose="020B0004020202020204" pitchFamily="34" charset="0"/>
            </a:endParaRPr>
          </a:p>
        </p:txBody>
      </p:sp>
      <p:graphicFrame>
        <p:nvGraphicFramePr>
          <p:cNvPr id="6" name="Tablo 5">
            <a:extLst>
              <a:ext uri="{FF2B5EF4-FFF2-40B4-BE49-F238E27FC236}">
                <a16:creationId xmlns:a16="http://schemas.microsoft.com/office/drawing/2014/main" id="{EB6A8208-A6FD-682C-84EE-06726E88FD23}"/>
              </a:ext>
            </a:extLst>
          </p:cNvPr>
          <p:cNvGraphicFramePr>
            <a:graphicFrameLocks noGrp="1"/>
          </p:cNvGraphicFramePr>
          <p:nvPr>
            <p:extLst>
              <p:ext uri="{D42A27DB-BD31-4B8C-83A1-F6EECF244321}">
                <p14:modId xmlns:p14="http://schemas.microsoft.com/office/powerpoint/2010/main" val="3889001218"/>
              </p:ext>
            </p:extLst>
          </p:nvPr>
        </p:nvGraphicFramePr>
        <p:xfrm>
          <a:off x="374468" y="1295058"/>
          <a:ext cx="11106332" cy="4921798"/>
        </p:xfrm>
        <a:graphic>
          <a:graphicData uri="http://schemas.openxmlformats.org/drawingml/2006/table">
            <a:tbl>
              <a:tblPr>
                <a:tableStyleId>{9D7B26C5-4107-4FEC-AEDC-1716B250A1EF}</a:tableStyleId>
              </a:tblPr>
              <a:tblGrid>
                <a:gridCol w="3884781">
                  <a:extLst>
                    <a:ext uri="{9D8B030D-6E8A-4147-A177-3AD203B41FA5}">
                      <a16:colId xmlns:a16="http://schemas.microsoft.com/office/drawing/2014/main" val="2588116476"/>
                    </a:ext>
                  </a:extLst>
                </a:gridCol>
                <a:gridCol w="4038289">
                  <a:extLst>
                    <a:ext uri="{9D8B030D-6E8A-4147-A177-3AD203B41FA5}">
                      <a16:colId xmlns:a16="http://schemas.microsoft.com/office/drawing/2014/main" val="885810462"/>
                    </a:ext>
                  </a:extLst>
                </a:gridCol>
                <a:gridCol w="3183262">
                  <a:extLst>
                    <a:ext uri="{9D8B030D-6E8A-4147-A177-3AD203B41FA5}">
                      <a16:colId xmlns:a16="http://schemas.microsoft.com/office/drawing/2014/main" val="1907118030"/>
                    </a:ext>
                  </a:extLst>
                </a:gridCol>
              </a:tblGrid>
              <a:tr h="283371">
                <a:tc>
                  <a:txBody>
                    <a:bodyPr/>
                    <a:lstStyle/>
                    <a:p>
                      <a:pPr lvl="0" algn="ctr" fontAlgn="ctr"/>
                      <a:r>
                        <a:rPr lang="tr-TR" sz="1400" b="1" kern="1200" dirty="0" err="1">
                          <a:solidFill>
                            <a:schemeClr val="tx1"/>
                          </a:solidFill>
                          <a:effectLst/>
                          <a:latin typeface="Aptos" panose="020B0004020202020204" pitchFamily="34" charset="0"/>
                          <a:ea typeface="+mn-ea"/>
                          <a:cs typeface="+mn-cs"/>
                        </a:rPr>
                        <a:t>Regulation</a:t>
                      </a:r>
                      <a:endParaRPr lang="tr-TR" sz="1400" b="1" i="0" u="none" strike="noStrike" dirty="0">
                        <a:solidFill>
                          <a:srgbClr val="000000"/>
                        </a:solidFill>
                        <a:effectLst/>
                        <a:latin typeface="Aptos" panose="020B0004020202020204" pitchFamily="34" charset="0"/>
                      </a:endParaRPr>
                    </a:p>
                  </a:txBody>
                  <a:tcPr marL="3365" marR="3365" marT="3365" marB="0" anchor="ctr">
                    <a:lnB w="9525" cap="flat" cmpd="sng" algn="ctr">
                      <a:solidFill>
                        <a:schemeClr val="bg2">
                          <a:lumMod val="75000"/>
                        </a:schemeClr>
                      </a:solidFill>
                      <a:prstDash val="solid"/>
                      <a:round/>
                      <a:headEnd type="none" w="med" len="med"/>
                      <a:tailEnd type="none" w="med" len="med"/>
                    </a:lnB>
                  </a:tcPr>
                </a:tc>
                <a:tc>
                  <a:txBody>
                    <a:bodyPr/>
                    <a:lstStyle/>
                    <a:p>
                      <a:pPr lvl="0" algn="ctr"/>
                      <a:r>
                        <a:rPr lang="tr-TR" sz="1400" kern="1200" dirty="0">
                          <a:solidFill>
                            <a:schemeClr val="tx1"/>
                          </a:solidFill>
                          <a:effectLst/>
                          <a:latin typeface="Aptos" panose="020B0004020202020204" pitchFamily="34" charset="0"/>
                          <a:ea typeface="+mn-ea"/>
                          <a:cs typeface="+mn-cs"/>
                        </a:rPr>
                        <a:t> </a:t>
                      </a:r>
                      <a:r>
                        <a:rPr lang="tr-TR" sz="1400" b="1" kern="1200" dirty="0" err="1">
                          <a:solidFill>
                            <a:schemeClr val="tx1"/>
                          </a:solidFill>
                          <a:effectLst/>
                          <a:latin typeface="Aptos" panose="020B0004020202020204" pitchFamily="34" charset="0"/>
                          <a:ea typeface="+mn-ea"/>
                          <a:cs typeface="+mn-cs"/>
                        </a:rPr>
                        <a:t>Purpose</a:t>
                      </a:r>
                      <a:r>
                        <a:rPr lang="tr-TR" sz="1400" b="1" kern="1200" dirty="0">
                          <a:solidFill>
                            <a:schemeClr val="tx1"/>
                          </a:solidFill>
                          <a:effectLst/>
                          <a:latin typeface="Aptos" panose="020B0004020202020204" pitchFamily="34" charset="0"/>
                          <a:ea typeface="+mn-ea"/>
                          <a:cs typeface="+mn-cs"/>
                        </a:rPr>
                        <a:t>/</a:t>
                      </a:r>
                      <a:r>
                        <a:rPr lang="tr-TR" sz="1400" b="1" kern="1200" dirty="0" err="1">
                          <a:solidFill>
                            <a:schemeClr val="tx1"/>
                          </a:solidFill>
                          <a:effectLst/>
                          <a:latin typeface="Aptos" panose="020B0004020202020204" pitchFamily="34" charset="0"/>
                          <a:ea typeface="+mn-ea"/>
                          <a:cs typeface="+mn-cs"/>
                        </a:rPr>
                        <a:t>Effect</a:t>
                      </a:r>
                      <a:endParaRPr lang="tr-TR" sz="1400" b="1" i="0" u="none" strike="noStrike" dirty="0">
                        <a:solidFill>
                          <a:srgbClr val="000000"/>
                        </a:solidFill>
                        <a:effectLst/>
                        <a:latin typeface="Aptos" panose="020B0004020202020204" pitchFamily="34" charset="0"/>
                      </a:endParaRPr>
                    </a:p>
                  </a:txBody>
                  <a:tcPr marL="3365" marR="3365" marT="3365" marB="0" anchor="ctr">
                    <a:lnB w="9525" cap="flat" cmpd="sng" algn="ctr">
                      <a:solidFill>
                        <a:schemeClr val="bg2">
                          <a:lumMod val="75000"/>
                        </a:schemeClr>
                      </a:solidFill>
                      <a:prstDash val="solid"/>
                      <a:round/>
                      <a:headEnd type="none" w="med" len="med"/>
                      <a:tailEnd type="none" w="med" len="med"/>
                    </a:lnB>
                  </a:tcPr>
                </a:tc>
                <a:tc>
                  <a:txBody>
                    <a:bodyPr/>
                    <a:lstStyle/>
                    <a:p>
                      <a:pPr lvl="0" algn="ctr" fontAlgn="ctr"/>
                      <a:r>
                        <a:rPr lang="tr-TR" sz="1400" b="1" kern="1200" dirty="0" err="1">
                          <a:solidFill>
                            <a:schemeClr val="tx1"/>
                          </a:solidFill>
                          <a:effectLst/>
                          <a:latin typeface="Aptos" panose="020B0004020202020204" pitchFamily="34" charset="0"/>
                          <a:ea typeface="+mn-ea"/>
                          <a:cs typeface="+mn-cs"/>
                        </a:rPr>
                        <a:t>Gaps</a:t>
                      </a:r>
                      <a:r>
                        <a:rPr lang="tr-TR" sz="1400" b="1" kern="1200" dirty="0">
                          <a:solidFill>
                            <a:schemeClr val="tx1"/>
                          </a:solidFill>
                          <a:effectLst/>
                          <a:latin typeface="Aptos" panose="020B0004020202020204" pitchFamily="34" charset="0"/>
                          <a:ea typeface="+mn-ea"/>
                          <a:cs typeface="+mn-cs"/>
                        </a:rPr>
                        <a:t>/</a:t>
                      </a:r>
                      <a:r>
                        <a:rPr lang="tr-TR" sz="1400" b="1" kern="1200" dirty="0" err="1">
                          <a:solidFill>
                            <a:schemeClr val="tx1"/>
                          </a:solidFill>
                          <a:effectLst/>
                          <a:latin typeface="Aptos" panose="020B0004020202020204" pitchFamily="34" charset="0"/>
                          <a:ea typeface="+mn-ea"/>
                          <a:cs typeface="+mn-cs"/>
                        </a:rPr>
                        <a:t>Difficulties</a:t>
                      </a:r>
                      <a:endParaRPr lang="tr-TR" sz="1400" b="1" i="0" u="none" strike="noStrike" dirty="0">
                        <a:solidFill>
                          <a:srgbClr val="000000"/>
                        </a:solidFill>
                        <a:effectLst/>
                        <a:latin typeface="Aptos" panose="020B0004020202020204" pitchFamily="34" charset="0"/>
                      </a:endParaRPr>
                    </a:p>
                  </a:txBody>
                  <a:tcPr marL="3365" marR="3365" marT="3365" marB="0" anchor="ctr">
                    <a:lnB w="9525"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406243685"/>
                  </a:ext>
                </a:extLst>
              </a:tr>
              <a:tr h="406535">
                <a:tc>
                  <a:txBody>
                    <a:bodyPr/>
                    <a:lstStyle/>
                    <a:p>
                      <a:r>
                        <a:rPr lang="en-US" sz="1200" dirty="0">
                          <a:latin typeface="Aptos" panose="020B0004020202020204" pitchFamily="34" charset="0"/>
                        </a:rPr>
                        <a:t>Inclusion of rentals of 100 days or less within the scope of regulation</a:t>
                      </a:r>
                    </a:p>
                  </a:txBody>
                  <a:tcPr marL="3365" marR="3365" marT="3365" marB="0" anchor="ctr">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r>
                        <a:rPr lang="en-US" sz="1200" dirty="0">
                          <a:latin typeface="Aptos" panose="020B0004020202020204" pitchFamily="34" charset="0"/>
                        </a:rPr>
                        <a:t>Ensuring the availability of residential units for long-term rentals</a:t>
                      </a:r>
                    </a:p>
                  </a:txBody>
                  <a:tcPr marL="3365" marR="3365" marT="3365"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l" fontAlgn="ctr"/>
                      <a:endParaRPr lang="tr-TR" sz="1200" b="0" i="0" u="none" strike="noStrike" dirty="0">
                        <a:solidFill>
                          <a:srgbClr val="000000"/>
                        </a:solidFill>
                        <a:effectLst/>
                        <a:latin typeface="Aptos" panose="020B0004020202020204" pitchFamily="34" charset="0"/>
                      </a:endParaRPr>
                    </a:p>
                  </a:txBody>
                  <a:tcPr marL="3365" marR="3365" marT="3365" marB="0" anchor="ctr">
                    <a:lnL w="9525" cap="flat" cmpd="sng" algn="ctr">
                      <a:solidFill>
                        <a:schemeClr val="bg2">
                          <a:lumMod val="75000"/>
                        </a:schemeClr>
                      </a:solidFill>
                      <a:prstDash val="solid"/>
                      <a:round/>
                      <a:headEnd type="none" w="med" len="med"/>
                      <a:tailEnd type="none" w="med" len="med"/>
                    </a:lnL>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2810795692"/>
                  </a:ext>
                </a:extLst>
              </a:tr>
              <a:tr h="406535">
                <a:tc>
                  <a:txBody>
                    <a:bodyPr/>
                    <a:lstStyle/>
                    <a:p>
                      <a:r>
                        <a:rPr lang="en-US" sz="1200" dirty="0">
                          <a:latin typeface="Aptos" panose="020B0004020202020204" pitchFamily="34" charset="0"/>
                        </a:rPr>
                        <a:t>Licensing and registration by the Ministry of Culture and Tourism</a:t>
                      </a:r>
                    </a:p>
                  </a:txBody>
                  <a:tcPr marL="3365" marR="3365" marT="3365" marB="0" anchor="ctr">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r>
                        <a:rPr lang="en-US" sz="1200" dirty="0">
                          <a:latin typeface="Aptos" panose="020B0004020202020204" pitchFamily="34" charset="0"/>
                        </a:rPr>
                        <a:t>Ensuring accountability and preventing illegal activities</a:t>
                      </a:r>
                    </a:p>
                  </a:txBody>
                  <a:tcPr marL="3365" marR="3365" marT="3365"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l" fontAlgn="ctr"/>
                      <a:endParaRPr lang="tr-TR" sz="1200" b="0" i="0" u="none" strike="noStrike" dirty="0">
                        <a:solidFill>
                          <a:srgbClr val="000000"/>
                        </a:solidFill>
                        <a:effectLst/>
                        <a:latin typeface="Aptos" panose="020B0004020202020204" pitchFamily="34" charset="0"/>
                      </a:endParaRPr>
                    </a:p>
                  </a:txBody>
                  <a:tcPr marL="3365" marR="3365" marT="3365" marB="0" anchor="ctr">
                    <a:lnL w="9525" cap="flat" cmpd="sng" algn="ctr">
                      <a:solidFill>
                        <a:schemeClr val="bg2">
                          <a:lumMod val="75000"/>
                        </a:schemeClr>
                      </a:solidFill>
                      <a:prstDash val="solid"/>
                      <a:round/>
                      <a:headEnd type="none" w="med" len="med"/>
                      <a:tailEnd type="none" w="med" len="med"/>
                    </a:lnL>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2276021359"/>
                  </a:ext>
                </a:extLst>
              </a:tr>
              <a:tr h="579575">
                <a:tc>
                  <a:txBody>
                    <a:bodyPr/>
                    <a:lstStyle/>
                    <a:p>
                      <a:r>
                        <a:rPr lang="en-US" sz="1200" dirty="0">
                          <a:latin typeface="Aptos" panose="020B0004020202020204" pitchFamily="34" charset="0"/>
                        </a:rPr>
                        <a:t>Renting units registered as residential properties in the land registry</a:t>
                      </a:r>
                    </a:p>
                  </a:txBody>
                  <a:tcPr marL="3365" marR="3365" marT="3365" marB="0" anchor="ctr">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r>
                        <a:rPr lang="tr-TR" sz="1200" dirty="0">
                          <a:latin typeface="Aptos" panose="020B0004020202020204" pitchFamily="34" charset="0"/>
                        </a:rPr>
                        <a:t>Urban </a:t>
                      </a:r>
                      <a:r>
                        <a:rPr lang="tr-TR" sz="1200" dirty="0" err="1">
                          <a:latin typeface="Aptos" panose="020B0004020202020204" pitchFamily="34" charset="0"/>
                        </a:rPr>
                        <a:t>management</a:t>
                      </a:r>
                      <a:r>
                        <a:rPr lang="tr-TR" sz="1200" dirty="0">
                          <a:latin typeface="Aptos" panose="020B0004020202020204" pitchFamily="34" charset="0"/>
                        </a:rPr>
                        <a:t> </a:t>
                      </a:r>
                      <a:r>
                        <a:rPr lang="tr-TR" sz="1200" dirty="0" err="1">
                          <a:latin typeface="Aptos" panose="020B0004020202020204" pitchFamily="34" charset="0"/>
                        </a:rPr>
                        <a:t>and</a:t>
                      </a:r>
                      <a:r>
                        <a:rPr lang="tr-TR" sz="1200" dirty="0">
                          <a:latin typeface="Aptos" panose="020B0004020202020204" pitchFamily="34" charset="0"/>
                        </a:rPr>
                        <a:t> </a:t>
                      </a:r>
                      <a:r>
                        <a:rPr lang="tr-TR" sz="1200" dirty="0" err="1">
                          <a:latin typeface="Aptos" panose="020B0004020202020204" pitchFamily="34" charset="0"/>
                        </a:rPr>
                        <a:t>planning</a:t>
                      </a:r>
                      <a:endParaRPr lang="tr-TR" sz="1200" dirty="0">
                        <a:latin typeface="Aptos" panose="020B0004020202020204" pitchFamily="34" charset="0"/>
                      </a:endParaRPr>
                    </a:p>
                  </a:txBody>
                  <a:tcPr marL="3365" marR="3365" marT="3365"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r>
                        <a:rPr lang="en-US" sz="1200" dirty="0">
                          <a:latin typeface="Aptos" panose="020B0004020202020204" pitchFamily="34" charset="0"/>
                        </a:rPr>
                        <a:t>The existence of properties that are residential but are registered in the land registry as houses, warehouses, fields, etc.</a:t>
                      </a:r>
                    </a:p>
                  </a:txBody>
                  <a:tcPr marL="3365" marR="3365" marT="3365" marB="0" anchor="ctr">
                    <a:lnL w="9525" cap="flat" cmpd="sng" algn="ctr">
                      <a:solidFill>
                        <a:schemeClr val="bg2">
                          <a:lumMod val="75000"/>
                        </a:schemeClr>
                      </a:solidFill>
                      <a:prstDash val="solid"/>
                      <a:round/>
                      <a:headEnd type="none" w="med" len="med"/>
                      <a:tailEnd type="none" w="med" len="med"/>
                    </a:lnL>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159788904"/>
                  </a:ext>
                </a:extLst>
              </a:tr>
              <a:tr h="546584">
                <a:tc>
                  <a:txBody>
                    <a:bodyPr/>
                    <a:lstStyle/>
                    <a:p>
                      <a:r>
                        <a:rPr lang="en-US" sz="1200" dirty="0">
                          <a:latin typeface="Aptos" panose="020B0004020202020204" pitchFamily="34" charset="0"/>
                        </a:rPr>
                        <a:t>Rental only by homeowners or companies registered with a travel association agency</a:t>
                      </a:r>
                    </a:p>
                  </a:txBody>
                  <a:tcPr marL="3365" marR="3365" marT="3365" marB="0" anchor="ctr">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l" fontAlgn="ctr"/>
                      <a:r>
                        <a:rPr lang="en-US" sz="1200" u="none" strike="noStrike" dirty="0">
                          <a:effectLst/>
                          <a:latin typeface="Aptos" panose="020B0004020202020204" pitchFamily="34" charset="0"/>
                        </a:rPr>
                        <a:t>Reducing numbers to ease tourism pressure</a:t>
                      </a:r>
                      <a:endParaRPr lang="tr-TR" sz="1200" b="0" i="0" u="none" strike="noStrike" dirty="0">
                        <a:solidFill>
                          <a:srgbClr val="000000"/>
                        </a:solidFill>
                        <a:effectLst/>
                        <a:latin typeface="Aptos" panose="020B0004020202020204" pitchFamily="34" charset="0"/>
                      </a:endParaRPr>
                    </a:p>
                  </a:txBody>
                  <a:tcPr marL="3365" marR="3365" marT="3365"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l" fontAlgn="ctr"/>
                      <a:r>
                        <a:rPr lang="tr-TR" sz="1200" u="none" strike="noStrike" dirty="0" err="1">
                          <a:effectLst/>
                          <a:latin typeface="Aptos" panose="020B0004020202020204" pitchFamily="34" charset="0"/>
                        </a:rPr>
                        <a:t>Elimination</a:t>
                      </a:r>
                      <a:r>
                        <a:rPr lang="tr-TR" sz="1200" u="none" strike="noStrike" dirty="0">
                          <a:effectLst/>
                          <a:latin typeface="Aptos" panose="020B0004020202020204" pitchFamily="34" charset="0"/>
                        </a:rPr>
                        <a:t> of </a:t>
                      </a:r>
                      <a:r>
                        <a:rPr lang="tr-TR" sz="1200" u="none" strike="noStrike" dirty="0" err="1">
                          <a:effectLst/>
                          <a:latin typeface="Aptos" panose="020B0004020202020204" pitchFamily="34" charset="0"/>
                        </a:rPr>
                        <a:t>sub-renters</a:t>
                      </a:r>
                      <a:endParaRPr lang="tr-TR" sz="1200" b="0" i="0" u="none" strike="noStrike" dirty="0">
                        <a:solidFill>
                          <a:srgbClr val="000000"/>
                        </a:solidFill>
                        <a:effectLst/>
                        <a:latin typeface="Aptos" panose="020B0004020202020204" pitchFamily="34" charset="0"/>
                      </a:endParaRPr>
                    </a:p>
                  </a:txBody>
                  <a:tcPr marL="3365" marR="3365" marT="3365" marB="0" anchor="ctr">
                    <a:lnL w="9525" cap="flat" cmpd="sng" algn="ctr">
                      <a:solidFill>
                        <a:schemeClr val="bg2">
                          <a:lumMod val="75000"/>
                        </a:schemeClr>
                      </a:solidFill>
                      <a:prstDash val="solid"/>
                      <a:round/>
                      <a:headEnd type="none" w="med" len="med"/>
                      <a:tailEnd type="none" w="med" len="med"/>
                    </a:lnL>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3685366418"/>
                  </a:ext>
                </a:extLst>
              </a:tr>
              <a:tr h="406535">
                <a:tc>
                  <a:txBody>
                    <a:bodyPr/>
                    <a:lstStyle/>
                    <a:p>
                      <a:r>
                        <a:rPr lang="en-US" sz="1200" dirty="0">
                          <a:latin typeface="Aptos" panose="020B0004020202020204" pitchFamily="34" charset="0"/>
                        </a:rPr>
                        <a:t>25% limit on the number of documents to be issued in the same building under the same name</a:t>
                      </a:r>
                    </a:p>
                  </a:txBody>
                  <a:tcPr marL="3365" marR="3365" marT="3365" marB="0" anchor="ctr">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r>
                        <a:rPr lang="en-US" sz="1200" dirty="0">
                          <a:latin typeface="Aptos" panose="020B0004020202020204" pitchFamily="34" charset="0"/>
                        </a:rPr>
                        <a:t>Preventing residential blocks from being operated as hotels in order to protect residential areas</a:t>
                      </a:r>
                    </a:p>
                  </a:txBody>
                  <a:tcPr marL="3365" marR="3365" marT="3365"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r>
                        <a:rPr lang="en-US" sz="1200" dirty="0">
                          <a:latin typeface="Aptos" panose="020B0004020202020204" pitchFamily="34" charset="0"/>
                        </a:rPr>
                        <a:t>Exemption of high-quality housing from this restriction</a:t>
                      </a:r>
                    </a:p>
                  </a:txBody>
                  <a:tcPr marL="3365" marR="3365" marT="3365" marB="0" anchor="ctr">
                    <a:lnL w="9525" cap="flat" cmpd="sng" algn="ctr">
                      <a:solidFill>
                        <a:schemeClr val="bg2">
                          <a:lumMod val="75000"/>
                        </a:schemeClr>
                      </a:solidFill>
                      <a:prstDash val="solid"/>
                      <a:round/>
                      <a:headEnd type="none" w="med" len="med"/>
                      <a:tailEnd type="none" w="med" len="med"/>
                    </a:lnL>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3407021953"/>
                  </a:ext>
                </a:extLst>
              </a:tr>
              <a:tr h="771589">
                <a:tc>
                  <a:txBody>
                    <a:bodyPr/>
                    <a:lstStyle/>
                    <a:p>
                      <a:pPr algn="l" fontAlgn="ctr"/>
                      <a:r>
                        <a:rPr lang="tr-TR" sz="1200" u="none" strike="noStrike" dirty="0" err="1">
                          <a:effectLst/>
                          <a:latin typeface="Aptos" panose="020B0004020202020204" pitchFamily="34" charset="0"/>
                        </a:rPr>
                        <a:t>Consent</a:t>
                      </a:r>
                      <a:r>
                        <a:rPr lang="tr-TR" sz="1200" u="none" strike="noStrike" dirty="0">
                          <a:effectLst/>
                          <a:latin typeface="Aptos" panose="020B0004020202020204" pitchFamily="34" charset="0"/>
                        </a:rPr>
                        <a:t> of </a:t>
                      </a:r>
                      <a:r>
                        <a:rPr lang="tr-TR" sz="1200" u="none" strike="noStrike" dirty="0" err="1">
                          <a:effectLst/>
                          <a:latin typeface="Aptos" panose="020B0004020202020204" pitchFamily="34" charset="0"/>
                        </a:rPr>
                        <a:t>property</a:t>
                      </a:r>
                      <a:r>
                        <a:rPr lang="tr-TR" sz="1200" u="none" strike="noStrike" dirty="0">
                          <a:effectLst/>
                          <a:latin typeface="Aptos" panose="020B0004020202020204" pitchFamily="34" charset="0"/>
                        </a:rPr>
                        <a:t> </a:t>
                      </a:r>
                      <a:r>
                        <a:rPr lang="tr-TR" sz="1200" u="none" strike="noStrike" dirty="0" err="1">
                          <a:effectLst/>
                          <a:latin typeface="Aptos" panose="020B0004020202020204" pitchFamily="34" charset="0"/>
                        </a:rPr>
                        <a:t>owners</a:t>
                      </a:r>
                      <a:endParaRPr lang="tr-TR" sz="1200" b="0" i="0" u="none" strike="noStrike" dirty="0">
                        <a:solidFill>
                          <a:srgbClr val="000000"/>
                        </a:solidFill>
                        <a:effectLst/>
                        <a:latin typeface="Aptos" panose="020B0004020202020204" pitchFamily="34" charset="0"/>
                      </a:endParaRPr>
                    </a:p>
                  </a:txBody>
                  <a:tcPr marL="3365" marR="3365" marT="3365" marB="0" anchor="ctr">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r>
                        <a:rPr lang="en-US" sz="1200" dirty="0">
                          <a:latin typeface="Aptos" panose="020B0004020202020204" pitchFamily="34" charset="0"/>
                        </a:rPr>
                        <a:t>Protecting the rights of </a:t>
                      </a:r>
                      <a:r>
                        <a:rPr lang="en-US" sz="1200" dirty="0" err="1">
                          <a:latin typeface="Aptos" panose="020B0004020202020204" pitchFamily="34" charset="0"/>
                        </a:rPr>
                        <a:t>neighbourhood</a:t>
                      </a:r>
                      <a:r>
                        <a:rPr lang="en-US" sz="1200" dirty="0">
                          <a:latin typeface="Aptos" panose="020B0004020202020204" pitchFamily="34" charset="0"/>
                        </a:rPr>
                        <a:t> residents, reducing tourism pressure</a:t>
                      </a:r>
                    </a:p>
                  </a:txBody>
                  <a:tcPr marL="3365" marR="3365" marT="3365"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r>
                        <a:rPr lang="en-US" sz="1200" dirty="0">
                          <a:latin typeface="Aptos" panose="020B0004020202020204" pitchFamily="34" charset="0"/>
                        </a:rPr>
                        <a:t>Exemption of high-quality housing from this requirement</a:t>
                      </a:r>
                    </a:p>
                    <a:p>
                      <a:r>
                        <a:rPr lang="en-US" sz="1200" dirty="0">
                          <a:latin typeface="Aptos" panose="020B0004020202020204" pitchFamily="34" charset="0"/>
                        </a:rPr>
                        <a:t>Lack of right to be heard for tenants residing in the apartment</a:t>
                      </a:r>
                    </a:p>
                  </a:txBody>
                  <a:tcPr marL="3365" marR="3365" marT="3365" marB="0" anchor="ctr">
                    <a:lnL w="9525" cap="flat" cmpd="sng" algn="ctr">
                      <a:solidFill>
                        <a:schemeClr val="bg2">
                          <a:lumMod val="75000"/>
                        </a:schemeClr>
                      </a:solidFill>
                      <a:prstDash val="solid"/>
                      <a:round/>
                      <a:headEnd type="none" w="med" len="med"/>
                      <a:tailEnd type="none" w="med" len="med"/>
                    </a:lnL>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3940094161"/>
                  </a:ext>
                </a:extLst>
              </a:tr>
              <a:tr h="406535">
                <a:tc>
                  <a:txBody>
                    <a:bodyPr/>
                    <a:lstStyle/>
                    <a:p>
                      <a:r>
                        <a:rPr lang="en-US" sz="1200" dirty="0">
                          <a:latin typeface="Aptos" panose="020B0004020202020204" pitchFamily="34" charset="0"/>
                        </a:rPr>
                        <a:t>The requirement for dwellings to meet the specified minimum conditions</a:t>
                      </a:r>
                    </a:p>
                  </a:txBody>
                  <a:tcPr marL="3365" marR="3365" marT="3365" marB="0" anchor="ctr">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r>
                        <a:rPr lang="en-US" sz="1200" dirty="0">
                          <a:latin typeface="Aptos" panose="020B0004020202020204" pitchFamily="34" charset="0"/>
                        </a:rPr>
                        <a:t>Creating equal competitive conditions, ensuring standards and quality service</a:t>
                      </a:r>
                    </a:p>
                  </a:txBody>
                  <a:tcPr marL="3365" marR="3365" marT="3365"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l" fontAlgn="ctr"/>
                      <a:endParaRPr lang="tr-TR" sz="1200" b="0" i="0" u="none" strike="noStrike" dirty="0">
                        <a:solidFill>
                          <a:srgbClr val="000000"/>
                        </a:solidFill>
                        <a:effectLst/>
                        <a:latin typeface="Aptos" panose="020B0004020202020204" pitchFamily="34" charset="0"/>
                      </a:endParaRPr>
                    </a:p>
                  </a:txBody>
                  <a:tcPr marL="3365" marR="3365" marT="3365" marB="0" anchor="ctr">
                    <a:lnL w="9525" cap="flat" cmpd="sng" algn="ctr">
                      <a:solidFill>
                        <a:schemeClr val="bg2">
                          <a:lumMod val="75000"/>
                        </a:schemeClr>
                      </a:solidFill>
                      <a:prstDash val="solid"/>
                      <a:round/>
                      <a:headEnd type="none" w="med" len="med"/>
                      <a:tailEnd type="none" w="med" len="med"/>
                    </a:lnL>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1805632288"/>
                  </a:ext>
                </a:extLst>
              </a:tr>
              <a:tr h="406535">
                <a:tc>
                  <a:txBody>
                    <a:bodyPr/>
                    <a:lstStyle/>
                    <a:p>
                      <a:pPr algn="l" fontAlgn="ctr"/>
                      <a:r>
                        <a:rPr lang="tr-TR" sz="1200" u="none" strike="noStrike" dirty="0" err="1">
                          <a:effectLst/>
                          <a:latin typeface="Aptos" panose="020B0004020202020204" pitchFamily="34" charset="0"/>
                        </a:rPr>
                        <a:t>Tax</a:t>
                      </a:r>
                      <a:r>
                        <a:rPr lang="tr-TR" sz="1200" u="none" strike="noStrike" dirty="0">
                          <a:effectLst/>
                          <a:latin typeface="Aptos" panose="020B0004020202020204" pitchFamily="34" charset="0"/>
                        </a:rPr>
                        <a:t> </a:t>
                      </a:r>
                      <a:r>
                        <a:rPr lang="tr-TR" sz="1200" u="none" strike="noStrike" dirty="0" err="1">
                          <a:effectLst/>
                          <a:latin typeface="Aptos" panose="020B0004020202020204" pitchFamily="34" charset="0"/>
                        </a:rPr>
                        <a:t>obligation</a:t>
                      </a:r>
                      <a:endParaRPr lang="tr-TR" sz="1200" b="0" i="0" u="none" strike="noStrike" dirty="0">
                        <a:solidFill>
                          <a:srgbClr val="000000"/>
                        </a:solidFill>
                        <a:effectLst/>
                        <a:latin typeface="Aptos" panose="020B0004020202020204" pitchFamily="34" charset="0"/>
                      </a:endParaRPr>
                    </a:p>
                  </a:txBody>
                  <a:tcPr marL="3365" marR="3365" marT="3365" marB="0" anchor="ctr">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r>
                        <a:rPr lang="en-US" sz="1200" dirty="0">
                          <a:latin typeface="Aptos" panose="020B0004020202020204" pitchFamily="34" charset="0"/>
                        </a:rPr>
                        <a:t>Ensuring equal competitive conditions with the hotel sector, generating economic benefits</a:t>
                      </a:r>
                    </a:p>
                  </a:txBody>
                  <a:tcPr marL="3365" marR="3365" marT="3365"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r>
                        <a:rPr lang="en-US" sz="1200" dirty="0">
                          <a:latin typeface="Aptos" panose="020B0004020202020204" pitchFamily="34" charset="0"/>
                        </a:rPr>
                        <a:t>The lack of a clear definition in the law regarding how tax obligations will be determined</a:t>
                      </a:r>
                    </a:p>
                  </a:txBody>
                  <a:tcPr marL="3365" marR="3365" marT="3365" marB="0" anchor="ctr">
                    <a:lnL w="9525" cap="flat" cmpd="sng" algn="ctr">
                      <a:solidFill>
                        <a:schemeClr val="bg2">
                          <a:lumMod val="75000"/>
                        </a:schemeClr>
                      </a:solidFill>
                      <a:prstDash val="solid"/>
                      <a:round/>
                      <a:headEnd type="none" w="med" len="med"/>
                      <a:tailEnd type="none" w="med" len="med"/>
                    </a:lnL>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4200958924"/>
                  </a:ext>
                </a:extLst>
              </a:tr>
              <a:tr h="320443">
                <a:tc>
                  <a:txBody>
                    <a:bodyPr/>
                    <a:lstStyle/>
                    <a:p>
                      <a:r>
                        <a:rPr lang="tr-TR" sz="1200" dirty="0" err="1">
                          <a:latin typeface="Aptos" panose="020B0004020202020204" pitchFamily="34" charset="0"/>
                        </a:rPr>
                        <a:t>Identification</a:t>
                      </a:r>
                      <a:r>
                        <a:rPr lang="tr-TR" sz="1200" dirty="0">
                          <a:latin typeface="Aptos" panose="020B0004020202020204" pitchFamily="34" charset="0"/>
                        </a:rPr>
                        <a:t> </a:t>
                      </a:r>
                      <a:r>
                        <a:rPr lang="tr-TR" sz="1200" dirty="0" err="1">
                          <a:latin typeface="Aptos" panose="020B0004020202020204" pitchFamily="34" charset="0"/>
                        </a:rPr>
                        <a:t>requirement</a:t>
                      </a:r>
                      <a:endParaRPr lang="tr-TR" sz="1200" dirty="0">
                        <a:latin typeface="Aptos" panose="020B0004020202020204" pitchFamily="34" charset="0"/>
                      </a:endParaRPr>
                    </a:p>
                  </a:txBody>
                  <a:tcPr marL="3365" marR="3365" marT="3365" marB="0" anchor="ctr">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l" fontAlgn="ctr"/>
                      <a:r>
                        <a:rPr lang="tr-TR" sz="1200" b="0" i="0" u="none" strike="noStrike" dirty="0" err="1">
                          <a:solidFill>
                            <a:srgbClr val="000000"/>
                          </a:solidFill>
                          <a:effectLst/>
                          <a:latin typeface="Aptos" panose="020B0004020202020204" pitchFamily="34" charset="0"/>
                        </a:rPr>
                        <a:t>Securing</a:t>
                      </a:r>
                      <a:r>
                        <a:rPr lang="tr-TR" sz="1200" b="0" i="0" u="none" strike="noStrike" dirty="0">
                          <a:solidFill>
                            <a:srgbClr val="000000"/>
                          </a:solidFill>
                          <a:effectLst/>
                          <a:latin typeface="Aptos" panose="020B0004020202020204" pitchFamily="34" charset="0"/>
                        </a:rPr>
                        <a:t> </a:t>
                      </a:r>
                      <a:r>
                        <a:rPr lang="tr-TR" sz="1200" b="0" i="0" u="none" strike="noStrike" dirty="0" err="1">
                          <a:solidFill>
                            <a:srgbClr val="000000"/>
                          </a:solidFill>
                          <a:effectLst/>
                          <a:latin typeface="Aptos" panose="020B0004020202020204" pitchFamily="34" charset="0"/>
                        </a:rPr>
                        <a:t>public</a:t>
                      </a:r>
                      <a:r>
                        <a:rPr lang="tr-TR" sz="1200" b="0" i="0" u="none" strike="noStrike" dirty="0">
                          <a:solidFill>
                            <a:srgbClr val="000000"/>
                          </a:solidFill>
                          <a:effectLst/>
                          <a:latin typeface="Aptos" panose="020B0004020202020204" pitchFamily="34" charset="0"/>
                        </a:rPr>
                        <a:t> </a:t>
                      </a:r>
                      <a:r>
                        <a:rPr lang="tr-TR" sz="1200" b="0" i="0" u="none" strike="noStrike" dirty="0" err="1">
                          <a:solidFill>
                            <a:srgbClr val="000000"/>
                          </a:solidFill>
                          <a:effectLst/>
                          <a:latin typeface="Aptos" panose="020B0004020202020204" pitchFamily="34" charset="0"/>
                        </a:rPr>
                        <a:t>safety</a:t>
                      </a:r>
                      <a:endParaRPr lang="tr-TR" sz="1200" b="0" i="0" u="none" strike="noStrike" dirty="0">
                        <a:solidFill>
                          <a:srgbClr val="000000"/>
                        </a:solidFill>
                        <a:effectLst/>
                        <a:latin typeface="Aptos" panose="020B0004020202020204" pitchFamily="34" charset="0"/>
                      </a:endParaRPr>
                    </a:p>
                  </a:txBody>
                  <a:tcPr marL="3365" marR="3365" marT="3365"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l" fontAlgn="ctr"/>
                      <a:r>
                        <a:rPr lang="tr-TR" sz="1200" b="0" i="0" u="none" strike="noStrike" dirty="0">
                          <a:solidFill>
                            <a:srgbClr val="000000"/>
                          </a:solidFill>
                          <a:effectLst/>
                          <a:latin typeface="Aptos" panose="020B0004020202020204" pitchFamily="34" charset="0"/>
                        </a:rPr>
                        <a:t> </a:t>
                      </a:r>
                    </a:p>
                  </a:txBody>
                  <a:tcPr marL="3365" marR="3365" marT="3365" marB="0" anchor="ctr">
                    <a:lnL w="9525" cap="flat" cmpd="sng" algn="ctr">
                      <a:solidFill>
                        <a:schemeClr val="bg2">
                          <a:lumMod val="75000"/>
                        </a:schemeClr>
                      </a:solidFill>
                      <a:prstDash val="solid"/>
                      <a:round/>
                      <a:headEnd type="none" w="med" len="med"/>
                      <a:tailEnd type="none" w="med" len="med"/>
                    </a:lnL>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4222821939"/>
                  </a:ext>
                </a:extLst>
              </a:tr>
              <a:tr h="387561">
                <a:tc>
                  <a:txBody>
                    <a:bodyPr/>
                    <a:lstStyle/>
                    <a:p>
                      <a:r>
                        <a:rPr lang="en-US" sz="1200" dirty="0">
                          <a:latin typeface="Aptos" panose="020B0004020202020204" pitchFamily="34" charset="0"/>
                        </a:rPr>
                        <a:t>Requirement to display a sign belonging to the ministry at the entrance to the residence</a:t>
                      </a:r>
                    </a:p>
                  </a:txBody>
                  <a:tcPr marL="3365" marR="3365" marT="3365" marB="0" anchor="ctr">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r>
                        <a:rPr lang="en-US" sz="1200" dirty="0">
                          <a:latin typeface="Aptos" panose="020B0004020202020204" pitchFamily="34" charset="0"/>
                        </a:rPr>
                        <a:t>Ensuring accountability and preventing illegal activities</a:t>
                      </a:r>
                    </a:p>
                  </a:txBody>
                  <a:tcPr marL="3365" marR="3365" marT="3365" marB="0" anchor="ctr">
                    <a:lnL w="9525" cap="flat" cmpd="sng" algn="ctr">
                      <a:solidFill>
                        <a:schemeClr val="bg2">
                          <a:lumMod val="75000"/>
                        </a:schemeClr>
                      </a:solidFill>
                      <a:prstDash val="solid"/>
                      <a:round/>
                      <a:headEnd type="none" w="med" len="med"/>
                      <a:tailEnd type="none" w="med" len="med"/>
                    </a:lnL>
                    <a:lnR w="9525" cap="flat" cmpd="sng" algn="ctr">
                      <a:solidFill>
                        <a:schemeClr val="bg2">
                          <a:lumMod val="75000"/>
                        </a:schemeClr>
                      </a:solidFill>
                      <a:prstDash val="solid"/>
                      <a:round/>
                      <a:headEnd type="none" w="med" len="med"/>
                      <a:tailEnd type="none" w="med" len="med"/>
                    </a:lnR>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tc>
                  <a:txBody>
                    <a:bodyPr/>
                    <a:lstStyle/>
                    <a:p>
                      <a:pPr algn="l" fontAlgn="b"/>
                      <a:endParaRPr lang="tr-TR" sz="1200" b="0" i="0" u="none" strike="noStrike" dirty="0">
                        <a:solidFill>
                          <a:srgbClr val="000000"/>
                        </a:solidFill>
                        <a:effectLst/>
                        <a:latin typeface="Aptos" panose="020B0004020202020204" pitchFamily="34" charset="0"/>
                      </a:endParaRPr>
                    </a:p>
                  </a:txBody>
                  <a:tcPr marL="3365" marR="3365" marT="3365" marB="0" anchor="b">
                    <a:lnL w="9525" cap="flat" cmpd="sng" algn="ctr">
                      <a:solidFill>
                        <a:schemeClr val="bg2">
                          <a:lumMod val="75000"/>
                        </a:schemeClr>
                      </a:solidFill>
                      <a:prstDash val="solid"/>
                      <a:round/>
                      <a:headEnd type="none" w="med" len="med"/>
                      <a:tailEnd type="none" w="med" len="med"/>
                    </a:lnL>
                    <a:lnT w="9525" cap="flat" cmpd="sng" algn="ctr">
                      <a:solidFill>
                        <a:schemeClr val="bg2">
                          <a:lumMod val="75000"/>
                        </a:schemeClr>
                      </a:solidFill>
                      <a:prstDash val="solid"/>
                      <a:round/>
                      <a:headEnd type="none" w="med" len="med"/>
                      <a:tailEnd type="none" w="med" len="med"/>
                    </a:lnT>
                    <a:lnB w="9525"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4144721051"/>
                  </a:ext>
                </a:extLst>
              </a:tr>
            </a:tbl>
          </a:graphicData>
        </a:graphic>
      </p:graphicFrame>
    </p:spTree>
    <p:extLst>
      <p:ext uri="{BB962C8B-B14F-4D97-AF65-F5344CB8AC3E}">
        <p14:creationId xmlns:p14="http://schemas.microsoft.com/office/powerpoint/2010/main" val="3202973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5D646-1A99-CC5D-7839-F6225C18E0AC}"/>
            </a:ext>
          </a:extLst>
        </p:cNvPr>
        <p:cNvGrpSpPr/>
        <p:nvPr/>
      </p:nvGrpSpPr>
      <p:grpSpPr>
        <a:xfrm>
          <a:off x="0" y="0"/>
          <a:ext cx="0" cy="0"/>
          <a:chOff x="0" y="0"/>
          <a:chExt cx="0" cy="0"/>
        </a:xfrm>
      </p:grpSpPr>
      <p:sp>
        <p:nvSpPr>
          <p:cNvPr id="5" name="Dikdörtgen 4">
            <a:extLst>
              <a:ext uri="{FF2B5EF4-FFF2-40B4-BE49-F238E27FC236}">
                <a16:creationId xmlns:a16="http://schemas.microsoft.com/office/drawing/2014/main" id="{4529C9D6-C8D0-800E-6E34-6C91DBAC1BA2}"/>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07C3BE4F-24FF-195C-0A5A-1D7631DD281B}"/>
              </a:ext>
            </a:extLst>
          </p:cNvPr>
          <p:cNvPicPr>
            <a:picLocks noChangeAspect="1"/>
          </p:cNvPicPr>
          <p:nvPr/>
        </p:nvPicPr>
        <p:blipFill>
          <a:blip r:embed="rId3"/>
          <a:stretch>
            <a:fillRect/>
          </a:stretch>
        </p:blipFill>
        <p:spPr>
          <a:xfrm>
            <a:off x="10038080" y="6089366"/>
            <a:ext cx="1442720" cy="571154"/>
          </a:xfrm>
          <a:prstGeom prst="rect">
            <a:avLst/>
          </a:prstGeom>
        </p:spPr>
      </p:pic>
      <p:sp>
        <p:nvSpPr>
          <p:cNvPr id="2" name="Virsraksts 1">
            <a:extLst>
              <a:ext uri="{FF2B5EF4-FFF2-40B4-BE49-F238E27FC236}">
                <a16:creationId xmlns:a16="http://schemas.microsoft.com/office/drawing/2014/main" id="{2B6C8985-141A-BF52-DEBE-BCCD5ACA07F9}"/>
              </a:ext>
            </a:extLst>
          </p:cNvPr>
          <p:cNvSpPr txBox="1">
            <a:spLocks noGrp="1"/>
          </p:cNvSpPr>
          <p:nvPr>
            <p:ph type="title"/>
          </p:nvPr>
        </p:nvSpPr>
        <p:spPr>
          <a:xfrm>
            <a:off x="418010" y="450603"/>
            <a:ext cx="11399522" cy="1099998"/>
          </a:xfrm>
          <a:prstGeom prst="rect">
            <a:avLst/>
          </a:prstGeom>
        </p:spPr>
        <p:txBody>
          <a:bodyPr>
            <a:normAutofit/>
          </a:bodyPr>
          <a:lstStyle>
            <a:lvl1pPr>
              <a:defRPr b="1">
                <a:solidFill>
                  <a:srgbClr val="1B5089"/>
                </a:solidFill>
                <a:latin typeface="Arial"/>
                <a:ea typeface="Arial"/>
                <a:cs typeface="Arial"/>
                <a:sym typeface="Arial"/>
              </a:defRPr>
            </a:lvl1pPr>
          </a:lstStyle>
          <a:p>
            <a:r>
              <a:rPr lang="tr-TR" sz="3600" dirty="0" err="1">
                <a:latin typeface="Aptos" panose="020B0004020202020204" pitchFamily="34" charset="0"/>
              </a:rPr>
              <a:t>The</a:t>
            </a:r>
            <a:r>
              <a:rPr lang="tr-TR" sz="3600" dirty="0">
                <a:latin typeface="Aptos" panose="020B0004020202020204" pitchFamily="34" charset="0"/>
              </a:rPr>
              <a:t> AIRBNB </a:t>
            </a:r>
            <a:r>
              <a:rPr lang="tr-TR" sz="3600" dirty="0" err="1">
                <a:latin typeface="Aptos" panose="020B0004020202020204" pitchFamily="34" charset="0"/>
              </a:rPr>
              <a:t>Law</a:t>
            </a:r>
            <a:endParaRPr sz="3600" dirty="0">
              <a:solidFill>
                <a:srgbClr val="1D4289"/>
              </a:solidFill>
              <a:latin typeface="Aptos" panose="020B0004020202020204" pitchFamily="34" charset="0"/>
            </a:endParaRPr>
          </a:p>
        </p:txBody>
      </p:sp>
      <p:sp>
        <p:nvSpPr>
          <p:cNvPr id="3" name="Satura vietturis 2">
            <a:extLst>
              <a:ext uri="{FF2B5EF4-FFF2-40B4-BE49-F238E27FC236}">
                <a16:creationId xmlns:a16="http://schemas.microsoft.com/office/drawing/2014/main" id="{A0679219-DC40-9107-06E1-AEF32E1149D0}"/>
              </a:ext>
            </a:extLst>
          </p:cNvPr>
          <p:cNvSpPr txBox="1">
            <a:spLocks/>
          </p:cNvSpPr>
          <p:nvPr/>
        </p:nvSpPr>
        <p:spPr>
          <a:xfrm>
            <a:off x="418010" y="1550601"/>
            <a:ext cx="11618973" cy="426455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600"/>
              </a:spcBef>
              <a:buSzTx/>
              <a:buFont typeface="Arial" panose="020B0604020202020204" pitchFamily="34" charset="0"/>
              <a:buNone/>
              <a:defRPr sz="2800" kern="1200">
                <a:solidFill>
                  <a:schemeClr val="tx1"/>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sz="2000" dirty="0">
              <a:latin typeface="Aptos" panose="020B0004020202020204" pitchFamily="34" charset="0"/>
            </a:endParaRPr>
          </a:p>
        </p:txBody>
      </p:sp>
      <p:pic>
        <p:nvPicPr>
          <p:cNvPr id="11" name="Resim 10">
            <a:extLst>
              <a:ext uri="{FF2B5EF4-FFF2-40B4-BE49-F238E27FC236}">
                <a16:creationId xmlns:a16="http://schemas.microsoft.com/office/drawing/2014/main" id="{E744D058-4FCA-59E7-061D-77A5EA493F57}"/>
              </a:ext>
            </a:extLst>
          </p:cNvPr>
          <p:cNvPicPr>
            <a:picLocks noChangeAspect="1"/>
          </p:cNvPicPr>
          <p:nvPr/>
        </p:nvPicPr>
        <p:blipFill>
          <a:blip r:embed="rId4"/>
          <a:stretch>
            <a:fillRect/>
          </a:stretch>
        </p:blipFill>
        <p:spPr>
          <a:xfrm>
            <a:off x="319181" y="1645288"/>
            <a:ext cx="3649752" cy="3734094"/>
          </a:xfrm>
          <a:prstGeom prst="rect">
            <a:avLst/>
          </a:prstGeom>
        </p:spPr>
      </p:pic>
      <p:pic>
        <p:nvPicPr>
          <p:cNvPr id="14" name="Resim 13">
            <a:extLst>
              <a:ext uri="{FF2B5EF4-FFF2-40B4-BE49-F238E27FC236}">
                <a16:creationId xmlns:a16="http://schemas.microsoft.com/office/drawing/2014/main" id="{67C1F550-0C5A-5D34-2700-D895115221A3}"/>
              </a:ext>
            </a:extLst>
          </p:cNvPr>
          <p:cNvPicPr>
            <a:picLocks noChangeAspect="1"/>
          </p:cNvPicPr>
          <p:nvPr/>
        </p:nvPicPr>
        <p:blipFill>
          <a:blip r:embed="rId5"/>
          <a:stretch>
            <a:fillRect/>
          </a:stretch>
        </p:blipFill>
        <p:spPr>
          <a:xfrm>
            <a:off x="4381794" y="1645288"/>
            <a:ext cx="7435738" cy="3949858"/>
          </a:xfrm>
          <a:prstGeom prst="rect">
            <a:avLst/>
          </a:prstGeom>
        </p:spPr>
      </p:pic>
    </p:spTree>
    <p:extLst>
      <p:ext uri="{BB962C8B-B14F-4D97-AF65-F5344CB8AC3E}">
        <p14:creationId xmlns:p14="http://schemas.microsoft.com/office/powerpoint/2010/main" val="1089317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9BA69-A3EE-C4C0-DD8A-7F6126D0350C}"/>
            </a:ext>
          </a:extLst>
        </p:cNvPr>
        <p:cNvGrpSpPr/>
        <p:nvPr/>
      </p:nvGrpSpPr>
      <p:grpSpPr>
        <a:xfrm>
          <a:off x="0" y="0"/>
          <a:ext cx="0" cy="0"/>
          <a:chOff x="0" y="0"/>
          <a:chExt cx="0" cy="0"/>
        </a:xfrm>
      </p:grpSpPr>
      <p:pic>
        <p:nvPicPr>
          <p:cNvPr id="8" name="Resim 7">
            <a:extLst>
              <a:ext uri="{FF2B5EF4-FFF2-40B4-BE49-F238E27FC236}">
                <a16:creationId xmlns:a16="http://schemas.microsoft.com/office/drawing/2014/main" id="{F8359ECC-A914-9AEB-67FE-8E0DCBE3F0F2}"/>
              </a:ext>
            </a:extLst>
          </p:cNvPr>
          <p:cNvPicPr>
            <a:picLocks noChangeAspect="1"/>
          </p:cNvPicPr>
          <p:nvPr/>
        </p:nvPicPr>
        <p:blipFill>
          <a:blip r:embed="rId3"/>
          <a:stretch>
            <a:fillRect/>
          </a:stretch>
        </p:blipFill>
        <p:spPr>
          <a:xfrm>
            <a:off x="242431" y="1635507"/>
            <a:ext cx="7314507" cy="3941684"/>
          </a:xfrm>
          <a:prstGeom prst="rect">
            <a:avLst/>
          </a:prstGeom>
        </p:spPr>
      </p:pic>
      <p:sp>
        <p:nvSpPr>
          <p:cNvPr id="5" name="Dikdörtgen 4">
            <a:extLst>
              <a:ext uri="{FF2B5EF4-FFF2-40B4-BE49-F238E27FC236}">
                <a16:creationId xmlns:a16="http://schemas.microsoft.com/office/drawing/2014/main" id="{BF3CCCE5-9792-A0B8-3F0D-2CDA663FF2C3}"/>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44DF27CB-9012-5D3B-7CD7-3B88B81E4437}"/>
              </a:ext>
            </a:extLst>
          </p:cNvPr>
          <p:cNvPicPr>
            <a:picLocks noChangeAspect="1"/>
          </p:cNvPicPr>
          <p:nvPr/>
        </p:nvPicPr>
        <p:blipFill>
          <a:blip r:embed="rId4"/>
          <a:stretch>
            <a:fillRect/>
          </a:stretch>
        </p:blipFill>
        <p:spPr>
          <a:xfrm>
            <a:off x="10038080" y="6089366"/>
            <a:ext cx="1442720" cy="571154"/>
          </a:xfrm>
          <a:prstGeom prst="rect">
            <a:avLst/>
          </a:prstGeom>
        </p:spPr>
      </p:pic>
      <p:sp>
        <p:nvSpPr>
          <p:cNvPr id="2" name="Virsraksts 1">
            <a:extLst>
              <a:ext uri="{FF2B5EF4-FFF2-40B4-BE49-F238E27FC236}">
                <a16:creationId xmlns:a16="http://schemas.microsoft.com/office/drawing/2014/main" id="{42AF04B3-B1DA-FD64-5FD7-6B743CB4A45F}"/>
              </a:ext>
            </a:extLst>
          </p:cNvPr>
          <p:cNvSpPr txBox="1">
            <a:spLocks noGrp="1"/>
          </p:cNvSpPr>
          <p:nvPr>
            <p:ph type="title"/>
          </p:nvPr>
        </p:nvSpPr>
        <p:spPr>
          <a:xfrm>
            <a:off x="418010" y="450603"/>
            <a:ext cx="11399522" cy="1099998"/>
          </a:xfrm>
          <a:prstGeom prst="rect">
            <a:avLst/>
          </a:prstGeom>
        </p:spPr>
        <p:txBody>
          <a:bodyPr>
            <a:normAutofit/>
          </a:bodyPr>
          <a:lstStyle>
            <a:lvl1pPr>
              <a:defRPr b="1">
                <a:solidFill>
                  <a:srgbClr val="1B5089"/>
                </a:solidFill>
                <a:latin typeface="Arial"/>
                <a:ea typeface="Arial"/>
                <a:cs typeface="Arial"/>
                <a:sym typeface="Arial"/>
              </a:defRPr>
            </a:lvl1pPr>
          </a:lstStyle>
          <a:p>
            <a:r>
              <a:rPr lang="tr-TR" sz="3600" dirty="0" err="1">
                <a:latin typeface="Aptos" panose="020B0004020202020204" pitchFamily="34" charset="0"/>
              </a:rPr>
              <a:t>The</a:t>
            </a:r>
            <a:r>
              <a:rPr lang="tr-TR" sz="3600" dirty="0">
                <a:latin typeface="Aptos" panose="020B0004020202020204" pitchFamily="34" charset="0"/>
              </a:rPr>
              <a:t> AIRBNB </a:t>
            </a:r>
            <a:r>
              <a:rPr lang="tr-TR" sz="3600" dirty="0" err="1">
                <a:latin typeface="Aptos" panose="020B0004020202020204" pitchFamily="34" charset="0"/>
              </a:rPr>
              <a:t>Law</a:t>
            </a:r>
            <a:endParaRPr sz="3600" dirty="0">
              <a:solidFill>
                <a:srgbClr val="1D4289"/>
              </a:solidFill>
              <a:latin typeface="Aptos" panose="020B0004020202020204" pitchFamily="34" charset="0"/>
            </a:endParaRPr>
          </a:p>
        </p:txBody>
      </p:sp>
      <p:sp>
        <p:nvSpPr>
          <p:cNvPr id="3" name="Satura vietturis 2">
            <a:extLst>
              <a:ext uri="{FF2B5EF4-FFF2-40B4-BE49-F238E27FC236}">
                <a16:creationId xmlns:a16="http://schemas.microsoft.com/office/drawing/2014/main" id="{17DA5882-20A5-5133-4147-64A3820A817D}"/>
              </a:ext>
            </a:extLst>
          </p:cNvPr>
          <p:cNvSpPr txBox="1">
            <a:spLocks/>
          </p:cNvSpPr>
          <p:nvPr/>
        </p:nvSpPr>
        <p:spPr>
          <a:xfrm>
            <a:off x="418010" y="1550601"/>
            <a:ext cx="11618973" cy="426455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600"/>
              </a:spcBef>
              <a:buSzTx/>
              <a:buFont typeface="Arial" panose="020B0604020202020204" pitchFamily="34" charset="0"/>
              <a:buNone/>
              <a:defRPr sz="2800" kern="1200">
                <a:solidFill>
                  <a:schemeClr val="tx1"/>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sz="2000" dirty="0">
              <a:latin typeface="Aptos" panose="020B0004020202020204" pitchFamily="34" charset="0"/>
            </a:endParaRPr>
          </a:p>
        </p:txBody>
      </p:sp>
      <p:sp>
        <p:nvSpPr>
          <p:cNvPr id="12" name="Dikdörtgen 11">
            <a:extLst>
              <a:ext uri="{FF2B5EF4-FFF2-40B4-BE49-F238E27FC236}">
                <a16:creationId xmlns:a16="http://schemas.microsoft.com/office/drawing/2014/main" id="{4934FC3B-2B30-E88B-F903-A8DF4165B366}"/>
              </a:ext>
            </a:extLst>
          </p:cNvPr>
          <p:cNvSpPr/>
          <p:nvPr/>
        </p:nvSpPr>
        <p:spPr>
          <a:xfrm>
            <a:off x="418010" y="3310759"/>
            <a:ext cx="6981273" cy="451944"/>
          </a:xfrm>
          <a:prstGeom prst="rect">
            <a:avLst/>
          </a:prstGeom>
          <a:noFill/>
          <a:ln w="28575">
            <a:solidFill>
              <a:srgbClr val="D200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9" name="Grafik 8">
            <a:extLst>
              <a:ext uri="{FF2B5EF4-FFF2-40B4-BE49-F238E27FC236}">
                <a16:creationId xmlns:a16="http://schemas.microsoft.com/office/drawing/2014/main" id="{ACD01830-4C0F-EF7A-2D93-B4310F980626}"/>
              </a:ext>
            </a:extLst>
          </p:cNvPr>
          <p:cNvGraphicFramePr/>
          <p:nvPr/>
        </p:nvGraphicFramePr>
        <p:xfrm>
          <a:off x="8007680" y="1480716"/>
          <a:ext cx="3578561" cy="448835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90593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45F7D-1E80-0575-44AC-DC631793626A}"/>
            </a:ext>
          </a:extLst>
        </p:cNvPr>
        <p:cNvGrpSpPr/>
        <p:nvPr/>
      </p:nvGrpSpPr>
      <p:grpSpPr>
        <a:xfrm>
          <a:off x="0" y="0"/>
          <a:ext cx="0" cy="0"/>
          <a:chOff x="0" y="0"/>
          <a:chExt cx="0" cy="0"/>
        </a:xfrm>
      </p:grpSpPr>
      <p:sp>
        <p:nvSpPr>
          <p:cNvPr id="5" name="Dikdörtgen 4">
            <a:extLst>
              <a:ext uri="{FF2B5EF4-FFF2-40B4-BE49-F238E27FC236}">
                <a16:creationId xmlns:a16="http://schemas.microsoft.com/office/drawing/2014/main" id="{D9B8714D-13C7-AB26-EFD8-8EE415F7B8B2}"/>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2B9CD5A2-B59F-8996-AB7F-3ADA1F482165}"/>
              </a:ext>
            </a:extLst>
          </p:cNvPr>
          <p:cNvPicPr>
            <a:picLocks noChangeAspect="1"/>
          </p:cNvPicPr>
          <p:nvPr/>
        </p:nvPicPr>
        <p:blipFill>
          <a:blip r:embed="rId3"/>
          <a:stretch>
            <a:fillRect/>
          </a:stretch>
        </p:blipFill>
        <p:spPr>
          <a:xfrm>
            <a:off x="10038080" y="6089366"/>
            <a:ext cx="1442720" cy="571154"/>
          </a:xfrm>
          <a:prstGeom prst="rect">
            <a:avLst/>
          </a:prstGeom>
        </p:spPr>
      </p:pic>
      <p:sp>
        <p:nvSpPr>
          <p:cNvPr id="2" name="Virsraksts 1">
            <a:extLst>
              <a:ext uri="{FF2B5EF4-FFF2-40B4-BE49-F238E27FC236}">
                <a16:creationId xmlns:a16="http://schemas.microsoft.com/office/drawing/2014/main" id="{409FAC13-245C-81FC-7B99-04473B9C9B9D}"/>
              </a:ext>
            </a:extLst>
          </p:cNvPr>
          <p:cNvSpPr txBox="1">
            <a:spLocks noGrp="1"/>
          </p:cNvSpPr>
          <p:nvPr>
            <p:ph type="title"/>
          </p:nvPr>
        </p:nvSpPr>
        <p:spPr>
          <a:xfrm>
            <a:off x="418010" y="450603"/>
            <a:ext cx="11399522" cy="1099998"/>
          </a:xfrm>
          <a:prstGeom prst="rect">
            <a:avLst/>
          </a:prstGeom>
        </p:spPr>
        <p:txBody>
          <a:bodyPr>
            <a:normAutofit/>
          </a:bodyPr>
          <a:lstStyle>
            <a:lvl1pPr>
              <a:defRPr b="1">
                <a:solidFill>
                  <a:srgbClr val="1B5089"/>
                </a:solidFill>
                <a:latin typeface="Arial"/>
                <a:ea typeface="Arial"/>
                <a:cs typeface="Arial"/>
                <a:sym typeface="Arial"/>
              </a:defRPr>
            </a:lvl1pPr>
          </a:lstStyle>
          <a:p>
            <a:r>
              <a:rPr lang="en-US" sz="3600" dirty="0">
                <a:latin typeface="Aptos" panose="020B0004020202020204" pitchFamily="34" charset="0"/>
              </a:rPr>
              <a:t>I</a:t>
            </a:r>
            <a:r>
              <a:rPr lang="tr-TR" sz="3600" dirty="0">
                <a:latin typeface="Aptos" panose="020B0004020202020204" pitchFamily="34" charset="0"/>
              </a:rPr>
              <a:t>n</a:t>
            </a:r>
            <a:r>
              <a:rPr lang="en-US" sz="3600" dirty="0">
                <a:latin typeface="Aptos" panose="020B0004020202020204" pitchFamily="34" charset="0"/>
              </a:rPr>
              <a:t> </a:t>
            </a:r>
            <a:r>
              <a:rPr lang="tr-TR" sz="3600" dirty="0" err="1">
                <a:latin typeface="Aptos" panose="020B0004020202020204" pitchFamily="34" charset="0"/>
              </a:rPr>
              <a:t>the</a:t>
            </a:r>
            <a:r>
              <a:rPr lang="en-US" sz="3600" dirty="0">
                <a:latin typeface="Aptos" panose="020B0004020202020204" pitchFamily="34" charset="0"/>
              </a:rPr>
              <a:t> A</a:t>
            </a:r>
            <a:r>
              <a:rPr lang="tr-TR" sz="3600" dirty="0" err="1">
                <a:latin typeface="Aptos" panose="020B0004020202020204" pitchFamily="34" charset="0"/>
              </a:rPr>
              <a:t>ftermath</a:t>
            </a:r>
            <a:r>
              <a:rPr lang="tr-TR" sz="3600" dirty="0">
                <a:latin typeface="Aptos" panose="020B0004020202020204" pitchFamily="34" charset="0"/>
              </a:rPr>
              <a:t> of</a:t>
            </a:r>
            <a:r>
              <a:rPr lang="en-US" sz="3600" dirty="0">
                <a:latin typeface="Aptos" panose="020B0004020202020204" pitchFamily="34" charset="0"/>
              </a:rPr>
              <a:t> AIRBNB L</a:t>
            </a:r>
            <a:r>
              <a:rPr lang="tr-TR" sz="3600" dirty="0" err="1">
                <a:latin typeface="Aptos" panose="020B0004020202020204" pitchFamily="34" charset="0"/>
              </a:rPr>
              <a:t>aw</a:t>
            </a:r>
            <a:r>
              <a:rPr lang="en-US" sz="3600" dirty="0">
                <a:latin typeface="Aptos" panose="020B0004020202020204" pitchFamily="34" charset="0"/>
              </a:rPr>
              <a:t> </a:t>
            </a:r>
            <a:endParaRPr sz="3600" dirty="0">
              <a:solidFill>
                <a:srgbClr val="1D4289"/>
              </a:solidFill>
              <a:latin typeface="Aptos" panose="020B0004020202020204" pitchFamily="34" charset="0"/>
            </a:endParaRPr>
          </a:p>
        </p:txBody>
      </p:sp>
      <p:sp>
        <p:nvSpPr>
          <p:cNvPr id="3" name="Satura vietturis 2">
            <a:extLst>
              <a:ext uri="{FF2B5EF4-FFF2-40B4-BE49-F238E27FC236}">
                <a16:creationId xmlns:a16="http://schemas.microsoft.com/office/drawing/2014/main" id="{2D92CC35-F6C9-5E94-EA5C-AAB417858ACF}"/>
              </a:ext>
            </a:extLst>
          </p:cNvPr>
          <p:cNvSpPr txBox="1">
            <a:spLocks/>
          </p:cNvSpPr>
          <p:nvPr/>
        </p:nvSpPr>
        <p:spPr>
          <a:xfrm>
            <a:off x="418010" y="1550601"/>
            <a:ext cx="11618973" cy="426455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600"/>
              </a:spcBef>
              <a:buSzTx/>
              <a:buFont typeface="Arial" panose="020B0604020202020204" pitchFamily="34" charset="0"/>
              <a:buNone/>
              <a:defRPr sz="2800" kern="1200">
                <a:solidFill>
                  <a:schemeClr val="tx1"/>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sz="2000" dirty="0">
              <a:latin typeface="Aptos" panose="020B0004020202020204" pitchFamily="34" charset="0"/>
            </a:endParaRPr>
          </a:p>
        </p:txBody>
      </p:sp>
      <p:pic>
        <p:nvPicPr>
          <p:cNvPr id="6" name="Resim 5" descr="metin, diyagram, öykü gelişim çizgisi; kumpas; grafiğini çıkarma, çizgi içeren bir resim&#10;&#10;Açıklama otomatik olarak oluşturuldu">
            <a:extLst>
              <a:ext uri="{FF2B5EF4-FFF2-40B4-BE49-F238E27FC236}">
                <a16:creationId xmlns:a16="http://schemas.microsoft.com/office/drawing/2014/main" id="{CA2F8D8A-8C72-C7C2-39EB-5FF898A4736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8559" y="1367615"/>
            <a:ext cx="7295317" cy="4732058"/>
          </a:xfrm>
          <a:prstGeom prst="rect">
            <a:avLst/>
          </a:prstGeom>
          <a:noFill/>
        </p:spPr>
      </p:pic>
      <p:sp>
        <p:nvSpPr>
          <p:cNvPr id="8" name="Metin kutusu 7">
            <a:extLst>
              <a:ext uri="{FF2B5EF4-FFF2-40B4-BE49-F238E27FC236}">
                <a16:creationId xmlns:a16="http://schemas.microsoft.com/office/drawing/2014/main" id="{864A23D1-E5F2-FEC8-0105-CE1DC1460339}"/>
              </a:ext>
            </a:extLst>
          </p:cNvPr>
          <p:cNvSpPr txBox="1"/>
          <p:nvPr/>
        </p:nvSpPr>
        <p:spPr>
          <a:xfrm>
            <a:off x="7903781" y="1443841"/>
            <a:ext cx="3342290" cy="3970318"/>
          </a:xfrm>
          <a:prstGeom prst="rect">
            <a:avLst/>
          </a:prstGeom>
          <a:noFill/>
        </p:spPr>
        <p:txBody>
          <a:bodyPr wrap="square" rtlCol="0">
            <a:spAutoFit/>
          </a:bodyPr>
          <a:lstStyle/>
          <a:p>
            <a:r>
              <a:rPr lang="en-US" dirty="0">
                <a:latin typeface="Aptos" panose="020B0004020202020204" pitchFamily="34" charset="0"/>
              </a:rPr>
              <a:t>Following the legal regulations, there has been a </a:t>
            </a:r>
            <a:r>
              <a:rPr lang="en-US" b="1" dirty="0">
                <a:latin typeface="Aptos" panose="020B0004020202020204" pitchFamily="34" charset="0"/>
              </a:rPr>
              <a:t>significant decrease in the number of active Airbnb listings </a:t>
            </a:r>
            <a:r>
              <a:rPr lang="en-US" dirty="0">
                <a:latin typeface="Aptos" panose="020B0004020202020204" pitchFamily="34" charset="0"/>
              </a:rPr>
              <a:t>in Istanbul. This decrease, together with new requirements such as the </a:t>
            </a:r>
            <a:r>
              <a:rPr lang="en-US" b="1" dirty="0">
                <a:latin typeface="Aptos" panose="020B0004020202020204" pitchFamily="34" charset="0"/>
              </a:rPr>
              <a:t>requirement to be a property owner </a:t>
            </a:r>
            <a:r>
              <a:rPr lang="en-US" dirty="0">
                <a:latin typeface="Aptos" panose="020B0004020202020204" pitchFamily="34" charset="0"/>
              </a:rPr>
              <a:t>and to </a:t>
            </a:r>
            <a:r>
              <a:rPr lang="en-US" b="1" dirty="0">
                <a:latin typeface="Aptos" panose="020B0004020202020204" pitchFamily="34" charset="0"/>
              </a:rPr>
              <a:t>obtain the approval of the building occupants</a:t>
            </a:r>
            <a:r>
              <a:rPr lang="en-US" dirty="0">
                <a:latin typeface="Aptos" panose="020B0004020202020204" pitchFamily="34" charset="0"/>
              </a:rPr>
              <a:t>, is considered a kind of decommodification in the market; however, the long-term effects of the regulations are still unclear.</a:t>
            </a:r>
            <a:endParaRPr lang="tr-TR" dirty="0">
              <a:latin typeface="Aptos" panose="020B0004020202020204" pitchFamily="34" charset="0"/>
            </a:endParaRPr>
          </a:p>
        </p:txBody>
      </p:sp>
    </p:spTree>
    <p:extLst>
      <p:ext uri="{BB962C8B-B14F-4D97-AF65-F5344CB8AC3E}">
        <p14:creationId xmlns:p14="http://schemas.microsoft.com/office/powerpoint/2010/main" val="474442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C61E3-266B-9310-D7E6-BF8356C3A01E}"/>
            </a:ext>
          </a:extLst>
        </p:cNvPr>
        <p:cNvGrpSpPr/>
        <p:nvPr/>
      </p:nvGrpSpPr>
      <p:grpSpPr>
        <a:xfrm>
          <a:off x="0" y="0"/>
          <a:ext cx="0" cy="0"/>
          <a:chOff x="0" y="0"/>
          <a:chExt cx="0" cy="0"/>
        </a:xfrm>
      </p:grpSpPr>
      <p:sp>
        <p:nvSpPr>
          <p:cNvPr id="5" name="Dikdörtgen 4">
            <a:extLst>
              <a:ext uri="{FF2B5EF4-FFF2-40B4-BE49-F238E27FC236}">
                <a16:creationId xmlns:a16="http://schemas.microsoft.com/office/drawing/2014/main" id="{4F612D15-9966-8EE7-0B4C-2B08712DF47D}"/>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55F60B82-C62C-4A79-4CBD-4E972C093374}"/>
              </a:ext>
            </a:extLst>
          </p:cNvPr>
          <p:cNvPicPr>
            <a:picLocks noChangeAspect="1"/>
          </p:cNvPicPr>
          <p:nvPr/>
        </p:nvPicPr>
        <p:blipFill>
          <a:blip r:embed="rId3"/>
          <a:stretch>
            <a:fillRect/>
          </a:stretch>
        </p:blipFill>
        <p:spPr>
          <a:xfrm>
            <a:off x="10038080" y="6089366"/>
            <a:ext cx="1442720" cy="571154"/>
          </a:xfrm>
          <a:prstGeom prst="rect">
            <a:avLst/>
          </a:prstGeom>
        </p:spPr>
      </p:pic>
      <p:sp>
        <p:nvSpPr>
          <p:cNvPr id="2" name="Virsraksts 1">
            <a:extLst>
              <a:ext uri="{FF2B5EF4-FFF2-40B4-BE49-F238E27FC236}">
                <a16:creationId xmlns:a16="http://schemas.microsoft.com/office/drawing/2014/main" id="{6836540F-38F3-8DC9-18EE-FF8F5F8ED2AD}"/>
              </a:ext>
            </a:extLst>
          </p:cNvPr>
          <p:cNvSpPr txBox="1">
            <a:spLocks noGrp="1"/>
          </p:cNvSpPr>
          <p:nvPr>
            <p:ph type="title"/>
          </p:nvPr>
        </p:nvSpPr>
        <p:spPr>
          <a:xfrm>
            <a:off x="418010" y="450603"/>
            <a:ext cx="11399522" cy="1099998"/>
          </a:xfrm>
          <a:prstGeom prst="rect">
            <a:avLst/>
          </a:prstGeom>
        </p:spPr>
        <p:txBody>
          <a:bodyPr>
            <a:normAutofit/>
          </a:bodyPr>
          <a:lstStyle>
            <a:lvl1pPr>
              <a:defRPr b="1">
                <a:solidFill>
                  <a:srgbClr val="1B5089"/>
                </a:solidFill>
                <a:latin typeface="Arial"/>
                <a:ea typeface="Arial"/>
                <a:cs typeface="Arial"/>
                <a:sym typeface="Arial"/>
              </a:defRPr>
            </a:lvl1pPr>
          </a:lstStyle>
          <a:p>
            <a:r>
              <a:rPr lang="en-US" sz="3600" dirty="0">
                <a:latin typeface="Aptos" panose="020B0004020202020204" pitchFamily="34" charset="0"/>
              </a:rPr>
              <a:t>I</a:t>
            </a:r>
            <a:r>
              <a:rPr lang="tr-TR" sz="3600" dirty="0">
                <a:latin typeface="Aptos" panose="020B0004020202020204" pitchFamily="34" charset="0"/>
              </a:rPr>
              <a:t>n</a:t>
            </a:r>
            <a:r>
              <a:rPr lang="en-US" sz="3600" dirty="0">
                <a:latin typeface="Aptos" panose="020B0004020202020204" pitchFamily="34" charset="0"/>
              </a:rPr>
              <a:t> </a:t>
            </a:r>
            <a:r>
              <a:rPr lang="tr-TR" sz="3600" dirty="0" err="1">
                <a:latin typeface="Aptos" panose="020B0004020202020204" pitchFamily="34" charset="0"/>
              </a:rPr>
              <a:t>the</a:t>
            </a:r>
            <a:r>
              <a:rPr lang="en-US" sz="3600" dirty="0">
                <a:latin typeface="Aptos" panose="020B0004020202020204" pitchFamily="34" charset="0"/>
              </a:rPr>
              <a:t> A</a:t>
            </a:r>
            <a:r>
              <a:rPr lang="tr-TR" sz="3600" dirty="0" err="1">
                <a:latin typeface="Aptos" panose="020B0004020202020204" pitchFamily="34" charset="0"/>
              </a:rPr>
              <a:t>ftermath</a:t>
            </a:r>
            <a:r>
              <a:rPr lang="tr-TR" sz="3600" dirty="0">
                <a:latin typeface="Aptos" panose="020B0004020202020204" pitchFamily="34" charset="0"/>
              </a:rPr>
              <a:t> of</a:t>
            </a:r>
            <a:r>
              <a:rPr lang="en-US" sz="3600" dirty="0">
                <a:latin typeface="Aptos" panose="020B0004020202020204" pitchFamily="34" charset="0"/>
              </a:rPr>
              <a:t> AIRBNB L</a:t>
            </a:r>
            <a:r>
              <a:rPr lang="tr-TR" sz="3600" dirty="0" err="1">
                <a:latin typeface="Aptos" panose="020B0004020202020204" pitchFamily="34" charset="0"/>
              </a:rPr>
              <a:t>aw</a:t>
            </a:r>
            <a:r>
              <a:rPr lang="en-US" sz="3600" dirty="0">
                <a:latin typeface="Aptos" panose="020B0004020202020204" pitchFamily="34" charset="0"/>
              </a:rPr>
              <a:t> </a:t>
            </a:r>
            <a:endParaRPr sz="3600" dirty="0">
              <a:solidFill>
                <a:srgbClr val="1D4289"/>
              </a:solidFill>
              <a:latin typeface="Aptos" panose="020B0004020202020204" pitchFamily="34" charset="0"/>
            </a:endParaRPr>
          </a:p>
        </p:txBody>
      </p:sp>
      <p:sp>
        <p:nvSpPr>
          <p:cNvPr id="3" name="Satura vietturis 2">
            <a:extLst>
              <a:ext uri="{FF2B5EF4-FFF2-40B4-BE49-F238E27FC236}">
                <a16:creationId xmlns:a16="http://schemas.microsoft.com/office/drawing/2014/main" id="{72728A64-72F6-7C80-DFFB-0F5561BC5DB9}"/>
              </a:ext>
            </a:extLst>
          </p:cNvPr>
          <p:cNvSpPr txBox="1">
            <a:spLocks/>
          </p:cNvSpPr>
          <p:nvPr/>
        </p:nvSpPr>
        <p:spPr>
          <a:xfrm>
            <a:off x="418010" y="1550601"/>
            <a:ext cx="11618973" cy="426455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600"/>
              </a:spcBef>
              <a:buSzTx/>
              <a:buFont typeface="Arial" panose="020B0604020202020204" pitchFamily="34" charset="0"/>
              <a:buNone/>
              <a:defRPr sz="2800" kern="1200">
                <a:solidFill>
                  <a:schemeClr val="tx1"/>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sz="2000" dirty="0">
              <a:latin typeface="Aptos" panose="020B0004020202020204" pitchFamily="34" charset="0"/>
            </a:endParaRPr>
          </a:p>
        </p:txBody>
      </p:sp>
      <p:sp>
        <p:nvSpPr>
          <p:cNvPr id="8" name="Metin kutusu 7">
            <a:extLst>
              <a:ext uri="{FF2B5EF4-FFF2-40B4-BE49-F238E27FC236}">
                <a16:creationId xmlns:a16="http://schemas.microsoft.com/office/drawing/2014/main" id="{D18FDA9C-55AB-AE48-99FE-F246D07F2E3F}"/>
              </a:ext>
            </a:extLst>
          </p:cNvPr>
          <p:cNvSpPr txBox="1"/>
          <p:nvPr/>
        </p:nvSpPr>
        <p:spPr>
          <a:xfrm>
            <a:off x="8313683" y="4016146"/>
            <a:ext cx="3086534" cy="1477328"/>
          </a:xfrm>
          <a:prstGeom prst="rect">
            <a:avLst/>
          </a:prstGeom>
          <a:noFill/>
        </p:spPr>
        <p:txBody>
          <a:bodyPr wrap="square" rtlCol="0">
            <a:spAutoFit/>
          </a:bodyPr>
          <a:lstStyle/>
          <a:p>
            <a:r>
              <a:rPr lang="en-US" dirty="0">
                <a:latin typeface="Aptos" panose="020B0004020202020204" pitchFamily="34" charset="0"/>
              </a:rPr>
              <a:t>The </a:t>
            </a:r>
            <a:r>
              <a:rPr lang="en-US" u="sng" dirty="0">
                <a:latin typeface="Aptos" panose="020B0004020202020204" pitchFamily="34" charset="0"/>
              </a:rPr>
              <a:t>decline in the number of Airbnb units </a:t>
            </a:r>
            <a:r>
              <a:rPr lang="en-US" dirty="0">
                <a:latin typeface="Aptos" panose="020B0004020202020204" pitchFamily="34" charset="0"/>
              </a:rPr>
              <a:t>disrupted the </a:t>
            </a:r>
            <a:r>
              <a:rPr lang="en-US" b="1" dirty="0">
                <a:latin typeface="Aptos" panose="020B0004020202020204" pitchFamily="34" charset="0"/>
              </a:rPr>
              <a:t>supply-demand balance</a:t>
            </a:r>
            <a:r>
              <a:rPr lang="en-US" dirty="0">
                <a:latin typeface="Aptos" panose="020B0004020202020204" pitchFamily="34" charset="0"/>
              </a:rPr>
              <a:t>, causing </a:t>
            </a:r>
            <a:r>
              <a:rPr lang="en-US" b="1" dirty="0">
                <a:latin typeface="Aptos" panose="020B0004020202020204" pitchFamily="34" charset="0"/>
              </a:rPr>
              <a:t>prices to increase </a:t>
            </a:r>
            <a:r>
              <a:rPr lang="en-US" dirty="0">
                <a:latin typeface="Aptos" panose="020B0004020202020204" pitchFamily="34" charset="0"/>
              </a:rPr>
              <a:t>by approximately 17%.</a:t>
            </a:r>
            <a:endParaRPr lang="tr-TR" dirty="0">
              <a:latin typeface="Aptos" panose="020B0004020202020204" pitchFamily="34" charset="0"/>
            </a:endParaRPr>
          </a:p>
        </p:txBody>
      </p:sp>
      <p:graphicFrame>
        <p:nvGraphicFramePr>
          <p:cNvPr id="7" name="Grafik 6">
            <a:extLst>
              <a:ext uri="{FF2B5EF4-FFF2-40B4-BE49-F238E27FC236}">
                <a16:creationId xmlns:a16="http://schemas.microsoft.com/office/drawing/2014/main" id="{836EAD74-9781-6C79-DCC0-99C19DF4DEF1}"/>
              </a:ext>
            </a:extLst>
          </p:cNvPr>
          <p:cNvGraphicFramePr/>
          <p:nvPr>
            <p:extLst>
              <p:ext uri="{D42A27DB-BD31-4B8C-83A1-F6EECF244321}">
                <p14:modId xmlns:p14="http://schemas.microsoft.com/office/powerpoint/2010/main" val="695587732"/>
              </p:ext>
            </p:extLst>
          </p:nvPr>
        </p:nvGraphicFramePr>
        <p:xfrm>
          <a:off x="306597" y="1486644"/>
          <a:ext cx="8007086" cy="450710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25556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BC513-9602-F63C-F241-C046CD536144}"/>
            </a:ext>
          </a:extLst>
        </p:cNvPr>
        <p:cNvGrpSpPr/>
        <p:nvPr/>
      </p:nvGrpSpPr>
      <p:grpSpPr>
        <a:xfrm>
          <a:off x="0" y="0"/>
          <a:ext cx="0" cy="0"/>
          <a:chOff x="0" y="0"/>
          <a:chExt cx="0" cy="0"/>
        </a:xfrm>
      </p:grpSpPr>
      <p:sp>
        <p:nvSpPr>
          <p:cNvPr id="5" name="Dikdörtgen 4">
            <a:extLst>
              <a:ext uri="{FF2B5EF4-FFF2-40B4-BE49-F238E27FC236}">
                <a16:creationId xmlns:a16="http://schemas.microsoft.com/office/drawing/2014/main" id="{E9DE931F-07AB-8C09-312E-17EF1EBFC5EE}"/>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B4EC5FDD-6BEA-9A27-72FC-9AE5471AA187}"/>
              </a:ext>
            </a:extLst>
          </p:cNvPr>
          <p:cNvPicPr>
            <a:picLocks noChangeAspect="1"/>
          </p:cNvPicPr>
          <p:nvPr/>
        </p:nvPicPr>
        <p:blipFill>
          <a:blip r:embed="rId3"/>
          <a:stretch>
            <a:fillRect/>
          </a:stretch>
        </p:blipFill>
        <p:spPr>
          <a:xfrm>
            <a:off x="10038080" y="6089366"/>
            <a:ext cx="1442720" cy="571154"/>
          </a:xfrm>
          <a:prstGeom prst="rect">
            <a:avLst/>
          </a:prstGeom>
        </p:spPr>
      </p:pic>
      <p:sp>
        <p:nvSpPr>
          <p:cNvPr id="2" name="Virsraksts 1">
            <a:extLst>
              <a:ext uri="{FF2B5EF4-FFF2-40B4-BE49-F238E27FC236}">
                <a16:creationId xmlns:a16="http://schemas.microsoft.com/office/drawing/2014/main" id="{ED53D108-272F-647E-C559-57FD1C10AC2F}"/>
              </a:ext>
            </a:extLst>
          </p:cNvPr>
          <p:cNvSpPr txBox="1">
            <a:spLocks noGrp="1"/>
          </p:cNvSpPr>
          <p:nvPr>
            <p:ph type="title"/>
          </p:nvPr>
        </p:nvSpPr>
        <p:spPr>
          <a:xfrm>
            <a:off x="418010" y="450603"/>
            <a:ext cx="11399522" cy="1099998"/>
          </a:xfrm>
          <a:prstGeom prst="rect">
            <a:avLst/>
          </a:prstGeom>
        </p:spPr>
        <p:txBody>
          <a:bodyPr>
            <a:normAutofit/>
          </a:bodyPr>
          <a:lstStyle>
            <a:lvl1pPr>
              <a:defRPr b="1">
                <a:solidFill>
                  <a:srgbClr val="1B5089"/>
                </a:solidFill>
                <a:latin typeface="Arial"/>
                <a:ea typeface="Arial"/>
                <a:cs typeface="Arial"/>
                <a:sym typeface="Arial"/>
              </a:defRPr>
            </a:lvl1pPr>
          </a:lstStyle>
          <a:p>
            <a:r>
              <a:rPr lang="en-US" sz="3600" dirty="0">
                <a:latin typeface="Aptos" panose="020B0004020202020204" pitchFamily="34" charset="0"/>
              </a:rPr>
              <a:t>I</a:t>
            </a:r>
            <a:r>
              <a:rPr lang="tr-TR" sz="3600" dirty="0">
                <a:latin typeface="Aptos" panose="020B0004020202020204" pitchFamily="34" charset="0"/>
              </a:rPr>
              <a:t>n</a:t>
            </a:r>
            <a:r>
              <a:rPr lang="en-US" sz="3600" dirty="0">
                <a:latin typeface="Aptos" panose="020B0004020202020204" pitchFamily="34" charset="0"/>
              </a:rPr>
              <a:t> </a:t>
            </a:r>
            <a:r>
              <a:rPr lang="tr-TR" sz="3600" dirty="0" err="1">
                <a:latin typeface="Aptos" panose="020B0004020202020204" pitchFamily="34" charset="0"/>
              </a:rPr>
              <a:t>the</a:t>
            </a:r>
            <a:r>
              <a:rPr lang="en-US" sz="3600" dirty="0">
                <a:latin typeface="Aptos" panose="020B0004020202020204" pitchFamily="34" charset="0"/>
              </a:rPr>
              <a:t> A</a:t>
            </a:r>
            <a:r>
              <a:rPr lang="tr-TR" sz="3600" dirty="0" err="1">
                <a:latin typeface="Aptos" panose="020B0004020202020204" pitchFamily="34" charset="0"/>
              </a:rPr>
              <a:t>ftermath</a:t>
            </a:r>
            <a:r>
              <a:rPr lang="tr-TR" sz="3600" dirty="0">
                <a:latin typeface="Aptos" panose="020B0004020202020204" pitchFamily="34" charset="0"/>
              </a:rPr>
              <a:t> of</a:t>
            </a:r>
            <a:r>
              <a:rPr lang="en-US" sz="3600" dirty="0">
                <a:latin typeface="Aptos" panose="020B0004020202020204" pitchFamily="34" charset="0"/>
              </a:rPr>
              <a:t> AIRBNB L</a:t>
            </a:r>
            <a:r>
              <a:rPr lang="tr-TR" sz="3600" dirty="0" err="1">
                <a:latin typeface="Aptos" panose="020B0004020202020204" pitchFamily="34" charset="0"/>
              </a:rPr>
              <a:t>aw</a:t>
            </a:r>
            <a:r>
              <a:rPr lang="en-US" sz="3600" dirty="0">
                <a:latin typeface="Aptos" panose="020B0004020202020204" pitchFamily="34" charset="0"/>
              </a:rPr>
              <a:t> </a:t>
            </a:r>
            <a:endParaRPr sz="3600" dirty="0">
              <a:solidFill>
                <a:srgbClr val="1D4289"/>
              </a:solidFill>
              <a:latin typeface="Aptos" panose="020B0004020202020204" pitchFamily="34" charset="0"/>
            </a:endParaRPr>
          </a:p>
        </p:txBody>
      </p:sp>
      <p:sp>
        <p:nvSpPr>
          <p:cNvPr id="3" name="Satura vietturis 2">
            <a:extLst>
              <a:ext uri="{FF2B5EF4-FFF2-40B4-BE49-F238E27FC236}">
                <a16:creationId xmlns:a16="http://schemas.microsoft.com/office/drawing/2014/main" id="{CFF618AC-55E9-3D21-3C2F-8337B3613E01}"/>
              </a:ext>
            </a:extLst>
          </p:cNvPr>
          <p:cNvSpPr txBox="1">
            <a:spLocks/>
          </p:cNvSpPr>
          <p:nvPr/>
        </p:nvSpPr>
        <p:spPr>
          <a:xfrm>
            <a:off x="418010" y="1550601"/>
            <a:ext cx="11618973" cy="426455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600"/>
              </a:spcBef>
              <a:buSzTx/>
              <a:buFont typeface="Arial" panose="020B0604020202020204" pitchFamily="34" charset="0"/>
              <a:buNone/>
              <a:defRPr sz="2800" kern="1200">
                <a:solidFill>
                  <a:schemeClr val="tx1"/>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sz="2000" dirty="0">
              <a:latin typeface="Aptos" panose="020B0004020202020204" pitchFamily="34" charset="0"/>
            </a:endParaRPr>
          </a:p>
        </p:txBody>
      </p:sp>
      <p:sp>
        <p:nvSpPr>
          <p:cNvPr id="8" name="Metin kutusu 7">
            <a:extLst>
              <a:ext uri="{FF2B5EF4-FFF2-40B4-BE49-F238E27FC236}">
                <a16:creationId xmlns:a16="http://schemas.microsoft.com/office/drawing/2014/main" id="{6F8970B3-609A-4262-58C8-A29E226C4CE2}"/>
              </a:ext>
            </a:extLst>
          </p:cNvPr>
          <p:cNvSpPr txBox="1"/>
          <p:nvPr/>
        </p:nvSpPr>
        <p:spPr>
          <a:xfrm>
            <a:off x="8534400" y="2434654"/>
            <a:ext cx="3086534" cy="3416320"/>
          </a:xfrm>
          <a:prstGeom prst="rect">
            <a:avLst/>
          </a:prstGeom>
          <a:noFill/>
        </p:spPr>
        <p:txBody>
          <a:bodyPr wrap="square" rtlCol="0">
            <a:spAutoFit/>
          </a:bodyPr>
          <a:lstStyle/>
          <a:p>
            <a:r>
              <a:rPr lang="en-US" dirty="0">
                <a:latin typeface="Aptos" panose="020B0004020202020204" pitchFamily="34" charset="0"/>
              </a:rPr>
              <a:t>While most neighborhoods have seen a </a:t>
            </a:r>
            <a:r>
              <a:rPr lang="en-US" b="1" dirty="0">
                <a:latin typeface="Aptos" panose="020B0004020202020204" pitchFamily="34" charset="0"/>
              </a:rPr>
              <a:t>decrease in Airbnb listings</a:t>
            </a:r>
            <a:r>
              <a:rPr lang="en-US" dirty="0">
                <a:latin typeface="Aptos" panose="020B0004020202020204" pitchFamily="34" charset="0"/>
              </a:rPr>
              <a:t>, </a:t>
            </a:r>
            <a:r>
              <a:rPr lang="en-US" u="sng" dirty="0">
                <a:latin typeface="Aptos" panose="020B0004020202020204" pitchFamily="34" charset="0"/>
              </a:rPr>
              <a:t>Fatih</a:t>
            </a:r>
            <a:r>
              <a:rPr lang="en-US" dirty="0">
                <a:latin typeface="Aptos" panose="020B0004020202020204" pitchFamily="34" charset="0"/>
              </a:rPr>
              <a:t> has been a </a:t>
            </a:r>
            <a:r>
              <a:rPr lang="en-US" b="1" dirty="0">
                <a:latin typeface="Aptos" panose="020B0004020202020204" pitchFamily="34" charset="0"/>
              </a:rPr>
              <a:t>notable exception</a:t>
            </a:r>
            <a:r>
              <a:rPr lang="en-US" dirty="0">
                <a:latin typeface="Aptos" panose="020B0004020202020204" pitchFamily="34" charset="0"/>
              </a:rPr>
              <a:t>, increasing despite the regulations. Although this suggests that regulations are effective in the short term, the increase in Fatih requires further empirical research due to the insufficient available data.</a:t>
            </a:r>
            <a:endParaRPr lang="tr-TR" dirty="0">
              <a:latin typeface="Aptos" panose="020B0004020202020204" pitchFamily="34" charset="0"/>
            </a:endParaRPr>
          </a:p>
        </p:txBody>
      </p:sp>
      <p:pic>
        <p:nvPicPr>
          <p:cNvPr id="6" name="Resim 5" descr="metin, diyagram, kalıp, desen, düzen içeren bir resim&#10;&#10;Açıklama otomatik olarak oluşturuldu">
            <a:extLst>
              <a:ext uri="{FF2B5EF4-FFF2-40B4-BE49-F238E27FC236}">
                <a16:creationId xmlns:a16="http://schemas.microsoft.com/office/drawing/2014/main" id="{F623DCF9-5DA3-65F2-911E-F24A6AA7AA0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676195"/>
            <a:ext cx="8534400" cy="4292873"/>
          </a:xfrm>
          <a:prstGeom prst="rect">
            <a:avLst/>
          </a:prstGeom>
          <a:noFill/>
        </p:spPr>
      </p:pic>
    </p:spTree>
    <p:extLst>
      <p:ext uri="{BB962C8B-B14F-4D97-AF65-F5344CB8AC3E}">
        <p14:creationId xmlns:p14="http://schemas.microsoft.com/office/powerpoint/2010/main" val="58119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67C9C-73E8-4F72-A9F3-9AA89CDEA33B}"/>
            </a:ext>
          </a:extLst>
        </p:cNvPr>
        <p:cNvGrpSpPr/>
        <p:nvPr/>
      </p:nvGrpSpPr>
      <p:grpSpPr>
        <a:xfrm>
          <a:off x="0" y="0"/>
          <a:ext cx="0" cy="0"/>
          <a:chOff x="0" y="0"/>
          <a:chExt cx="0" cy="0"/>
        </a:xfrm>
      </p:grpSpPr>
      <p:sp>
        <p:nvSpPr>
          <p:cNvPr id="5" name="Dikdörtgen 4">
            <a:extLst>
              <a:ext uri="{FF2B5EF4-FFF2-40B4-BE49-F238E27FC236}">
                <a16:creationId xmlns:a16="http://schemas.microsoft.com/office/drawing/2014/main" id="{728C7559-821D-466E-9665-5C7C3564A655}"/>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1E718B4E-89C7-89F9-D76E-1117218CFA83}"/>
              </a:ext>
            </a:extLst>
          </p:cNvPr>
          <p:cNvPicPr>
            <a:picLocks noChangeAspect="1"/>
          </p:cNvPicPr>
          <p:nvPr/>
        </p:nvPicPr>
        <p:blipFill>
          <a:blip r:embed="rId3"/>
          <a:stretch>
            <a:fillRect/>
          </a:stretch>
        </p:blipFill>
        <p:spPr>
          <a:xfrm>
            <a:off x="10038080" y="6089366"/>
            <a:ext cx="1442720" cy="571154"/>
          </a:xfrm>
          <a:prstGeom prst="rect">
            <a:avLst/>
          </a:prstGeom>
        </p:spPr>
      </p:pic>
      <p:sp>
        <p:nvSpPr>
          <p:cNvPr id="2" name="Virsraksts 1">
            <a:extLst>
              <a:ext uri="{FF2B5EF4-FFF2-40B4-BE49-F238E27FC236}">
                <a16:creationId xmlns:a16="http://schemas.microsoft.com/office/drawing/2014/main" id="{D97C7CEC-0A86-9038-B0F5-3BA33ACE90E6}"/>
              </a:ext>
            </a:extLst>
          </p:cNvPr>
          <p:cNvSpPr txBox="1">
            <a:spLocks noGrp="1"/>
          </p:cNvSpPr>
          <p:nvPr>
            <p:ph type="title"/>
          </p:nvPr>
        </p:nvSpPr>
        <p:spPr>
          <a:xfrm>
            <a:off x="418010" y="450603"/>
            <a:ext cx="11399522" cy="1099998"/>
          </a:xfrm>
          <a:prstGeom prst="rect">
            <a:avLst/>
          </a:prstGeom>
        </p:spPr>
        <p:txBody>
          <a:bodyPr>
            <a:normAutofit/>
          </a:bodyPr>
          <a:lstStyle>
            <a:lvl1pPr>
              <a:defRPr b="1">
                <a:solidFill>
                  <a:srgbClr val="1B5089"/>
                </a:solidFill>
                <a:latin typeface="Arial"/>
                <a:ea typeface="Arial"/>
                <a:cs typeface="Arial"/>
                <a:sym typeface="Arial"/>
              </a:defRPr>
            </a:lvl1pPr>
          </a:lstStyle>
          <a:p>
            <a:r>
              <a:rPr lang="tr-TR" sz="3600" dirty="0">
                <a:latin typeface="Aptos" panose="020B0004020202020204" pitchFamily="34" charset="0"/>
              </a:rPr>
              <a:t>DISCUSSION</a:t>
            </a:r>
            <a:endParaRPr sz="3600" dirty="0">
              <a:solidFill>
                <a:srgbClr val="1D4289"/>
              </a:solidFill>
              <a:latin typeface="Aptos" panose="020B0004020202020204" pitchFamily="34" charset="0"/>
            </a:endParaRPr>
          </a:p>
        </p:txBody>
      </p:sp>
      <p:sp>
        <p:nvSpPr>
          <p:cNvPr id="3" name="Satura vietturis 2">
            <a:extLst>
              <a:ext uri="{FF2B5EF4-FFF2-40B4-BE49-F238E27FC236}">
                <a16:creationId xmlns:a16="http://schemas.microsoft.com/office/drawing/2014/main" id="{7E6ABC03-B11A-837C-5A74-76219F2F69D3}"/>
              </a:ext>
            </a:extLst>
          </p:cNvPr>
          <p:cNvSpPr txBox="1">
            <a:spLocks/>
          </p:cNvSpPr>
          <p:nvPr/>
        </p:nvSpPr>
        <p:spPr>
          <a:xfrm>
            <a:off x="418010" y="1550601"/>
            <a:ext cx="11618973" cy="426455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600"/>
              </a:spcBef>
              <a:buSzTx/>
              <a:buFont typeface="Arial" panose="020B0604020202020204" pitchFamily="34" charset="0"/>
              <a:buNone/>
              <a:defRPr sz="2800" kern="1200">
                <a:solidFill>
                  <a:schemeClr val="tx1"/>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sz="2000" dirty="0">
              <a:latin typeface="Aptos" panose="020B0004020202020204" pitchFamily="34" charset="0"/>
            </a:endParaRPr>
          </a:p>
        </p:txBody>
      </p:sp>
      <p:sp>
        <p:nvSpPr>
          <p:cNvPr id="7" name="Metin kutusu 6">
            <a:extLst>
              <a:ext uri="{FF2B5EF4-FFF2-40B4-BE49-F238E27FC236}">
                <a16:creationId xmlns:a16="http://schemas.microsoft.com/office/drawing/2014/main" id="{89ED8D83-BB6E-C1E8-A16C-79F791F0E852}"/>
              </a:ext>
            </a:extLst>
          </p:cNvPr>
          <p:cNvSpPr txBox="1"/>
          <p:nvPr/>
        </p:nvSpPr>
        <p:spPr>
          <a:xfrm>
            <a:off x="418010" y="1627227"/>
            <a:ext cx="11062790" cy="3791872"/>
          </a:xfrm>
          <a:prstGeom prst="rect">
            <a:avLst/>
          </a:prstGeom>
          <a:noFill/>
        </p:spPr>
        <p:txBody>
          <a:bodyPr wrap="square" rtlCol="0">
            <a:spAutoFit/>
          </a:bodyPr>
          <a:lstStyle/>
          <a:p>
            <a:pPr marL="285750" indent="-285750">
              <a:lnSpc>
                <a:spcPct val="150000"/>
              </a:lnSpc>
              <a:buFont typeface="Courier New" panose="02070309020205020404" pitchFamily="49" charset="0"/>
              <a:buChar char="o"/>
            </a:pPr>
            <a:r>
              <a:rPr lang="tr-TR" b="1" dirty="0" err="1">
                <a:latin typeface="Aptos" panose="020B0004020202020204" pitchFamily="34" charset="0"/>
              </a:rPr>
              <a:t>Criticism</a:t>
            </a:r>
            <a:r>
              <a:rPr lang="tr-TR" b="1" dirty="0">
                <a:latin typeface="Aptos" panose="020B0004020202020204" pitchFamily="34" charset="0"/>
              </a:rPr>
              <a:t> of </a:t>
            </a:r>
            <a:r>
              <a:rPr lang="tr-TR" b="1" dirty="0" err="1">
                <a:latin typeface="Aptos" panose="020B0004020202020204" pitchFamily="34" charset="0"/>
              </a:rPr>
              <a:t>centralisation</a:t>
            </a:r>
            <a:r>
              <a:rPr lang="tr-TR" b="1" dirty="0">
                <a:latin typeface="Aptos" panose="020B0004020202020204" pitchFamily="34" charset="0"/>
              </a:rPr>
              <a:t>: </a:t>
            </a:r>
            <a:r>
              <a:rPr lang="tr-TR" dirty="0" err="1">
                <a:latin typeface="Aptos" panose="020B0004020202020204" pitchFamily="34" charset="0"/>
              </a:rPr>
              <a:t>The</a:t>
            </a:r>
            <a:r>
              <a:rPr lang="tr-TR" dirty="0">
                <a:latin typeface="Aptos" panose="020B0004020202020204" pitchFamily="34" charset="0"/>
              </a:rPr>
              <a:t> STR </a:t>
            </a:r>
            <a:r>
              <a:rPr lang="tr-TR" dirty="0" err="1">
                <a:latin typeface="Aptos" panose="020B0004020202020204" pitchFamily="34" charset="0"/>
              </a:rPr>
              <a:t>regulation</a:t>
            </a:r>
            <a:r>
              <a:rPr lang="tr-TR" dirty="0">
                <a:latin typeface="Aptos" panose="020B0004020202020204" pitchFamily="34" charset="0"/>
              </a:rPr>
              <a:t> in </a:t>
            </a:r>
            <a:r>
              <a:rPr lang="tr-TR" dirty="0" err="1">
                <a:latin typeface="Aptos" panose="020B0004020202020204" pitchFamily="34" charset="0"/>
              </a:rPr>
              <a:t>Istanbul</a:t>
            </a:r>
            <a:r>
              <a:rPr lang="tr-TR" dirty="0">
                <a:latin typeface="Aptos" panose="020B0004020202020204" pitchFamily="34" charset="0"/>
              </a:rPr>
              <a:t> is </a:t>
            </a:r>
            <a:r>
              <a:rPr lang="tr-TR" dirty="0" err="1">
                <a:latin typeface="Aptos" panose="020B0004020202020204" pitchFamily="34" charset="0"/>
              </a:rPr>
              <a:t>highly</a:t>
            </a:r>
            <a:r>
              <a:rPr lang="tr-TR" dirty="0">
                <a:latin typeface="Aptos" panose="020B0004020202020204" pitchFamily="34" charset="0"/>
              </a:rPr>
              <a:t> </a:t>
            </a:r>
            <a:r>
              <a:rPr lang="tr-TR" dirty="0" err="1">
                <a:latin typeface="Aptos" panose="020B0004020202020204" pitchFamily="34" charset="0"/>
              </a:rPr>
              <a:t>centralised</a:t>
            </a:r>
            <a:r>
              <a:rPr lang="tr-TR" dirty="0">
                <a:latin typeface="Aptos" panose="020B0004020202020204" pitchFamily="34" charset="0"/>
              </a:rPr>
              <a:t>, </a:t>
            </a:r>
            <a:r>
              <a:rPr lang="tr-TR" dirty="0" err="1">
                <a:latin typeface="Aptos" panose="020B0004020202020204" pitchFamily="34" charset="0"/>
              </a:rPr>
              <a:t>with</a:t>
            </a:r>
            <a:r>
              <a:rPr lang="tr-TR" dirty="0">
                <a:latin typeface="Aptos" panose="020B0004020202020204" pitchFamily="34" charset="0"/>
              </a:rPr>
              <a:t> </a:t>
            </a:r>
            <a:r>
              <a:rPr lang="tr-TR" dirty="0" err="1">
                <a:latin typeface="Aptos" panose="020B0004020202020204" pitchFamily="34" charset="0"/>
              </a:rPr>
              <a:t>decision-making</a:t>
            </a:r>
            <a:r>
              <a:rPr lang="tr-TR" dirty="0">
                <a:latin typeface="Aptos" panose="020B0004020202020204" pitchFamily="34" charset="0"/>
              </a:rPr>
              <a:t> </a:t>
            </a:r>
            <a:r>
              <a:rPr lang="tr-TR" dirty="0" err="1">
                <a:latin typeface="Aptos" panose="020B0004020202020204" pitchFamily="34" charset="0"/>
              </a:rPr>
              <a:t>power</a:t>
            </a:r>
            <a:r>
              <a:rPr lang="tr-TR" dirty="0">
                <a:latin typeface="Aptos" panose="020B0004020202020204" pitchFamily="34" charset="0"/>
              </a:rPr>
              <a:t> </a:t>
            </a:r>
            <a:r>
              <a:rPr lang="tr-TR" dirty="0" err="1">
                <a:latin typeface="Aptos" panose="020B0004020202020204" pitchFamily="34" charset="0"/>
              </a:rPr>
              <a:t>delegated</a:t>
            </a:r>
            <a:r>
              <a:rPr lang="tr-TR" dirty="0">
                <a:latin typeface="Aptos" panose="020B0004020202020204" pitchFamily="34" charset="0"/>
              </a:rPr>
              <a:t> </a:t>
            </a:r>
            <a:r>
              <a:rPr lang="tr-TR" dirty="0" err="1">
                <a:latin typeface="Aptos" panose="020B0004020202020204" pitchFamily="34" charset="0"/>
              </a:rPr>
              <a:t>to</a:t>
            </a:r>
            <a:r>
              <a:rPr lang="tr-TR" dirty="0">
                <a:latin typeface="Aptos" panose="020B0004020202020204" pitchFamily="34" charset="0"/>
              </a:rPr>
              <a:t> </a:t>
            </a:r>
            <a:r>
              <a:rPr lang="tr-TR" dirty="0" err="1">
                <a:latin typeface="Aptos" panose="020B0004020202020204" pitchFamily="34" charset="0"/>
              </a:rPr>
              <a:t>the</a:t>
            </a:r>
            <a:r>
              <a:rPr lang="tr-TR" dirty="0">
                <a:latin typeface="Aptos" panose="020B0004020202020204" pitchFamily="34" charset="0"/>
              </a:rPr>
              <a:t> </a:t>
            </a:r>
            <a:r>
              <a:rPr lang="tr-TR" dirty="0" err="1">
                <a:latin typeface="Aptos" panose="020B0004020202020204" pitchFamily="34" charset="0"/>
              </a:rPr>
              <a:t>Ministry</a:t>
            </a:r>
            <a:r>
              <a:rPr lang="tr-TR" dirty="0">
                <a:latin typeface="Aptos" panose="020B0004020202020204" pitchFamily="34" charset="0"/>
              </a:rPr>
              <a:t> of </a:t>
            </a:r>
            <a:r>
              <a:rPr lang="tr-TR" dirty="0" err="1">
                <a:latin typeface="Aptos" panose="020B0004020202020204" pitchFamily="34" charset="0"/>
              </a:rPr>
              <a:t>Culture</a:t>
            </a:r>
            <a:r>
              <a:rPr lang="tr-TR" dirty="0">
                <a:latin typeface="Aptos" panose="020B0004020202020204" pitchFamily="34" charset="0"/>
              </a:rPr>
              <a:t> </a:t>
            </a:r>
            <a:r>
              <a:rPr lang="tr-TR" dirty="0" err="1">
                <a:latin typeface="Aptos" panose="020B0004020202020204" pitchFamily="34" charset="0"/>
              </a:rPr>
              <a:t>and</a:t>
            </a:r>
            <a:r>
              <a:rPr lang="tr-TR" dirty="0">
                <a:latin typeface="Aptos" panose="020B0004020202020204" pitchFamily="34" charset="0"/>
              </a:rPr>
              <a:t> </a:t>
            </a:r>
            <a:r>
              <a:rPr lang="tr-TR" dirty="0" err="1">
                <a:latin typeface="Aptos" panose="020B0004020202020204" pitchFamily="34" charset="0"/>
              </a:rPr>
              <a:t>Tourism</a:t>
            </a:r>
            <a:r>
              <a:rPr lang="tr-TR" dirty="0">
                <a:latin typeface="Aptos" panose="020B0004020202020204" pitchFamily="34" charset="0"/>
              </a:rPr>
              <a:t>. </a:t>
            </a:r>
            <a:r>
              <a:rPr lang="tr-TR" dirty="0" err="1">
                <a:latin typeface="Aptos" panose="020B0004020202020204" pitchFamily="34" charset="0"/>
              </a:rPr>
              <a:t>The</a:t>
            </a:r>
            <a:r>
              <a:rPr lang="tr-TR" dirty="0">
                <a:latin typeface="Aptos" panose="020B0004020202020204" pitchFamily="34" charset="0"/>
              </a:rPr>
              <a:t> </a:t>
            </a:r>
            <a:r>
              <a:rPr lang="tr-TR" dirty="0" err="1">
                <a:latin typeface="Aptos" panose="020B0004020202020204" pitchFamily="34" charset="0"/>
              </a:rPr>
              <a:t>fact</a:t>
            </a:r>
            <a:r>
              <a:rPr lang="tr-TR" dirty="0">
                <a:latin typeface="Aptos" panose="020B0004020202020204" pitchFamily="34" charset="0"/>
              </a:rPr>
              <a:t> </a:t>
            </a:r>
            <a:r>
              <a:rPr lang="tr-TR" dirty="0" err="1">
                <a:latin typeface="Aptos" panose="020B0004020202020204" pitchFamily="34" charset="0"/>
              </a:rPr>
              <a:t>that</a:t>
            </a:r>
            <a:r>
              <a:rPr lang="tr-TR" dirty="0">
                <a:latin typeface="Aptos" panose="020B0004020202020204" pitchFamily="34" charset="0"/>
              </a:rPr>
              <a:t> </a:t>
            </a:r>
            <a:r>
              <a:rPr lang="tr-TR" dirty="0" err="1">
                <a:latin typeface="Aptos" panose="020B0004020202020204" pitchFamily="34" charset="0"/>
              </a:rPr>
              <a:t>some</a:t>
            </a:r>
            <a:r>
              <a:rPr lang="tr-TR" dirty="0">
                <a:latin typeface="Aptos" panose="020B0004020202020204" pitchFamily="34" charset="0"/>
              </a:rPr>
              <a:t> </a:t>
            </a:r>
            <a:r>
              <a:rPr lang="tr-TR" dirty="0" err="1">
                <a:latin typeface="Aptos" panose="020B0004020202020204" pitchFamily="34" charset="0"/>
              </a:rPr>
              <a:t>districts</a:t>
            </a:r>
            <a:r>
              <a:rPr lang="tr-TR" dirty="0">
                <a:latin typeface="Aptos" panose="020B0004020202020204" pitchFamily="34" charset="0"/>
              </a:rPr>
              <a:t> </a:t>
            </a:r>
            <a:r>
              <a:rPr lang="tr-TR" dirty="0" err="1">
                <a:latin typeface="Aptos" panose="020B0004020202020204" pitchFamily="34" charset="0"/>
              </a:rPr>
              <a:t>are</a:t>
            </a:r>
            <a:r>
              <a:rPr lang="tr-TR" dirty="0">
                <a:latin typeface="Aptos" panose="020B0004020202020204" pitchFamily="34" charset="0"/>
              </a:rPr>
              <a:t> </a:t>
            </a:r>
            <a:r>
              <a:rPr lang="tr-TR" dirty="0" err="1">
                <a:latin typeface="Aptos" panose="020B0004020202020204" pitchFamily="34" charset="0"/>
              </a:rPr>
              <a:t>more</a:t>
            </a:r>
            <a:r>
              <a:rPr lang="tr-TR" dirty="0">
                <a:latin typeface="Aptos" panose="020B0004020202020204" pitchFamily="34" charset="0"/>
              </a:rPr>
              <a:t> </a:t>
            </a:r>
            <a:r>
              <a:rPr lang="tr-TR" dirty="0" err="1">
                <a:latin typeface="Aptos" panose="020B0004020202020204" pitchFamily="34" charset="0"/>
              </a:rPr>
              <a:t>populous</a:t>
            </a:r>
            <a:r>
              <a:rPr lang="tr-TR" dirty="0">
                <a:latin typeface="Aptos" panose="020B0004020202020204" pitchFamily="34" charset="0"/>
              </a:rPr>
              <a:t> </a:t>
            </a:r>
            <a:r>
              <a:rPr lang="tr-TR" dirty="0" err="1">
                <a:latin typeface="Aptos" panose="020B0004020202020204" pitchFamily="34" charset="0"/>
              </a:rPr>
              <a:t>than</a:t>
            </a:r>
            <a:r>
              <a:rPr lang="tr-TR" dirty="0">
                <a:latin typeface="Aptos" panose="020B0004020202020204" pitchFamily="34" charset="0"/>
              </a:rPr>
              <a:t> </a:t>
            </a:r>
            <a:r>
              <a:rPr lang="tr-TR" dirty="0" err="1">
                <a:latin typeface="Aptos" panose="020B0004020202020204" pitchFamily="34" charset="0"/>
              </a:rPr>
              <a:t>European</a:t>
            </a:r>
            <a:r>
              <a:rPr lang="tr-TR" dirty="0">
                <a:latin typeface="Aptos" panose="020B0004020202020204" pitchFamily="34" charset="0"/>
              </a:rPr>
              <a:t> </a:t>
            </a:r>
            <a:r>
              <a:rPr lang="tr-TR" dirty="0" err="1">
                <a:latin typeface="Aptos" panose="020B0004020202020204" pitchFamily="34" charset="0"/>
              </a:rPr>
              <a:t>cities</a:t>
            </a:r>
            <a:r>
              <a:rPr lang="tr-TR" dirty="0">
                <a:latin typeface="Aptos" panose="020B0004020202020204" pitchFamily="34" charset="0"/>
              </a:rPr>
              <a:t> </a:t>
            </a:r>
            <a:r>
              <a:rPr lang="tr-TR" dirty="0" err="1">
                <a:latin typeface="Aptos" panose="020B0004020202020204" pitchFamily="34" charset="0"/>
              </a:rPr>
              <a:t>makes</a:t>
            </a:r>
            <a:r>
              <a:rPr lang="tr-TR" dirty="0">
                <a:latin typeface="Aptos" panose="020B0004020202020204" pitchFamily="34" charset="0"/>
              </a:rPr>
              <a:t> it </a:t>
            </a:r>
            <a:r>
              <a:rPr lang="tr-TR" dirty="0" err="1">
                <a:latin typeface="Aptos" panose="020B0004020202020204" pitchFamily="34" charset="0"/>
              </a:rPr>
              <a:t>necessary</a:t>
            </a:r>
            <a:r>
              <a:rPr lang="tr-TR" dirty="0">
                <a:latin typeface="Aptos" panose="020B0004020202020204" pitchFamily="34" charset="0"/>
              </a:rPr>
              <a:t> </a:t>
            </a:r>
            <a:r>
              <a:rPr lang="tr-TR" dirty="0" err="1">
                <a:latin typeface="Aptos" panose="020B0004020202020204" pitchFamily="34" charset="0"/>
              </a:rPr>
              <a:t>for</a:t>
            </a:r>
            <a:r>
              <a:rPr lang="tr-TR" dirty="0">
                <a:latin typeface="Aptos" panose="020B0004020202020204" pitchFamily="34" charset="0"/>
              </a:rPr>
              <a:t> </a:t>
            </a:r>
            <a:r>
              <a:rPr lang="tr-TR" dirty="0" err="1">
                <a:latin typeface="Aptos" panose="020B0004020202020204" pitchFamily="34" charset="0"/>
              </a:rPr>
              <a:t>regulations</a:t>
            </a:r>
            <a:r>
              <a:rPr lang="tr-TR" dirty="0">
                <a:latin typeface="Aptos" panose="020B0004020202020204" pitchFamily="34" charset="0"/>
              </a:rPr>
              <a:t> </a:t>
            </a:r>
            <a:r>
              <a:rPr lang="tr-TR" dirty="0" err="1">
                <a:latin typeface="Aptos" panose="020B0004020202020204" pitchFamily="34" charset="0"/>
              </a:rPr>
              <a:t>to</a:t>
            </a:r>
            <a:r>
              <a:rPr lang="tr-TR" dirty="0">
                <a:latin typeface="Aptos" panose="020B0004020202020204" pitchFamily="34" charset="0"/>
              </a:rPr>
              <a:t> be </a:t>
            </a:r>
            <a:r>
              <a:rPr lang="tr-TR" dirty="0" err="1">
                <a:latin typeface="Aptos" panose="020B0004020202020204" pitchFamily="34" charset="0"/>
              </a:rPr>
              <a:t>tailored</a:t>
            </a:r>
            <a:r>
              <a:rPr lang="tr-TR" dirty="0">
                <a:latin typeface="Aptos" panose="020B0004020202020204" pitchFamily="34" charset="0"/>
              </a:rPr>
              <a:t> </a:t>
            </a:r>
            <a:r>
              <a:rPr lang="tr-TR" dirty="0" err="1">
                <a:latin typeface="Aptos" panose="020B0004020202020204" pitchFamily="34" charset="0"/>
              </a:rPr>
              <a:t>to</a:t>
            </a:r>
            <a:r>
              <a:rPr lang="tr-TR" dirty="0">
                <a:latin typeface="Aptos" panose="020B0004020202020204" pitchFamily="34" charset="0"/>
              </a:rPr>
              <a:t> </a:t>
            </a:r>
            <a:r>
              <a:rPr lang="tr-TR" dirty="0" err="1">
                <a:latin typeface="Aptos" panose="020B0004020202020204" pitchFamily="34" charset="0"/>
              </a:rPr>
              <a:t>regional</a:t>
            </a:r>
            <a:r>
              <a:rPr lang="tr-TR" dirty="0">
                <a:latin typeface="Aptos" panose="020B0004020202020204" pitchFamily="34" charset="0"/>
              </a:rPr>
              <a:t> </a:t>
            </a:r>
            <a:r>
              <a:rPr lang="tr-TR" dirty="0" err="1">
                <a:latin typeface="Aptos" panose="020B0004020202020204" pitchFamily="34" charset="0"/>
              </a:rPr>
              <a:t>differences</a:t>
            </a:r>
            <a:r>
              <a:rPr lang="tr-TR" dirty="0">
                <a:latin typeface="Aptos" panose="020B0004020202020204" pitchFamily="34" charset="0"/>
              </a:rPr>
              <a:t>. </a:t>
            </a:r>
            <a:r>
              <a:rPr lang="tr-TR" dirty="0" err="1">
                <a:latin typeface="Aptos" panose="020B0004020202020204" pitchFamily="34" charset="0"/>
              </a:rPr>
              <a:t>However</a:t>
            </a:r>
            <a:r>
              <a:rPr lang="tr-TR" dirty="0">
                <a:latin typeface="Aptos" panose="020B0004020202020204" pitchFamily="34" charset="0"/>
              </a:rPr>
              <a:t>, </a:t>
            </a:r>
            <a:r>
              <a:rPr lang="tr-TR" dirty="0" err="1">
                <a:latin typeface="Aptos" panose="020B0004020202020204" pitchFamily="34" charset="0"/>
              </a:rPr>
              <a:t>the</a:t>
            </a:r>
            <a:r>
              <a:rPr lang="tr-TR" dirty="0">
                <a:latin typeface="Aptos" panose="020B0004020202020204" pitchFamily="34" charset="0"/>
              </a:rPr>
              <a:t> </a:t>
            </a:r>
            <a:r>
              <a:rPr lang="tr-TR" dirty="0" err="1">
                <a:latin typeface="Aptos" panose="020B0004020202020204" pitchFamily="34" charset="0"/>
              </a:rPr>
              <a:t>views</a:t>
            </a:r>
            <a:r>
              <a:rPr lang="tr-TR" dirty="0">
                <a:latin typeface="Aptos" panose="020B0004020202020204" pitchFamily="34" charset="0"/>
              </a:rPr>
              <a:t> of </a:t>
            </a:r>
            <a:r>
              <a:rPr lang="tr-TR" dirty="0" err="1">
                <a:latin typeface="Aptos" panose="020B0004020202020204" pitchFamily="34" charset="0"/>
              </a:rPr>
              <a:t>local</a:t>
            </a:r>
            <a:r>
              <a:rPr lang="tr-TR" dirty="0">
                <a:latin typeface="Aptos" panose="020B0004020202020204" pitchFamily="34" charset="0"/>
              </a:rPr>
              <a:t> </a:t>
            </a:r>
            <a:r>
              <a:rPr lang="tr-TR" dirty="0" err="1">
                <a:latin typeface="Aptos" panose="020B0004020202020204" pitchFamily="34" charset="0"/>
              </a:rPr>
              <a:t>authorities</a:t>
            </a:r>
            <a:r>
              <a:rPr lang="tr-TR" dirty="0">
                <a:latin typeface="Aptos" panose="020B0004020202020204" pitchFamily="34" charset="0"/>
              </a:rPr>
              <a:t> </a:t>
            </a:r>
            <a:r>
              <a:rPr lang="tr-TR" dirty="0" err="1">
                <a:latin typeface="Aptos" panose="020B0004020202020204" pitchFamily="34" charset="0"/>
              </a:rPr>
              <a:t>have</a:t>
            </a:r>
            <a:r>
              <a:rPr lang="tr-TR" dirty="0">
                <a:latin typeface="Aptos" panose="020B0004020202020204" pitchFamily="34" charset="0"/>
              </a:rPr>
              <a:t> not </a:t>
            </a:r>
            <a:r>
              <a:rPr lang="tr-TR" dirty="0" err="1">
                <a:latin typeface="Aptos" panose="020B0004020202020204" pitchFamily="34" charset="0"/>
              </a:rPr>
              <a:t>been</a:t>
            </a:r>
            <a:r>
              <a:rPr lang="tr-TR" dirty="0">
                <a:latin typeface="Aptos" panose="020B0004020202020204" pitchFamily="34" charset="0"/>
              </a:rPr>
              <a:t> </a:t>
            </a:r>
            <a:r>
              <a:rPr lang="tr-TR" dirty="0" err="1">
                <a:latin typeface="Aptos" panose="020B0004020202020204" pitchFamily="34" charset="0"/>
              </a:rPr>
              <a:t>taken</a:t>
            </a:r>
            <a:r>
              <a:rPr lang="tr-TR" dirty="0">
                <a:latin typeface="Aptos" panose="020B0004020202020204" pitchFamily="34" charset="0"/>
              </a:rPr>
              <a:t> </a:t>
            </a:r>
            <a:r>
              <a:rPr lang="tr-TR" dirty="0" err="1">
                <a:latin typeface="Aptos" panose="020B0004020202020204" pitchFamily="34" charset="0"/>
              </a:rPr>
              <a:t>into</a:t>
            </a:r>
            <a:r>
              <a:rPr lang="tr-TR" dirty="0">
                <a:latin typeface="Aptos" panose="020B0004020202020204" pitchFamily="34" charset="0"/>
              </a:rPr>
              <a:t> </a:t>
            </a:r>
            <a:r>
              <a:rPr lang="tr-TR" dirty="0" err="1">
                <a:latin typeface="Aptos" panose="020B0004020202020204" pitchFamily="34" charset="0"/>
              </a:rPr>
              <a:t>account</a:t>
            </a:r>
            <a:r>
              <a:rPr lang="tr-TR" dirty="0">
                <a:latin typeface="Aptos" panose="020B0004020202020204" pitchFamily="34" charset="0"/>
              </a:rPr>
              <a:t>, </a:t>
            </a:r>
            <a:r>
              <a:rPr lang="tr-TR" dirty="0" err="1">
                <a:latin typeface="Aptos" panose="020B0004020202020204" pitchFamily="34" charset="0"/>
              </a:rPr>
              <a:t>resulting</a:t>
            </a:r>
            <a:r>
              <a:rPr lang="tr-TR" dirty="0">
                <a:latin typeface="Aptos" panose="020B0004020202020204" pitchFamily="34" charset="0"/>
              </a:rPr>
              <a:t> in </a:t>
            </a:r>
            <a:r>
              <a:rPr lang="tr-TR" dirty="0" err="1">
                <a:latin typeface="Aptos" panose="020B0004020202020204" pitchFamily="34" charset="0"/>
              </a:rPr>
              <a:t>limited</a:t>
            </a:r>
            <a:r>
              <a:rPr lang="tr-TR" dirty="0">
                <a:latin typeface="Aptos" panose="020B0004020202020204" pitchFamily="34" charset="0"/>
              </a:rPr>
              <a:t> </a:t>
            </a:r>
            <a:r>
              <a:rPr lang="tr-TR" dirty="0" err="1">
                <a:latin typeface="Aptos" panose="020B0004020202020204" pitchFamily="34" charset="0"/>
              </a:rPr>
              <a:t>effectiveness</a:t>
            </a:r>
            <a:r>
              <a:rPr lang="tr-TR" dirty="0">
                <a:latin typeface="Aptos" panose="020B0004020202020204" pitchFamily="34" charset="0"/>
              </a:rPr>
              <a:t> in </a:t>
            </a:r>
            <a:r>
              <a:rPr lang="tr-TR" dirty="0" err="1">
                <a:latin typeface="Aptos" panose="020B0004020202020204" pitchFamily="34" charset="0"/>
              </a:rPr>
              <a:t>practice</a:t>
            </a:r>
            <a:r>
              <a:rPr lang="tr-TR" dirty="0">
                <a:latin typeface="Aptos" panose="020B0004020202020204" pitchFamily="34" charset="0"/>
              </a:rPr>
              <a:t>.</a:t>
            </a:r>
          </a:p>
          <a:p>
            <a:pPr marL="285750" indent="-285750">
              <a:lnSpc>
                <a:spcPct val="150000"/>
              </a:lnSpc>
              <a:buFont typeface="Courier New" panose="02070309020205020404" pitchFamily="49" charset="0"/>
              <a:buChar char="o"/>
            </a:pPr>
            <a:endParaRPr lang="tr-TR" dirty="0">
              <a:latin typeface="Aptos" panose="020B0004020202020204" pitchFamily="34" charset="0"/>
            </a:endParaRPr>
          </a:p>
          <a:p>
            <a:pPr marL="285750" indent="-285750">
              <a:lnSpc>
                <a:spcPct val="150000"/>
              </a:lnSpc>
              <a:buFont typeface="Courier New" panose="02070309020205020404" pitchFamily="49" charset="0"/>
              <a:buChar char="o"/>
            </a:pPr>
            <a:r>
              <a:rPr lang="tr-TR" b="1" dirty="0">
                <a:latin typeface="Aptos" panose="020B0004020202020204" pitchFamily="34" charset="0"/>
              </a:rPr>
              <a:t>Legal </a:t>
            </a:r>
            <a:r>
              <a:rPr lang="tr-TR" b="1" dirty="0" err="1">
                <a:latin typeface="Aptos" panose="020B0004020202020204" pitchFamily="34" charset="0"/>
              </a:rPr>
              <a:t>Enforcement</a:t>
            </a:r>
            <a:r>
              <a:rPr lang="tr-TR" b="1" dirty="0">
                <a:latin typeface="Aptos" panose="020B0004020202020204" pitchFamily="34" charset="0"/>
              </a:rPr>
              <a:t> </a:t>
            </a:r>
            <a:r>
              <a:rPr lang="tr-TR" b="1" dirty="0" err="1">
                <a:latin typeface="Aptos" panose="020B0004020202020204" pitchFamily="34" charset="0"/>
              </a:rPr>
              <a:t>Challenges</a:t>
            </a:r>
            <a:r>
              <a:rPr lang="tr-TR" b="1" dirty="0">
                <a:latin typeface="Aptos" panose="020B0004020202020204" pitchFamily="34" charset="0"/>
              </a:rPr>
              <a:t>: </a:t>
            </a:r>
            <a:r>
              <a:rPr lang="tr-TR" dirty="0" err="1">
                <a:latin typeface="Aptos" panose="020B0004020202020204" pitchFamily="34" charset="0"/>
              </a:rPr>
              <a:t>Supervision</a:t>
            </a:r>
            <a:r>
              <a:rPr lang="tr-TR" dirty="0">
                <a:latin typeface="Aptos" panose="020B0004020202020204" pitchFamily="34" charset="0"/>
              </a:rPr>
              <a:t> </a:t>
            </a:r>
            <a:r>
              <a:rPr lang="tr-TR" dirty="0" err="1">
                <a:latin typeface="Aptos" panose="020B0004020202020204" pitchFamily="34" charset="0"/>
              </a:rPr>
              <a:t>and</a:t>
            </a:r>
            <a:r>
              <a:rPr lang="tr-TR" dirty="0">
                <a:latin typeface="Aptos" panose="020B0004020202020204" pitchFamily="34" charset="0"/>
              </a:rPr>
              <a:t> </a:t>
            </a:r>
            <a:r>
              <a:rPr lang="tr-TR" dirty="0" err="1">
                <a:latin typeface="Aptos" panose="020B0004020202020204" pitchFamily="34" charset="0"/>
              </a:rPr>
              <a:t>enforcement</a:t>
            </a:r>
            <a:r>
              <a:rPr lang="tr-TR" dirty="0">
                <a:latin typeface="Aptos" panose="020B0004020202020204" pitchFamily="34" charset="0"/>
              </a:rPr>
              <a:t> </a:t>
            </a:r>
            <a:r>
              <a:rPr lang="tr-TR" dirty="0" err="1">
                <a:latin typeface="Aptos" panose="020B0004020202020204" pitchFamily="34" charset="0"/>
              </a:rPr>
              <a:t>have</a:t>
            </a:r>
            <a:r>
              <a:rPr lang="tr-TR" dirty="0">
                <a:latin typeface="Aptos" panose="020B0004020202020204" pitchFamily="34" charset="0"/>
              </a:rPr>
              <a:t> </a:t>
            </a:r>
            <a:r>
              <a:rPr lang="tr-TR" dirty="0" err="1">
                <a:latin typeface="Aptos" panose="020B0004020202020204" pitchFamily="34" charset="0"/>
              </a:rPr>
              <a:t>been</a:t>
            </a:r>
            <a:r>
              <a:rPr lang="tr-TR" dirty="0">
                <a:latin typeface="Aptos" panose="020B0004020202020204" pitchFamily="34" charset="0"/>
              </a:rPr>
              <a:t> </a:t>
            </a:r>
            <a:r>
              <a:rPr lang="tr-TR" dirty="0" err="1">
                <a:latin typeface="Aptos" panose="020B0004020202020204" pitchFamily="34" charset="0"/>
              </a:rPr>
              <a:t>left</a:t>
            </a:r>
            <a:r>
              <a:rPr lang="tr-TR" dirty="0">
                <a:latin typeface="Aptos" panose="020B0004020202020204" pitchFamily="34" charset="0"/>
              </a:rPr>
              <a:t> </a:t>
            </a:r>
            <a:r>
              <a:rPr lang="tr-TR" dirty="0" err="1">
                <a:latin typeface="Aptos" panose="020B0004020202020204" pitchFamily="34" charset="0"/>
              </a:rPr>
              <a:t>solely</a:t>
            </a:r>
            <a:r>
              <a:rPr lang="tr-TR" dirty="0">
                <a:latin typeface="Aptos" panose="020B0004020202020204" pitchFamily="34" charset="0"/>
              </a:rPr>
              <a:t> </a:t>
            </a:r>
            <a:r>
              <a:rPr lang="tr-TR" dirty="0" err="1">
                <a:latin typeface="Aptos" panose="020B0004020202020204" pitchFamily="34" charset="0"/>
              </a:rPr>
              <a:t>to</a:t>
            </a:r>
            <a:r>
              <a:rPr lang="tr-TR" dirty="0">
                <a:latin typeface="Aptos" panose="020B0004020202020204" pitchFamily="34" charset="0"/>
              </a:rPr>
              <a:t> </a:t>
            </a:r>
            <a:r>
              <a:rPr lang="tr-TR" dirty="0" err="1">
                <a:latin typeface="Aptos" panose="020B0004020202020204" pitchFamily="34" charset="0"/>
              </a:rPr>
              <a:t>the</a:t>
            </a:r>
            <a:r>
              <a:rPr lang="tr-TR" dirty="0">
                <a:latin typeface="Aptos" panose="020B0004020202020204" pitchFamily="34" charset="0"/>
              </a:rPr>
              <a:t> </a:t>
            </a:r>
            <a:r>
              <a:rPr lang="tr-TR" dirty="0" err="1">
                <a:latin typeface="Aptos" panose="020B0004020202020204" pitchFamily="34" charset="0"/>
              </a:rPr>
              <a:t>Ministry</a:t>
            </a:r>
            <a:r>
              <a:rPr lang="tr-TR" dirty="0">
                <a:latin typeface="Aptos" panose="020B0004020202020204" pitchFamily="34" charset="0"/>
              </a:rPr>
              <a:t> of </a:t>
            </a:r>
            <a:r>
              <a:rPr lang="tr-TR" dirty="0" err="1">
                <a:latin typeface="Aptos" panose="020B0004020202020204" pitchFamily="34" charset="0"/>
              </a:rPr>
              <a:t>Culture</a:t>
            </a:r>
            <a:r>
              <a:rPr lang="tr-TR" dirty="0">
                <a:latin typeface="Aptos" panose="020B0004020202020204" pitchFamily="34" charset="0"/>
              </a:rPr>
              <a:t> </a:t>
            </a:r>
            <a:r>
              <a:rPr lang="tr-TR" dirty="0" err="1">
                <a:latin typeface="Aptos" panose="020B0004020202020204" pitchFamily="34" charset="0"/>
              </a:rPr>
              <a:t>and</a:t>
            </a:r>
            <a:r>
              <a:rPr lang="tr-TR" dirty="0">
                <a:latin typeface="Aptos" panose="020B0004020202020204" pitchFamily="34" charset="0"/>
              </a:rPr>
              <a:t> </a:t>
            </a:r>
            <a:r>
              <a:rPr lang="tr-TR" dirty="0" err="1">
                <a:latin typeface="Aptos" panose="020B0004020202020204" pitchFamily="34" charset="0"/>
              </a:rPr>
              <a:t>Tourism</a:t>
            </a:r>
            <a:r>
              <a:rPr lang="tr-TR" dirty="0">
                <a:latin typeface="Aptos" panose="020B0004020202020204" pitchFamily="34" charset="0"/>
              </a:rPr>
              <a:t>, </a:t>
            </a:r>
            <a:r>
              <a:rPr lang="tr-TR" dirty="0" err="1">
                <a:latin typeface="Aptos" panose="020B0004020202020204" pitchFamily="34" charset="0"/>
              </a:rPr>
              <a:t>whose</a:t>
            </a:r>
            <a:r>
              <a:rPr lang="tr-TR" dirty="0">
                <a:latin typeface="Aptos" panose="020B0004020202020204" pitchFamily="34" charset="0"/>
              </a:rPr>
              <a:t> </a:t>
            </a:r>
            <a:r>
              <a:rPr lang="tr-TR" dirty="0" err="1">
                <a:latin typeface="Aptos" panose="020B0004020202020204" pitchFamily="34" charset="0"/>
              </a:rPr>
              <a:t>limited</a:t>
            </a:r>
            <a:r>
              <a:rPr lang="tr-TR" dirty="0">
                <a:latin typeface="Aptos" panose="020B0004020202020204" pitchFamily="34" charset="0"/>
              </a:rPr>
              <a:t> </a:t>
            </a:r>
            <a:r>
              <a:rPr lang="tr-TR" dirty="0" err="1">
                <a:latin typeface="Aptos" panose="020B0004020202020204" pitchFamily="34" charset="0"/>
              </a:rPr>
              <a:t>human</a:t>
            </a:r>
            <a:r>
              <a:rPr lang="tr-TR" dirty="0">
                <a:latin typeface="Aptos" panose="020B0004020202020204" pitchFamily="34" charset="0"/>
              </a:rPr>
              <a:t> </a:t>
            </a:r>
            <a:r>
              <a:rPr lang="tr-TR" dirty="0" err="1">
                <a:latin typeface="Aptos" panose="020B0004020202020204" pitchFamily="34" charset="0"/>
              </a:rPr>
              <a:t>resources</a:t>
            </a:r>
            <a:r>
              <a:rPr lang="tr-TR" dirty="0">
                <a:latin typeface="Aptos" panose="020B0004020202020204" pitchFamily="34" charset="0"/>
              </a:rPr>
              <a:t> </a:t>
            </a:r>
            <a:r>
              <a:rPr lang="tr-TR" dirty="0" err="1">
                <a:latin typeface="Aptos" panose="020B0004020202020204" pitchFamily="34" charset="0"/>
              </a:rPr>
              <a:t>have</a:t>
            </a:r>
            <a:r>
              <a:rPr lang="tr-TR" dirty="0">
                <a:latin typeface="Aptos" panose="020B0004020202020204" pitchFamily="34" charset="0"/>
              </a:rPr>
              <a:t> </a:t>
            </a:r>
            <a:r>
              <a:rPr lang="tr-TR" dirty="0" err="1">
                <a:latin typeface="Aptos" panose="020B0004020202020204" pitchFamily="34" charset="0"/>
              </a:rPr>
              <a:t>weakened</a:t>
            </a:r>
            <a:r>
              <a:rPr lang="tr-TR" dirty="0">
                <a:latin typeface="Aptos" panose="020B0004020202020204" pitchFamily="34" charset="0"/>
              </a:rPr>
              <a:t> </a:t>
            </a:r>
            <a:r>
              <a:rPr lang="tr-TR" dirty="0" err="1">
                <a:latin typeface="Aptos" panose="020B0004020202020204" pitchFamily="34" charset="0"/>
              </a:rPr>
              <a:t>its</a:t>
            </a:r>
            <a:r>
              <a:rPr lang="tr-TR" dirty="0">
                <a:latin typeface="Aptos" panose="020B0004020202020204" pitchFamily="34" charset="0"/>
              </a:rPr>
              <a:t> </a:t>
            </a:r>
            <a:r>
              <a:rPr lang="tr-TR" dirty="0" err="1">
                <a:latin typeface="Aptos" panose="020B0004020202020204" pitchFamily="34" charset="0"/>
              </a:rPr>
              <a:t>enforcement</a:t>
            </a:r>
            <a:r>
              <a:rPr lang="tr-TR" dirty="0">
                <a:latin typeface="Aptos" panose="020B0004020202020204" pitchFamily="34" charset="0"/>
              </a:rPr>
              <a:t> </a:t>
            </a:r>
            <a:r>
              <a:rPr lang="tr-TR" dirty="0" err="1">
                <a:latin typeface="Aptos" panose="020B0004020202020204" pitchFamily="34" charset="0"/>
              </a:rPr>
              <a:t>capacity</a:t>
            </a:r>
            <a:r>
              <a:rPr lang="tr-TR" dirty="0">
                <a:latin typeface="Aptos" panose="020B0004020202020204" pitchFamily="34" charset="0"/>
              </a:rPr>
              <a:t>. </a:t>
            </a:r>
            <a:r>
              <a:rPr lang="tr-TR" dirty="0" err="1">
                <a:latin typeface="Aptos" panose="020B0004020202020204" pitchFamily="34" charset="0"/>
              </a:rPr>
              <a:t>In</a:t>
            </a:r>
            <a:r>
              <a:rPr lang="tr-TR" dirty="0">
                <a:latin typeface="Aptos" panose="020B0004020202020204" pitchFamily="34" charset="0"/>
              </a:rPr>
              <a:t> </a:t>
            </a:r>
            <a:r>
              <a:rPr lang="tr-TR" dirty="0" err="1">
                <a:latin typeface="Aptos" panose="020B0004020202020204" pitchFamily="34" charset="0"/>
              </a:rPr>
              <a:t>addition</a:t>
            </a:r>
            <a:r>
              <a:rPr lang="tr-TR" dirty="0">
                <a:latin typeface="Aptos" panose="020B0004020202020204" pitchFamily="34" charset="0"/>
              </a:rPr>
              <a:t>, </a:t>
            </a:r>
            <a:r>
              <a:rPr lang="tr-TR" dirty="0" err="1">
                <a:latin typeface="Aptos" panose="020B0004020202020204" pitchFamily="34" charset="0"/>
              </a:rPr>
              <a:t>the</a:t>
            </a:r>
            <a:r>
              <a:rPr lang="tr-TR" dirty="0">
                <a:latin typeface="Aptos" panose="020B0004020202020204" pitchFamily="34" charset="0"/>
              </a:rPr>
              <a:t> </a:t>
            </a:r>
            <a:r>
              <a:rPr lang="tr-TR" dirty="0" err="1">
                <a:latin typeface="Aptos" panose="020B0004020202020204" pitchFamily="34" charset="0"/>
              </a:rPr>
              <a:t>limited</a:t>
            </a:r>
            <a:r>
              <a:rPr lang="tr-TR" dirty="0">
                <a:latin typeface="Aptos" panose="020B0004020202020204" pitchFamily="34" charset="0"/>
              </a:rPr>
              <a:t> </a:t>
            </a:r>
            <a:r>
              <a:rPr lang="tr-TR" dirty="0" err="1">
                <a:latin typeface="Aptos" panose="020B0004020202020204" pitchFamily="34" charset="0"/>
              </a:rPr>
              <a:t>agreement</a:t>
            </a:r>
            <a:r>
              <a:rPr lang="tr-TR" dirty="0">
                <a:latin typeface="Aptos" panose="020B0004020202020204" pitchFamily="34" charset="0"/>
              </a:rPr>
              <a:t> </a:t>
            </a:r>
            <a:r>
              <a:rPr lang="tr-TR" dirty="0" err="1">
                <a:latin typeface="Aptos" panose="020B0004020202020204" pitchFamily="34" charset="0"/>
              </a:rPr>
              <a:t>with</a:t>
            </a:r>
            <a:r>
              <a:rPr lang="tr-TR" dirty="0">
                <a:latin typeface="Aptos" panose="020B0004020202020204" pitchFamily="34" charset="0"/>
              </a:rPr>
              <a:t> </a:t>
            </a:r>
            <a:r>
              <a:rPr lang="tr-TR" dirty="0" err="1">
                <a:latin typeface="Aptos" panose="020B0004020202020204" pitchFamily="34" charset="0"/>
              </a:rPr>
              <a:t>platforms</a:t>
            </a:r>
            <a:r>
              <a:rPr lang="tr-TR" dirty="0">
                <a:latin typeface="Aptos" panose="020B0004020202020204" pitchFamily="34" charset="0"/>
              </a:rPr>
              <a:t> has </a:t>
            </a:r>
            <a:r>
              <a:rPr lang="tr-TR" dirty="0" err="1">
                <a:latin typeface="Aptos" panose="020B0004020202020204" pitchFamily="34" charset="0"/>
              </a:rPr>
              <a:t>been</a:t>
            </a:r>
            <a:r>
              <a:rPr lang="tr-TR" dirty="0">
                <a:latin typeface="Aptos" panose="020B0004020202020204" pitchFamily="34" charset="0"/>
              </a:rPr>
              <a:t> </a:t>
            </a:r>
            <a:r>
              <a:rPr lang="tr-TR" dirty="0" err="1">
                <a:latin typeface="Aptos" panose="020B0004020202020204" pitchFamily="34" charset="0"/>
              </a:rPr>
              <a:t>insufficient</a:t>
            </a:r>
            <a:r>
              <a:rPr lang="tr-TR" dirty="0">
                <a:latin typeface="Aptos" panose="020B0004020202020204" pitchFamily="34" charset="0"/>
              </a:rPr>
              <a:t> </a:t>
            </a:r>
            <a:r>
              <a:rPr lang="tr-TR" dirty="0" err="1">
                <a:latin typeface="Aptos" panose="020B0004020202020204" pitchFamily="34" charset="0"/>
              </a:rPr>
              <a:t>to</a:t>
            </a:r>
            <a:r>
              <a:rPr lang="tr-TR" dirty="0">
                <a:latin typeface="Aptos" panose="020B0004020202020204" pitchFamily="34" charset="0"/>
              </a:rPr>
              <a:t> </a:t>
            </a:r>
            <a:r>
              <a:rPr lang="tr-TR" dirty="0" err="1">
                <a:latin typeface="Aptos" panose="020B0004020202020204" pitchFamily="34" charset="0"/>
              </a:rPr>
              <a:t>prevent</a:t>
            </a:r>
            <a:r>
              <a:rPr lang="tr-TR" dirty="0">
                <a:latin typeface="Aptos" panose="020B0004020202020204" pitchFamily="34" charset="0"/>
              </a:rPr>
              <a:t> illegal </a:t>
            </a:r>
            <a:r>
              <a:rPr lang="tr-TR" dirty="0" err="1">
                <a:latin typeface="Aptos" panose="020B0004020202020204" pitchFamily="34" charset="0"/>
              </a:rPr>
              <a:t>practices</a:t>
            </a:r>
            <a:r>
              <a:rPr lang="tr-TR" dirty="0">
                <a:latin typeface="Aptos" panose="020B0004020202020204" pitchFamily="34" charset="0"/>
              </a:rPr>
              <a:t>.</a:t>
            </a:r>
          </a:p>
          <a:p>
            <a:pPr marL="285750" indent="-285750">
              <a:lnSpc>
                <a:spcPct val="150000"/>
              </a:lnSpc>
              <a:buFont typeface="Courier New" panose="02070309020205020404" pitchFamily="49" charset="0"/>
              <a:buChar char="o"/>
            </a:pPr>
            <a:endParaRPr lang="tr-TR" dirty="0">
              <a:latin typeface="Aptos" panose="020B0004020202020204" pitchFamily="34" charset="0"/>
            </a:endParaRPr>
          </a:p>
        </p:txBody>
      </p:sp>
    </p:spTree>
    <p:extLst>
      <p:ext uri="{BB962C8B-B14F-4D97-AF65-F5344CB8AC3E}">
        <p14:creationId xmlns:p14="http://schemas.microsoft.com/office/powerpoint/2010/main" val="1140955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071FB-1754-2156-265C-341A62AFB91A}"/>
            </a:ext>
          </a:extLst>
        </p:cNvPr>
        <p:cNvGrpSpPr/>
        <p:nvPr/>
      </p:nvGrpSpPr>
      <p:grpSpPr>
        <a:xfrm>
          <a:off x="0" y="0"/>
          <a:ext cx="0" cy="0"/>
          <a:chOff x="0" y="0"/>
          <a:chExt cx="0" cy="0"/>
        </a:xfrm>
      </p:grpSpPr>
      <p:sp>
        <p:nvSpPr>
          <p:cNvPr id="5" name="Dikdörtgen 4">
            <a:extLst>
              <a:ext uri="{FF2B5EF4-FFF2-40B4-BE49-F238E27FC236}">
                <a16:creationId xmlns:a16="http://schemas.microsoft.com/office/drawing/2014/main" id="{ECE27E13-0016-9C32-367C-659D3EEF47F1}"/>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567DD21F-CBB5-D829-FFD3-D948BD524149}"/>
              </a:ext>
            </a:extLst>
          </p:cNvPr>
          <p:cNvPicPr>
            <a:picLocks noChangeAspect="1"/>
          </p:cNvPicPr>
          <p:nvPr/>
        </p:nvPicPr>
        <p:blipFill>
          <a:blip r:embed="rId3"/>
          <a:stretch>
            <a:fillRect/>
          </a:stretch>
        </p:blipFill>
        <p:spPr>
          <a:xfrm>
            <a:off x="10038080" y="6089366"/>
            <a:ext cx="1442720" cy="571154"/>
          </a:xfrm>
          <a:prstGeom prst="rect">
            <a:avLst/>
          </a:prstGeom>
        </p:spPr>
      </p:pic>
      <p:sp>
        <p:nvSpPr>
          <p:cNvPr id="2" name="Virsraksts 1">
            <a:extLst>
              <a:ext uri="{FF2B5EF4-FFF2-40B4-BE49-F238E27FC236}">
                <a16:creationId xmlns:a16="http://schemas.microsoft.com/office/drawing/2014/main" id="{0840E6EB-5916-1D3C-5332-84B6CF20EA0E}"/>
              </a:ext>
            </a:extLst>
          </p:cNvPr>
          <p:cNvSpPr txBox="1">
            <a:spLocks noGrp="1"/>
          </p:cNvSpPr>
          <p:nvPr>
            <p:ph type="title"/>
          </p:nvPr>
        </p:nvSpPr>
        <p:spPr>
          <a:xfrm>
            <a:off x="418010" y="450603"/>
            <a:ext cx="11399522" cy="1099998"/>
          </a:xfrm>
          <a:prstGeom prst="rect">
            <a:avLst/>
          </a:prstGeom>
        </p:spPr>
        <p:txBody>
          <a:bodyPr>
            <a:normAutofit/>
          </a:bodyPr>
          <a:lstStyle>
            <a:lvl1pPr>
              <a:defRPr b="1">
                <a:solidFill>
                  <a:srgbClr val="1B5089"/>
                </a:solidFill>
                <a:latin typeface="Arial"/>
                <a:ea typeface="Arial"/>
                <a:cs typeface="Arial"/>
                <a:sym typeface="Arial"/>
              </a:defRPr>
            </a:lvl1pPr>
          </a:lstStyle>
          <a:p>
            <a:r>
              <a:rPr lang="tr-TR" sz="3600" dirty="0">
                <a:latin typeface="Aptos" panose="020B0004020202020204" pitchFamily="34" charset="0"/>
              </a:rPr>
              <a:t>DISCUSSION</a:t>
            </a:r>
            <a:endParaRPr sz="3600" dirty="0">
              <a:solidFill>
                <a:srgbClr val="1D4289"/>
              </a:solidFill>
              <a:latin typeface="Aptos" panose="020B0004020202020204" pitchFamily="34" charset="0"/>
            </a:endParaRPr>
          </a:p>
        </p:txBody>
      </p:sp>
      <p:sp>
        <p:nvSpPr>
          <p:cNvPr id="3" name="Satura vietturis 2">
            <a:extLst>
              <a:ext uri="{FF2B5EF4-FFF2-40B4-BE49-F238E27FC236}">
                <a16:creationId xmlns:a16="http://schemas.microsoft.com/office/drawing/2014/main" id="{28C08E9C-1630-A29D-4AC6-C0A5EEED5F10}"/>
              </a:ext>
            </a:extLst>
          </p:cNvPr>
          <p:cNvSpPr txBox="1">
            <a:spLocks/>
          </p:cNvSpPr>
          <p:nvPr/>
        </p:nvSpPr>
        <p:spPr>
          <a:xfrm>
            <a:off x="418010" y="1550601"/>
            <a:ext cx="11618973" cy="426455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600"/>
              </a:spcBef>
              <a:buSzTx/>
              <a:buFont typeface="Arial" panose="020B0604020202020204" pitchFamily="34" charset="0"/>
              <a:buNone/>
              <a:defRPr sz="2800" kern="1200">
                <a:solidFill>
                  <a:schemeClr val="tx1"/>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sz="2000" dirty="0">
              <a:latin typeface="Aptos" panose="020B0004020202020204" pitchFamily="34" charset="0"/>
            </a:endParaRPr>
          </a:p>
        </p:txBody>
      </p:sp>
      <p:sp>
        <p:nvSpPr>
          <p:cNvPr id="7" name="Metin kutusu 6">
            <a:extLst>
              <a:ext uri="{FF2B5EF4-FFF2-40B4-BE49-F238E27FC236}">
                <a16:creationId xmlns:a16="http://schemas.microsoft.com/office/drawing/2014/main" id="{0373C863-C2EA-3BF4-3EC9-FBF7BFD21DFA}"/>
              </a:ext>
            </a:extLst>
          </p:cNvPr>
          <p:cNvSpPr txBox="1"/>
          <p:nvPr/>
        </p:nvSpPr>
        <p:spPr>
          <a:xfrm>
            <a:off x="418010" y="1376855"/>
            <a:ext cx="11062790" cy="4622869"/>
          </a:xfrm>
          <a:prstGeom prst="rect">
            <a:avLst/>
          </a:prstGeom>
          <a:noFill/>
        </p:spPr>
        <p:txBody>
          <a:bodyPr wrap="square" rtlCol="0">
            <a:spAutoFit/>
          </a:bodyPr>
          <a:lstStyle/>
          <a:p>
            <a:pPr marL="285750" indent="-285750">
              <a:lnSpc>
                <a:spcPct val="150000"/>
              </a:lnSpc>
              <a:buFont typeface="Courier New" panose="02070309020205020404" pitchFamily="49" charset="0"/>
              <a:buChar char="o"/>
            </a:pPr>
            <a:r>
              <a:rPr lang="tr-TR" b="1" dirty="0" err="1">
                <a:latin typeface="Aptos" panose="020B0004020202020204" pitchFamily="34" charset="0"/>
              </a:rPr>
              <a:t>Lack</a:t>
            </a:r>
            <a:r>
              <a:rPr lang="tr-TR" b="1" dirty="0">
                <a:latin typeface="Aptos" panose="020B0004020202020204" pitchFamily="34" charset="0"/>
              </a:rPr>
              <a:t> of </a:t>
            </a:r>
            <a:r>
              <a:rPr lang="tr-TR" b="1" dirty="0" err="1">
                <a:latin typeface="Aptos" panose="020B0004020202020204" pitchFamily="34" charset="0"/>
              </a:rPr>
              <a:t>participation</a:t>
            </a:r>
            <a:r>
              <a:rPr lang="tr-TR" b="1" dirty="0">
                <a:latin typeface="Aptos" panose="020B0004020202020204" pitchFamily="34" charset="0"/>
              </a:rPr>
              <a:t>: </a:t>
            </a:r>
            <a:r>
              <a:rPr lang="tr-TR" dirty="0" err="1">
                <a:latin typeface="Aptos" panose="020B0004020202020204" pitchFamily="34" charset="0"/>
              </a:rPr>
              <a:t>The</a:t>
            </a:r>
            <a:r>
              <a:rPr lang="tr-TR" dirty="0">
                <a:latin typeface="Aptos" panose="020B0004020202020204" pitchFamily="34" charset="0"/>
              </a:rPr>
              <a:t> </a:t>
            </a:r>
            <a:r>
              <a:rPr lang="tr-TR" dirty="0" err="1">
                <a:latin typeface="Aptos" panose="020B0004020202020204" pitchFamily="34" charset="0"/>
              </a:rPr>
              <a:t>Airbnb</a:t>
            </a:r>
            <a:r>
              <a:rPr lang="tr-TR" dirty="0">
                <a:latin typeface="Aptos" panose="020B0004020202020204" pitchFamily="34" charset="0"/>
              </a:rPr>
              <a:t> </a:t>
            </a:r>
            <a:r>
              <a:rPr lang="tr-TR" dirty="0" err="1">
                <a:latin typeface="Aptos" panose="020B0004020202020204" pitchFamily="34" charset="0"/>
              </a:rPr>
              <a:t>community</a:t>
            </a:r>
            <a:r>
              <a:rPr lang="tr-TR" dirty="0">
                <a:latin typeface="Aptos" panose="020B0004020202020204" pitchFamily="34" charset="0"/>
              </a:rPr>
              <a:t>, host </a:t>
            </a:r>
            <a:r>
              <a:rPr lang="tr-TR" dirty="0" err="1">
                <a:latin typeface="Aptos" panose="020B0004020202020204" pitchFamily="34" charset="0"/>
              </a:rPr>
              <a:t>associations</a:t>
            </a:r>
            <a:r>
              <a:rPr lang="tr-TR" dirty="0">
                <a:latin typeface="Aptos" panose="020B0004020202020204" pitchFamily="34" charset="0"/>
              </a:rPr>
              <a:t>, </a:t>
            </a:r>
            <a:r>
              <a:rPr lang="tr-TR" dirty="0" err="1">
                <a:latin typeface="Aptos" panose="020B0004020202020204" pitchFamily="34" charset="0"/>
              </a:rPr>
              <a:t>the</a:t>
            </a:r>
            <a:r>
              <a:rPr lang="tr-TR" dirty="0">
                <a:latin typeface="Aptos" panose="020B0004020202020204" pitchFamily="34" charset="0"/>
              </a:rPr>
              <a:t> hotel </a:t>
            </a:r>
            <a:r>
              <a:rPr lang="tr-TR" dirty="0" err="1">
                <a:latin typeface="Aptos" panose="020B0004020202020204" pitchFamily="34" charset="0"/>
              </a:rPr>
              <a:t>sector</a:t>
            </a:r>
            <a:r>
              <a:rPr lang="tr-TR" dirty="0">
                <a:latin typeface="Aptos" panose="020B0004020202020204" pitchFamily="34" charset="0"/>
              </a:rPr>
              <a:t> </a:t>
            </a:r>
            <a:r>
              <a:rPr lang="tr-TR" dirty="0" err="1">
                <a:latin typeface="Aptos" panose="020B0004020202020204" pitchFamily="34" charset="0"/>
              </a:rPr>
              <a:t>and</a:t>
            </a:r>
            <a:r>
              <a:rPr lang="tr-TR" dirty="0">
                <a:latin typeface="Aptos" panose="020B0004020202020204" pitchFamily="34" charset="0"/>
              </a:rPr>
              <a:t> </a:t>
            </a:r>
            <a:r>
              <a:rPr lang="tr-TR" dirty="0" err="1">
                <a:latin typeface="Aptos" panose="020B0004020202020204" pitchFamily="34" charset="0"/>
              </a:rPr>
              <a:t>professional</a:t>
            </a:r>
            <a:r>
              <a:rPr lang="tr-TR" dirty="0">
                <a:latin typeface="Aptos" panose="020B0004020202020204" pitchFamily="34" charset="0"/>
              </a:rPr>
              <a:t> </a:t>
            </a:r>
            <a:r>
              <a:rPr lang="tr-TR" dirty="0" err="1">
                <a:latin typeface="Aptos" panose="020B0004020202020204" pitchFamily="34" charset="0"/>
              </a:rPr>
              <a:t>companies</a:t>
            </a:r>
            <a:r>
              <a:rPr lang="tr-TR" dirty="0">
                <a:latin typeface="Aptos" panose="020B0004020202020204" pitchFamily="34" charset="0"/>
              </a:rPr>
              <a:t> </a:t>
            </a:r>
            <a:r>
              <a:rPr lang="tr-TR" dirty="0" err="1">
                <a:latin typeface="Aptos" panose="020B0004020202020204" pitchFamily="34" charset="0"/>
              </a:rPr>
              <a:t>were</a:t>
            </a:r>
            <a:r>
              <a:rPr lang="tr-TR" dirty="0">
                <a:latin typeface="Aptos" panose="020B0004020202020204" pitchFamily="34" charset="0"/>
              </a:rPr>
              <a:t> not </a:t>
            </a:r>
            <a:r>
              <a:rPr lang="tr-TR" dirty="0" err="1">
                <a:latin typeface="Aptos" panose="020B0004020202020204" pitchFamily="34" charset="0"/>
              </a:rPr>
              <a:t>involved</a:t>
            </a:r>
            <a:r>
              <a:rPr lang="tr-TR" dirty="0">
                <a:latin typeface="Aptos" panose="020B0004020202020204" pitchFamily="34" charset="0"/>
              </a:rPr>
              <a:t> in </a:t>
            </a:r>
            <a:r>
              <a:rPr lang="tr-TR" dirty="0" err="1">
                <a:latin typeface="Aptos" panose="020B0004020202020204" pitchFamily="34" charset="0"/>
              </a:rPr>
              <a:t>the</a:t>
            </a:r>
            <a:r>
              <a:rPr lang="tr-TR" dirty="0">
                <a:latin typeface="Aptos" panose="020B0004020202020204" pitchFamily="34" charset="0"/>
              </a:rPr>
              <a:t> </a:t>
            </a:r>
            <a:r>
              <a:rPr lang="tr-TR" dirty="0" err="1">
                <a:latin typeface="Aptos" panose="020B0004020202020204" pitchFamily="34" charset="0"/>
              </a:rPr>
              <a:t>process</a:t>
            </a:r>
            <a:r>
              <a:rPr lang="tr-TR" dirty="0">
                <a:latin typeface="Aptos" panose="020B0004020202020204" pitchFamily="34" charset="0"/>
              </a:rPr>
              <a:t>. </a:t>
            </a:r>
            <a:r>
              <a:rPr lang="tr-TR" dirty="0" err="1">
                <a:latin typeface="Aptos" panose="020B0004020202020204" pitchFamily="34" charset="0"/>
              </a:rPr>
              <a:t>During</a:t>
            </a:r>
            <a:r>
              <a:rPr lang="tr-TR" dirty="0">
                <a:latin typeface="Aptos" panose="020B0004020202020204" pitchFamily="34" charset="0"/>
              </a:rPr>
              <a:t> </a:t>
            </a:r>
            <a:r>
              <a:rPr lang="tr-TR" dirty="0" err="1">
                <a:latin typeface="Aptos" panose="020B0004020202020204" pitchFamily="34" charset="0"/>
              </a:rPr>
              <a:t>this</a:t>
            </a:r>
            <a:r>
              <a:rPr lang="tr-TR" dirty="0">
                <a:latin typeface="Aptos" panose="020B0004020202020204" pitchFamily="34" charset="0"/>
              </a:rPr>
              <a:t> </a:t>
            </a:r>
            <a:r>
              <a:rPr lang="tr-TR" dirty="0" err="1">
                <a:latin typeface="Aptos" panose="020B0004020202020204" pitchFamily="34" charset="0"/>
              </a:rPr>
              <a:t>process</a:t>
            </a:r>
            <a:r>
              <a:rPr lang="tr-TR" dirty="0">
                <a:latin typeface="Aptos" panose="020B0004020202020204" pitchFamily="34" charset="0"/>
              </a:rPr>
              <a:t>, </a:t>
            </a:r>
            <a:r>
              <a:rPr lang="tr-TR" dirty="0" err="1">
                <a:latin typeface="Aptos" panose="020B0004020202020204" pitchFamily="34" charset="0"/>
              </a:rPr>
              <a:t>associations</a:t>
            </a:r>
            <a:r>
              <a:rPr lang="tr-TR" dirty="0">
                <a:latin typeface="Aptos" panose="020B0004020202020204" pitchFamily="34" charset="0"/>
              </a:rPr>
              <a:t> </a:t>
            </a:r>
            <a:r>
              <a:rPr lang="tr-TR" dirty="0" err="1">
                <a:latin typeface="Aptos" panose="020B0004020202020204" pitchFamily="34" charset="0"/>
              </a:rPr>
              <a:t>such</a:t>
            </a:r>
            <a:r>
              <a:rPr lang="tr-TR" dirty="0">
                <a:latin typeface="Aptos" panose="020B0004020202020204" pitchFamily="34" charset="0"/>
              </a:rPr>
              <a:t> as TURKOB </a:t>
            </a:r>
            <a:r>
              <a:rPr lang="tr-TR" dirty="0" err="1">
                <a:latin typeface="Aptos" panose="020B0004020202020204" pitchFamily="34" charset="0"/>
              </a:rPr>
              <a:t>and</a:t>
            </a:r>
            <a:r>
              <a:rPr lang="tr-TR" dirty="0">
                <a:latin typeface="Aptos" panose="020B0004020202020204" pitchFamily="34" charset="0"/>
              </a:rPr>
              <a:t> YENKON </a:t>
            </a:r>
            <a:r>
              <a:rPr lang="tr-TR" dirty="0" err="1">
                <a:latin typeface="Aptos" panose="020B0004020202020204" pitchFamily="34" charset="0"/>
              </a:rPr>
              <a:t>emerged</a:t>
            </a:r>
            <a:r>
              <a:rPr lang="tr-TR" dirty="0">
                <a:latin typeface="Aptos" panose="020B0004020202020204" pitchFamily="34" charset="0"/>
              </a:rPr>
              <a:t> </a:t>
            </a:r>
            <a:r>
              <a:rPr lang="tr-TR" dirty="0" err="1">
                <a:latin typeface="Aptos" panose="020B0004020202020204" pitchFamily="34" charset="0"/>
              </a:rPr>
              <a:t>to</a:t>
            </a:r>
            <a:r>
              <a:rPr lang="tr-TR" dirty="0">
                <a:latin typeface="Aptos" panose="020B0004020202020204" pitchFamily="34" charset="0"/>
              </a:rPr>
              <a:t> </a:t>
            </a:r>
            <a:r>
              <a:rPr lang="tr-TR" dirty="0" err="1">
                <a:latin typeface="Aptos" panose="020B0004020202020204" pitchFamily="34" charset="0"/>
              </a:rPr>
              <a:t>contribute</a:t>
            </a:r>
            <a:r>
              <a:rPr lang="tr-TR" dirty="0">
                <a:latin typeface="Aptos" panose="020B0004020202020204" pitchFamily="34" charset="0"/>
              </a:rPr>
              <a:t> </a:t>
            </a:r>
            <a:r>
              <a:rPr lang="tr-TR" dirty="0" err="1">
                <a:latin typeface="Aptos" panose="020B0004020202020204" pitchFamily="34" charset="0"/>
              </a:rPr>
              <a:t>to</a:t>
            </a:r>
            <a:r>
              <a:rPr lang="tr-TR" dirty="0">
                <a:latin typeface="Aptos" panose="020B0004020202020204" pitchFamily="34" charset="0"/>
              </a:rPr>
              <a:t> </a:t>
            </a:r>
            <a:r>
              <a:rPr lang="tr-TR" dirty="0" err="1">
                <a:latin typeface="Aptos" panose="020B0004020202020204" pitchFamily="34" charset="0"/>
              </a:rPr>
              <a:t>the</a:t>
            </a:r>
            <a:r>
              <a:rPr lang="tr-TR" dirty="0">
                <a:latin typeface="Aptos" panose="020B0004020202020204" pitchFamily="34" charset="0"/>
              </a:rPr>
              <a:t> </a:t>
            </a:r>
            <a:r>
              <a:rPr lang="tr-TR" dirty="0" err="1">
                <a:latin typeface="Aptos" panose="020B0004020202020204" pitchFamily="34" charset="0"/>
              </a:rPr>
              <a:t>regulation</a:t>
            </a:r>
            <a:r>
              <a:rPr lang="tr-TR" dirty="0">
                <a:latin typeface="Aptos" panose="020B0004020202020204" pitchFamily="34" charset="0"/>
              </a:rPr>
              <a:t>.</a:t>
            </a:r>
          </a:p>
          <a:p>
            <a:pPr>
              <a:lnSpc>
                <a:spcPct val="150000"/>
              </a:lnSpc>
            </a:pPr>
            <a:endParaRPr lang="tr-TR" dirty="0">
              <a:latin typeface="Aptos" panose="020B0004020202020204" pitchFamily="34" charset="0"/>
            </a:endParaRPr>
          </a:p>
          <a:p>
            <a:pPr marL="285750" indent="-285750">
              <a:lnSpc>
                <a:spcPct val="150000"/>
              </a:lnSpc>
              <a:buFont typeface="Courier New" panose="02070309020205020404" pitchFamily="49" charset="0"/>
              <a:buChar char="o"/>
            </a:pPr>
            <a:r>
              <a:rPr lang="tr-TR" b="1" dirty="0" err="1">
                <a:latin typeface="Aptos" panose="020B0004020202020204" pitchFamily="34" charset="0"/>
              </a:rPr>
              <a:t>Conflicts</a:t>
            </a:r>
            <a:r>
              <a:rPr lang="tr-TR" b="1" dirty="0">
                <a:latin typeface="Aptos" panose="020B0004020202020204" pitchFamily="34" charset="0"/>
              </a:rPr>
              <a:t> of </a:t>
            </a:r>
            <a:r>
              <a:rPr lang="tr-TR" b="1" dirty="0" err="1">
                <a:latin typeface="Aptos" panose="020B0004020202020204" pitchFamily="34" charset="0"/>
              </a:rPr>
              <a:t>interest</a:t>
            </a:r>
            <a:r>
              <a:rPr lang="tr-TR" b="1" dirty="0">
                <a:latin typeface="Aptos" panose="020B0004020202020204" pitchFamily="34" charset="0"/>
              </a:rPr>
              <a:t>: </a:t>
            </a:r>
            <a:r>
              <a:rPr lang="tr-TR" dirty="0" err="1">
                <a:latin typeface="Aptos" panose="020B0004020202020204" pitchFamily="34" charset="0"/>
              </a:rPr>
              <a:t>While</a:t>
            </a:r>
            <a:r>
              <a:rPr lang="tr-TR" dirty="0">
                <a:latin typeface="Aptos" panose="020B0004020202020204" pitchFamily="34" charset="0"/>
              </a:rPr>
              <a:t> </a:t>
            </a:r>
            <a:r>
              <a:rPr lang="tr-TR" dirty="0" err="1">
                <a:latin typeface="Aptos" panose="020B0004020202020204" pitchFamily="34" charset="0"/>
              </a:rPr>
              <a:t>the</a:t>
            </a:r>
            <a:r>
              <a:rPr lang="tr-TR" dirty="0">
                <a:latin typeface="Aptos" panose="020B0004020202020204" pitchFamily="34" charset="0"/>
              </a:rPr>
              <a:t> hotel </a:t>
            </a:r>
            <a:r>
              <a:rPr lang="tr-TR" dirty="0" err="1">
                <a:latin typeface="Aptos" panose="020B0004020202020204" pitchFamily="34" charset="0"/>
              </a:rPr>
              <a:t>sector</a:t>
            </a:r>
            <a:r>
              <a:rPr lang="tr-TR" dirty="0">
                <a:latin typeface="Aptos" panose="020B0004020202020204" pitchFamily="34" charset="0"/>
              </a:rPr>
              <a:t> </a:t>
            </a:r>
            <a:r>
              <a:rPr lang="tr-TR" dirty="0" err="1">
                <a:latin typeface="Aptos" panose="020B0004020202020204" pitchFamily="34" charset="0"/>
              </a:rPr>
              <a:t>supported</a:t>
            </a:r>
            <a:r>
              <a:rPr lang="tr-TR" dirty="0">
                <a:latin typeface="Aptos" panose="020B0004020202020204" pitchFamily="34" charset="0"/>
              </a:rPr>
              <a:t> </a:t>
            </a:r>
            <a:r>
              <a:rPr lang="tr-TR" dirty="0" err="1">
                <a:latin typeface="Aptos" panose="020B0004020202020204" pitchFamily="34" charset="0"/>
              </a:rPr>
              <a:t>the</a:t>
            </a:r>
            <a:r>
              <a:rPr lang="tr-TR" dirty="0">
                <a:latin typeface="Aptos" panose="020B0004020202020204" pitchFamily="34" charset="0"/>
              </a:rPr>
              <a:t> </a:t>
            </a:r>
            <a:r>
              <a:rPr lang="tr-TR" dirty="0" err="1">
                <a:latin typeface="Aptos" panose="020B0004020202020204" pitchFamily="34" charset="0"/>
              </a:rPr>
              <a:t>regulation</a:t>
            </a:r>
            <a:r>
              <a:rPr lang="tr-TR" dirty="0">
                <a:latin typeface="Aptos" panose="020B0004020202020204" pitchFamily="34" charset="0"/>
              </a:rPr>
              <a:t>, </a:t>
            </a:r>
            <a:r>
              <a:rPr lang="tr-TR" dirty="0" err="1">
                <a:latin typeface="Aptos" panose="020B0004020202020204" pitchFamily="34" charset="0"/>
              </a:rPr>
              <a:t>the</a:t>
            </a:r>
            <a:r>
              <a:rPr lang="tr-TR" dirty="0">
                <a:latin typeface="Aptos" panose="020B0004020202020204" pitchFamily="34" charset="0"/>
              </a:rPr>
              <a:t> </a:t>
            </a:r>
            <a:r>
              <a:rPr lang="tr-TR" dirty="0" err="1">
                <a:latin typeface="Aptos" panose="020B0004020202020204" pitchFamily="34" charset="0"/>
              </a:rPr>
              <a:t>Airbnb</a:t>
            </a:r>
            <a:r>
              <a:rPr lang="tr-TR" dirty="0">
                <a:latin typeface="Aptos" panose="020B0004020202020204" pitchFamily="34" charset="0"/>
              </a:rPr>
              <a:t> </a:t>
            </a:r>
            <a:r>
              <a:rPr lang="tr-TR" dirty="0" err="1">
                <a:latin typeface="Aptos" panose="020B0004020202020204" pitchFamily="34" charset="0"/>
              </a:rPr>
              <a:t>community</a:t>
            </a:r>
            <a:r>
              <a:rPr lang="tr-TR" dirty="0">
                <a:latin typeface="Aptos" panose="020B0004020202020204" pitchFamily="34" charset="0"/>
              </a:rPr>
              <a:t> </a:t>
            </a:r>
            <a:r>
              <a:rPr lang="tr-TR" dirty="0" err="1">
                <a:latin typeface="Aptos" panose="020B0004020202020204" pitchFamily="34" charset="0"/>
              </a:rPr>
              <a:t>demanded</a:t>
            </a:r>
            <a:r>
              <a:rPr lang="tr-TR" dirty="0">
                <a:latin typeface="Aptos" panose="020B0004020202020204" pitchFamily="34" charset="0"/>
              </a:rPr>
              <a:t> </a:t>
            </a:r>
            <a:r>
              <a:rPr lang="tr-TR" dirty="0" err="1">
                <a:latin typeface="Aptos" panose="020B0004020202020204" pitchFamily="34" charset="0"/>
              </a:rPr>
              <a:t>regulated</a:t>
            </a:r>
            <a:r>
              <a:rPr lang="tr-TR" dirty="0">
                <a:latin typeface="Aptos" panose="020B0004020202020204" pitchFamily="34" charset="0"/>
              </a:rPr>
              <a:t> </a:t>
            </a:r>
            <a:r>
              <a:rPr lang="tr-TR" dirty="0" err="1">
                <a:latin typeface="Aptos" panose="020B0004020202020204" pitchFamily="34" charset="0"/>
              </a:rPr>
              <a:t>flexibility</a:t>
            </a:r>
            <a:r>
              <a:rPr lang="tr-TR" dirty="0">
                <a:latin typeface="Aptos" panose="020B0004020202020204" pitchFamily="34" charset="0"/>
              </a:rPr>
              <a:t> </a:t>
            </a:r>
            <a:r>
              <a:rPr lang="tr-TR" dirty="0" err="1">
                <a:latin typeface="Aptos" panose="020B0004020202020204" pitchFamily="34" charset="0"/>
              </a:rPr>
              <a:t>instead</a:t>
            </a:r>
            <a:r>
              <a:rPr lang="tr-TR" dirty="0">
                <a:latin typeface="Aptos" panose="020B0004020202020204" pitchFamily="34" charset="0"/>
              </a:rPr>
              <a:t> of </a:t>
            </a:r>
            <a:r>
              <a:rPr lang="tr-TR" dirty="0" err="1">
                <a:latin typeface="Aptos" panose="020B0004020202020204" pitchFamily="34" charset="0"/>
              </a:rPr>
              <a:t>strict</a:t>
            </a:r>
            <a:r>
              <a:rPr lang="tr-TR" dirty="0">
                <a:latin typeface="Aptos" panose="020B0004020202020204" pitchFamily="34" charset="0"/>
              </a:rPr>
              <a:t> </a:t>
            </a:r>
            <a:r>
              <a:rPr lang="tr-TR" dirty="0" err="1">
                <a:latin typeface="Aptos" panose="020B0004020202020204" pitchFamily="34" charset="0"/>
              </a:rPr>
              <a:t>restrictions</a:t>
            </a:r>
            <a:r>
              <a:rPr lang="tr-TR" dirty="0">
                <a:latin typeface="Aptos" panose="020B0004020202020204" pitchFamily="34" charset="0"/>
              </a:rPr>
              <a:t>. </a:t>
            </a:r>
            <a:r>
              <a:rPr lang="tr-TR" dirty="0" err="1">
                <a:latin typeface="Aptos" panose="020B0004020202020204" pitchFamily="34" charset="0"/>
              </a:rPr>
              <a:t>The</a:t>
            </a:r>
            <a:r>
              <a:rPr lang="tr-TR" dirty="0">
                <a:latin typeface="Aptos" panose="020B0004020202020204" pitchFamily="34" charset="0"/>
              </a:rPr>
              <a:t> </a:t>
            </a:r>
            <a:r>
              <a:rPr lang="tr-TR" dirty="0" err="1">
                <a:latin typeface="Aptos" panose="020B0004020202020204" pitchFamily="34" charset="0"/>
              </a:rPr>
              <a:t>regulation</a:t>
            </a:r>
            <a:r>
              <a:rPr lang="tr-TR" dirty="0">
                <a:latin typeface="Aptos" panose="020B0004020202020204" pitchFamily="34" charset="0"/>
              </a:rPr>
              <a:t>, </a:t>
            </a:r>
            <a:r>
              <a:rPr lang="tr-TR" dirty="0" err="1">
                <a:latin typeface="Aptos" panose="020B0004020202020204" pitchFamily="34" charset="0"/>
              </a:rPr>
              <a:t>enacted</a:t>
            </a:r>
            <a:r>
              <a:rPr lang="tr-TR" dirty="0">
                <a:latin typeface="Aptos" panose="020B0004020202020204" pitchFamily="34" charset="0"/>
              </a:rPr>
              <a:t> </a:t>
            </a:r>
            <a:r>
              <a:rPr lang="tr-TR" dirty="0" err="1">
                <a:latin typeface="Aptos" panose="020B0004020202020204" pitchFamily="34" charset="0"/>
              </a:rPr>
              <a:t>without</a:t>
            </a:r>
            <a:r>
              <a:rPr lang="tr-TR" dirty="0">
                <a:latin typeface="Aptos" panose="020B0004020202020204" pitchFamily="34" charset="0"/>
              </a:rPr>
              <a:t> </a:t>
            </a:r>
            <a:r>
              <a:rPr lang="tr-TR" dirty="0" err="1">
                <a:latin typeface="Aptos" panose="020B0004020202020204" pitchFamily="34" charset="0"/>
              </a:rPr>
              <a:t>participation</a:t>
            </a:r>
            <a:r>
              <a:rPr lang="tr-TR" dirty="0">
                <a:latin typeface="Aptos" panose="020B0004020202020204" pitchFamily="34" charset="0"/>
              </a:rPr>
              <a:t>, has </a:t>
            </a:r>
            <a:r>
              <a:rPr lang="tr-TR" dirty="0" err="1">
                <a:latin typeface="Aptos" panose="020B0004020202020204" pitchFamily="34" charset="0"/>
              </a:rPr>
              <a:t>created</a:t>
            </a:r>
            <a:r>
              <a:rPr lang="tr-TR" dirty="0">
                <a:latin typeface="Aptos" panose="020B0004020202020204" pitchFamily="34" charset="0"/>
              </a:rPr>
              <a:t> </a:t>
            </a:r>
            <a:r>
              <a:rPr lang="tr-TR" dirty="0" err="1">
                <a:latin typeface="Aptos" panose="020B0004020202020204" pitchFamily="34" charset="0"/>
              </a:rPr>
              <a:t>conflict</a:t>
            </a:r>
            <a:r>
              <a:rPr lang="tr-TR" dirty="0">
                <a:latin typeface="Aptos" panose="020B0004020202020204" pitchFamily="34" charset="0"/>
              </a:rPr>
              <a:t> </a:t>
            </a:r>
            <a:r>
              <a:rPr lang="tr-TR" dirty="0" err="1">
                <a:latin typeface="Aptos" panose="020B0004020202020204" pitchFamily="34" charset="0"/>
              </a:rPr>
              <a:t>rather</a:t>
            </a:r>
            <a:r>
              <a:rPr lang="tr-TR" dirty="0">
                <a:latin typeface="Aptos" panose="020B0004020202020204" pitchFamily="34" charset="0"/>
              </a:rPr>
              <a:t> </a:t>
            </a:r>
            <a:r>
              <a:rPr lang="tr-TR" dirty="0" err="1">
                <a:latin typeface="Aptos" panose="020B0004020202020204" pitchFamily="34" charset="0"/>
              </a:rPr>
              <a:t>than</a:t>
            </a:r>
            <a:r>
              <a:rPr lang="tr-TR" dirty="0">
                <a:latin typeface="Aptos" panose="020B0004020202020204" pitchFamily="34" charset="0"/>
              </a:rPr>
              <a:t> </a:t>
            </a:r>
            <a:r>
              <a:rPr lang="tr-TR" dirty="0" err="1">
                <a:latin typeface="Aptos" panose="020B0004020202020204" pitchFamily="34" charset="0"/>
              </a:rPr>
              <a:t>cooperation</a:t>
            </a:r>
            <a:r>
              <a:rPr lang="tr-TR" dirty="0">
                <a:latin typeface="Aptos" panose="020B0004020202020204" pitchFamily="34" charset="0"/>
              </a:rPr>
              <a:t>.</a:t>
            </a:r>
          </a:p>
          <a:p>
            <a:pPr>
              <a:lnSpc>
                <a:spcPct val="150000"/>
              </a:lnSpc>
            </a:pPr>
            <a:endParaRPr lang="tr-TR" dirty="0">
              <a:latin typeface="Aptos" panose="020B0004020202020204" pitchFamily="34" charset="0"/>
            </a:endParaRPr>
          </a:p>
          <a:p>
            <a:pPr marL="285750" indent="-285750">
              <a:lnSpc>
                <a:spcPct val="150000"/>
              </a:lnSpc>
              <a:buFont typeface="Courier New" panose="02070309020205020404" pitchFamily="49" charset="0"/>
              <a:buChar char="o"/>
            </a:pPr>
            <a:r>
              <a:rPr lang="tr-TR" dirty="0">
                <a:latin typeface="Aptos" panose="020B0004020202020204" pitchFamily="34" charset="0"/>
              </a:rPr>
              <a:t> </a:t>
            </a:r>
            <a:r>
              <a:rPr lang="tr-TR" b="1" dirty="0" err="1">
                <a:latin typeface="Aptos" panose="020B0004020202020204" pitchFamily="34" charset="0"/>
              </a:rPr>
              <a:t>Future</a:t>
            </a:r>
            <a:r>
              <a:rPr lang="tr-TR" b="1" dirty="0">
                <a:latin typeface="Aptos" panose="020B0004020202020204" pitchFamily="34" charset="0"/>
              </a:rPr>
              <a:t> </a:t>
            </a:r>
            <a:r>
              <a:rPr lang="tr-TR" b="1" dirty="0" err="1">
                <a:latin typeface="Aptos" panose="020B0004020202020204" pitchFamily="34" charset="0"/>
              </a:rPr>
              <a:t>uncertainty</a:t>
            </a:r>
            <a:r>
              <a:rPr lang="tr-TR" b="1" dirty="0">
                <a:latin typeface="Aptos" panose="020B0004020202020204" pitchFamily="34" charset="0"/>
              </a:rPr>
              <a:t>: </a:t>
            </a:r>
            <a:r>
              <a:rPr lang="tr-TR" dirty="0" err="1">
                <a:latin typeface="Aptos" panose="020B0004020202020204" pitchFamily="34" charset="0"/>
              </a:rPr>
              <a:t>The</a:t>
            </a:r>
            <a:r>
              <a:rPr lang="tr-TR" dirty="0">
                <a:latin typeface="Aptos" panose="020B0004020202020204" pitchFamily="34" charset="0"/>
              </a:rPr>
              <a:t> </a:t>
            </a:r>
            <a:r>
              <a:rPr lang="tr-TR" dirty="0" err="1">
                <a:latin typeface="Aptos" panose="020B0004020202020204" pitchFamily="34" charset="0"/>
              </a:rPr>
              <a:t>Ministry</a:t>
            </a:r>
            <a:r>
              <a:rPr lang="tr-TR" dirty="0">
                <a:latin typeface="Aptos" panose="020B0004020202020204" pitchFamily="34" charset="0"/>
              </a:rPr>
              <a:t> has </a:t>
            </a:r>
            <a:r>
              <a:rPr lang="tr-TR" dirty="0" err="1">
                <a:latin typeface="Aptos" panose="020B0004020202020204" pitchFamily="34" charset="0"/>
              </a:rPr>
              <a:t>stated</a:t>
            </a:r>
            <a:r>
              <a:rPr lang="tr-TR" dirty="0">
                <a:latin typeface="Aptos" panose="020B0004020202020204" pitchFamily="34" charset="0"/>
              </a:rPr>
              <a:t> </a:t>
            </a:r>
            <a:r>
              <a:rPr lang="tr-TR" dirty="0" err="1">
                <a:latin typeface="Aptos" panose="020B0004020202020204" pitchFamily="34" charset="0"/>
              </a:rPr>
              <a:t>that</a:t>
            </a:r>
            <a:r>
              <a:rPr lang="tr-TR" dirty="0">
                <a:latin typeface="Aptos" panose="020B0004020202020204" pitchFamily="34" charset="0"/>
              </a:rPr>
              <a:t> </a:t>
            </a:r>
            <a:r>
              <a:rPr lang="tr-TR" dirty="0" err="1">
                <a:latin typeface="Aptos" panose="020B0004020202020204" pitchFamily="34" charset="0"/>
              </a:rPr>
              <a:t>this</a:t>
            </a:r>
            <a:r>
              <a:rPr lang="tr-TR" dirty="0">
                <a:latin typeface="Aptos" panose="020B0004020202020204" pitchFamily="34" charset="0"/>
              </a:rPr>
              <a:t> </a:t>
            </a:r>
            <a:r>
              <a:rPr lang="tr-TR" dirty="0" err="1">
                <a:latin typeface="Aptos" panose="020B0004020202020204" pitchFamily="34" charset="0"/>
              </a:rPr>
              <a:t>regulation</a:t>
            </a:r>
            <a:r>
              <a:rPr lang="tr-TR" dirty="0">
                <a:latin typeface="Aptos" panose="020B0004020202020204" pitchFamily="34" charset="0"/>
              </a:rPr>
              <a:t> is </a:t>
            </a:r>
            <a:r>
              <a:rPr lang="tr-TR" dirty="0" err="1">
                <a:latin typeface="Aptos" panose="020B0004020202020204" pitchFamily="34" charset="0"/>
              </a:rPr>
              <a:t>only</a:t>
            </a:r>
            <a:r>
              <a:rPr lang="tr-TR" dirty="0">
                <a:latin typeface="Aptos" panose="020B0004020202020204" pitchFamily="34" charset="0"/>
              </a:rPr>
              <a:t> </a:t>
            </a:r>
            <a:r>
              <a:rPr lang="tr-TR" dirty="0" err="1">
                <a:latin typeface="Aptos" panose="020B0004020202020204" pitchFamily="34" charset="0"/>
              </a:rPr>
              <a:t>the</a:t>
            </a:r>
            <a:r>
              <a:rPr lang="tr-TR" dirty="0">
                <a:latin typeface="Aptos" panose="020B0004020202020204" pitchFamily="34" charset="0"/>
              </a:rPr>
              <a:t> </a:t>
            </a:r>
            <a:r>
              <a:rPr lang="tr-TR" dirty="0" err="1">
                <a:latin typeface="Aptos" panose="020B0004020202020204" pitchFamily="34" charset="0"/>
              </a:rPr>
              <a:t>first</a:t>
            </a:r>
            <a:r>
              <a:rPr lang="tr-TR" dirty="0">
                <a:latin typeface="Aptos" panose="020B0004020202020204" pitchFamily="34" charset="0"/>
              </a:rPr>
              <a:t> </a:t>
            </a:r>
            <a:r>
              <a:rPr lang="tr-TR" dirty="0" err="1">
                <a:latin typeface="Aptos" panose="020B0004020202020204" pitchFamily="34" charset="0"/>
              </a:rPr>
              <a:t>phase</a:t>
            </a:r>
            <a:r>
              <a:rPr lang="tr-TR" dirty="0">
                <a:latin typeface="Aptos" panose="020B0004020202020204" pitchFamily="34" charset="0"/>
              </a:rPr>
              <a:t>. </a:t>
            </a:r>
            <a:r>
              <a:rPr lang="tr-TR" dirty="0" err="1">
                <a:latin typeface="Aptos" panose="020B0004020202020204" pitchFamily="34" charset="0"/>
              </a:rPr>
              <a:t>However</a:t>
            </a:r>
            <a:r>
              <a:rPr lang="tr-TR" dirty="0">
                <a:latin typeface="Aptos" panose="020B0004020202020204" pitchFamily="34" charset="0"/>
              </a:rPr>
              <a:t>, </a:t>
            </a:r>
            <a:r>
              <a:rPr lang="tr-TR" dirty="0" err="1">
                <a:latin typeface="Aptos" panose="020B0004020202020204" pitchFamily="34" charset="0"/>
              </a:rPr>
              <a:t>the</a:t>
            </a:r>
            <a:r>
              <a:rPr lang="tr-TR" dirty="0">
                <a:latin typeface="Aptos" panose="020B0004020202020204" pitchFamily="34" charset="0"/>
              </a:rPr>
              <a:t> </a:t>
            </a:r>
            <a:r>
              <a:rPr lang="tr-TR" dirty="0" err="1">
                <a:latin typeface="Aptos" panose="020B0004020202020204" pitchFamily="34" charset="0"/>
              </a:rPr>
              <a:t>exclusion</a:t>
            </a:r>
            <a:r>
              <a:rPr lang="tr-TR" dirty="0">
                <a:latin typeface="Aptos" panose="020B0004020202020204" pitchFamily="34" charset="0"/>
              </a:rPr>
              <a:t> of </a:t>
            </a:r>
            <a:r>
              <a:rPr lang="tr-TR" dirty="0" err="1">
                <a:latin typeface="Aptos" panose="020B0004020202020204" pitchFamily="34" charset="0"/>
              </a:rPr>
              <a:t>stakeholders</a:t>
            </a:r>
            <a:r>
              <a:rPr lang="tr-TR" dirty="0">
                <a:latin typeface="Aptos" panose="020B0004020202020204" pitchFamily="34" charset="0"/>
              </a:rPr>
              <a:t> </a:t>
            </a:r>
            <a:r>
              <a:rPr lang="tr-TR" dirty="0" err="1">
                <a:latin typeface="Aptos" panose="020B0004020202020204" pitchFamily="34" charset="0"/>
              </a:rPr>
              <a:t>such</a:t>
            </a:r>
            <a:r>
              <a:rPr lang="tr-TR" dirty="0">
                <a:latin typeface="Aptos" panose="020B0004020202020204" pitchFamily="34" charset="0"/>
              </a:rPr>
              <a:t> as </a:t>
            </a:r>
            <a:r>
              <a:rPr lang="tr-TR" dirty="0" err="1">
                <a:latin typeface="Aptos" panose="020B0004020202020204" pitchFamily="34" charset="0"/>
              </a:rPr>
              <a:t>local</a:t>
            </a:r>
            <a:r>
              <a:rPr lang="tr-TR" dirty="0">
                <a:latin typeface="Aptos" panose="020B0004020202020204" pitchFamily="34" charset="0"/>
              </a:rPr>
              <a:t> </a:t>
            </a:r>
            <a:r>
              <a:rPr lang="tr-TR" dirty="0" err="1">
                <a:latin typeface="Aptos" panose="020B0004020202020204" pitchFamily="34" charset="0"/>
              </a:rPr>
              <a:t>governments</a:t>
            </a:r>
            <a:r>
              <a:rPr lang="tr-TR" dirty="0">
                <a:latin typeface="Aptos" panose="020B0004020202020204" pitchFamily="34" charset="0"/>
              </a:rPr>
              <a:t> </a:t>
            </a:r>
            <a:r>
              <a:rPr lang="tr-TR" dirty="0" err="1">
                <a:latin typeface="Aptos" panose="020B0004020202020204" pitchFamily="34" charset="0"/>
              </a:rPr>
              <a:t>and</a:t>
            </a:r>
            <a:r>
              <a:rPr lang="tr-TR" dirty="0">
                <a:latin typeface="Aptos" panose="020B0004020202020204" pitchFamily="34" charset="0"/>
              </a:rPr>
              <a:t> </a:t>
            </a:r>
            <a:r>
              <a:rPr lang="tr-TR" dirty="0" err="1">
                <a:latin typeface="Aptos" panose="020B0004020202020204" pitchFamily="34" charset="0"/>
              </a:rPr>
              <a:t>tenants</a:t>
            </a:r>
            <a:r>
              <a:rPr lang="tr-TR" dirty="0">
                <a:latin typeface="Aptos" panose="020B0004020202020204" pitchFamily="34" charset="0"/>
              </a:rPr>
              <a:t> </a:t>
            </a:r>
            <a:r>
              <a:rPr lang="tr-TR" dirty="0" err="1">
                <a:latin typeface="Aptos" panose="020B0004020202020204" pitchFamily="34" charset="0"/>
              </a:rPr>
              <a:t>raises</a:t>
            </a:r>
            <a:r>
              <a:rPr lang="tr-TR" dirty="0">
                <a:latin typeface="Aptos" panose="020B0004020202020204" pitchFamily="34" charset="0"/>
              </a:rPr>
              <a:t> </a:t>
            </a:r>
            <a:r>
              <a:rPr lang="tr-TR" dirty="0" err="1">
                <a:latin typeface="Aptos" panose="020B0004020202020204" pitchFamily="34" charset="0"/>
              </a:rPr>
              <a:t>questions</a:t>
            </a:r>
            <a:r>
              <a:rPr lang="tr-TR" dirty="0">
                <a:latin typeface="Aptos" panose="020B0004020202020204" pitchFamily="34" charset="0"/>
              </a:rPr>
              <a:t> </a:t>
            </a:r>
            <a:r>
              <a:rPr lang="tr-TR" dirty="0" err="1">
                <a:latin typeface="Aptos" panose="020B0004020202020204" pitchFamily="34" charset="0"/>
              </a:rPr>
              <a:t>about</a:t>
            </a:r>
            <a:r>
              <a:rPr lang="tr-TR" dirty="0">
                <a:latin typeface="Aptos" panose="020B0004020202020204" pitchFamily="34" charset="0"/>
              </a:rPr>
              <a:t> </a:t>
            </a:r>
            <a:r>
              <a:rPr lang="tr-TR" dirty="0" err="1">
                <a:latin typeface="Aptos" panose="020B0004020202020204" pitchFamily="34" charset="0"/>
              </a:rPr>
              <a:t>the</a:t>
            </a:r>
            <a:r>
              <a:rPr lang="tr-TR" dirty="0">
                <a:latin typeface="Aptos" panose="020B0004020202020204" pitchFamily="34" charset="0"/>
              </a:rPr>
              <a:t> </a:t>
            </a:r>
            <a:r>
              <a:rPr lang="tr-TR" dirty="0" err="1">
                <a:latin typeface="Aptos" panose="020B0004020202020204" pitchFamily="34" charset="0"/>
              </a:rPr>
              <a:t>inclusivity</a:t>
            </a:r>
            <a:r>
              <a:rPr lang="tr-TR" dirty="0">
                <a:latin typeface="Aptos" panose="020B0004020202020204" pitchFamily="34" charset="0"/>
              </a:rPr>
              <a:t> of </a:t>
            </a:r>
            <a:r>
              <a:rPr lang="tr-TR" dirty="0" err="1">
                <a:latin typeface="Aptos" panose="020B0004020202020204" pitchFamily="34" charset="0"/>
              </a:rPr>
              <a:t>future</a:t>
            </a:r>
            <a:r>
              <a:rPr lang="tr-TR" dirty="0">
                <a:latin typeface="Aptos" panose="020B0004020202020204" pitchFamily="34" charset="0"/>
              </a:rPr>
              <a:t> </a:t>
            </a:r>
            <a:r>
              <a:rPr lang="tr-TR" dirty="0" err="1">
                <a:latin typeface="Aptos" panose="020B0004020202020204" pitchFamily="34" charset="0"/>
              </a:rPr>
              <a:t>policymaking</a:t>
            </a:r>
            <a:r>
              <a:rPr lang="tr-TR" dirty="0">
                <a:latin typeface="Aptos" panose="020B0004020202020204" pitchFamily="34" charset="0"/>
              </a:rPr>
              <a:t>.</a:t>
            </a:r>
          </a:p>
        </p:txBody>
      </p:sp>
    </p:spTree>
    <p:extLst>
      <p:ext uri="{BB962C8B-B14F-4D97-AF65-F5344CB8AC3E}">
        <p14:creationId xmlns:p14="http://schemas.microsoft.com/office/powerpoint/2010/main" val="3492961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FE13F-9752-2B0F-5A46-E5C937DABF3B}"/>
            </a:ext>
          </a:extLst>
        </p:cNvPr>
        <p:cNvGrpSpPr/>
        <p:nvPr/>
      </p:nvGrpSpPr>
      <p:grpSpPr>
        <a:xfrm>
          <a:off x="0" y="0"/>
          <a:ext cx="0" cy="0"/>
          <a:chOff x="0" y="0"/>
          <a:chExt cx="0" cy="0"/>
        </a:xfrm>
      </p:grpSpPr>
      <p:pic>
        <p:nvPicPr>
          <p:cNvPr id="4" name="Resim 3">
            <a:extLst>
              <a:ext uri="{FF2B5EF4-FFF2-40B4-BE49-F238E27FC236}">
                <a16:creationId xmlns:a16="http://schemas.microsoft.com/office/drawing/2014/main" id="{16683339-6CEE-D553-F90B-1E000CD3B2E9}"/>
              </a:ext>
            </a:extLst>
          </p:cNvPr>
          <p:cNvPicPr>
            <a:picLocks noChangeAspect="1"/>
          </p:cNvPicPr>
          <p:nvPr/>
        </p:nvPicPr>
        <p:blipFill>
          <a:blip r:embed="rId3"/>
          <a:stretch>
            <a:fillRect/>
          </a:stretch>
        </p:blipFill>
        <p:spPr>
          <a:xfrm>
            <a:off x="4226988" y="4969896"/>
            <a:ext cx="3738022" cy="1479834"/>
          </a:xfrm>
          <a:prstGeom prst="rect">
            <a:avLst/>
          </a:prstGeom>
        </p:spPr>
      </p:pic>
      <p:sp>
        <p:nvSpPr>
          <p:cNvPr id="2" name="Title 1">
            <a:extLst>
              <a:ext uri="{FF2B5EF4-FFF2-40B4-BE49-F238E27FC236}">
                <a16:creationId xmlns:a16="http://schemas.microsoft.com/office/drawing/2014/main" id="{E03AA661-B46A-DC9C-F705-E01EFFD55A35}"/>
              </a:ext>
            </a:extLst>
          </p:cNvPr>
          <p:cNvSpPr txBox="1">
            <a:spLocks noGrp="1"/>
          </p:cNvSpPr>
          <p:nvPr>
            <p:ph type="title"/>
          </p:nvPr>
        </p:nvSpPr>
        <p:spPr>
          <a:xfrm>
            <a:off x="1265664" y="1828800"/>
            <a:ext cx="9660671" cy="1600200"/>
          </a:xfrm>
          <a:prstGeom prst="rect">
            <a:avLst/>
          </a:prstGeom>
        </p:spPr>
        <p:txBody>
          <a:bodyPr anchor="ctr">
            <a:normAutofit/>
          </a:bodyPr>
          <a:lstStyle/>
          <a:p>
            <a:pPr algn="ctr">
              <a:defRPr b="1">
                <a:solidFill>
                  <a:srgbClr val="1B5089"/>
                </a:solidFill>
                <a:latin typeface="Arial"/>
                <a:ea typeface="Arial"/>
                <a:cs typeface="Arial"/>
                <a:sym typeface="Arial"/>
              </a:defRPr>
            </a:pPr>
            <a:r>
              <a:rPr lang="lv-LV" sz="6000" dirty="0" err="1">
                <a:solidFill>
                  <a:srgbClr val="000F33"/>
                </a:solidFill>
                <a:latin typeface="Helvetica" pitchFamily="2" charset="0"/>
              </a:rPr>
              <a:t>Thank</a:t>
            </a:r>
            <a:r>
              <a:rPr lang="lv-LV" sz="6000" dirty="0">
                <a:solidFill>
                  <a:srgbClr val="000F33"/>
                </a:solidFill>
                <a:latin typeface="Helvetica" pitchFamily="2" charset="0"/>
              </a:rPr>
              <a:t> </a:t>
            </a:r>
            <a:r>
              <a:rPr lang="lv-LV" sz="6000" dirty="0" err="1">
                <a:solidFill>
                  <a:srgbClr val="000F33"/>
                </a:solidFill>
                <a:latin typeface="Helvetica" pitchFamily="2" charset="0"/>
              </a:rPr>
              <a:t>you</a:t>
            </a:r>
            <a:r>
              <a:rPr lang="lv-LV" sz="6000" dirty="0">
                <a:solidFill>
                  <a:srgbClr val="000F33"/>
                </a:solidFill>
                <a:latin typeface="Helvetica" pitchFamily="2" charset="0"/>
              </a:rPr>
              <a:t>!</a:t>
            </a:r>
            <a:endParaRPr sz="6000" dirty="0">
              <a:solidFill>
                <a:srgbClr val="000F33"/>
              </a:solidFill>
              <a:latin typeface="Helvetica" pitchFamily="2" charset="0"/>
            </a:endParaRPr>
          </a:p>
        </p:txBody>
      </p:sp>
      <p:sp>
        <p:nvSpPr>
          <p:cNvPr id="3" name="Dikdörtgen 2">
            <a:extLst>
              <a:ext uri="{FF2B5EF4-FFF2-40B4-BE49-F238E27FC236}">
                <a16:creationId xmlns:a16="http://schemas.microsoft.com/office/drawing/2014/main" id="{1C50212D-0A18-6B6C-24FE-2A75E35B8CBD}"/>
              </a:ext>
            </a:extLst>
          </p:cNvPr>
          <p:cNvSpPr/>
          <p:nvPr/>
        </p:nvSpPr>
        <p:spPr>
          <a:xfrm>
            <a:off x="0" y="4595439"/>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033067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92258-D723-144A-9003-26E069034CEF}"/>
            </a:ext>
          </a:extLst>
        </p:cNvPr>
        <p:cNvGrpSpPr/>
        <p:nvPr/>
      </p:nvGrpSpPr>
      <p:grpSpPr>
        <a:xfrm>
          <a:off x="0" y="0"/>
          <a:ext cx="0" cy="0"/>
          <a:chOff x="0" y="0"/>
          <a:chExt cx="0" cy="0"/>
        </a:xfrm>
      </p:grpSpPr>
      <p:pic>
        <p:nvPicPr>
          <p:cNvPr id="19" name="Resim 18" descr="metin, yazı tipi, daire, diyagram içeren bir resim&#10;&#10;Yapay zeka tarafından oluşturulmuş içerik yanlış olabilir.">
            <a:extLst>
              <a:ext uri="{FF2B5EF4-FFF2-40B4-BE49-F238E27FC236}">
                <a16:creationId xmlns:a16="http://schemas.microsoft.com/office/drawing/2014/main" id="{0983C38A-EB82-6D50-65B4-6BB22FACEBB2}"/>
              </a:ext>
            </a:extLst>
          </p:cNvPr>
          <p:cNvPicPr>
            <a:picLocks noChangeAspect="1"/>
          </p:cNvPicPr>
          <p:nvPr/>
        </p:nvPicPr>
        <p:blipFill>
          <a:blip r:embed="rId3"/>
          <a:srcRect t="13555" b="21366"/>
          <a:stretch>
            <a:fillRect/>
          </a:stretch>
        </p:blipFill>
        <p:spPr>
          <a:xfrm>
            <a:off x="-250371" y="1550601"/>
            <a:ext cx="8959320" cy="4122971"/>
          </a:xfrm>
          <a:prstGeom prst="rect">
            <a:avLst/>
          </a:prstGeom>
        </p:spPr>
      </p:pic>
      <p:sp>
        <p:nvSpPr>
          <p:cNvPr id="5" name="Dikdörtgen 4">
            <a:extLst>
              <a:ext uri="{FF2B5EF4-FFF2-40B4-BE49-F238E27FC236}">
                <a16:creationId xmlns:a16="http://schemas.microsoft.com/office/drawing/2014/main" id="{727D6159-8268-086C-32CD-CBAA043A7E1D}"/>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560E5C4C-FB23-7E32-63B4-AF42B878E561}"/>
              </a:ext>
            </a:extLst>
          </p:cNvPr>
          <p:cNvPicPr>
            <a:picLocks noChangeAspect="1"/>
          </p:cNvPicPr>
          <p:nvPr/>
        </p:nvPicPr>
        <p:blipFill>
          <a:blip r:embed="rId4"/>
          <a:stretch>
            <a:fillRect/>
          </a:stretch>
        </p:blipFill>
        <p:spPr>
          <a:xfrm>
            <a:off x="10038080" y="6089366"/>
            <a:ext cx="1442720" cy="571154"/>
          </a:xfrm>
          <a:prstGeom prst="rect">
            <a:avLst/>
          </a:prstGeom>
        </p:spPr>
      </p:pic>
      <p:sp>
        <p:nvSpPr>
          <p:cNvPr id="7" name="Virsraksts 1">
            <a:extLst>
              <a:ext uri="{FF2B5EF4-FFF2-40B4-BE49-F238E27FC236}">
                <a16:creationId xmlns:a16="http://schemas.microsoft.com/office/drawing/2014/main" id="{6C6B6D39-0709-1B95-2D49-F6F4C35C1230}"/>
              </a:ext>
            </a:extLst>
          </p:cNvPr>
          <p:cNvSpPr txBox="1">
            <a:spLocks noGrp="1"/>
          </p:cNvSpPr>
          <p:nvPr>
            <p:ph type="title"/>
          </p:nvPr>
        </p:nvSpPr>
        <p:spPr>
          <a:xfrm>
            <a:off x="418010" y="450603"/>
            <a:ext cx="11399522" cy="1099998"/>
          </a:xfrm>
          <a:prstGeom prst="rect">
            <a:avLst/>
          </a:prstGeom>
        </p:spPr>
        <p:txBody>
          <a:bodyPr>
            <a:normAutofit/>
          </a:bodyPr>
          <a:lstStyle>
            <a:lvl1pPr>
              <a:defRPr b="1">
                <a:solidFill>
                  <a:srgbClr val="1B5089"/>
                </a:solidFill>
                <a:latin typeface="Arial"/>
                <a:ea typeface="Arial"/>
                <a:cs typeface="Arial"/>
                <a:sym typeface="Arial"/>
              </a:defRPr>
            </a:lvl1pPr>
          </a:lstStyle>
          <a:p>
            <a:pPr algn="ctr"/>
            <a:r>
              <a:rPr lang="en-US" sz="3600" dirty="0">
                <a:solidFill>
                  <a:srgbClr val="000F33"/>
                </a:solidFill>
                <a:latin typeface="Aptos" panose="020B0004020202020204" pitchFamily="34" charset="0"/>
              </a:rPr>
              <a:t>EXAMINING THE EFFECTS OF SHORT-TERM RENTAL REGULATIONS: THE INS AND OUTS OF ISTANBUL</a:t>
            </a:r>
            <a:endParaRPr lang="tr-TR" sz="3600" dirty="0">
              <a:solidFill>
                <a:srgbClr val="000F33"/>
              </a:solidFill>
              <a:latin typeface="Aptos" panose="020B0004020202020204" pitchFamily="34" charset="0"/>
            </a:endParaRPr>
          </a:p>
        </p:txBody>
      </p:sp>
      <p:sp>
        <p:nvSpPr>
          <p:cNvPr id="21" name="Metin kutusu 20">
            <a:extLst>
              <a:ext uri="{FF2B5EF4-FFF2-40B4-BE49-F238E27FC236}">
                <a16:creationId xmlns:a16="http://schemas.microsoft.com/office/drawing/2014/main" id="{F2B6D8D1-E99B-3F6F-A82C-66F24D141F53}"/>
              </a:ext>
            </a:extLst>
          </p:cNvPr>
          <p:cNvSpPr txBox="1"/>
          <p:nvPr/>
        </p:nvSpPr>
        <p:spPr>
          <a:xfrm>
            <a:off x="9088570" y="2282358"/>
            <a:ext cx="3341740" cy="3277820"/>
          </a:xfrm>
          <a:prstGeom prst="rect">
            <a:avLst/>
          </a:prstGeom>
          <a:noFill/>
        </p:spPr>
        <p:txBody>
          <a:bodyPr wrap="square" rtlCol="0">
            <a:spAutoFit/>
          </a:bodyPr>
          <a:lstStyle/>
          <a:p>
            <a:pPr>
              <a:lnSpc>
                <a:spcPct val="150000"/>
              </a:lnSpc>
            </a:pPr>
            <a:r>
              <a:rPr lang="en-US" dirty="0"/>
              <a:t>The short-term rental (STR) regulation in Istanbul;</a:t>
            </a:r>
          </a:p>
          <a:p>
            <a:pPr>
              <a:lnSpc>
                <a:spcPct val="150000"/>
              </a:lnSpc>
            </a:pPr>
            <a:r>
              <a:rPr lang="en-US" b="1" dirty="0"/>
              <a:t>its background</a:t>
            </a:r>
            <a:r>
              <a:rPr lang="en-US" dirty="0"/>
              <a:t>,</a:t>
            </a:r>
          </a:p>
          <a:p>
            <a:pPr>
              <a:lnSpc>
                <a:spcPct val="150000"/>
              </a:lnSpc>
            </a:pPr>
            <a:r>
              <a:rPr lang="en-US" b="1" dirty="0"/>
              <a:t>its local characteristics and complexities,</a:t>
            </a:r>
            <a:endParaRPr lang="en-US" dirty="0"/>
          </a:p>
          <a:p>
            <a:pPr>
              <a:lnSpc>
                <a:spcPct val="150000"/>
              </a:lnSpc>
            </a:pPr>
            <a:r>
              <a:rPr lang="en-US" b="1" dirty="0"/>
              <a:t>and its  </a:t>
            </a:r>
            <a:r>
              <a:rPr lang="en-US" b="1" dirty="0">
                <a:solidFill>
                  <a:srgbClr val="FF0000"/>
                </a:solidFill>
              </a:rPr>
              <a:t>preliminary </a:t>
            </a:r>
          </a:p>
          <a:p>
            <a:pPr>
              <a:lnSpc>
                <a:spcPct val="150000"/>
              </a:lnSpc>
            </a:pPr>
            <a:r>
              <a:rPr lang="en-US" b="1" dirty="0"/>
              <a:t>results in the field.</a:t>
            </a:r>
            <a:endParaRPr lang="en-US" dirty="0"/>
          </a:p>
          <a:p>
            <a:pPr algn="l"/>
            <a:endParaRPr lang="tr-TR" dirty="0"/>
          </a:p>
        </p:txBody>
      </p:sp>
      <p:sp>
        <p:nvSpPr>
          <p:cNvPr id="26" name="Ok: Sağ 25">
            <a:extLst>
              <a:ext uri="{FF2B5EF4-FFF2-40B4-BE49-F238E27FC236}">
                <a16:creationId xmlns:a16="http://schemas.microsoft.com/office/drawing/2014/main" id="{CF205383-C2D0-0501-A636-22AF3DB6541A}"/>
              </a:ext>
            </a:extLst>
          </p:cNvPr>
          <p:cNvSpPr/>
          <p:nvPr/>
        </p:nvSpPr>
        <p:spPr>
          <a:xfrm>
            <a:off x="8382377" y="3356390"/>
            <a:ext cx="653143" cy="664029"/>
          </a:xfrm>
          <a:prstGeom prst="rightArrow">
            <a:avLst>
              <a:gd name="adj1" fmla="val 36885"/>
              <a:gd name="adj2" fmla="val 41666"/>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327625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19736-547A-AA45-B18A-16EACD81CC75}"/>
            </a:ext>
          </a:extLst>
        </p:cNvPr>
        <p:cNvGrpSpPr/>
        <p:nvPr/>
      </p:nvGrpSpPr>
      <p:grpSpPr>
        <a:xfrm>
          <a:off x="0" y="0"/>
          <a:ext cx="0" cy="0"/>
          <a:chOff x="0" y="0"/>
          <a:chExt cx="0" cy="0"/>
        </a:xfrm>
      </p:grpSpPr>
      <p:sp>
        <p:nvSpPr>
          <p:cNvPr id="5" name="Dikdörtgen 4">
            <a:extLst>
              <a:ext uri="{FF2B5EF4-FFF2-40B4-BE49-F238E27FC236}">
                <a16:creationId xmlns:a16="http://schemas.microsoft.com/office/drawing/2014/main" id="{58A9A51E-E692-A80D-9D7B-A28BF488072E}"/>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D2CF2478-DEF5-C20A-F64B-B5A09E15194E}"/>
              </a:ext>
            </a:extLst>
          </p:cNvPr>
          <p:cNvPicPr>
            <a:picLocks noChangeAspect="1"/>
          </p:cNvPicPr>
          <p:nvPr/>
        </p:nvPicPr>
        <p:blipFill>
          <a:blip r:embed="rId3"/>
          <a:stretch>
            <a:fillRect/>
          </a:stretch>
        </p:blipFill>
        <p:spPr>
          <a:xfrm>
            <a:off x="10038080" y="6089366"/>
            <a:ext cx="1442720" cy="571154"/>
          </a:xfrm>
          <a:prstGeom prst="rect">
            <a:avLst/>
          </a:prstGeom>
        </p:spPr>
      </p:pic>
      <p:sp>
        <p:nvSpPr>
          <p:cNvPr id="7" name="Virsraksts 1">
            <a:extLst>
              <a:ext uri="{FF2B5EF4-FFF2-40B4-BE49-F238E27FC236}">
                <a16:creationId xmlns:a16="http://schemas.microsoft.com/office/drawing/2014/main" id="{0013F484-E97F-ADBD-403E-1C699A530A35}"/>
              </a:ext>
            </a:extLst>
          </p:cNvPr>
          <p:cNvSpPr txBox="1">
            <a:spLocks noGrp="1"/>
          </p:cNvSpPr>
          <p:nvPr>
            <p:ph type="title"/>
          </p:nvPr>
        </p:nvSpPr>
        <p:spPr>
          <a:xfrm>
            <a:off x="418010" y="450603"/>
            <a:ext cx="11399522" cy="1099998"/>
          </a:xfrm>
          <a:prstGeom prst="rect">
            <a:avLst/>
          </a:prstGeom>
        </p:spPr>
        <p:txBody>
          <a:bodyPr>
            <a:normAutofit/>
          </a:bodyPr>
          <a:lstStyle>
            <a:lvl1pPr>
              <a:defRPr b="1">
                <a:solidFill>
                  <a:srgbClr val="1B5089"/>
                </a:solidFill>
                <a:latin typeface="Arial"/>
                <a:ea typeface="Arial"/>
                <a:cs typeface="Arial"/>
                <a:sym typeface="Arial"/>
              </a:defRPr>
            </a:lvl1pPr>
          </a:lstStyle>
          <a:p>
            <a:r>
              <a:rPr lang="en-US" sz="3600" dirty="0">
                <a:latin typeface="Aptos" panose="020B0004020202020204" pitchFamily="34" charset="0"/>
              </a:rPr>
              <a:t>The short-term rental (STR) market</a:t>
            </a:r>
            <a:r>
              <a:rPr lang="tr-TR" sz="3600" dirty="0">
                <a:latin typeface="Aptos" panose="020B0004020202020204" pitchFamily="34" charset="0"/>
              </a:rPr>
              <a:t> ‘</a:t>
            </a:r>
            <a:r>
              <a:rPr lang="en-US" sz="3600" dirty="0">
                <a:latin typeface="Aptos" panose="020B0004020202020204" pitchFamily="34" charset="0"/>
              </a:rPr>
              <a:t>Airbnb</a:t>
            </a:r>
            <a:r>
              <a:rPr lang="tr-TR" sz="3600" dirty="0">
                <a:latin typeface="Aptos" panose="020B0004020202020204" pitchFamily="34" charset="0"/>
              </a:rPr>
              <a:t>’</a:t>
            </a:r>
            <a:endParaRPr sz="3600" dirty="0">
              <a:solidFill>
                <a:srgbClr val="1D4289"/>
              </a:solidFill>
              <a:latin typeface="Aptos" panose="020B0004020202020204" pitchFamily="34" charset="0"/>
            </a:endParaRPr>
          </a:p>
        </p:txBody>
      </p:sp>
      <p:sp>
        <p:nvSpPr>
          <p:cNvPr id="2" name="Metin kutusu 1">
            <a:extLst>
              <a:ext uri="{FF2B5EF4-FFF2-40B4-BE49-F238E27FC236}">
                <a16:creationId xmlns:a16="http://schemas.microsoft.com/office/drawing/2014/main" id="{E728B5E1-CE91-26ED-286C-4A12E8F77EA6}"/>
              </a:ext>
            </a:extLst>
          </p:cNvPr>
          <p:cNvSpPr txBox="1"/>
          <p:nvPr/>
        </p:nvSpPr>
        <p:spPr>
          <a:xfrm>
            <a:off x="418010" y="3974118"/>
            <a:ext cx="2662151" cy="1248290"/>
          </a:xfrm>
          <a:prstGeom prst="rect">
            <a:avLst/>
          </a:prstGeom>
          <a:noFill/>
        </p:spPr>
        <p:txBody>
          <a:bodyPr wrap="square" rtlCol="0">
            <a:spAutoFit/>
          </a:bodyPr>
          <a:lstStyle/>
          <a:p>
            <a:pPr>
              <a:lnSpc>
                <a:spcPct val="150000"/>
              </a:lnSpc>
            </a:pPr>
            <a:r>
              <a:rPr lang="tr-TR" sz="3200" b="1" dirty="0">
                <a:solidFill>
                  <a:srgbClr val="D20035"/>
                </a:solidFill>
                <a:latin typeface="Aptos" panose="020B0004020202020204" pitchFamily="34" charset="0"/>
                <a:ea typeface="Calibri" panose="020F0502020204030204" pitchFamily="34" charset="0"/>
              </a:rPr>
              <a:t>8 Milyon + </a:t>
            </a:r>
          </a:p>
          <a:p>
            <a:pPr>
              <a:lnSpc>
                <a:spcPct val="150000"/>
              </a:lnSpc>
            </a:pPr>
            <a:r>
              <a:rPr lang="tr-TR" dirty="0">
                <a:latin typeface="Aptos" panose="020B0004020202020204" pitchFamily="34" charset="0"/>
              </a:rPr>
              <a:t>Active </a:t>
            </a:r>
            <a:r>
              <a:rPr lang="tr-TR" dirty="0" err="1">
                <a:latin typeface="Aptos" panose="020B0004020202020204" pitchFamily="34" charset="0"/>
              </a:rPr>
              <a:t>listings</a:t>
            </a:r>
            <a:r>
              <a:rPr lang="tr-TR" dirty="0">
                <a:latin typeface="Aptos" panose="020B0004020202020204" pitchFamily="34" charset="0"/>
              </a:rPr>
              <a:t> </a:t>
            </a:r>
            <a:r>
              <a:rPr lang="tr-TR" dirty="0" err="1">
                <a:latin typeface="Aptos" panose="020B0004020202020204" pitchFamily="34" charset="0"/>
              </a:rPr>
              <a:t>worldwide</a:t>
            </a:r>
            <a:endParaRPr lang="tr-TR" sz="2000" dirty="0">
              <a:solidFill>
                <a:schemeClr val="bg2">
                  <a:lumMod val="25000"/>
                </a:schemeClr>
              </a:solidFill>
              <a:latin typeface="Aptos" panose="020B0004020202020204" pitchFamily="34" charset="0"/>
            </a:endParaRPr>
          </a:p>
        </p:txBody>
      </p:sp>
      <p:sp>
        <p:nvSpPr>
          <p:cNvPr id="12" name="Metin kutusu 11">
            <a:extLst>
              <a:ext uri="{FF2B5EF4-FFF2-40B4-BE49-F238E27FC236}">
                <a16:creationId xmlns:a16="http://schemas.microsoft.com/office/drawing/2014/main" id="{9BB23FAD-45BD-9BFB-EBE4-B170609BEFE2}"/>
              </a:ext>
            </a:extLst>
          </p:cNvPr>
          <p:cNvSpPr txBox="1"/>
          <p:nvPr/>
        </p:nvSpPr>
        <p:spPr>
          <a:xfrm>
            <a:off x="418010" y="1441061"/>
            <a:ext cx="4382590" cy="1206549"/>
          </a:xfrm>
          <a:prstGeom prst="rect">
            <a:avLst/>
          </a:prstGeom>
          <a:noFill/>
        </p:spPr>
        <p:txBody>
          <a:bodyPr wrap="square" rtlCol="0">
            <a:spAutoFit/>
          </a:bodyPr>
          <a:lstStyle/>
          <a:p>
            <a:pPr>
              <a:lnSpc>
                <a:spcPct val="150000"/>
              </a:lnSpc>
            </a:pPr>
            <a:r>
              <a:rPr lang="tr-TR" sz="3200" b="1" dirty="0">
                <a:solidFill>
                  <a:srgbClr val="D20035"/>
                </a:solidFill>
                <a:latin typeface="Aptos" panose="020B0004020202020204" pitchFamily="34" charset="0"/>
                <a:ea typeface="Calibri" panose="020F0502020204030204" pitchFamily="34" charset="0"/>
              </a:rPr>
              <a:t>220 + </a:t>
            </a:r>
          </a:p>
          <a:p>
            <a:pPr>
              <a:lnSpc>
                <a:spcPct val="150000"/>
              </a:lnSpc>
            </a:pPr>
            <a:r>
              <a:rPr lang="en-US" dirty="0">
                <a:latin typeface="Aptos" panose="020B0004020202020204" pitchFamily="34" charset="0"/>
              </a:rPr>
              <a:t>countries and regions with Airbnb listings</a:t>
            </a:r>
            <a:endParaRPr lang="tr-TR" sz="2000" dirty="0">
              <a:solidFill>
                <a:schemeClr val="bg2">
                  <a:lumMod val="25000"/>
                </a:schemeClr>
              </a:solidFill>
              <a:latin typeface="Aptos" panose="020B0004020202020204" pitchFamily="34" charset="0"/>
            </a:endParaRPr>
          </a:p>
        </p:txBody>
      </p:sp>
      <p:sp>
        <p:nvSpPr>
          <p:cNvPr id="14" name="Metin kutusu 13">
            <a:extLst>
              <a:ext uri="{FF2B5EF4-FFF2-40B4-BE49-F238E27FC236}">
                <a16:creationId xmlns:a16="http://schemas.microsoft.com/office/drawing/2014/main" id="{2F009914-73A1-237D-0599-7FE8D3776597}"/>
              </a:ext>
            </a:extLst>
          </p:cNvPr>
          <p:cNvSpPr txBox="1"/>
          <p:nvPr/>
        </p:nvSpPr>
        <p:spPr>
          <a:xfrm>
            <a:off x="418010" y="2657240"/>
            <a:ext cx="4382590" cy="1206549"/>
          </a:xfrm>
          <a:prstGeom prst="rect">
            <a:avLst/>
          </a:prstGeom>
          <a:noFill/>
        </p:spPr>
        <p:txBody>
          <a:bodyPr wrap="square" rtlCol="0">
            <a:spAutoFit/>
          </a:bodyPr>
          <a:lstStyle/>
          <a:p>
            <a:pPr>
              <a:lnSpc>
                <a:spcPct val="150000"/>
              </a:lnSpc>
            </a:pPr>
            <a:r>
              <a:rPr lang="tr-TR" sz="3200" b="1" dirty="0">
                <a:solidFill>
                  <a:srgbClr val="D20035"/>
                </a:solidFill>
                <a:latin typeface="Aptos" panose="020B0004020202020204" pitchFamily="34" charset="0"/>
                <a:ea typeface="Calibri" panose="020F0502020204030204" pitchFamily="34" charset="0"/>
              </a:rPr>
              <a:t>150 K + </a:t>
            </a:r>
          </a:p>
          <a:p>
            <a:pPr>
              <a:lnSpc>
                <a:spcPct val="150000"/>
              </a:lnSpc>
            </a:pPr>
            <a:r>
              <a:rPr lang="en-US" dirty="0"/>
              <a:t>cities and towns with active Airbnb listings</a:t>
            </a:r>
            <a:endParaRPr lang="tr-TR" sz="2000" dirty="0">
              <a:solidFill>
                <a:schemeClr val="bg2">
                  <a:lumMod val="25000"/>
                </a:schemeClr>
              </a:solidFill>
              <a:latin typeface="Aptos" panose="020B0004020202020204" pitchFamily="34" charset="0"/>
            </a:endParaRPr>
          </a:p>
        </p:txBody>
      </p:sp>
      <p:pic>
        <p:nvPicPr>
          <p:cNvPr id="18" name="Resim 17">
            <a:extLst>
              <a:ext uri="{FF2B5EF4-FFF2-40B4-BE49-F238E27FC236}">
                <a16:creationId xmlns:a16="http://schemas.microsoft.com/office/drawing/2014/main" id="{CDCA0B27-D8D2-1029-ACE3-32B77AB90F15}"/>
              </a:ext>
            </a:extLst>
          </p:cNvPr>
          <p:cNvPicPr>
            <a:picLocks noChangeAspect="1"/>
          </p:cNvPicPr>
          <p:nvPr/>
        </p:nvPicPr>
        <p:blipFill>
          <a:blip r:embed="rId4"/>
          <a:stretch>
            <a:fillRect/>
          </a:stretch>
        </p:blipFill>
        <p:spPr>
          <a:xfrm>
            <a:off x="7271657" y="3039985"/>
            <a:ext cx="4920343" cy="2726515"/>
          </a:xfrm>
          <a:prstGeom prst="rect">
            <a:avLst/>
          </a:prstGeom>
        </p:spPr>
      </p:pic>
      <p:pic>
        <p:nvPicPr>
          <p:cNvPr id="20" name="Resim 19">
            <a:extLst>
              <a:ext uri="{FF2B5EF4-FFF2-40B4-BE49-F238E27FC236}">
                <a16:creationId xmlns:a16="http://schemas.microsoft.com/office/drawing/2014/main" id="{C2D2D799-C6DF-B0E1-6533-DFB43E84882A}"/>
              </a:ext>
            </a:extLst>
          </p:cNvPr>
          <p:cNvPicPr>
            <a:picLocks noChangeAspect="1"/>
          </p:cNvPicPr>
          <p:nvPr/>
        </p:nvPicPr>
        <p:blipFill>
          <a:blip r:embed="rId5"/>
          <a:srcRect l="7619" r="661"/>
          <a:stretch>
            <a:fillRect/>
          </a:stretch>
        </p:blipFill>
        <p:spPr>
          <a:xfrm>
            <a:off x="3777342" y="3899334"/>
            <a:ext cx="3720709" cy="2357056"/>
          </a:xfrm>
          <a:prstGeom prst="rect">
            <a:avLst/>
          </a:prstGeom>
        </p:spPr>
      </p:pic>
      <p:pic>
        <p:nvPicPr>
          <p:cNvPr id="22" name="Resim 21">
            <a:extLst>
              <a:ext uri="{FF2B5EF4-FFF2-40B4-BE49-F238E27FC236}">
                <a16:creationId xmlns:a16="http://schemas.microsoft.com/office/drawing/2014/main" id="{6472C648-7C6E-BADD-DABB-69FEC090D55F}"/>
              </a:ext>
            </a:extLst>
          </p:cNvPr>
          <p:cNvPicPr>
            <a:picLocks noChangeAspect="1"/>
          </p:cNvPicPr>
          <p:nvPr/>
        </p:nvPicPr>
        <p:blipFill>
          <a:blip r:embed="rId6"/>
          <a:stretch>
            <a:fillRect/>
          </a:stretch>
        </p:blipFill>
        <p:spPr>
          <a:xfrm>
            <a:off x="7884082" y="1586146"/>
            <a:ext cx="4020536" cy="2173263"/>
          </a:xfrm>
          <a:prstGeom prst="rect">
            <a:avLst/>
          </a:prstGeom>
        </p:spPr>
      </p:pic>
      <p:pic>
        <p:nvPicPr>
          <p:cNvPr id="24" name="Resim 23">
            <a:extLst>
              <a:ext uri="{FF2B5EF4-FFF2-40B4-BE49-F238E27FC236}">
                <a16:creationId xmlns:a16="http://schemas.microsoft.com/office/drawing/2014/main" id="{424DC73A-0255-C20C-5E13-A7DB69EE741A}"/>
              </a:ext>
            </a:extLst>
          </p:cNvPr>
          <p:cNvPicPr>
            <a:picLocks noChangeAspect="1"/>
          </p:cNvPicPr>
          <p:nvPr/>
        </p:nvPicPr>
        <p:blipFill>
          <a:blip r:embed="rId7"/>
          <a:stretch>
            <a:fillRect/>
          </a:stretch>
        </p:blipFill>
        <p:spPr>
          <a:xfrm>
            <a:off x="4732460" y="1405797"/>
            <a:ext cx="3562455" cy="2121727"/>
          </a:xfrm>
          <a:prstGeom prst="rect">
            <a:avLst/>
          </a:prstGeom>
        </p:spPr>
      </p:pic>
    </p:spTree>
    <p:extLst>
      <p:ext uri="{BB962C8B-B14F-4D97-AF65-F5344CB8AC3E}">
        <p14:creationId xmlns:p14="http://schemas.microsoft.com/office/powerpoint/2010/main" val="48131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64ABB-C4E2-1AE5-8905-EA286D540453}"/>
            </a:ext>
          </a:extLst>
        </p:cNvPr>
        <p:cNvGrpSpPr/>
        <p:nvPr/>
      </p:nvGrpSpPr>
      <p:grpSpPr>
        <a:xfrm>
          <a:off x="0" y="0"/>
          <a:ext cx="0" cy="0"/>
          <a:chOff x="0" y="0"/>
          <a:chExt cx="0" cy="0"/>
        </a:xfrm>
      </p:grpSpPr>
      <p:sp>
        <p:nvSpPr>
          <p:cNvPr id="5" name="Dikdörtgen 4">
            <a:extLst>
              <a:ext uri="{FF2B5EF4-FFF2-40B4-BE49-F238E27FC236}">
                <a16:creationId xmlns:a16="http://schemas.microsoft.com/office/drawing/2014/main" id="{265D1356-72DB-4C24-3ADD-0B290E5DF7A0}"/>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EBAD890A-C3EC-1AC0-885C-C3EF89DE3D59}"/>
              </a:ext>
            </a:extLst>
          </p:cNvPr>
          <p:cNvPicPr>
            <a:picLocks noChangeAspect="1"/>
          </p:cNvPicPr>
          <p:nvPr/>
        </p:nvPicPr>
        <p:blipFill>
          <a:blip r:embed="rId3"/>
          <a:stretch>
            <a:fillRect/>
          </a:stretch>
        </p:blipFill>
        <p:spPr>
          <a:xfrm>
            <a:off x="10038080" y="6089366"/>
            <a:ext cx="1442720" cy="571154"/>
          </a:xfrm>
          <a:prstGeom prst="rect">
            <a:avLst/>
          </a:prstGeom>
        </p:spPr>
      </p:pic>
      <p:sp>
        <p:nvSpPr>
          <p:cNvPr id="7" name="Virsraksts 1">
            <a:extLst>
              <a:ext uri="{FF2B5EF4-FFF2-40B4-BE49-F238E27FC236}">
                <a16:creationId xmlns:a16="http://schemas.microsoft.com/office/drawing/2014/main" id="{49CF8EEB-A9F1-A25A-ADEB-7D8D8D18B1E6}"/>
              </a:ext>
            </a:extLst>
          </p:cNvPr>
          <p:cNvSpPr txBox="1">
            <a:spLocks noGrp="1"/>
          </p:cNvSpPr>
          <p:nvPr>
            <p:ph type="title"/>
          </p:nvPr>
        </p:nvSpPr>
        <p:spPr>
          <a:xfrm>
            <a:off x="418010" y="450603"/>
            <a:ext cx="11399522" cy="1099998"/>
          </a:xfrm>
          <a:prstGeom prst="rect">
            <a:avLst/>
          </a:prstGeom>
        </p:spPr>
        <p:txBody>
          <a:bodyPr>
            <a:normAutofit/>
          </a:bodyPr>
          <a:lstStyle>
            <a:lvl1pPr>
              <a:defRPr b="1">
                <a:solidFill>
                  <a:srgbClr val="1B5089"/>
                </a:solidFill>
                <a:latin typeface="Arial"/>
                <a:ea typeface="Arial"/>
                <a:cs typeface="Arial"/>
                <a:sym typeface="Arial"/>
              </a:defRPr>
            </a:lvl1pPr>
          </a:lstStyle>
          <a:p>
            <a:r>
              <a:rPr lang="en-US" sz="3600" dirty="0">
                <a:latin typeface="Aptos" panose="020B0004020202020204" pitchFamily="34" charset="0"/>
              </a:rPr>
              <a:t>The short-term rental (STR) market</a:t>
            </a:r>
            <a:r>
              <a:rPr lang="tr-TR" sz="3600" dirty="0">
                <a:latin typeface="Aptos" panose="020B0004020202020204" pitchFamily="34" charset="0"/>
              </a:rPr>
              <a:t> ‘</a:t>
            </a:r>
            <a:r>
              <a:rPr lang="en-US" sz="3600" dirty="0">
                <a:latin typeface="Aptos" panose="020B0004020202020204" pitchFamily="34" charset="0"/>
              </a:rPr>
              <a:t>Airbnb</a:t>
            </a:r>
            <a:r>
              <a:rPr lang="tr-TR" sz="3600" dirty="0">
                <a:latin typeface="Aptos" panose="020B0004020202020204" pitchFamily="34" charset="0"/>
              </a:rPr>
              <a:t>’</a:t>
            </a:r>
            <a:endParaRPr sz="3600" dirty="0">
              <a:solidFill>
                <a:srgbClr val="1D4289"/>
              </a:solidFill>
              <a:latin typeface="Aptos" panose="020B0004020202020204" pitchFamily="34" charset="0"/>
            </a:endParaRPr>
          </a:p>
        </p:txBody>
      </p:sp>
      <p:sp>
        <p:nvSpPr>
          <p:cNvPr id="12" name="Metin kutusu 11">
            <a:extLst>
              <a:ext uri="{FF2B5EF4-FFF2-40B4-BE49-F238E27FC236}">
                <a16:creationId xmlns:a16="http://schemas.microsoft.com/office/drawing/2014/main" id="{105F6B1A-B52B-997E-F8FC-A4C8EAB84CDD}"/>
              </a:ext>
            </a:extLst>
          </p:cNvPr>
          <p:cNvSpPr txBox="1"/>
          <p:nvPr/>
        </p:nvSpPr>
        <p:spPr>
          <a:xfrm>
            <a:off x="418010" y="3445731"/>
            <a:ext cx="2741750" cy="2356286"/>
          </a:xfrm>
          <a:prstGeom prst="rect">
            <a:avLst/>
          </a:prstGeom>
          <a:noFill/>
        </p:spPr>
        <p:txBody>
          <a:bodyPr wrap="square" rtlCol="0">
            <a:spAutoFit/>
          </a:bodyPr>
          <a:lstStyle/>
          <a:p>
            <a:pPr>
              <a:lnSpc>
                <a:spcPct val="150000"/>
              </a:lnSpc>
              <a:buClr>
                <a:srgbClr val="EF504D"/>
              </a:buClr>
            </a:pPr>
            <a:r>
              <a:rPr lang="tr-TR" sz="2000" dirty="0" err="1">
                <a:latin typeface="Aptos" panose="020B0004020202020204" pitchFamily="34" charset="0"/>
                <a:ea typeface="Calibri" panose="020F0502020204030204" pitchFamily="34" charset="0"/>
              </a:rPr>
              <a:t>Unfairbnb</a:t>
            </a:r>
            <a:endParaRPr lang="tr-TR" sz="2000" dirty="0">
              <a:latin typeface="Aptos" panose="020B0004020202020204" pitchFamily="34" charset="0"/>
              <a:ea typeface="Calibri" panose="020F0502020204030204" pitchFamily="34" charset="0"/>
            </a:endParaRPr>
          </a:p>
          <a:p>
            <a:pPr>
              <a:lnSpc>
                <a:spcPct val="150000"/>
              </a:lnSpc>
              <a:buClr>
                <a:srgbClr val="EF504D"/>
              </a:buClr>
            </a:pPr>
            <a:r>
              <a:rPr lang="tr-TR" sz="2000" dirty="0" err="1">
                <a:latin typeface="Aptos" panose="020B0004020202020204" pitchFamily="34" charset="0"/>
                <a:ea typeface="Calibri" panose="020F0502020204030204" pitchFamily="34" charset="0"/>
              </a:rPr>
              <a:t>Airbnb</a:t>
            </a:r>
            <a:r>
              <a:rPr lang="tr-TR" sz="2000" dirty="0">
                <a:latin typeface="Aptos" panose="020B0004020202020204" pitchFamily="34" charset="0"/>
                <a:ea typeface="Calibri" panose="020F0502020204030204" pitchFamily="34" charset="0"/>
              </a:rPr>
              <a:t> </a:t>
            </a:r>
            <a:r>
              <a:rPr lang="tr-TR" sz="2000" dirty="0" err="1">
                <a:latin typeface="Aptos" panose="020B0004020202020204" pitchFamily="34" charset="0"/>
                <a:ea typeface="Calibri" panose="020F0502020204030204" pitchFamily="34" charset="0"/>
              </a:rPr>
              <a:t>vs</a:t>
            </a:r>
            <a:r>
              <a:rPr lang="tr-TR" sz="2000" dirty="0">
                <a:latin typeface="Aptos" panose="020B0004020202020204" pitchFamily="34" charset="0"/>
                <a:ea typeface="Calibri" panose="020F0502020204030204" pitchFamily="34" charset="0"/>
              </a:rPr>
              <a:t> Berlin</a:t>
            </a:r>
          </a:p>
          <a:p>
            <a:pPr>
              <a:lnSpc>
                <a:spcPct val="150000"/>
              </a:lnSpc>
              <a:buClr>
                <a:srgbClr val="EF504D"/>
              </a:buClr>
            </a:pPr>
            <a:r>
              <a:rPr lang="tr-TR" sz="2000" dirty="0" err="1">
                <a:latin typeface="Aptos" panose="020B0004020202020204" pitchFamily="34" charset="0"/>
                <a:ea typeface="Calibri" panose="020F0502020204030204" pitchFamily="34" charset="0"/>
              </a:rPr>
              <a:t>Fairbnb</a:t>
            </a:r>
            <a:endParaRPr lang="tr-TR" sz="2000" dirty="0">
              <a:latin typeface="Aptos" panose="020B0004020202020204" pitchFamily="34" charset="0"/>
              <a:ea typeface="Calibri" panose="020F0502020204030204" pitchFamily="34" charset="0"/>
            </a:endParaRPr>
          </a:p>
          <a:p>
            <a:pPr>
              <a:lnSpc>
                <a:spcPct val="150000"/>
              </a:lnSpc>
              <a:buClr>
                <a:srgbClr val="EF504D"/>
              </a:buClr>
            </a:pPr>
            <a:r>
              <a:rPr lang="tr-TR" sz="2000" dirty="0">
                <a:highlight>
                  <a:srgbClr val="FFFFFF"/>
                </a:highlight>
                <a:latin typeface="Aptos" panose="020B0004020202020204" pitchFamily="34" charset="0"/>
              </a:rPr>
              <a:t>JPNSI</a:t>
            </a:r>
            <a:endParaRPr lang="tr-TR" sz="2000" dirty="0">
              <a:highlight>
                <a:srgbClr val="FFFFFF"/>
              </a:highlight>
              <a:latin typeface="Aptos" panose="020B0004020202020204" pitchFamily="34" charset="0"/>
              <a:ea typeface="Calibri" panose="020F0502020204030204" pitchFamily="34" charset="0"/>
            </a:endParaRPr>
          </a:p>
          <a:p>
            <a:pPr>
              <a:lnSpc>
                <a:spcPct val="150000"/>
              </a:lnSpc>
              <a:buClr>
                <a:srgbClr val="EF504D"/>
              </a:buClr>
            </a:pPr>
            <a:r>
              <a:rPr lang="tr-TR" sz="2000" dirty="0" err="1">
                <a:highlight>
                  <a:srgbClr val="FFFFFF"/>
                </a:highlight>
                <a:latin typeface="Aptos" panose="020B0004020202020204" pitchFamily="34" charset="0"/>
                <a:ea typeface="Calibri" panose="020F0502020204030204" pitchFamily="34" charset="0"/>
              </a:rPr>
              <a:t>InsideAirbnb</a:t>
            </a:r>
            <a:endParaRPr lang="tr-TR" sz="2000" dirty="0">
              <a:latin typeface="Aptos" panose="020B0004020202020204" pitchFamily="34" charset="0"/>
              <a:ea typeface="Calibri" panose="020F0502020204030204" pitchFamily="34" charset="0"/>
            </a:endParaRPr>
          </a:p>
        </p:txBody>
      </p:sp>
      <p:pic>
        <p:nvPicPr>
          <p:cNvPr id="3" name="Resim 2">
            <a:extLst>
              <a:ext uri="{FF2B5EF4-FFF2-40B4-BE49-F238E27FC236}">
                <a16:creationId xmlns:a16="http://schemas.microsoft.com/office/drawing/2014/main" id="{52A8CAD5-0640-6760-88B2-0D1951E49626}"/>
              </a:ext>
            </a:extLst>
          </p:cNvPr>
          <p:cNvPicPr>
            <a:picLocks noChangeAspect="1"/>
          </p:cNvPicPr>
          <p:nvPr/>
        </p:nvPicPr>
        <p:blipFill>
          <a:blip r:embed="rId4"/>
          <a:stretch>
            <a:fillRect/>
          </a:stretch>
        </p:blipFill>
        <p:spPr>
          <a:xfrm>
            <a:off x="2936240" y="3886815"/>
            <a:ext cx="5362233" cy="2249592"/>
          </a:xfrm>
          <a:prstGeom prst="rect">
            <a:avLst/>
          </a:prstGeom>
        </p:spPr>
      </p:pic>
      <p:pic>
        <p:nvPicPr>
          <p:cNvPr id="6" name="Resim 5">
            <a:extLst>
              <a:ext uri="{FF2B5EF4-FFF2-40B4-BE49-F238E27FC236}">
                <a16:creationId xmlns:a16="http://schemas.microsoft.com/office/drawing/2014/main" id="{CD09B487-C8AF-213B-D8C9-13F4E81205E2}"/>
              </a:ext>
            </a:extLst>
          </p:cNvPr>
          <p:cNvPicPr>
            <a:picLocks noChangeAspect="1"/>
          </p:cNvPicPr>
          <p:nvPr/>
        </p:nvPicPr>
        <p:blipFill rotWithShape="1">
          <a:blip r:embed="rId5"/>
          <a:srcRect r="10325"/>
          <a:stretch/>
        </p:blipFill>
        <p:spPr>
          <a:xfrm>
            <a:off x="8017050" y="1251004"/>
            <a:ext cx="4174950" cy="2300220"/>
          </a:xfrm>
          <a:prstGeom prst="rect">
            <a:avLst/>
          </a:prstGeom>
        </p:spPr>
      </p:pic>
      <p:pic>
        <p:nvPicPr>
          <p:cNvPr id="11" name="Resim 10">
            <a:extLst>
              <a:ext uri="{FF2B5EF4-FFF2-40B4-BE49-F238E27FC236}">
                <a16:creationId xmlns:a16="http://schemas.microsoft.com/office/drawing/2014/main" id="{69B14BFE-4937-0089-B45D-E8E4A0061B58}"/>
              </a:ext>
            </a:extLst>
          </p:cNvPr>
          <p:cNvPicPr>
            <a:picLocks noChangeAspect="1"/>
          </p:cNvPicPr>
          <p:nvPr/>
        </p:nvPicPr>
        <p:blipFill>
          <a:blip r:embed="rId6"/>
          <a:stretch>
            <a:fillRect/>
          </a:stretch>
        </p:blipFill>
        <p:spPr>
          <a:xfrm>
            <a:off x="4921331" y="1998068"/>
            <a:ext cx="3667917" cy="2249593"/>
          </a:xfrm>
          <a:prstGeom prst="rect">
            <a:avLst/>
          </a:prstGeom>
        </p:spPr>
      </p:pic>
      <p:pic>
        <p:nvPicPr>
          <p:cNvPr id="9" name="Resim 8">
            <a:extLst>
              <a:ext uri="{FF2B5EF4-FFF2-40B4-BE49-F238E27FC236}">
                <a16:creationId xmlns:a16="http://schemas.microsoft.com/office/drawing/2014/main" id="{C7E26A95-4E96-5F8B-4DF3-A70BB5D4472C}"/>
              </a:ext>
            </a:extLst>
          </p:cNvPr>
          <p:cNvPicPr>
            <a:picLocks noChangeAspect="1"/>
          </p:cNvPicPr>
          <p:nvPr/>
        </p:nvPicPr>
        <p:blipFill>
          <a:blip r:embed="rId7"/>
          <a:stretch>
            <a:fillRect/>
          </a:stretch>
        </p:blipFill>
        <p:spPr>
          <a:xfrm>
            <a:off x="7917284" y="3445731"/>
            <a:ext cx="3970950" cy="2160910"/>
          </a:xfrm>
          <a:prstGeom prst="rect">
            <a:avLst/>
          </a:prstGeom>
        </p:spPr>
      </p:pic>
      <p:pic>
        <p:nvPicPr>
          <p:cNvPr id="8" name="Resim 7">
            <a:extLst>
              <a:ext uri="{FF2B5EF4-FFF2-40B4-BE49-F238E27FC236}">
                <a16:creationId xmlns:a16="http://schemas.microsoft.com/office/drawing/2014/main" id="{BE3ED886-ADE0-D4D9-B05E-7344185B3D20}"/>
              </a:ext>
            </a:extLst>
          </p:cNvPr>
          <p:cNvPicPr>
            <a:picLocks noChangeAspect="1"/>
          </p:cNvPicPr>
          <p:nvPr/>
        </p:nvPicPr>
        <p:blipFill>
          <a:blip r:embed="rId8"/>
          <a:stretch>
            <a:fillRect/>
          </a:stretch>
        </p:blipFill>
        <p:spPr>
          <a:xfrm>
            <a:off x="1788885" y="1287554"/>
            <a:ext cx="3672715" cy="2263670"/>
          </a:xfrm>
          <a:prstGeom prst="rect">
            <a:avLst/>
          </a:prstGeom>
        </p:spPr>
      </p:pic>
    </p:spTree>
    <p:extLst>
      <p:ext uri="{BB962C8B-B14F-4D97-AF65-F5344CB8AC3E}">
        <p14:creationId xmlns:p14="http://schemas.microsoft.com/office/powerpoint/2010/main" val="35165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834EB-E97A-25CA-CE15-EEF72A75A30A}"/>
            </a:ext>
          </a:extLst>
        </p:cNvPr>
        <p:cNvGrpSpPr/>
        <p:nvPr/>
      </p:nvGrpSpPr>
      <p:grpSpPr>
        <a:xfrm>
          <a:off x="0" y="0"/>
          <a:ext cx="0" cy="0"/>
          <a:chOff x="0" y="0"/>
          <a:chExt cx="0" cy="0"/>
        </a:xfrm>
      </p:grpSpPr>
      <p:sp>
        <p:nvSpPr>
          <p:cNvPr id="5" name="Dikdörtgen 4">
            <a:extLst>
              <a:ext uri="{FF2B5EF4-FFF2-40B4-BE49-F238E27FC236}">
                <a16:creationId xmlns:a16="http://schemas.microsoft.com/office/drawing/2014/main" id="{14E70EB3-0B77-04C1-C3D1-158E4D58413D}"/>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45C99184-45AC-8488-0218-347EF382B7DC}"/>
              </a:ext>
            </a:extLst>
          </p:cNvPr>
          <p:cNvPicPr>
            <a:picLocks noChangeAspect="1"/>
          </p:cNvPicPr>
          <p:nvPr/>
        </p:nvPicPr>
        <p:blipFill>
          <a:blip r:embed="rId3"/>
          <a:stretch>
            <a:fillRect/>
          </a:stretch>
        </p:blipFill>
        <p:spPr>
          <a:xfrm>
            <a:off x="10038080" y="6089366"/>
            <a:ext cx="1442720" cy="571154"/>
          </a:xfrm>
          <a:prstGeom prst="rect">
            <a:avLst/>
          </a:prstGeom>
        </p:spPr>
      </p:pic>
      <p:sp>
        <p:nvSpPr>
          <p:cNvPr id="2" name="Virsraksts 1">
            <a:extLst>
              <a:ext uri="{FF2B5EF4-FFF2-40B4-BE49-F238E27FC236}">
                <a16:creationId xmlns:a16="http://schemas.microsoft.com/office/drawing/2014/main" id="{1CF03453-E549-4791-E762-9F347E3AB3DF}"/>
              </a:ext>
            </a:extLst>
          </p:cNvPr>
          <p:cNvSpPr txBox="1">
            <a:spLocks noGrp="1"/>
          </p:cNvSpPr>
          <p:nvPr>
            <p:ph type="title"/>
          </p:nvPr>
        </p:nvSpPr>
        <p:spPr>
          <a:xfrm>
            <a:off x="418010" y="450603"/>
            <a:ext cx="11399522" cy="1099998"/>
          </a:xfrm>
          <a:prstGeom prst="rect">
            <a:avLst/>
          </a:prstGeom>
        </p:spPr>
        <p:txBody>
          <a:bodyPr>
            <a:normAutofit/>
          </a:bodyPr>
          <a:lstStyle>
            <a:lvl1pPr>
              <a:defRPr b="1">
                <a:solidFill>
                  <a:srgbClr val="1B5089"/>
                </a:solidFill>
                <a:latin typeface="Arial"/>
                <a:ea typeface="Arial"/>
                <a:cs typeface="Arial"/>
                <a:sym typeface="Arial"/>
              </a:defRPr>
            </a:lvl1pPr>
          </a:lstStyle>
          <a:p>
            <a:r>
              <a:rPr lang="en-US" sz="3600" dirty="0">
                <a:latin typeface="Aptos" panose="020B0004020202020204" pitchFamily="34" charset="0"/>
              </a:rPr>
              <a:t>R</a:t>
            </a:r>
            <a:r>
              <a:rPr lang="tr-TR" sz="3600" dirty="0" err="1">
                <a:latin typeface="Aptos" panose="020B0004020202020204" pitchFamily="34" charset="0"/>
              </a:rPr>
              <a:t>egulating</a:t>
            </a:r>
            <a:r>
              <a:rPr lang="tr-TR" sz="3600" dirty="0">
                <a:latin typeface="Aptos" panose="020B0004020202020204" pitchFamily="34" charset="0"/>
              </a:rPr>
              <a:t> </a:t>
            </a:r>
            <a:r>
              <a:rPr lang="tr-TR" sz="3600" dirty="0" err="1">
                <a:latin typeface="Aptos" panose="020B0004020202020204" pitchFamily="34" charset="0"/>
              </a:rPr>
              <a:t>Strs</a:t>
            </a:r>
            <a:r>
              <a:rPr lang="en-US" sz="3600" dirty="0">
                <a:latin typeface="Aptos" panose="020B0004020202020204" pitchFamily="34" charset="0"/>
              </a:rPr>
              <a:t>: N</a:t>
            </a:r>
            <a:r>
              <a:rPr lang="tr-TR" sz="3600" dirty="0" err="1">
                <a:latin typeface="Aptos" panose="020B0004020202020204" pitchFamily="34" charset="0"/>
              </a:rPr>
              <a:t>arratives</a:t>
            </a:r>
            <a:r>
              <a:rPr lang="en-US" sz="3600" dirty="0">
                <a:latin typeface="Aptos" panose="020B0004020202020204" pitchFamily="34" charset="0"/>
              </a:rPr>
              <a:t> </a:t>
            </a:r>
            <a:r>
              <a:rPr lang="tr-TR" sz="3600" dirty="0" err="1">
                <a:latin typeface="Aptos" panose="020B0004020202020204" pitchFamily="34" charset="0"/>
              </a:rPr>
              <a:t>and</a:t>
            </a:r>
            <a:r>
              <a:rPr lang="en-US" sz="3600" dirty="0">
                <a:latin typeface="Aptos" panose="020B0004020202020204" pitchFamily="34" charset="0"/>
              </a:rPr>
              <a:t> A</a:t>
            </a:r>
            <a:r>
              <a:rPr lang="tr-TR" sz="3600" dirty="0" err="1">
                <a:latin typeface="Aptos" panose="020B0004020202020204" pitchFamily="34" charset="0"/>
              </a:rPr>
              <a:t>pproaches</a:t>
            </a:r>
            <a:endParaRPr lang="en-US" sz="3600" dirty="0">
              <a:solidFill>
                <a:srgbClr val="1D4289"/>
              </a:solidFill>
              <a:latin typeface="Aptos" panose="020B0004020202020204" pitchFamily="34" charset="0"/>
            </a:endParaRPr>
          </a:p>
        </p:txBody>
      </p:sp>
      <p:sp>
        <p:nvSpPr>
          <p:cNvPr id="3" name="Satura vietturis 2">
            <a:extLst>
              <a:ext uri="{FF2B5EF4-FFF2-40B4-BE49-F238E27FC236}">
                <a16:creationId xmlns:a16="http://schemas.microsoft.com/office/drawing/2014/main" id="{97C23B5E-2804-3EFB-3772-42B62F6F15E9}"/>
              </a:ext>
            </a:extLst>
          </p:cNvPr>
          <p:cNvSpPr txBox="1">
            <a:spLocks/>
          </p:cNvSpPr>
          <p:nvPr/>
        </p:nvSpPr>
        <p:spPr>
          <a:xfrm>
            <a:off x="418010" y="1550601"/>
            <a:ext cx="11062791" cy="426455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600"/>
              </a:spcBef>
              <a:buSzTx/>
              <a:buFont typeface="Arial" panose="020B0604020202020204" pitchFamily="34" charset="0"/>
              <a:buNone/>
              <a:defRPr sz="2800" kern="1200">
                <a:solidFill>
                  <a:schemeClr val="tx1"/>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sz="2000" dirty="0">
              <a:latin typeface="Aptos" panose="020B0004020202020204" pitchFamily="34" charset="0"/>
            </a:endParaRPr>
          </a:p>
        </p:txBody>
      </p:sp>
      <p:graphicFrame>
        <p:nvGraphicFramePr>
          <p:cNvPr id="6" name="Tablo 5">
            <a:extLst>
              <a:ext uri="{FF2B5EF4-FFF2-40B4-BE49-F238E27FC236}">
                <a16:creationId xmlns:a16="http://schemas.microsoft.com/office/drawing/2014/main" id="{3CCEFDDE-05A4-E321-75EB-321DB93B65DF}"/>
              </a:ext>
            </a:extLst>
          </p:cNvPr>
          <p:cNvGraphicFramePr>
            <a:graphicFrameLocks noGrp="1"/>
          </p:cNvGraphicFramePr>
          <p:nvPr>
            <p:extLst>
              <p:ext uri="{D42A27DB-BD31-4B8C-83A1-F6EECF244321}">
                <p14:modId xmlns:p14="http://schemas.microsoft.com/office/powerpoint/2010/main" val="2473929528"/>
              </p:ext>
            </p:extLst>
          </p:nvPr>
        </p:nvGraphicFramePr>
        <p:xfrm>
          <a:off x="374468" y="1216708"/>
          <a:ext cx="11399522" cy="2346960"/>
        </p:xfrm>
        <a:graphic>
          <a:graphicData uri="http://schemas.openxmlformats.org/drawingml/2006/table">
            <a:tbl>
              <a:tblPr firstRow="1" bandRow="1">
                <a:tableStyleId>{2D5ABB26-0587-4C30-8999-92F81FD0307C}</a:tableStyleId>
              </a:tblPr>
              <a:tblGrid>
                <a:gridCol w="387532">
                  <a:extLst>
                    <a:ext uri="{9D8B030D-6E8A-4147-A177-3AD203B41FA5}">
                      <a16:colId xmlns:a16="http://schemas.microsoft.com/office/drawing/2014/main" val="1491582602"/>
                    </a:ext>
                  </a:extLst>
                </a:gridCol>
                <a:gridCol w="5283814">
                  <a:extLst>
                    <a:ext uri="{9D8B030D-6E8A-4147-A177-3AD203B41FA5}">
                      <a16:colId xmlns:a16="http://schemas.microsoft.com/office/drawing/2014/main" val="4161329430"/>
                    </a:ext>
                  </a:extLst>
                </a:gridCol>
                <a:gridCol w="5728176">
                  <a:extLst>
                    <a:ext uri="{9D8B030D-6E8A-4147-A177-3AD203B41FA5}">
                      <a16:colId xmlns:a16="http://schemas.microsoft.com/office/drawing/2014/main" val="3237005124"/>
                    </a:ext>
                  </a:extLst>
                </a:gridCol>
              </a:tblGrid>
              <a:tr h="358358">
                <a:tc gridSpan="3">
                  <a:txBody>
                    <a:bodyPr/>
                    <a:lstStyle/>
                    <a:p>
                      <a:pPr algn="ctr"/>
                      <a:r>
                        <a:rPr lang="tr-TR" sz="2000" b="0" dirty="0" err="1">
                          <a:latin typeface="Aptos" panose="020B0004020202020204" pitchFamily="34" charset="0"/>
                        </a:rPr>
                        <a:t>Perspectives</a:t>
                      </a:r>
                      <a:endParaRPr lang="tr-TR" sz="2000" b="0" dirty="0">
                        <a:latin typeface="Aptos" panose="020B0004020202020204" pitchFamily="34" charset="0"/>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lnB w="28575"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tr-TR" dirty="0"/>
                    </a:p>
                  </a:txBody>
                  <a:tcPr/>
                </a:tc>
                <a:extLst>
                  <a:ext uri="{0D108BD9-81ED-4DB2-BD59-A6C34878D82A}">
                    <a16:rowId xmlns:a16="http://schemas.microsoft.com/office/drawing/2014/main" val="1671869881"/>
                  </a:ext>
                </a:extLst>
              </a:tr>
              <a:tr h="358358">
                <a:tc>
                  <a:txBody>
                    <a:bodyPr/>
                    <a:lstStyle/>
                    <a:p>
                      <a:pPr algn="ctr"/>
                      <a:endParaRPr lang="tr-TR" sz="2000" dirty="0">
                        <a:latin typeface="Aptos" panose="020B00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2">
                          <a:lumMod val="10000"/>
                        </a:schemeClr>
                      </a:solidFill>
                      <a:prstDash val="solid"/>
                      <a:round/>
                      <a:headEnd type="none" w="med" len="med"/>
                      <a:tailEnd type="none" w="med" len="med"/>
                    </a:lnT>
                    <a:lnB w="28575"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tr-TR" sz="2000" dirty="0" err="1">
                          <a:latin typeface="Aptos" panose="020B0004020202020204" pitchFamily="34" charset="0"/>
                        </a:rPr>
                        <a:t>Positive</a:t>
                      </a:r>
                      <a:endParaRPr lang="tr-TR" sz="2000" dirty="0">
                        <a:latin typeface="Aptos" panose="020B0004020202020204" pitchFamily="34" charset="0"/>
                      </a:endParaRPr>
                    </a:p>
                  </a:txBody>
                  <a:tcPr>
                    <a:lnL w="12700" cap="flat" cmpd="sng" algn="ctr">
                      <a:noFill/>
                      <a:prstDash val="solid"/>
                      <a:round/>
                      <a:headEnd type="none" w="med" len="med"/>
                      <a:tailEnd type="none" w="med" len="med"/>
                    </a:lnL>
                    <a:lnR w="28575" cap="flat" cmpd="sng" algn="ctr">
                      <a:solidFill>
                        <a:schemeClr val="bg2">
                          <a:lumMod val="10000"/>
                        </a:schemeClr>
                      </a:solidFill>
                      <a:prstDash val="solid"/>
                      <a:round/>
                      <a:headEnd type="none" w="med" len="med"/>
                      <a:tailEnd type="none" w="med" len="med"/>
                    </a:lnR>
                    <a:lnT w="28575" cap="flat" cmpd="sng" algn="ctr">
                      <a:solidFill>
                        <a:schemeClr val="bg2">
                          <a:lumMod val="10000"/>
                        </a:schemeClr>
                      </a:solidFill>
                      <a:prstDash val="solid"/>
                      <a:round/>
                      <a:headEnd type="none" w="med" len="med"/>
                      <a:tailEnd type="none" w="med" len="med"/>
                    </a:lnT>
                    <a:lnB w="28575"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tr-TR" sz="2000" dirty="0" err="1">
                          <a:latin typeface="Aptos" panose="020B0004020202020204" pitchFamily="34" charset="0"/>
                        </a:rPr>
                        <a:t>Negative</a:t>
                      </a:r>
                      <a:endParaRPr lang="tr-TR" sz="2000" dirty="0">
                        <a:latin typeface="Aptos" panose="020B0004020202020204" pitchFamily="34" charset="0"/>
                      </a:endParaRPr>
                    </a:p>
                  </a:txBody>
                  <a:tcPr>
                    <a:lnL w="28575" cap="flat" cmpd="sng" algn="ctr">
                      <a:solidFill>
                        <a:schemeClr val="bg2">
                          <a:lumMod val="10000"/>
                        </a:schemeClr>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2">
                          <a:lumMod val="10000"/>
                        </a:schemeClr>
                      </a:solidFill>
                      <a:prstDash val="solid"/>
                      <a:round/>
                      <a:headEnd type="none" w="med" len="med"/>
                      <a:tailEnd type="none" w="med" len="med"/>
                    </a:lnT>
                    <a:lnB w="28575" cap="flat" cmpd="sng" algn="ctr">
                      <a:solidFill>
                        <a:schemeClr val="bg2">
                          <a:lumMod val="1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6457965"/>
                  </a:ext>
                </a:extLst>
              </a:tr>
              <a:tr h="1075074">
                <a:tc>
                  <a:txBody>
                    <a:bodyPr/>
                    <a:lstStyle/>
                    <a:p>
                      <a:pPr algn="ctr"/>
                      <a:br>
                        <a:rPr lang="tr-TR" dirty="0"/>
                      </a:br>
                      <a:r>
                        <a:rPr lang="tr-TR" dirty="0" err="1">
                          <a:latin typeface="Aptos" panose="020B0004020202020204" pitchFamily="34" charset="0"/>
                        </a:rPr>
                        <a:t>Actors</a:t>
                      </a:r>
                      <a:endParaRPr lang="tr-TR" dirty="0">
                        <a:latin typeface="Aptos" panose="020B0004020202020204" pitchFamily="34" charset="0"/>
                      </a:endParaRPr>
                    </a:p>
                  </a:txBody>
                  <a:tcPr vert="vert270" anchor="b">
                    <a:lnL w="12700" cap="flat" cmpd="sng" algn="ctr">
                      <a:noFill/>
                      <a:prstDash val="solid"/>
                      <a:round/>
                      <a:headEnd type="none" w="med" len="med"/>
                      <a:tailEnd type="none" w="med" len="med"/>
                    </a:lnL>
                    <a:lnR w="28575" cap="flat" cmpd="sng" algn="ctr">
                      <a:solidFill>
                        <a:schemeClr val="bg2">
                          <a:lumMod val="10000"/>
                        </a:schemeClr>
                      </a:solidFill>
                      <a:prstDash val="solid"/>
                      <a:round/>
                      <a:headEnd type="none" w="med" len="med"/>
                      <a:tailEnd type="none" w="med" len="med"/>
                    </a:lnR>
                    <a:lnT w="28575" cap="flat" cmpd="sng" algn="ctr">
                      <a:solidFill>
                        <a:schemeClr val="bg2">
                          <a:lumMod val="10000"/>
                        </a:schemeClr>
                      </a:solidFill>
                      <a:prstDash val="solid"/>
                      <a:round/>
                      <a:headEnd type="none" w="med" len="med"/>
                      <a:tailEnd type="none" w="med" len="med"/>
                    </a:lnT>
                    <a:lnB w="28575" cap="flat" cmpd="sng" algn="ctr">
                      <a:solidFill>
                        <a:schemeClr val="bg2">
                          <a:lumMod val="10000"/>
                        </a:schemeClr>
                      </a:solidFill>
                      <a:prstDash val="solid"/>
                      <a:round/>
                      <a:headEnd type="none" w="med" len="med"/>
                      <a:tailEnd type="none" w="med" len="med"/>
                    </a:lnB>
                  </a:tcPr>
                </a:tc>
                <a:tc>
                  <a:txBody>
                    <a:bodyPr/>
                    <a:lstStyle/>
                    <a:p>
                      <a:pPr algn="ctr" fontAlgn="ctr">
                        <a:lnSpc>
                          <a:spcPct val="150000"/>
                        </a:lnSpc>
                      </a:pPr>
                      <a:r>
                        <a:rPr lang="tr-TR" sz="1800" dirty="0">
                          <a:latin typeface="Aptos" panose="020B0004020202020204" pitchFamily="34" charset="0"/>
                        </a:rPr>
                        <a:t>Service </a:t>
                      </a:r>
                      <a:r>
                        <a:rPr lang="tr-TR" sz="1800" dirty="0" err="1">
                          <a:latin typeface="Aptos" panose="020B0004020202020204" pitchFamily="34" charset="0"/>
                        </a:rPr>
                        <a:t>providers</a:t>
                      </a:r>
                      <a:r>
                        <a:rPr lang="tr-TR" sz="1800" dirty="0">
                          <a:latin typeface="Aptos" panose="020B0004020202020204" pitchFamily="34" charset="0"/>
                        </a:rPr>
                        <a:t> ‘</a:t>
                      </a:r>
                      <a:r>
                        <a:rPr lang="tr-TR" sz="1800" dirty="0" err="1">
                          <a:latin typeface="Aptos" panose="020B0004020202020204" pitchFamily="34" charset="0"/>
                        </a:rPr>
                        <a:t>Airbnb</a:t>
                      </a:r>
                      <a:r>
                        <a:rPr lang="tr-TR" sz="1800" dirty="0">
                          <a:latin typeface="Aptos" panose="020B0004020202020204" pitchFamily="34" charset="0"/>
                        </a:rPr>
                        <a:t>’ , </a:t>
                      </a:r>
                      <a:r>
                        <a:rPr lang="tr-TR" sz="1800" dirty="0" err="1">
                          <a:latin typeface="Aptos" panose="020B0004020202020204" pitchFamily="34" charset="0"/>
                        </a:rPr>
                        <a:t>Sharing</a:t>
                      </a:r>
                      <a:r>
                        <a:rPr lang="tr-TR" sz="1800" dirty="0">
                          <a:latin typeface="Aptos" panose="020B0004020202020204" pitchFamily="34" charset="0"/>
                        </a:rPr>
                        <a:t> </a:t>
                      </a:r>
                      <a:r>
                        <a:rPr lang="tr-TR" sz="1800" dirty="0" err="1">
                          <a:latin typeface="Aptos" panose="020B0004020202020204" pitchFamily="34" charset="0"/>
                        </a:rPr>
                        <a:t>Economy</a:t>
                      </a:r>
                      <a:endParaRPr lang="tr-TR" sz="1800" dirty="0">
                        <a:latin typeface="Aptos" panose="020B0004020202020204" pitchFamily="34" charset="0"/>
                      </a:endParaRPr>
                    </a:p>
                    <a:p>
                      <a:endParaRPr lang="tr-TR" dirty="0"/>
                    </a:p>
                  </a:txBody>
                  <a:tcPr>
                    <a:lnL w="28575" cap="flat" cmpd="sng" algn="ctr">
                      <a:solidFill>
                        <a:schemeClr val="bg2">
                          <a:lumMod val="10000"/>
                        </a:schemeClr>
                      </a:solidFill>
                      <a:prstDash val="solid"/>
                      <a:round/>
                      <a:headEnd type="none" w="med" len="med"/>
                      <a:tailEnd type="none" w="med" len="med"/>
                    </a:lnL>
                    <a:lnR w="28575" cap="flat" cmpd="sng" algn="ctr">
                      <a:solidFill>
                        <a:schemeClr val="bg2">
                          <a:lumMod val="10000"/>
                        </a:schemeClr>
                      </a:solidFill>
                      <a:prstDash val="solid"/>
                      <a:round/>
                      <a:headEnd type="none" w="med" len="med"/>
                      <a:tailEnd type="none" w="med" len="med"/>
                    </a:lnR>
                    <a:lnT w="28575" cap="flat" cmpd="sng" algn="ctr">
                      <a:solidFill>
                        <a:schemeClr val="bg2">
                          <a:lumMod val="10000"/>
                        </a:schemeClr>
                      </a:solidFill>
                      <a:prstDash val="solid"/>
                      <a:round/>
                      <a:headEnd type="none" w="med" len="med"/>
                      <a:tailEnd type="none" w="med" len="med"/>
                    </a:lnT>
                    <a:lnB w="28575" cap="flat" cmpd="sng" algn="ctr">
                      <a:solidFill>
                        <a:schemeClr val="bg2">
                          <a:lumMod val="10000"/>
                        </a:schemeClr>
                      </a:solidFill>
                      <a:prstDash val="solid"/>
                      <a:round/>
                      <a:headEnd type="none" w="med" len="med"/>
                      <a:tailEnd type="none" w="med" len="med"/>
                    </a:lnB>
                  </a:tcPr>
                </a:tc>
                <a:tc>
                  <a:txBody>
                    <a:bodyPr/>
                    <a:lstStyle/>
                    <a:p>
                      <a:pPr algn="l" fontAlgn="ctr">
                        <a:lnSpc>
                          <a:spcPct val="150000"/>
                        </a:lnSpc>
                      </a:pPr>
                      <a:r>
                        <a:rPr lang="tr-TR" sz="1800" dirty="0" err="1">
                          <a:latin typeface="Aptos" panose="020B0004020202020204" pitchFamily="34" charset="0"/>
                        </a:rPr>
                        <a:t>Neighbourhood</a:t>
                      </a:r>
                      <a:r>
                        <a:rPr lang="tr-TR" sz="1800" dirty="0">
                          <a:latin typeface="Aptos" panose="020B0004020202020204" pitchFamily="34" charset="0"/>
                        </a:rPr>
                        <a:t> </a:t>
                      </a:r>
                      <a:r>
                        <a:rPr lang="tr-TR" sz="1800" dirty="0" err="1">
                          <a:latin typeface="Aptos" panose="020B0004020202020204" pitchFamily="34" charset="0"/>
                        </a:rPr>
                        <a:t>associations</a:t>
                      </a:r>
                      <a:r>
                        <a:rPr lang="tr-TR" sz="1800" dirty="0">
                          <a:latin typeface="Aptos" panose="020B0004020202020204" pitchFamily="34" charset="0"/>
                        </a:rPr>
                        <a:t>, Urban </a:t>
                      </a:r>
                      <a:r>
                        <a:rPr lang="tr-TR" sz="1800" dirty="0" err="1">
                          <a:latin typeface="Aptos" panose="020B0004020202020204" pitchFamily="34" charset="0"/>
                        </a:rPr>
                        <a:t>movements</a:t>
                      </a:r>
                      <a:r>
                        <a:rPr lang="tr-TR" sz="1800" dirty="0">
                          <a:latin typeface="Aptos" panose="020B0004020202020204" pitchFamily="34" charset="0"/>
                        </a:rPr>
                        <a:t>, </a:t>
                      </a:r>
                      <a:r>
                        <a:rPr lang="tr-TR" sz="1800" dirty="0" err="1">
                          <a:latin typeface="Aptos" panose="020B0004020202020204" pitchFamily="34" charset="0"/>
                        </a:rPr>
                        <a:t>Grassroots</a:t>
                      </a:r>
                      <a:r>
                        <a:rPr lang="tr-TR" sz="1800" dirty="0">
                          <a:latin typeface="Aptos" panose="020B0004020202020204" pitchFamily="34" charset="0"/>
                        </a:rPr>
                        <a:t> </a:t>
                      </a:r>
                      <a:r>
                        <a:rPr lang="tr-TR" sz="1800" dirty="0" err="1">
                          <a:latin typeface="Aptos" panose="020B0004020202020204" pitchFamily="34" charset="0"/>
                        </a:rPr>
                        <a:t>campaigns</a:t>
                      </a:r>
                      <a:r>
                        <a:rPr lang="tr-TR" sz="1800" dirty="0">
                          <a:latin typeface="Aptos" panose="020B0004020202020204" pitchFamily="34" charset="0"/>
                        </a:rPr>
                        <a:t>, Hotel </a:t>
                      </a:r>
                      <a:r>
                        <a:rPr lang="tr-TR" sz="1800" dirty="0" err="1">
                          <a:latin typeface="Aptos" panose="020B0004020202020204" pitchFamily="34" charset="0"/>
                        </a:rPr>
                        <a:t>and</a:t>
                      </a:r>
                      <a:r>
                        <a:rPr lang="tr-TR" sz="1800" dirty="0">
                          <a:latin typeface="Aptos" panose="020B0004020202020204" pitchFamily="34" charset="0"/>
                        </a:rPr>
                        <a:t> </a:t>
                      </a:r>
                      <a:r>
                        <a:rPr lang="tr-TR" sz="1800" dirty="0" err="1">
                          <a:latin typeface="Aptos" panose="020B0004020202020204" pitchFamily="34" charset="0"/>
                        </a:rPr>
                        <a:t>hospitality</a:t>
                      </a:r>
                      <a:r>
                        <a:rPr lang="tr-TR" sz="1800" dirty="0">
                          <a:latin typeface="Aptos" panose="020B0004020202020204" pitchFamily="34" charset="0"/>
                        </a:rPr>
                        <a:t> </a:t>
                      </a:r>
                      <a:r>
                        <a:rPr lang="tr-TR" sz="1800" dirty="0" err="1">
                          <a:latin typeface="Aptos" panose="020B0004020202020204" pitchFamily="34" charset="0"/>
                        </a:rPr>
                        <a:t>industry's</a:t>
                      </a:r>
                      <a:r>
                        <a:rPr lang="tr-TR" sz="1800" dirty="0">
                          <a:latin typeface="Aptos" panose="020B0004020202020204" pitchFamily="34" charset="0"/>
                        </a:rPr>
                        <a:t> </a:t>
                      </a:r>
                    </a:p>
                    <a:p>
                      <a:endParaRPr lang="tr-TR" dirty="0"/>
                    </a:p>
                  </a:txBody>
                  <a:tcPr>
                    <a:lnL w="28575" cap="flat" cmpd="sng" algn="ctr">
                      <a:solidFill>
                        <a:schemeClr val="bg2">
                          <a:lumMod val="10000"/>
                        </a:schemeClr>
                      </a:solidFill>
                      <a:prstDash val="solid"/>
                      <a:round/>
                      <a:headEnd type="none" w="med" len="med"/>
                      <a:tailEnd type="none" w="med" len="med"/>
                    </a:lnL>
                    <a:lnT w="28575" cap="flat" cmpd="sng" algn="ctr">
                      <a:solidFill>
                        <a:schemeClr val="bg2">
                          <a:lumMod val="10000"/>
                        </a:schemeClr>
                      </a:solidFill>
                      <a:prstDash val="solid"/>
                      <a:round/>
                      <a:headEnd type="none" w="med" len="med"/>
                      <a:tailEnd type="none" w="med" len="med"/>
                    </a:lnT>
                    <a:lnB w="28575"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val="2165543148"/>
                  </a:ext>
                </a:extLst>
              </a:tr>
              <a:tr h="330792">
                <a:tc>
                  <a:txBody>
                    <a:bodyPr/>
                    <a:lstStyle/>
                    <a:p>
                      <a:endParaRPr lang="tr-TR" dirty="0"/>
                    </a:p>
                  </a:txBody>
                  <a:tcPr>
                    <a:lnT w="28575" cap="flat" cmpd="sng" algn="ctr">
                      <a:solidFill>
                        <a:schemeClr val="bg2">
                          <a:lumMod val="10000"/>
                        </a:schemeClr>
                      </a:solidFill>
                      <a:prstDash val="solid"/>
                      <a:round/>
                      <a:headEnd type="none" w="med" len="med"/>
                      <a:tailEnd type="none" w="med" len="med"/>
                    </a:lnT>
                  </a:tcPr>
                </a:tc>
                <a:tc>
                  <a:txBody>
                    <a:bodyPr/>
                    <a:lstStyle/>
                    <a:p>
                      <a:endParaRPr lang="tr-TR" dirty="0"/>
                    </a:p>
                  </a:txBody>
                  <a:tcPr>
                    <a:lnT w="28575" cap="flat" cmpd="sng" algn="ctr">
                      <a:solidFill>
                        <a:schemeClr val="bg2">
                          <a:lumMod val="10000"/>
                        </a:schemeClr>
                      </a:solidFill>
                      <a:prstDash val="solid"/>
                      <a:round/>
                      <a:headEnd type="none" w="med" len="med"/>
                      <a:tailEnd type="none" w="med" len="med"/>
                    </a:lnT>
                  </a:tcPr>
                </a:tc>
                <a:tc>
                  <a:txBody>
                    <a:bodyPr/>
                    <a:lstStyle/>
                    <a:p>
                      <a:endParaRPr lang="tr-TR" dirty="0"/>
                    </a:p>
                  </a:txBody>
                  <a:tcPr>
                    <a:lnT w="28575" cap="flat" cmpd="sng" algn="ctr">
                      <a:solidFill>
                        <a:schemeClr val="bg2">
                          <a:lumMod val="10000"/>
                        </a:schemeClr>
                      </a:solidFill>
                      <a:prstDash val="solid"/>
                      <a:round/>
                      <a:headEnd type="none" w="med" len="med"/>
                      <a:tailEnd type="none" w="med" len="med"/>
                    </a:lnT>
                  </a:tcPr>
                </a:tc>
                <a:extLst>
                  <a:ext uri="{0D108BD9-81ED-4DB2-BD59-A6C34878D82A}">
                    <a16:rowId xmlns:a16="http://schemas.microsoft.com/office/drawing/2014/main" val="226484437"/>
                  </a:ext>
                </a:extLst>
              </a:tr>
            </a:tbl>
          </a:graphicData>
        </a:graphic>
      </p:graphicFrame>
      <p:sp>
        <p:nvSpPr>
          <p:cNvPr id="13" name="Metin kutusu 12">
            <a:extLst>
              <a:ext uri="{FF2B5EF4-FFF2-40B4-BE49-F238E27FC236}">
                <a16:creationId xmlns:a16="http://schemas.microsoft.com/office/drawing/2014/main" id="{14F87890-3C3D-AFB7-02F8-A7344E8A407E}"/>
              </a:ext>
            </a:extLst>
          </p:cNvPr>
          <p:cNvSpPr txBox="1"/>
          <p:nvPr/>
        </p:nvSpPr>
        <p:spPr>
          <a:xfrm>
            <a:off x="806266" y="3229775"/>
            <a:ext cx="5311505" cy="2960875"/>
          </a:xfrm>
          <a:prstGeom prst="rect">
            <a:avLst/>
          </a:prstGeom>
          <a:noFill/>
        </p:spPr>
        <p:txBody>
          <a:bodyPr wrap="square" rtlCol="0">
            <a:spAutoFit/>
          </a:bodyPr>
          <a:lstStyle/>
          <a:p>
            <a:pPr marL="285750" indent="-285750">
              <a:lnSpc>
                <a:spcPct val="150000"/>
              </a:lnSpc>
              <a:buFont typeface="Courier New" panose="02070309020205020404" pitchFamily="49" charset="0"/>
              <a:buChar char="o"/>
            </a:pPr>
            <a:r>
              <a:rPr lang="en-US" dirty="0">
                <a:latin typeface="Aptos" panose="020B0004020202020204" pitchFamily="34" charset="0"/>
              </a:rPr>
              <a:t>medium for social exchange and sustainability</a:t>
            </a:r>
            <a:r>
              <a:rPr lang="tr-TR" dirty="0">
                <a:latin typeface="Aptos" panose="020B0004020202020204" pitchFamily="34" charset="0"/>
              </a:rPr>
              <a:t> </a:t>
            </a:r>
            <a:r>
              <a:rPr lang="en-US" dirty="0">
                <a:latin typeface="Aptos" panose="020B0004020202020204" pitchFamily="34" charset="0"/>
              </a:rPr>
              <a:t>"Belong Anywhere," "Live like a local"</a:t>
            </a:r>
            <a:endParaRPr lang="tr-TR" dirty="0">
              <a:latin typeface="Aptos" panose="020B0004020202020204" pitchFamily="34" charset="0"/>
            </a:endParaRPr>
          </a:p>
          <a:p>
            <a:pPr marL="285750" indent="-285750">
              <a:lnSpc>
                <a:spcPct val="150000"/>
              </a:lnSpc>
              <a:buFont typeface="Courier New" panose="02070309020205020404" pitchFamily="49" charset="0"/>
              <a:buChar char="o"/>
            </a:pPr>
            <a:r>
              <a:rPr lang="en-US" dirty="0">
                <a:latin typeface="Aptos" panose="020B0004020202020204" pitchFamily="34" charset="0"/>
              </a:rPr>
              <a:t>redistribution of income derived from tourism, </a:t>
            </a:r>
            <a:endParaRPr lang="tr-TR" dirty="0">
              <a:latin typeface="Aptos" panose="020B0004020202020204" pitchFamily="34" charset="0"/>
            </a:endParaRPr>
          </a:p>
          <a:p>
            <a:pPr marL="285750" indent="-285750">
              <a:lnSpc>
                <a:spcPct val="150000"/>
              </a:lnSpc>
              <a:buFont typeface="Courier New" panose="02070309020205020404" pitchFamily="49" charset="0"/>
              <a:buChar char="o"/>
            </a:pPr>
            <a:r>
              <a:rPr lang="en-US" dirty="0">
                <a:latin typeface="Aptos" panose="020B0004020202020204" pitchFamily="34" charset="0"/>
              </a:rPr>
              <a:t>the promotion of local enterprises, </a:t>
            </a:r>
            <a:endParaRPr lang="tr-TR" dirty="0">
              <a:latin typeface="Aptos" panose="020B0004020202020204" pitchFamily="34" charset="0"/>
            </a:endParaRPr>
          </a:p>
          <a:p>
            <a:pPr marL="285750" indent="-285750">
              <a:lnSpc>
                <a:spcPct val="150000"/>
              </a:lnSpc>
              <a:buFont typeface="Courier New" panose="02070309020205020404" pitchFamily="49" charset="0"/>
              <a:buChar char="o"/>
            </a:pPr>
            <a:r>
              <a:rPr lang="en-US" dirty="0">
                <a:latin typeface="Aptos" panose="020B0004020202020204" pitchFamily="34" charset="0"/>
              </a:rPr>
              <a:t>the encouragement of sustainable resource </a:t>
            </a:r>
            <a:r>
              <a:rPr lang="en-US" dirty="0" err="1">
                <a:latin typeface="Aptos" panose="020B0004020202020204" pitchFamily="34" charset="0"/>
              </a:rPr>
              <a:t>utilisation</a:t>
            </a:r>
            <a:r>
              <a:rPr lang="en-US" dirty="0">
                <a:latin typeface="Aptos" panose="020B0004020202020204" pitchFamily="34" charset="0"/>
              </a:rPr>
              <a:t> and the facilitation of meaningful social connection between hosts and guests </a:t>
            </a:r>
            <a:endParaRPr lang="tr-TR" dirty="0">
              <a:latin typeface="Aptos" panose="020B0004020202020204" pitchFamily="34" charset="0"/>
            </a:endParaRPr>
          </a:p>
        </p:txBody>
      </p:sp>
      <p:sp>
        <p:nvSpPr>
          <p:cNvPr id="14" name="Metin kutusu 13">
            <a:extLst>
              <a:ext uri="{FF2B5EF4-FFF2-40B4-BE49-F238E27FC236}">
                <a16:creationId xmlns:a16="http://schemas.microsoft.com/office/drawing/2014/main" id="{1F3C04E6-6945-0303-57F9-27E1CB7A0188}"/>
              </a:ext>
            </a:extLst>
          </p:cNvPr>
          <p:cNvSpPr txBox="1"/>
          <p:nvPr/>
        </p:nvSpPr>
        <p:spPr>
          <a:xfrm>
            <a:off x="6050280" y="3230481"/>
            <a:ext cx="6111966" cy="2960169"/>
          </a:xfrm>
          <a:prstGeom prst="rect">
            <a:avLst/>
          </a:prstGeom>
          <a:noFill/>
        </p:spPr>
        <p:txBody>
          <a:bodyPr wrap="square" rtlCol="0">
            <a:spAutoFit/>
          </a:bodyPr>
          <a:lstStyle/>
          <a:p>
            <a:pPr marL="285750" indent="-285750">
              <a:lnSpc>
                <a:spcPct val="150000"/>
              </a:lnSpc>
              <a:buFont typeface="Courier New" panose="02070309020205020404" pitchFamily="49" charset="0"/>
              <a:buChar char="o"/>
            </a:pPr>
            <a:r>
              <a:rPr lang="tr-TR" dirty="0" err="1"/>
              <a:t>daily</a:t>
            </a:r>
            <a:r>
              <a:rPr lang="tr-TR" dirty="0"/>
              <a:t> </a:t>
            </a:r>
            <a:r>
              <a:rPr lang="tr-TR" dirty="0" err="1"/>
              <a:t>disturbances</a:t>
            </a:r>
            <a:r>
              <a:rPr lang="tr-TR" dirty="0"/>
              <a:t> </a:t>
            </a:r>
            <a:r>
              <a:rPr lang="tr-TR" dirty="0" err="1"/>
              <a:t>such</a:t>
            </a:r>
            <a:r>
              <a:rPr lang="tr-TR" dirty="0"/>
              <a:t> as; </a:t>
            </a:r>
            <a:r>
              <a:rPr lang="en-US" dirty="0"/>
              <a:t>noise, unruly </a:t>
            </a:r>
            <a:r>
              <a:rPr lang="en-US" dirty="0" err="1"/>
              <a:t>behaviour</a:t>
            </a:r>
            <a:r>
              <a:rPr lang="en-US" dirty="0"/>
              <a:t>, waste management, traffic and damaged shared spaces </a:t>
            </a:r>
            <a:endParaRPr lang="tr-TR" dirty="0"/>
          </a:p>
          <a:p>
            <a:pPr marL="285750" indent="-285750">
              <a:lnSpc>
                <a:spcPct val="150000"/>
              </a:lnSpc>
              <a:buFont typeface="Courier New" panose="02070309020205020404" pitchFamily="49" charset="0"/>
              <a:buChar char="o"/>
            </a:pPr>
            <a:r>
              <a:rPr lang="tr-TR" dirty="0" err="1"/>
              <a:t>speculative</a:t>
            </a:r>
            <a:r>
              <a:rPr lang="tr-TR" dirty="0"/>
              <a:t> </a:t>
            </a:r>
            <a:r>
              <a:rPr lang="tr-TR" dirty="0" err="1"/>
              <a:t>rental</a:t>
            </a:r>
            <a:r>
              <a:rPr lang="tr-TR" dirty="0"/>
              <a:t> market </a:t>
            </a:r>
          </a:p>
          <a:p>
            <a:pPr marL="285750" indent="-285750">
              <a:lnSpc>
                <a:spcPct val="150000"/>
              </a:lnSpc>
              <a:buFont typeface="Courier New" panose="02070309020205020404" pitchFamily="49" charset="0"/>
              <a:buChar char="o"/>
            </a:pPr>
            <a:r>
              <a:rPr lang="en-US" dirty="0"/>
              <a:t>removal of homes from the housing </a:t>
            </a:r>
            <a:r>
              <a:rPr lang="en-US" dirty="0" err="1"/>
              <a:t>marke</a:t>
            </a:r>
            <a:r>
              <a:rPr lang="tr-TR" dirty="0"/>
              <a:t> '</a:t>
            </a:r>
            <a:r>
              <a:rPr lang="tr-TR" dirty="0" err="1"/>
              <a:t>Airbnbisation</a:t>
            </a:r>
            <a:r>
              <a:rPr lang="tr-TR" dirty="0"/>
              <a:t>’</a:t>
            </a:r>
          </a:p>
          <a:p>
            <a:pPr marL="285750" indent="-285750">
              <a:lnSpc>
                <a:spcPct val="150000"/>
              </a:lnSpc>
              <a:buFont typeface="Courier New" panose="02070309020205020404" pitchFamily="49" charset="0"/>
              <a:buChar char="o"/>
            </a:pPr>
            <a:r>
              <a:rPr lang="en-US" dirty="0"/>
              <a:t>displacement of residents and tenants</a:t>
            </a:r>
            <a:endParaRPr lang="tr-TR" dirty="0"/>
          </a:p>
          <a:p>
            <a:pPr marL="285750" indent="-285750">
              <a:lnSpc>
                <a:spcPct val="150000"/>
              </a:lnSpc>
              <a:buFont typeface="Courier New" panose="02070309020205020404" pitchFamily="49" charset="0"/>
              <a:buChar char="o"/>
            </a:pPr>
            <a:r>
              <a:rPr lang="tr-TR" dirty="0" err="1"/>
              <a:t>housing</a:t>
            </a:r>
            <a:r>
              <a:rPr lang="tr-TR" dirty="0"/>
              <a:t> </a:t>
            </a:r>
            <a:r>
              <a:rPr lang="tr-TR" dirty="0" err="1"/>
              <a:t>affordability</a:t>
            </a:r>
            <a:endParaRPr lang="tr-TR" dirty="0"/>
          </a:p>
          <a:p>
            <a:pPr marL="285750" indent="-285750">
              <a:lnSpc>
                <a:spcPct val="150000"/>
              </a:lnSpc>
              <a:buFont typeface="Courier New" panose="02070309020205020404" pitchFamily="49" charset="0"/>
              <a:buChar char="o"/>
            </a:pPr>
            <a:r>
              <a:rPr lang="tr-TR" dirty="0" err="1"/>
              <a:t>unfair</a:t>
            </a:r>
            <a:r>
              <a:rPr lang="tr-TR" dirty="0"/>
              <a:t> </a:t>
            </a:r>
            <a:r>
              <a:rPr lang="tr-TR" dirty="0" err="1"/>
              <a:t>competition</a:t>
            </a:r>
            <a:endParaRPr lang="tr-TR" dirty="0">
              <a:latin typeface="Aptos" panose="020B0004020202020204" pitchFamily="34" charset="0"/>
            </a:endParaRPr>
          </a:p>
        </p:txBody>
      </p:sp>
    </p:spTree>
    <p:extLst>
      <p:ext uri="{BB962C8B-B14F-4D97-AF65-F5344CB8AC3E}">
        <p14:creationId xmlns:p14="http://schemas.microsoft.com/office/powerpoint/2010/main" val="399111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E93A6-5F54-2953-83AF-20294A145E33}"/>
            </a:ext>
          </a:extLst>
        </p:cNvPr>
        <p:cNvGrpSpPr/>
        <p:nvPr/>
      </p:nvGrpSpPr>
      <p:grpSpPr>
        <a:xfrm>
          <a:off x="0" y="0"/>
          <a:ext cx="0" cy="0"/>
          <a:chOff x="0" y="0"/>
          <a:chExt cx="0" cy="0"/>
        </a:xfrm>
      </p:grpSpPr>
      <p:graphicFrame>
        <p:nvGraphicFramePr>
          <p:cNvPr id="6" name="Tablo 5">
            <a:extLst>
              <a:ext uri="{FF2B5EF4-FFF2-40B4-BE49-F238E27FC236}">
                <a16:creationId xmlns:a16="http://schemas.microsoft.com/office/drawing/2014/main" id="{242259E2-7007-0159-B24A-B29AF4272D52}"/>
              </a:ext>
            </a:extLst>
          </p:cNvPr>
          <p:cNvGraphicFramePr>
            <a:graphicFrameLocks noGrp="1"/>
          </p:cNvGraphicFramePr>
          <p:nvPr>
            <p:extLst>
              <p:ext uri="{D42A27DB-BD31-4B8C-83A1-F6EECF244321}">
                <p14:modId xmlns:p14="http://schemas.microsoft.com/office/powerpoint/2010/main" val="1005217656"/>
              </p:ext>
            </p:extLst>
          </p:nvPr>
        </p:nvGraphicFramePr>
        <p:xfrm>
          <a:off x="418010" y="2182939"/>
          <a:ext cx="11184712" cy="3257674"/>
        </p:xfrm>
        <a:graphic>
          <a:graphicData uri="http://schemas.openxmlformats.org/drawingml/2006/table">
            <a:tbl>
              <a:tblPr>
                <a:tableStyleId>{6E25E649-3F16-4E02-A733-19D2CDBF48F0}</a:tableStyleId>
              </a:tblPr>
              <a:tblGrid>
                <a:gridCol w="1400662">
                  <a:extLst>
                    <a:ext uri="{9D8B030D-6E8A-4147-A177-3AD203B41FA5}">
                      <a16:colId xmlns:a16="http://schemas.microsoft.com/office/drawing/2014/main" val="2357159626"/>
                    </a:ext>
                  </a:extLst>
                </a:gridCol>
                <a:gridCol w="1400662">
                  <a:extLst>
                    <a:ext uri="{9D8B030D-6E8A-4147-A177-3AD203B41FA5}">
                      <a16:colId xmlns:a16="http://schemas.microsoft.com/office/drawing/2014/main" val="4283301180"/>
                    </a:ext>
                  </a:extLst>
                </a:gridCol>
                <a:gridCol w="1400662">
                  <a:extLst>
                    <a:ext uri="{9D8B030D-6E8A-4147-A177-3AD203B41FA5}">
                      <a16:colId xmlns:a16="http://schemas.microsoft.com/office/drawing/2014/main" val="2828718902"/>
                    </a:ext>
                  </a:extLst>
                </a:gridCol>
                <a:gridCol w="1400662">
                  <a:extLst>
                    <a:ext uri="{9D8B030D-6E8A-4147-A177-3AD203B41FA5}">
                      <a16:colId xmlns:a16="http://schemas.microsoft.com/office/drawing/2014/main" val="1630211085"/>
                    </a:ext>
                  </a:extLst>
                </a:gridCol>
                <a:gridCol w="1400662">
                  <a:extLst>
                    <a:ext uri="{9D8B030D-6E8A-4147-A177-3AD203B41FA5}">
                      <a16:colId xmlns:a16="http://schemas.microsoft.com/office/drawing/2014/main" val="431408733"/>
                    </a:ext>
                  </a:extLst>
                </a:gridCol>
                <a:gridCol w="1400662">
                  <a:extLst>
                    <a:ext uri="{9D8B030D-6E8A-4147-A177-3AD203B41FA5}">
                      <a16:colId xmlns:a16="http://schemas.microsoft.com/office/drawing/2014/main" val="1920994029"/>
                    </a:ext>
                  </a:extLst>
                </a:gridCol>
                <a:gridCol w="1400662">
                  <a:extLst>
                    <a:ext uri="{9D8B030D-6E8A-4147-A177-3AD203B41FA5}">
                      <a16:colId xmlns:a16="http://schemas.microsoft.com/office/drawing/2014/main" val="2219576319"/>
                    </a:ext>
                  </a:extLst>
                </a:gridCol>
                <a:gridCol w="1380078">
                  <a:extLst>
                    <a:ext uri="{9D8B030D-6E8A-4147-A177-3AD203B41FA5}">
                      <a16:colId xmlns:a16="http://schemas.microsoft.com/office/drawing/2014/main" val="521503368"/>
                    </a:ext>
                  </a:extLst>
                </a:gridCol>
              </a:tblGrid>
              <a:tr h="278199">
                <a:tc>
                  <a:txBody>
                    <a:bodyPr/>
                    <a:lstStyle/>
                    <a:p>
                      <a:pPr algn="l" fontAlgn="b"/>
                      <a:r>
                        <a:rPr lang="tr-TR" sz="1400" b="1" i="0" u="none" strike="noStrike" dirty="0">
                          <a:solidFill>
                            <a:srgbClr val="D20035"/>
                          </a:solidFill>
                          <a:effectLst/>
                          <a:latin typeface="Aptos" panose="020B0004020202020204" pitchFamily="34" charset="0"/>
                        </a:rPr>
                        <a:t>FULL BAN</a:t>
                      </a:r>
                    </a:p>
                  </a:txBody>
                  <a:tcPr marL="7042" marR="7042" marT="7042" marB="0" anchor="ctr">
                    <a:lnT w="28575" cap="flat" cmpd="sng" algn="ctr">
                      <a:noFill/>
                      <a:prstDash val="solid"/>
                      <a:round/>
                      <a:headEnd type="none" w="med" len="med"/>
                      <a:tailEnd type="none" w="med" len="med"/>
                    </a:lnT>
                  </a:tcPr>
                </a:tc>
                <a:tc>
                  <a:txBody>
                    <a:bodyPr/>
                    <a:lstStyle/>
                    <a:p>
                      <a:pPr algn="l" fontAlgn="b"/>
                      <a:endParaRPr lang="tr-TR" sz="1400" b="0" i="0" u="none" strike="noStrike" dirty="0">
                        <a:solidFill>
                          <a:srgbClr val="000000"/>
                        </a:solidFill>
                        <a:effectLst/>
                        <a:latin typeface="Aptos" panose="020B0004020202020204" pitchFamily="34" charset="0"/>
                      </a:endParaRPr>
                    </a:p>
                  </a:txBody>
                  <a:tcPr marL="7042" marR="7042" marT="7042" marB="0" anchor="ctr">
                    <a:lnT w="28575" cap="flat" cmpd="sng" algn="ctr">
                      <a:noFill/>
                      <a:prstDash val="solid"/>
                      <a:round/>
                      <a:headEnd type="none" w="med" len="med"/>
                      <a:tailEnd type="none" w="med" len="med"/>
                    </a:lnT>
                  </a:tcPr>
                </a:tc>
                <a:tc>
                  <a:txBody>
                    <a:bodyPr/>
                    <a:lstStyle/>
                    <a:p>
                      <a:pPr algn="l" fontAlgn="b"/>
                      <a:endParaRPr lang="tr-TR" sz="1400" b="0" i="0" u="none" strike="noStrike" dirty="0">
                        <a:solidFill>
                          <a:srgbClr val="000000"/>
                        </a:solidFill>
                        <a:effectLst/>
                        <a:latin typeface="Aptos" panose="020B0004020202020204" pitchFamily="34" charset="0"/>
                      </a:endParaRPr>
                    </a:p>
                  </a:txBody>
                  <a:tcPr marL="7042" marR="7042" marT="7042" marB="0" anchor="ctr">
                    <a:lnT w="28575" cap="flat" cmpd="sng" algn="ctr">
                      <a:noFill/>
                      <a:prstDash val="solid"/>
                      <a:round/>
                      <a:headEnd type="none" w="med" len="med"/>
                      <a:tailEnd type="none" w="med" len="med"/>
                    </a:lnT>
                  </a:tcPr>
                </a:tc>
                <a:tc>
                  <a:txBody>
                    <a:bodyPr/>
                    <a:lstStyle/>
                    <a:p>
                      <a:pPr algn="l" fontAlgn="b"/>
                      <a:endParaRPr lang="tr-TR" sz="1400" b="0" i="0" u="none" strike="noStrike" dirty="0">
                        <a:solidFill>
                          <a:srgbClr val="000000"/>
                        </a:solidFill>
                        <a:effectLst/>
                        <a:latin typeface="Aptos" panose="020B0004020202020204" pitchFamily="34" charset="0"/>
                      </a:endParaRPr>
                    </a:p>
                  </a:txBody>
                  <a:tcPr marL="7042" marR="7042" marT="7042" marB="0" anchor="ctr">
                    <a:lnT w="28575" cap="flat" cmpd="sng" algn="ctr">
                      <a:noFill/>
                      <a:prstDash val="solid"/>
                      <a:round/>
                      <a:headEnd type="none" w="med" len="med"/>
                      <a:tailEnd type="none" w="med" len="med"/>
                    </a:lnT>
                  </a:tcPr>
                </a:tc>
                <a:tc>
                  <a:txBody>
                    <a:bodyPr/>
                    <a:lstStyle/>
                    <a:p>
                      <a:pPr algn="l" fontAlgn="b"/>
                      <a:endParaRPr lang="tr-TR" sz="1400" b="0" i="0" u="none" strike="noStrike" dirty="0">
                        <a:solidFill>
                          <a:srgbClr val="000000"/>
                        </a:solidFill>
                        <a:effectLst/>
                        <a:latin typeface="Aptos" panose="020B0004020202020204" pitchFamily="34" charset="0"/>
                      </a:endParaRPr>
                    </a:p>
                  </a:txBody>
                  <a:tcPr marL="7042" marR="7042" marT="7042" marB="0" anchor="ctr">
                    <a:lnT w="28575" cap="flat" cmpd="sng" algn="ctr">
                      <a:noFill/>
                      <a:prstDash val="solid"/>
                      <a:round/>
                      <a:headEnd type="none" w="med" len="med"/>
                      <a:tailEnd type="none" w="med" len="med"/>
                    </a:lnT>
                  </a:tcPr>
                </a:tc>
                <a:tc>
                  <a:txBody>
                    <a:bodyPr/>
                    <a:lstStyle/>
                    <a:p>
                      <a:pPr algn="l" fontAlgn="b"/>
                      <a:endParaRPr lang="tr-TR" sz="1400" b="0" i="0" u="none" strike="noStrike" dirty="0">
                        <a:solidFill>
                          <a:srgbClr val="000000"/>
                        </a:solidFill>
                        <a:effectLst/>
                        <a:latin typeface="Aptos" panose="020B0004020202020204" pitchFamily="34" charset="0"/>
                      </a:endParaRPr>
                    </a:p>
                  </a:txBody>
                  <a:tcPr marL="7042" marR="7042" marT="7042" marB="0" anchor="ctr">
                    <a:lnT w="28575" cap="flat" cmpd="sng" algn="ctr">
                      <a:noFill/>
                      <a:prstDash val="solid"/>
                      <a:round/>
                      <a:headEnd type="none" w="med" len="med"/>
                      <a:tailEnd type="none" w="med" len="med"/>
                    </a:lnT>
                  </a:tcPr>
                </a:tc>
                <a:tc>
                  <a:txBody>
                    <a:bodyPr/>
                    <a:lstStyle/>
                    <a:p>
                      <a:pPr algn="l" fontAlgn="b"/>
                      <a:endParaRPr lang="tr-TR" sz="1400" b="0" i="0" u="none" strike="noStrike" dirty="0">
                        <a:solidFill>
                          <a:srgbClr val="000000"/>
                        </a:solidFill>
                        <a:effectLst/>
                        <a:latin typeface="Aptos" panose="020B0004020202020204" pitchFamily="34" charset="0"/>
                      </a:endParaRPr>
                    </a:p>
                  </a:txBody>
                  <a:tcPr marL="7042" marR="7042" marT="7042" marB="0" anchor="ctr">
                    <a:lnT w="28575" cap="flat" cmpd="sng" algn="ctr">
                      <a:noFill/>
                      <a:prstDash val="solid"/>
                      <a:round/>
                      <a:headEnd type="none" w="med" len="med"/>
                      <a:tailEnd type="none" w="med" len="med"/>
                    </a:lnT>
                  </a:tcPr>
                </a:tc>
                <a:tc>
                  <a:txBody>
                    <a:bodyPr/>
                    <a:lstStyle/>
                    <a:p>
                      <a:pPr algn="l" fontAlgn="b"/>
                      <a:r>
                        <a:rPr lang="tr-TR" sz="1400" b="1" i="0" u="none" strike="noStrike" dirty="0">
                          <a:solidFill>
                            <a:srgbClr val="D20035"/>
                          </a:solidFill>
                          <a:effectLst/>
                          <a:latin typeface="Aptos" panose="020B0004020202020204" pitchFamily="34" charset="0"/>
                        </a:rPr>
                        <a:t>LAISSEZ-FAIRE</a:t>
                      </a:r>
                    </a:p>
                  </a:txBody>
                  <a:tcPr marL="7042" marR="7042" marT="7042" marB="0" anchor="ctr">
                    <a:lnT w="28575" cap="flat" cmpd="sng" algn="ctr">
                      <a:noFill/>
                      <a:prstDash val="solid"/>
                      <a:round/>
                      <a:headEnd type="none" w="med" len="med"/>
                      <a:tailEnd type="none" w="med" len="med"/>
                    </a:lnT>
                  </a:tcPr>
                </a:tc>
                <a:extLst>
                  <a:ext uri="{0D108BD9-81ED-4DB2-BD59-A6C34878D82A}">
                    <a16:rowId xmlns:a16="http://schemas.microsoft.com/office/drawing/2014/main" val="1344257081"/>
                  </a:ext>
                </a:extLst>
              </a:tr>
              <a:tr h="393932">
                <a:tc>
                  <a:txBody>
                    <a:bodyPr/>
                    <a:lstStyle/>
                    <a:p>
                      <a:pPr algn="l" fontAlgn="b"/>
                      <a:r>
                        <a:rPr lang="tr-TR" sz="1400" b="1" u="none" strike="noStrike" dirty="0" err="1">
                          <a:effectLst/>
                          <a:latin typeface="Aptos" panose="020B0004020202020204" pitchFamily="34" charset="0"/>
                        </a:rPr>
                        <a:t>Anaheim</a:t>
                      </a:r>
                      <a:endParaRPr lang="tr-TR" sz="1400" b="1" i="0" u="none" strike="noStrike" dirty="0">
                        <a:solidFill>
                          <a:srgbClr val="000000"/>
                        </a:solidFill>
                        <a:effectLst/>
                        <a:latin typeface="Aptos" panose="020B0004020202020204" pitchFamily="34" charset="0"/>
                      </a:endParaRPr>
                    </a:p>
                  </a:txBody>
                  <a:tcPr marL="7042" marR="7042" marT="7042" marB="0" anchor="ctr"/>
                </a:tc>
                <a:tc>
                  <a:txBody>
                    <a:bodyPr/>
                    <a:lstStyle/>
                    <a:p>
                      <a:pPr algn="l" fontAlgn="b"/>
                      <a:r>
                        <a:rPr lang="tr-TR" sz="1400" b="1" u="none" strike="noStrike">
                          <a:effectLst/>
                          <a:latin typeface="Aptos" panose="020B0004020202020204" pitchFamily="34" charset="0"/>
                        </a:rPr>
                        <a:t>Barcelona</a:t>
                      </a:r>
                      <a:endParaRPr lang="tr-TR" sz="1400" b="1" i="0" u="none" strike="noStrike">
                        <a:solidFill>
                          <a:srgbClr val="000000"/>
                        </a:solidFill>
                        <a:effectLst/>
                        <a:latin typeface="Aptos" panose="020B0004020202020204" pitchFamily="34" charset="0"/>
                      </a:endParaRPr>
                    </a:p>
                  </a:txBody>
                  <a:tcPr marL="7042" marR="7042" marT="7042" marB="0" anchor="ctr"/>
                </a:tc>
                <a:tc>
                  <a:txBody>
                    <a:bodyPr/>
                    <a:lstStyle/>
                    <a:p>
                      <a:pPr algn="l" fontAlgn="b"/>
                      <a:r>
                        <a:rPr lang="tr-TR" sz="1400" b="1" u="none" strike="noStrike">
                          <a:effectLst/>
                          <a:latin typeface="Aptos" panose="020B0004020202020204" pitchFamily="34" charset="0"/>
                        </a:rPr>
                        <a:t>New Orleans</a:t>
                      </a:r>
                      <a:endParaRPr lang="tr-TR" sz="1400" b="1" i="0" u="none" strike="noStrike">
                        <a:solidFill>
                          <a:srgbClr val="000000"/>
                        </a:solidFill>
                        <a:effectLst/>
                        <a:latin typeface="Aptos" panose="020B0004020202020204" pitchFamily="34" charset="0"/>
                      </a:endParaRPr>
                    </a:p>
                  </a:txBody>
                  <a:tcPr marL="7042" marR="7042" marT="7042" marB="0" anchor="ctr"/>
                </a:tc>
                <a:tc>
                  <a:txBody>
                    <a:bodyPr/>
                    <a:lstStyle/>
                    <a:p>
                      <a:pPr algn="l" fontAlgn="b"/>
                      <a:r>
                        <a:rPr lang="tr-TR" sz="1400" b="1" u="none" strike="noStrike" dirty="0">
                          <a:effectLst/>
                          <a:latin typeface="Aptos" panose="020B0004020202020204" pitchFamily="34" charset="0"/>
                        </a:rPr>
                        <a:t>New York</a:t>
                      </a:r>
                      <a:endParaRPr lang="tr-TR" sz="1400" b="1" i="0" u="none" strike="noStrike" dirty="0">
                        <a:solidFill>
                          <a:srgbClr val="000000"/>
                        </a:solidFill>
                        <a:effectLst/>
                        <a:latin typeface="Aptos" panose="020B0004020202020204" pitchFamily="34" charset="0"/>
                      </a:endParaRPr>
                    </a:p>
                  </a:txBody>
                  <a:tcPr marL="7042" marR="7042" marT="7042" marB="0" anchor="ctr"/>
                </a:tc>
                <a:tc>
                  <a:txBody>
                    <a:bodyPr/>
                    <a:lstStyle/>
                    <a:p>
                      <a:pPr algn="l" fontAlgn="b"/>
                      <a:r>
                        <a:rPr lang="tr-TR" sz="1400" b="1" u="none" strike="noStrike">
                          <a:effectLst/>
                          <a:latin typeface="Aptos" panose="020B0004020202020204" pitchFamily="34" charset="0"/>
                        </a:rPr>
                        <a:t>San Francisco</a:t>
                      </a:r>
                      <a:endParaRPr lang="tr-TR" sz="1400" b="1" i="0" u="none" strike="noStrike">
                        <a:solidFill>
                          <a:srgbClr val="000000"/>
                        </a:solidFill>
                        <a:effectLst/>
                        <a:latin typeface="Aptos" panose="020B0004020202020204" pitchFamily="34" charset="0"/>
                      </a:endParaRPr>
                    </a:p>
                  </a:txBody>
                  <a:tcPr marL="7042" marR="7042" marT="7042" marB="0" anchor="ctr"/>
                </a:tc>
                <a:tc>
                  <a:txBody>
                    <a:bodyPr/>
                    <a:lstStyle/>
                    <a:p>
                      <a:pPr algn="l" fontAlgn="b"/>
                      <a:r>
                        <a:rPr lang="tr-TR" sz="1400" b="1" u="none" strike="noStrike" dirty="0">
                          <a:effectLst/>
                          <a:latin typeface="Aptos" panose="020B0004020202020204" pitchFamily="34" charset="0"/>
                        </a:rPr>
                        <a:t>Paris</a:t>
                      </a:r>
                      <a:endParaRPr lang="tr-TR" sz="1400" b="1" i="0" u="none" strike="noStrike" dirty="0">
                        <a:solidFill>
                          <a:srgbClr val="000000"/>
                        </a:solidFill>
                        <a:effectLst/>
                        <a:latin typeface="Aptos" panose="020B0004020202020204" pitchFamily="34" charset="0"/>
                      </a:endParaRPr>
                    </a:p>
                  </a:txBody>
                  <a:tcPr marL="7042" marR="7042" marT="7042" marB="0" anchor="ctr"/>
                </a:tc>
                <a:tc>
                  <a:txBody>
                    <a:bodyPr/>
                    <a:lstStyle/>
                    <a:p>
                      <a:pPr algn="l" fontAlgn="b"/>
                      <a:r>
                        <a:rPr lang="tr-TR" sz="1400" b="1" u="none" strike="noStrike">
                          <a:effectLst/>
                          <a:latin typeface="Aptos" panose="020B0004020202020204" pitchFamily="34" charset="0"/>
                        </a:rPr>
                        <a:t>Denver</a:t>
                      </a:r>
                      <a:endParaRPr lang="tr-TR" sz="1400" b="1" i="0" u="none" strike="noStrike">
                        <a:solidFill>
                          <a:srgbClr val="000000"/>
                        </a:solidFill>
                        <a:effectLst/>
                        <a:latin typeface="Aptos" panose="020B0004020202020204" pitchFamily="34" charset="0"/>
                      </a:endParaRPr>
                    </a:p>
                  </a:txBody>
                  <a:tcPr marL="7042" marR="7042" marT="7042" marB="0" anchor="ctr"/>
                </a:tc>
                <a:tc>
                  <a:txBody>
                    <a:bodyPr/>
                    <a:lstStyle/>
                    <a:p>
                      <a:pPr algn="l" fontAlgn="b"/>
                      <a:r>
                        <a:rPr lang="tr-TR" sz="1400" b="1" u="none" strike="noStrike" dirty="0" err="1">
                          <a:effectLst/>
                          <a:latin typeface="Aptos" panose="020B0004020202020204" pitchFamily="34" charset="0"/>
                        </a:rPr>
                        <a:t>London</a:t>
                      </a:r>
                      <a:endParaRPr lang="tr-TR" sz="1400" b="1" i="0" u="none" strike="noStrike" dirty="0">
                        <a:solidFill>
                          <a:srgbClr val="000000"/>
                        </a:solidFill>
                        <a:effectLst/>
                        <a:latin typeface="Aptos" panose="020B0004020202020204" pitchFamily="34" charset="0"/>
                      </a:endParaRPr>
                    </a:p>
                  </a:txBody>
                  <a:tcPr marL="7042" marR="7042" marT="7042" marB="0" anchor="ctr"/>
                </a:tc>
                <a:extLst>
                  <a:ext uri="{0D108BD9-81ED-4DB2-BD59-A6C34878D82A}">
                    <a16:rowId xmlns:a16="http://schemas.microsoft.com/office/drawing/2014/main" val="1917031740"/>
                  </a:ext>
                </a:extLst>
              </a:tr>
              <a:tr h="902962">
                <a:tc>
                  <a:txBody>
                    <a:bodyPr/>
                    <a:lstStyle/>
                    <a:p>
                      <a:pPr algn="l" fontAlgn="t"/>
                      <a:r>
                        <a:rPr lang="tr-TR" sz="1400" u="none" strike="noStrike">
                          <a:effectLst/>
                          <a:latin typeface="Aptos" panose="020B0004020202020204" pitchFamily="34" charset="0"/>
                        </a:rPr>
                        <a:t>Full ban whole city</a:t>
                      </a:r>
                      <a:endParaRPr lang="tr-TR" sz="1400" b="0" i="0" u="none" strike="noStrike">
                        <a:solidFill>
                          <a:srgbClr val="000000"/>
                        </a:solidFill>
                        <a:effectLst/>
                        <a:latin typeface="Aptos" panose="020B0004020202020204" pitchFamily="34" charset="0"/>
                      </a:endParaRPr>
                    </a:p>
                  </a:txBody>
                  <a:tcPr marL="7042" marR="7042" marT="7042" marB="0" anchor="ctr"/>
                </a:tc>
                <a:tc>
                  <a:txBody>
                    <a:bodyPr/>
                    <a:lstStyle/>
                    <a:p>
                      <a:pPr algn="l" fontAlgn="t"/>
                      <a:r>
                        <a:rPr lang="en-US" sz="1400" u="none" strike="noStrike">
                          <a:effectLst/>
                          <a:latin typeface="Aptos" panose="020B0004020202020204" pitchFamily="34" charset="0"/>
                        </a:rPr>
                        <a:t>One listing per property owner</a:t>
                      </a:r>
                      <a:endParaRPr lang="en-US" sz="1400" b="0" i="0" u="none" strike="noStrike">
                        <a:solidFill>
                          <a:srgbClr val="000000"/>
                        </a:solidFill>
                        <a:effectLst/>
                        <a:latin typeface="Aptos" panose="020B0004020202020204" pitchFamily="34" charset="0"/>
                      </a:endParaRPr>
                    </a:p>
                  </a:txBody>
                  <a:tcPr marL="7042" marR="7042" marT="7042" marB="0" anchor="ctr"/>
                </a:tc>
                <a:tc>
                  <a:txBody>
                    <a:bodyPr/>
                    <a:lstStyle/>
                    <a:p>
                      <a:pPr algn="l" fontAlgn="t"/>
                      <a:r>
                        <a:rPr lang="en-US" sz="1400" u="none" strike="noStrike" dirty="0">
                          <a:effectLst/>
                          <a:latin typeface="Aptos" panose="020B0004020202020204" pitchFamily="34" charset="0"/>
                        </a:rPr>
                        <a:t>One party of guests per unit</a:t>
                      </a:r>
                      <a:endParaRPr lang="en-US" sz="1400" b="0" i="0" u="none" strike="noStrike" dirty="0">
                        <a:solidFill>
                          <a:srgbClr val="000000"/>
                        </a:solidFill>
                        <a:effectLst/>
                        <a:latin typeface="Aptos" panose="020B0004020202020204" pitchFamily="34" charset="0"/>
                      </a:endParaRPr>
                    </a:p>
                  </a:txBody>
                  <a:tcPr marL="7042" marR="7042" marT="7042" marB="0" anchor="ctr"/>
                </a:tc>
                <a:tc>
                  <a:txBody>
                    <a:bodyPr/>
                    <a:lstStyle/>
                    <a:p>
                      <a:pPr algn="l" fontAlgn="t"/>
                      <a:r>
                        <a:rPr lang="en-US" sz="1400" u="none" strike="noStrike" dirty="0">
                          <a:effectLst/>
                          <a:latin typeface="Aptos" panose="020B0004020202020204" pitchFamily="34" charset="0"/>
                        </a:rPr>
                        <a:t>Only one listing per address</a:t>
                      </a:r>
                      <a:endParaRPr lang="en-US" sz="1400" b="0" i="0" u="none" strike="noStrike" dirty="0">
                        <a:solidFill>
                          <a:srgbClr val="000000"/>
                        </a:solidFill>
                        <a:effectLst/>
                        <a:latin typeface="Aptos" panose="020B0004020202020204" pitchFamily="34" charset="0"/>
                      </a:endParaRPr>
                    </a:p>
                  </a:txBody>
                  <a:tcPr marL="7042" marR="7042" marT="7042" marB="0" anchor="ctr"/>
                </a:tc>
                <a:tc>
                  <a:txBody>
                    <a:bodyPr/>
                    <a:lstStyle/>
                    <a:p>
                      <a:pPr algn="l" fontAlgn="t"/>
                      <a:r>
                        <a:rPr lang="tr-TR" sz="1400" u="none" strike="noStrike" dirty="0">
                          <a:effectLst/>
                          <a:latin typeface="Aptos" panose="020B0004020202020204" pitchFamily="34" charset="0"/>
                        </a:rPr>
                        <a:t>Maximum 90 </a:t>
                      </a:r>
                      <a:r>
                        <a:rPr lang="tr-TR" sz="1400" u="none" strike="noStrike" dirty="0" err="1">
                          <a:effectLst/>
                          <a:latin typeface="Aptos" panose="020B0004020202020204" pitchFamily="34" charset="0"/>
                        </a:rPr>
                        <a:t>unhosted</a:t>
                      </a:r>
                      <a:r>
                        <a:rPr lang="tr-TR" sz="1400" u="none" strike="noStrike" dirty="0">
                          <a:effectLst/>
                          <a:latin typeface="Aptos" panose="020B0004020202020204" pitchFamily="34" charset="0"/>
                        </a:rPr>
                        <a:t> </a:t>
                      </a:r>
                      <a:r>
                        <a:rPr lang="tr-TR" sz="1400" u="none" strike="noStrike" dirty="0" err="1">
                          <a:effectLst/>
                          <a:latin typeface="Aptos" panose="020B0004020202020204" pitchFamily="34" charset="0"/>
                        </a:rPr>
                        <a:t>nights</a:t>
                      </a:r>
                      <a:endParaRPr lang="tr-TR" sz="1400" b="0" i="0" u="none" strike="noStrike" dirty="0">
                        <a:solidFill>
                          <a:srgbClr val="000000"/>
                        </a:solidFill>
                        <a:effectLst/>
                        <a:latin typeface="Aptos" panose="020B0004020202020204" pitchFamily="34" charset="0"/>
                      </a:endParaRPr>
                    </a:p>
                  </a:txBody>
                  <a:tcPr marL="7042" marR="7042" marT="7042" marB="0" anchor="ctr"/>
                </a:tc>
                <a:tc>
                  <a:txBody>
                    <a:bodyPr/>
                    <a:lstStyle/>
                    <a:p>
                      <a:pPr algn="l" fontAlgn="t"/>
                      <a:r>
                        <a:rPr lang="en-US" sz="1400" u="none" strike="noStrike">
                          <a:effectLst/>
                          <a:latin typeface="Aptos" panose="020B0004020202020204" pitchFamily="34" charset="0"/>
                        </a:rPr>
                        <a:t>Max. 4 months a year (otherwise registration as business required)</a:t>
                      </a:r>
                      <a:endParaRPr lang="en-US" sz="1400" b="0" i="0" u="none" strike="noStrike">
                        <a:solidFill>
                          <a:srgbClr val="000000"/>
                        </a:solidFill>
                        <a:effectLst/>
                        <a:latin typeface="Aptos" panose="020B0004020202020204" pitchFamily="34" charset="0"/>
                      </a:endParaRPr>
                    </a:p>
                  </a:txBody>
                  <a:tcPr marL="7042" marR="7042" marT="7042" marB="0" anchor="ctr"/>
                </a:tc>
                <a:tc>
                  <a:txBody>
                    <a:bodyPr/>
                    <a:lstStyle/>
                    <a:p>
                      <a:pPr algn="l" fontAlgn="t"/>
                      <a:r>
                        <a:rPr lang="tr-TR" sz="1400" u="none" strike="noStrike" dirty="0">
                          <a:effectLst/>
                          <a:latin typeface="Aptos" panose="020B0004020202020204" pitchFamily="34" charset="0"/>
                        </a:rPr>
                        <a:t>-</a:t>
                      </a:r>
                      <a:endParaRPr lang="tr-TR" sz="1400" b="0" i="0" u="none" strike="noStrike" dirty="0">
                        <a:solidFill>
                          <a:srgbClr val="000000"/>
                        </a:solidFill>
                        <a:effectLst/>
                        <a:latin typeface="Aptos" panose="020B0004020202020204" pitchFamily="34" charset="0"/>
                      </a:endParaRPr>
                    </a:p>
                  </a:txBody>
                  <a:tcPr marL="7042" marR="7042" marT="7042" marB="0" anchor="ctr"/>
                </a:tc>
                <a:tc>
                  <a:txBody>
                    <a:bodyPr/>
                    <a:lstStyle/>
                    <a:p>
                      <a:pPr algn="l" fontAlgn="t"/>
                      <a:r>
                        <a:rPr lang="en-US" sz="1400" u="none" strike="noStrike" dirty="0">
                          <a:effectLst/>
                          <a:latin typeface="Aptos" panose="020B0004020202020204" pitchFamily="34" charset="0"/>
                        </a:rPr>
                        <a:t>Max. 90 nights renting per year</a:t>
                      </a:r>
                      <a:endParaRPr lang="en-US" sz="1400" b="0" i="0" u="none" strike="noStrike" dirty="0">
                        <a:solidFill>
                          <a:srgbClr val="000000"/>
                        </a:solidFill>
                        <a:effectLst/>
                        <a:latin typeface="Aptos" panose="020B0004020202020204" pitchFamily="34" charset="0"/>
                      </a:endParaRPr>
                    </a:p>
                  </a:txBody>
                  <a:tcPr marL="7042" marR="7042" marT="7042" marB="0" anchor="ctr"/>
                </a:tc>
                <a:extLst>
                  <a:ext uri="{0D108BD9-81ED-4DB2-BD59-A6C34878D82A}">
                    <a16:rowId xmlns:a16="http://schemas.microsoft.com/office/drawing/2014/main" val="2924584284"/>
                  </a:ext>
                </a:extLst>
              </a:tr>
              <a:tr h="1511701">
                <a:tc>
                  <a:txBody>
                    <a:bodyPr/>
                    <a:lstStyle/>
                    <a:p>
                      <a:pPr algn="l" fontAlgn="t"/>
                      <a:r>
                        <a:rPr lang="en-US" sz="1400" u="none" strike="noStrike" dirty="0">
                          <a:effectLst/>
                          <a:latin typeface="Aptos" panose="020B0004020202020204" pitchFamily="34" charset="0"/>
                        </a:rPr>
                        <a:t>Start phasing out existing STRs January 2018</a:t>
                      </a:r>
                      <a:endParaRPr lang="en-US" sz="1400" b="0" i="0" u="none" strike="noStrike" dirty="0">
                        <a:solidFill>
                          <a:srgbClr val="000000"/>
                        </a:solidFill>
                        <a:effectLst/>
                        <a:latin typeface="Aptos" panose="020B0004020202020204" pitchFamily="34" charset="0"/>
                      </a:endParaRPr>
                    </a:p>
                  </a:txBody>
                  <a:tcPr marL="7042" marR="7042" marT="7042" marB="0" anchor="ctr"/>
                </a:tc>
                <a:tc>
                  <a:txBody>
                    <a:bodyPr/>
                    <a:lstStyle/>
                    <a:p>
                      <a:pPr algn="l" fontAlgn="t"/>
                      <a:r>
                        <a:rPr lang="en-US" sz="1400" u="none" strike="noStrike" dirty="0">
                          <a:effectLst/>
                          <a:latin typeface="Aptos" panose="020B0004020202020204" pitchFamily="34" charset="0"/>
                        </a:rPr>
                        <a:t>Hygiene, contact details provided for neighbors</a:t>
                      </a:r>
                      <a:endParaRPr lang="en-US" sz="1400" b="0" i="0" u="none" strike="noStrike" dirty="0">
                        <a:solidFill>
                          <a:srgbClr val="000000"/>
                        </a:solidFill>
                        <a:effectLst/>
                        <a:latin typeface="Aptos" panose="020B0004020202020204" pitchFamily="34" charset="0"/>
                      </a:endParaRPr>
                    </a:p>
                  </a:txBody>
                  <a:tcPr marL="7042" marR="7042" marT="7042" marB="0" anchor="ctr"/>
                </a:tc>
                <a:tc>
                  <a:txBody>
                    <a:bodyPr/>
                    <a:lstStyle/>
                    <a:p>
                      <a:pPr algn="l" fontAlgn="t"/>
                      <a:r>
                        <a:rPr lang="en-US" sz="1400" u="none" strike="noStrike">
                          <a:effectLst/>
                          <a:latin typeface="Aptos" panose="020B0004020202020204" pitchFamily="34" charset="0"/>
                        </a:rPr>
                        <a:t>Insurance, safety and emergency precautions, contact details, trash and noise info, no nuisance</a:t>
                      </a:r>
                      <a:endParaRPr lang="en-US" sz="1400" b="0" i="0" u="none" strike="noStrike">
                        <a:solidFill>
                          <a:srgbClr val="000000"/>
                        </a:solidFill>
                        <a:effectLst/>
                        <a:latin typeface="Aptos" panose="020B0004020202020204" pitchFamily="34" charset="0"/>
                      </a:endParaRPr>
                    </a:p>
                  </a:txBody>
                  <a:tcPr marL="7042" marR="7042" marT="7042" marB="0" anchor="ctr"/>
                </a:tc>
                <a:tc>
                  <a:txBody>
                    <a:bodyPr/>
                    <a:lstStyle/>
                    <a:p>
                      <a:pPr algn="l" fontAlgn="t"/>
                      <a:r>
                        <a:rPr lang="en-US" sz="1400" u="none" strike="noStrike" dirty="0">
                          <a:effectLst/>
                          <a:latin typeface="Aptos" panose="020B0004020202020204" pitchFamily="34" charset="0"/>
                        </a:rPr>
                        <a:t>Permanent resident needs to be present during rental period in multifamily dwellings</a:t>
                      </a:r>
                      <a:endParaRPr lang="en-US" sz="1400" b="0" i="0" u="none" strike="noStrike" dirty="0">
                        <a:solidFill>
                          <a:srgbClr val="000000"/>
                        </a:solidFill>
                        <a:effectLst/>
                        <a:latin typeface="Aptos" panose="020B0004020202020204" pitchFamily="34" charset="0"/>
                      </a:endParaRPr>
                    </a:p>
                  </a:txBody>
                  <a:tcPr marL="7042" marR="7042" marT="7042" marB="0" anchor="ctr"/>
                </a:tc>
                <a:tc>
                  <a:txBody>
                    <a:bodyPr/>
                    <a:lstStyle/>
                    <a:p>
                      <a:pPr algn="l" fontAlgn="t"/>
                      <a:r>
                        <a:rPr lang="en-US" sz="1400" u="none" strike="noStrike" dirty="0">
                          <a:effectLst/>
                          <a:latin typeface="Aptos" panose="020B0004020202020204" pitchFamily="34" charset="0"/>
                        </a:rPr>
                        <a:t>Permanent residents only, safety precautions provided</a:t>
                      </a:r>
                      <a:endParaRPr lang="en-US" sz="1400" b="0" i="0" u="none" strike="noStrike" dirty="0">
                        <a:solidFill>
                          <a:srgbClr val="000000"/>
                        </a:solidFill>
                        <a:effectLst/>
                        <a:latin typeface="Aptos" panose="020B0004020202020204" pitchFamily="34" charset="0"/>
                      </a:endParaRPr>
                    </a:p>
                  </a:txBody>
                  <a:tcPr marL="7042" marR="7042" marT="7042" marB="0" anchor="ctr"/>
                </a:tc>
                <a:tc>
                  <a:txBody>
                    <a:bodyPr/>
                    <a:lstStyle/>
                    <a:p>
                      <a:pPr algn="l" fontAlgn="t"/>
                      <a:r>
                        <a:rPr lang="tr-TR" sz="1400" u="none" strike="noStrike" dirty="0">
                          <a:effectLst/>
                          <a:latin typeface="Aptos" panose="020B0004020202020204" pitchFamily="34" charset="0"/>
                        </a:rPr>
                        <a:t>-</a:t>
                      </a:r>
                      <a:endParaRPr lang="tr-TR" sz="1400" b="0" i="0" u="none" strike="noStrike" dirty="0">
                        <a:solidFill>
                          <a:srgbClr val="000000"/>
                        </a:solidFill>
                        <a:effectLst/>
                        <a:latin typeface="Aptos" panose="020B0004020202020204" pitchFamily="34" charset="0"/>
                      </a:endParaRPr>
                    </a:p>
                  </a:txBody>
                  <a:tcPr marL="7042" marR="7042" marT="7042" marB="0" anchor="ctr"/>
                </a:tc>
                <a:tc>
                  <a:txBody>
                    <a:bodyPr/>
                    <a:lstStyle/>
                    <a:p>
                      <a:pPr algn="l" fontAlgn="t"/>
                      <a:r>
                        <a:rPr lang="en-US" sz="1400" u="none" strike="noStrike">
                          <a:effectLst/>
                          <a:latin typeface="Aptos" panose="020B0004020202020204" pitchFamily="34" charset="0"/>
                        </a:rPr>
                        <a:t>With primary residence only, safety precautions provided</a:t>
                      </a:r>
                      <a:endParaRPr lang="en-US" sz="1400" b="0" i="0" u="none" strike="noStrike">
                        <a:solidFill>
                          <a:srgbClr val="000000"/>
                        </a:solidFill>
                        <a:effectLst/>
                        <a:latin typeface="Aptos" panose="020B0004020202020204" pitchFamily="34" charset="0"/>
                      </a:endParaRPr>
                    </a:p>
                  </a:txBody>
                  <a:tcPr marL="7042" marR="7042" marT="7042" marB="0" anchor="ctr"/>
                </a:tc>
                <a:tc>
                  <a:txBody>
                    <a:bodyPr/>
                    <a:lstStyle/>
                    <a:p>
                      <a:pPr algn="l" fontAlgn="t"/>
                      <a:r>
                        <a:rPr lang="tr-TR" sz="1400" u="none" strike="noStrike" dirty="0">
                          <a:effectLst/>
                          <a:latin typeface="Aptos" panose="020B0004020202020204" pitchFamily="34" charset="0"/>
                        </a:rPr>
                        <a:t>-</a:t>
                      </a:r>
                      <a:endParaRPr lang="tr-TR" sz="1400" b="0" i="0" u="none" strike="noStrike" dirty="0">
                        <a:solidFill>
                          <a:srgbClr val="000000"/>
                        </a:solidFill>
                        <a:effectLst/>
                        <a:latin typeface="Aptos" panose="020B0004020202020204" pitchFamily="34" charset="0"/>
                      </a:endParaRPr>
                    </a:p>
                  </a:txBody>
                  <a:tcPr marL="7042" marR="7042" marT="7042" marB="0" anchor="ctr"/>
                </a:tc>
                <a:extLst>
                  <a:ext uri="{0D108BD9-81ED-4DB2-BD59-A6C34878D82A}">
                    <a16:rowId xmlns:a16="http://schemas.microsoft.com/office/drawing/2014/main" val="1998552042"/>
                  </a:ext>
                </a:extLst>
              </a:tr>
            </a:tbl>
          </a:graphicData>
        </a:graphic>
      </p:graphicFrame>
      <p:sp>
        <p:nvSpPr>
          <p:cNvPr id="5" name="Dikdörtgen 4">
            <a:extLst>
              <a:ext uri="{FF2B5EF4-FFF2-40B4-BE49-F238E27FC236}">
                <a16:creationId xmlns:a16="http://schemas.microsoft.com/office/drawing/2014/main" id="{3C6C43FA-1452-1735-C0D0-A84D8D3DFEC9}"/>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B0906974-FF6E-96AF-15B2-B2FCC84E4A8B}"/>
              </a:ext>
            </a:extLst>
          </p:cNvPr>
          <p:cNvPicPr>
            <a:picLocks noChangeAspect="1"/>
          </p:cNvPicPr>
          <p:nvPr/>
        </p:nvPicPr>
        <p:blipFill>
          <a:blip r:embed="rId3"/>
          <a:stretch>
            <a:fillRect/>
          </a:stretch>
        </p:blipFill>
        <p:spPr>
          <a:xfrm>
            <a:off x="10038080" y="6089366"/>
            <a:ext cx="1442720" cy="571154"/>
          </a:xfrm>
          <a:prstGeom prst="rect">
            <a:avLst/>
          </a:prstGeom>
        </p:spPr>
      </p:pic>
      <p:sp>
        <p:nvSpPr>
          <p:cNvPr id="2" name="Virsraksts 1">
            <a:extLst>
              <a:ext uri="{FF2B5EF4-FFF2-40B4-BE49-F238E27FC236}">
                <a16:creationId xmlns:a16="http://schemas.microsoft.com/office/drawing/2014/main" id="{4AF92207-9DC3-6FC2-6C98-00FCAA57368C}"/>
              </a:ext>
            </a:extLst>
          </p:cNvPr>
          <p:cNvSpPr txBox="1">
            <a:spLocks noGrp="1"/>
          </p:cNvSpPr>
          <p:nvPr>
            <p:ph type="title"/>
          </p:nvPr>
        </p:nvSpPr>
        <p:spPr>
          <a:xfrm>
            <a:off x="418010" y="450603"/>
            <a:ext cx="11399522" cy="1099998"/>
          </a:xfrm>
          <a:prstGeom prst="rect">
            <a:avLst/>
          </a:prstGeom>
        </p:spPr>
        <p:txBody>
          <a:bodyPr>
            <a:normAutofit/>
          </a:bodyPr>
          <a:lstStyle>
            <a:lvl1pPr>
              <a:defRPr b="1">
                <a:solidFill>
                  <a:srgbClr val="1B5089"/>
                </a:solidFill>
                <a:latin typeface="Arial"/>
                <a:ea typeface="Arial"/>
                <a:cs typeface="Arial"/>
                <a:sym typeface="Arial"/>
              </a:defRPr>
            </a:lvl1pPr>
          </a:lstStyle>
          <a:p>
            <a:r>
              <a:rPr lang="en-US" sz="3600" dirty="0">
                <a:latin typeface="Aptos" panose="020B0004020202020204" pitchFamily="34" charset="0"/>
              </a:rPr>
              <a:t>R</a:t>
            </a:r>
            <a:r>
              <a:rPr lang="tr-TR" sz="3600" dirty="0" err="1">
                <a:latin typeface="Aptos" panose="020B0004020202020204" pitchFamily="34" charset="0"/>
              </a:rPr>
              <a:t>egulating</a:t>
            </a:r>
            <a:r>
              <a:rPr lang="tr-TR" sz="3600" dirty="0">
                <a:latin typeface="Aptos" panose="020B0004020202020204" pitchFamily="34" charset="0"/>
              </a:rPr>
              <a:t> </a:t>
            </a:r>
            <a:r>
              <a:rPr lang="tr-TR" sz="3600" dirty="0" err="1">
                <a:latin typeface="Aptos" panose="020B0004020202020204" pitchFamily="34" charset="0"/>
              </a:rPr>
              <a:t>Strs</a:t>
            </a:r>
            <a:r>
              <a:rPr lang="en-US" sz="3600" dirty="0">
                <a:latin typeface="Aptos" panose="020B0004020202020204" pitchFamily="34" charset="0"/>
              </a:rPr>
              <a:t>: N</a:t>
            </a:r>
            <a:r>
              <a:rPr lang="tr-TR" sz="3600" dirty="0" err="1">
                <a:latin typeface="Aptos" panose="020B0004020202020204" pitchFamily="34" charset="0"/>
              </a:rPr>
              <a:t>arratives</a:t>
            </a:r>
            <a:r>
              <a:rPr lang="en-US" sz="3600" dirty="0">
                <a:latin typeface="Aptos" panose="020B0004020202020204" pitchFamily="34" charset="0"/>
              </a:rPr>
              <a:t> </a:t>
            </a:r>
            <a:r>
              <a:rPr lang="tr-TR" sz="3600" dirty="0" err="1">
                <a:latin typeface="Aptos" panose="020B0004020202020204" pitchFamily="34" charset="0"/>
              </a:rPr>
              <a:t>and</a:t>
            </a:r>
            <a:r>
              <a:rPr lang="en-US" sz="3600" dirty="0">
                <a:latin typeface="Aptos" panose="020B0004020202020204" pitchFamily="34" charset="0"/>
              </a:rPr>
              <a:t> A</a:t>
            </a:r>
            <a:r>
              <a:rPr lang="tr-TR" sz="3600" dirty="0" err="1">
                <a:latin typeface="Aptos" panose="020B0004020202020204" pitchFamily="34" charset="0"/>
              </a:rPr>
              <a:t>pproaches</a:t>
            </a:r>
            <a:endParaRPr lang="en-US" sz="3600" dirty="0">
              <a:solidFill>
                <a:srgbClr val="1D4289"/>
              </a:solidFill>
              <a:latin typeface="Aptos" panose="020B0004020202020204" pitchFamily="34" charset="0"/>
            </a:endParaRPr>
          </a:p>
        </p:txBody>
      </p:sp>
      <p:sp>
        <p:nvSpPr>
          <p:cNvPr id="3" name="Satura vietturis 2">
            <a:extLst>
              <a:ext uri="{FF2B5EF4-FFF2-40B4-BE49-F238E27FC236}">
                <a16:creationId xmlns:a16="http://schemas.microsoft.com/office/drawing/2014/main" id="{E4A96D05-707D-D60B-23CE-CA9E81561009}"/>
              </a:ext>
            </a:extLst>
          </p:cNvPr>
          <p:cNvSpPr txBox="1">
            <a:spLocks/>
          </p:cNvSpPr>
          <p:nvPr/>
        </p:nvSpPr>
        <p:spPr>
          <a:xfrm>
            <a:off x="418010" y="1550601"/>
            <a:ext cx="11618973" cy="426455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600"/>
              </a:spcBef>
              <a:buSzTx/>
              <a:buFont typeface="Arial" panose="020B0604020202020204" pitchFamily="34" charset="0"/>
              <a:buNone/>
              <a:defRPr sz="2800" kern="1200">
                <a:solidFill>
                  <a:schemeClr val="tx1"/>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sz="2000" dirty="0">
              <a:latin typeface="Aptos" panose="020B0004020202020204" pitchFamily="34" charset="0"/>
            </a:endParaRPr>
          </a:p>
        </p:txBody>
      </p:sp>
      <p:sp>
        <p:nvSpPr>
          <p:cNvPr id="15" name="Metin kutusu 14">
            <a:extLst>
              <a:ext uri="{FF2B5EF4-FFF2-40B4-BE49-F238E27FC236}">
                <a16:creationId xmlns:a16="http://schemas.microsoft.com/office/drawing/2014/main" id="{D57DBC15-4B59-BB3D-2DEA-07B5CABDFD16}"/>
              </a:ext>
            </a:extLst>
          </p:cNvPr>
          <p:cNvSpPr txBox="1"/>
          <p:nvPr/>
        </p:nvSpPr>
        <p:spPr>
          <a:xfrm>
            <a:off x="6532880" y="5468753"/>
            <a:ext cx="5191760" cy="338554"/>
          </a:xfrm>
          <a:prstGeom prst="rect">
            <a:avLst/>
          </a:prstGeom>
          <a:noFill/>
        </p:spPr>
        <p:txBody>
          <a:bodyPr wrap="square" rtlCol="0">
            <a:spAutoFit/>
          </a:bodyPr>
          <a:lstStyle/>
          <a:p>
            <a:r>
              <a:rPr lang="nl-NL" sz="1600" i="1" dirty="0">
                <a:solidFill>
                  <a:schemeClr val="bg2">
                    <a:lumMod val="50000"/>
                  </a:schemeClr>
                </a:solidFill>
                <a:latin typeface="Aptos Narrow" panose="020B0004020202020204" pitchFamily="34" charset="0"/>
              </a:rPr>
              <a:t> Nieuwland and</a:t>
            </a:r>
            <a:r>
              <a:rPr lang="tr-TR" sz="1600" i="1" dirty="0">
                <a:solidFill>
                  <a:schemeClr val="bg2">
                    <a:lumMod val="50000"/>
                  </a:schemeClr>
                </a:solidFill>
                <a:latin typeface="Aptos Narrow" panose="020B0004020202020204" pitchFamily="34" charset="0"/>
              </a:rPr>
              <a:t> </a:t>
            </a:r>
            <a:r>
              <a:rPr lang="nl-NL" sz="1600" i="1" dirty="0">
                <a:solidFill>
                  <a:schemeClr val="bg2">
                    <a:lumMod val="50000"/>
                  </a:schemeClr>
                </a:solidFill>
                <a:latin typeface="Aptos Narrow" panose="020B0004020202020204" pitchFamily="34" charset="0"/>
              </a:rPr>
              <a:t>Van Melik (2020)</a:t>
            </a:r>
            <a:r>
              <a:rPr lang="tr-TR" sz="1600" i="1" dirty="0">
                <a:solidFill>
                  <a:schemeClr val="bg2">
                    <a:lumMod val="50000"/>
                  </a:schemeClr>
                </a:solidFill>
                <a:latin typeface="Aptos Narrow" panose="020B0004020202020204" pitchFamily="34" charset="0"/>
              </a:rPr>
              <a:t>, </a:t>
            </a:r>
            <a:r>
              <a:rPr lang="tr-TR" sz="1600" i="1" dirty="0" err="1">
                <a:solidFill>
                  <a:schemeClr val="bg2">
                    <a:lumMod val="50000"/>
                  </a:schemeClr>
                </a:solidFill>
                <a:latin typeface="Aptos Narrow" panose="020B0004020202020204" pitchFamily="34" charset="0"/>
              </a:rPr>
              <a:t>Cassell</a:t>
            </a:r>
            <a:r>
              <a:rPr lang="tr-TR" sz="1600" i="1" dirty="0">
                <a:solidFill>
                  <a:schemeClr val="bg2">
                    <a:lumMod val="50000"/>
                  </a:schemeClr>
                </a:solidFill>
                <a:latin typeface="Aptos Narrow" panose="020B0004020202020204" pitchFamily="34" charset="0"/>
              </a:rPr>
              <a:t> </a:t>
            </a:r>
            <a:r>
              <a:rPr lang="tr-TR" sz="1600" i="1" dirty="0" err="1">
                <a:solidFill>
                  <a:schemeClr val="bg2">
                    <a:lumMod val="50000"/>
                  </a:schemeClr>
                </a:solidFill>
                <a:latin typeface="Aptos Narrow" panose="020B0004020202020204" pitchFamily="34" charset="0"/>
              </a:rPr>
              <a:t>and</a:t>
            </a:r>
            <a:r>
              <a:rPr lang="tr-TR" sz="1600" i="1" dirty="0">
                <a:solidFill>
                  <a:schemeClr val="bg2">
                    <a:lumMod val="50000"/>
                  </a:schemeClr>
                </a:solidFill>
                <a:latin typeface="Aptos Narrow" panose="020B0004020202020204" pitchFamily="34" charset="0"/>
              </a:rPr>
              <a:t> </a:t>
            </a:r>
            <a:r>
              <a:rPr lang="tr-TR" sz="1600" i="1" dirty="0" err="1">
                <a:solidFill>
                  <a:schemeClr val="bg2">
                    <a:lumMod val="50000"/>
                  </a:schemeClr>
                </a:solidFill>
                <a:latin typeface="Aptos Narrow" panose="020B0004020202020204" pitchFamily="34" charset="0"/>
              </a:rPr>
              <a:t>Deutsch</a:t>
            </a:r>
            <a:r>
              <a:rPr lang="tr-TR" sz="1600" i="1" dirty="0">
                <a:solidFill>
                  <a:schemeClr val="bg2">
                    <a:lumMod val="50000"/>
                  </a:schemeClr>
                </a:solidFill>
                <a:latin typeface="Aptos Narrow" panose="020B0004020202020204" pitchFamily="34" charset="0"/>
              </a:rPr>
              <a:t> (2023)</a:t>
            </a:r>
          </a:p>
        </p:txBody>
      </p:sp>
      <p:cxnSp>
        <p:nvCxnSpPr>
          <p:cNvPr id="11" name="Düz Ok Bağlayıcısı 10">
            <a:extLst>
              <a:ext uri="{FF2B5EF4-FFF2-40B4-BE49-F238E27FC236}">
                <a16:creationId xmlns:a16="http://schemas.microsoft.com/office/drawing/2014/main" id="{F97275AE-0DAD-8AD7-2408-B85838C25345}"/>
              </a:ext>
            </a:extLst>
          </p:cNvPr>
          <p:cNvCxnSpPr>
            <a:cxnSpLocks/>
          </p:cNvCxnSpPr>
          <p:nvPr/>
        </p:nvCxnSpPr>
        <p:spPr>
          <a:xfrm>
            <a:off x="418011" y="2455256"/>
            <a:ext cx="11205291" cy="0"/>
          </a:xfrm>
          <a:prstGeom prst="straightConnector1">
            <a:avLst/>
          </a:prstGeom>
          <a:ln w="2857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Metin kutusu 15">
            <a:extLst>
              <a:ext uri="{FF2B5EF4-FFF2-40B4-BE49-F238E27FC236}">
                <a16:creationId xmlns:a16="http://schemas.microsoft.com/office/drawing/2014/main" id="{503BECA1-F0A8-7778-5DCA-63D87D2F38A6}"/>
              </a:ext>
            </a:extLst>
          </p:cNvPr>
          <p:cNvSpPr txBox="1"/>
          <p:nvPr/>
        </p:nvSpPr>
        <p:spPr>
          <a:xfrm>
            <a:off x="296089" y="5589323"/>
            <a:ext cx="11306630" cy="646331"/>
          </a:xfrm>
          <a:prstGeom prst="rect">
            <a:avLst/>
          </a:prstGeom>
          <a:noFill/>
        </p:spPr>
        <p:txBody>
          <a:bodyPr wrap="square">
            <a:spAutoFit/>
          </a:bodyPr>
          <a:lstStyle/>
          <a:p>
            <a:r>
              <a:rPr lang="tr-TR" b="1" dirty="0" err="1"/>
              <a:t>Results</a:t>
            </a:r>
            <a:r>
              <a:rPr lang="tr-TR" b="1" dirty="0"/>
              <a:t>  </a:t>
            </a:r>
            <a:r>
              <a:rPr lang="tr-TR" dirty="0"/>
              <a:t>    </a:t>
            </a:r>
          </a:p>
          <a:p>
            <a:r>
              <a:rPr lang="tr-TR" dirty="0"/>
              <a:t>L</a:t>
            </a:r>
            <a:r>
              <a:rPr lang="en-US" dirty="0" err="1"/>
              <a:t>ose</a:t>
            </a:r>
            <a:r>
              <a:rPr lang="en-US" dirty="0"/>
              <a:t> revenue generated from taxation and tourist spending</a:t>
            </a:r>
            <a:r>
              <a:rPr lang="tr-TR" dirty="0"/>
              <a:t>,</a:t>
            </a:r>
            <a:r>
              <a:rPr lang="en-US" dirty="0"/>
              <a:t> social backlash</a:t>
            </a:r>
            <a:r>
              <a:rPr lang="tr-TR" dirty="0"/>
              <a:t>, </a:t>
            </a:r>
            <a:r>
              <a:rPr lang="tr-TR" dirty="0" err="1"/>
              <a:t>informal</a:t>
            </a:r>
            <a:r>
              <a:rPr lang="tr-TR" dirty="0"/>
              <a:t> market </a:t>
            </a:r>
            <a:r>
              <a:rPr lang="tr-TR" dirty="0" err="1"/>
              <a:t>for</a:t>
            </a:r>
            <a:r>
              <a:rPr lang="tr-TR" dirty="0"/>
              <a:t> </a:t>
            </a:r>
            <a:r>
              <a:rPr lang="tr-TR" dirty="0" err="1"/>
              <a:t>STRs</a:t>
            </a:r>
            <a:endParaRPr lang="tr-TR" dirty="0">
              <a:latin typeface="Aptos" panose="020B0004020202020204" pitchFamily="34" charset="0"/>
            </a:endParaRPr>
          </a:p>
        </p:txBody>
      </p:sp>
      <p:sp>
        <p:nvSpPr>
          <p:cNvPr id="17" name="Metin kutusu 16">
            <a:extLst>
              <a:ext uri="{FF2B5EF4-FFF2-40B4-BE49-F238E27FC236}">
                <a16:creationId xmlns:a16="http://schemas.microsoft.com/office/drawing/2014/main" id="{BE8043CF-7EBF-0259-C83E-595976B30869}"/>
              </a:ext>
            </a:extLst>
          </p:cNvPr>
          <p:cNvSpPr txBox="1"/>
          <p:nvPr/>
        </p:nvSpPr>
        <p:spPr>
          <a:xfrm>
            <a:off x="316672" y="1356597"/>
            <a:ext cx="11306630" cy="646331"/>
          </a:xfrm>
          <a:prstGeom prst="rect">
            <a:avLst/>
          </a:prstGeom>
          <a:noFill/>
        </p:spPr>
        <p:txBody>
          <a:bodyPr wrap="square">
            <a:spAutoFit/>
          </a:bodyPr>
          <a:lstStyle/>
          <a:p>
            <a:r>
              <a:rPr lang="tr-TR" b="1" dirty="0" err="1">
                <a:latin typeface="Aptos" panose="020B0004020202020204" pitchFamily="34" charset="0"/>
              </a:rPr>
              <a:t>Challenges</a:t>
            </a:r>
            <a:endParaRPr lang="tr-TR" b="1" dirty="0">
              <a:latin typeface="Aptos" panose="020B0004020202020204" pitchFamily="34" charset="0"/>
            </a:endParaRPr>
          </a:p>
          <a:p>
            <a:r>
              <a:rPr lang="tr-TR" dirty="0">
                <a:latin typeface="Aptos" panose="020B0004020202020204" pitchFamily="34" charset="0"/>
              </a:rPr>
              <a:t>T</a:t>
            </a:r>
            <a:r>
              <a:rPr lang="en-US" dirty="0">
                <a:latin typeface="Aptos" panose="020B0004020202020204" pitchFamily="34" charset="0"/>
              </a:rPr>
              <a:t>he dichotomy between positive and negative realities on the ground</a:t>
            </a:r>
            <a:r>
              <a:rPr lang="tr-TR" dirty="0">
                <a:latin typeface="Aptos" panose="020B0004020202020204" pitchFamily="34" charset="0"/>
              </a:rPr>
              <a:t>,</a:t>
            </a:r>
            <a:r>
              <a:rPr lang="en-US" dirty="0">
                <a:latin typeface="Aptos" panose="020B0004020202020204" pitchFamily="34" charset="0"/>
              </a:rPr>
              <a:t> presence of actors with conflicting interests</a:t>
            </a:r>
            <a:endParaRPr lang="tr-TR" dirty="0">
              <a:latin typeface="Aptos" panose="020B0004020202020204" pitchFamily="34" charset="0"/>
            </a:endParaRPr>
          </a:p>
        </p:txBody>
      </p:sp>
    </p:spTree>
    <p:extLst>
      <p:ext uri="{BB962C8B-B14F-4D97-AF65-F5344CB8AC3E}">
        <p14:creationId xmlns:p14="http://schemas.microsoft.com/office/powerpoint/2010/main" val="1180646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1B199-C2AE-566E-1944-5984F23F2442}"/>
            </a:ext>
          </a:extLst>
        </p:cNvPr>
        <p:cNvGrpSpPr/>
        <p:nvPr/>
      </p:nvGrpSpPr>
      <p:grpSpPr>
        <a:xfrm>
          <a:off x="0" y="0"/>
          <a:ext cx="0" cy="0"/>
          <a:chOff x="0" y="0"/>
          <a:chExt cx="0" cy="0"/>
        </a:xfrm>
      </p:grpSpPr>
      <p:pic>
        <p:nvPicPr>
          <p:cNvPr id="1048" name="Picture 24">
            <a:extLst>
              <a:ext uri="{FF2B5EF4-FFF2-40B4-BE49-F238E27FC236}">
                <a16:creationId xmlns:a16="http://schemas.microsoft.com/office/drawing/2014/main" id="{A3B2D6B6-8703-A6C8-9501-39AD1BC98F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7387" y="234519"/>
            <a:ext cx="3287354" cy="2192665"/>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a:extLst>
              <a:ext uri="{FF2B5EF4-FFF2-40B4-BE49-F238E27FC236}">
                <a16:creationId xmlns:a16="http://schemas.microsoft.com/office/drawing/2014/main" id="{B13C0E68-2E83-A87F-2F7B-71B79C49A0DA}"/>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0F913B74-035D-7E80-7009-0CDA4F4B212F}"/>
              </a:ext>
            </a:extLst>
          </p:cNvPr>
          <p:cNvPicPr>
            <a:picLocks noChangeAspect="1"/>
          </p:cNvPicPr>
          <p:nvPr/>
        </p:nvPicPr>
        <p:blipFill>
          <a:blip r:embed="rId4"/>
          <a:stretch>
            <a:fillRect/>
          </a:stretch>
        </p:blipFill>
        <p:spPr>
          <a:xfrm>
            <a:off x="10038080" y="6089366"/>
            <a:ext cx="1442720" cy="571154"/>
          </a:xfrm>
          <a:prstGeom prst="rect">
            <a:avLst/>
          </a:prstGeom>
        </p:spPr>
      </p:pic>
      <p:sp>
        <p:nvSpPr>
          <p:cNvPr id="2" name="Virsraksts 1">
            <a:extLst>
              <a:ext uri="{FF2B5EF4-FFF2-40B4-BE49-F238E27FC236}">
                <a16:creationId xmlns:a16="http://schemas.microsoft.com/office/drawing/2014/main" id="{AD2E3D4B-950C-DDA2-C883-B98A90FAC5E1}"/>
              </a:ext>
            </a:extLst>
          </p:cNvPr>
          <p:cNvSpPr txBox="1">
            <a:spLocks noGrp="1"/>
          </p:cNvSpPr>
          <p:nvPr>
            <p:ph type="title"/>
          </p:nvPr>
        </p:nvSpPr>
        <p:spPr>
          <a:xfrm>
            <a:off x="418010" y="450603"/>
            <a:ext cx="11399522" cy="1099998"/>
          </a:xfrm>
          <a:prstGeom prst="rect">
            <a:avLst/>
          </a:prstGeom>
        </p:spPr>
        <p:txBody>
          <a:bodyPr>
            <a:normAutofit/>
          </a:bodyPr>
          <a:lstStyle>
            <a:lvl1pPr>
              <a:defRPr b="1">
                <a:solidFill>
                  <a:srgbClr val="1B5089"/>
                </a:solidFill>
                <a:latin typeface="Arial"/>
                <a:ea typeface="Arial"/>
                <a:cs typeface="Arial"/>
                <a:sym typeface="Arial"/>
              </a:defRPr>
            </a:lvl1pPr>
          </a:lstStyle>
          <a:p>
            <a:r>
              <a:rPr lang="en-US" sz="3600" dirty="0">
                <a:latin typeface="Aptos" panose="020B0004020202020204" pitchFamily="34" charset="0"/>
              </a:rPr>
              <a:t>T</a:t>
            </a:r>
            <a:r>
              <a:rPr lang="tr-TR" sz="3600" dirty="0">
                <a:latin typeface="Aptos" panose="020B0004020202020204" pitchFamily="34" charset="0"/>
              </a:rPr>
              <a:t>he</a:t>
            </a:r>
            <a:r>
              <a:rPr lang="en-US" sz="3600" dirty="0">
                <a:latin typeface="Aptos" panose="020B0004020202020204" pitchFamily="34" charset="0"/>
              </a:rPr>
              <a:t> G</a:t>
            </a:r>
            <a:r>
              <a:rPr lang="tr-TR" sz="3600" dirty="0" err="1">
                <a:latin typeface="Aptos" panose="020B0004020202020204" pitchFamily="34" charset="0"/>
              </a:rPr>
              <a:t>enesises</a:t>
            </a:r>
            <a:r>
              <a:rPr lang="en-US" sz="3600" dirty="0">
                <a:latin typeface="Aptos" panose="020B0004020202020204" pitchFamily="34" charset="0"/>
              </a:rPr>
              <a:t> </a:t>
            </a:r>
            <a:r>
              <a:rPr lang="tr-TR" sz="3600" dirty="0">
                <a:latin typeface="Aptos" panose="020B0004020202020204" pitchFamily="34" charset="0"/>
              </a:rPr>
              <a:t>of</a:t>
            </a:r>
            <a:r>
              <a:rPr lang="en-US" sz="3600" dirty="0">
                <a:latin typeface="Aptos" panose="020B0004020202020204" pitchFamily="34" charset="0"/>
              </a:rPr>
              <a:t> STRs </a:t>
            </a:r>
            <a:r>
              <a:rPr lang="tr-TR" sz="3600" dirty="0">
                <a:latin typeface="Aptos" panose="020B0004020202020204" pitchFamily="34" charset="0"/>
              </a:rPr>
              <a:t>in</a:t>
            </a:r>
            <a:r>
              <a:rPr lang="en-US" sz="3600" dirty="0">
                <a:latin typeface="Aptos" panose="020B0004020202020204" pitchFamily="34" charset="0"/>
              </a:rPr>
              <a:t> I</a:t>
            </a:r>
            <a:r>
              <a:rPr lang="tr-TR" sz="3600" dirty="0" err="1">
                <a:latin typeface="Aptos" panose="020B0004020202020204" pitchFamily="34" charset="0"/>
              </a:rPr>
              <a:t>stanbul</a:t>
            </a:r>
            <a:endParaRPr sz="3600" dirty="0">
              <a:solidFill>
                <a:srgbClr val="1D4289"/>
              </a:solidFill>
              <a:latin typeface="Aptos" panose="020B0004020202020204" pitchFamily="34" charset="0"/>
            </a:endParaRPr>
          </a:p>
        </p:txBody>
      </p:sp>
      <p:sp>
        <p:nvSpPr>
          <p:cNvPr id="3" name="Satura vietturis 2">
            <a:extLst>
              <a:ext uri="{FF2B5EF4-FFF2-40B4-BE49-F238E27FC236}">
                <a16:creationId xmlns:a16="http://schemas.microsoft.com/office/drawing/2014/main" id="{826D37DD-9304-C756-CA76-A353DE4A9DE3}"/>
              </a:ext>
            </a:extLst>
          </p:cNvPr>
          <p:cNvSpPr txBox="1">
            <a:spLocks/>
          </p:cNvSpPr>
          <p:nvPr/>
        </p:nvSpPr>
        <p:spPr>
          <a:xfrm>
            <a:off x="418010" y="1550601"/>
            <a:ext cx="11618973" cy="426455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600"/>
              </a:spcBef>
              <a:buSzTx/>
              <a:buFont typeface="Arial" panose="020B0604020202020204" pitchFamily="34" charset="0"/>
              <a:buNone/>
              <a:defRPr sz="2800" kern="1200">
                <a:solidFill>
                  <a:schemeClr val="tx1"/>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sz="2000" dirty="0">
              <a:latin typeface="Aptos" panose="020B0004020202020204" pitchFamily="34" charset="0"/>
            </a:endParaRPr>
          </a:p>
        </p:txBody>
      </p:sp>
      <p:sp>
        <p:nvSpPr>
          <p:cNvPr id="6" name="AutoShape 4" descr="Die beste Zeit für einen Besuch in Istanbul: Ein monatlicher Leitfaden">
            <a:extLst>
              <a:ext uri="{FF2B5EF4-FFF2-40B4-BE49-F238E27FC236}">
                <a16:creationId xmlns:a16="http://schemas.microsoft.com/office/drawing/2014/main" id="{2220AB66-2B10-DCFC-37D1-E70BAC89289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034" name="Picture 10" descr="Yerebatan Sarnıcı: Yeraltında Büyülü Bir Yolculuk | Sultanahmet – Kitap ve  Seyahat">
            <a:extLst>
              <a:ext uri="{FF2B5EF4-FFF2-40B4-BE49-F238E27FC236}">
                <a16:creationId xmlns:a16="http://schemas.microsoft.com/office/drawing/2014/main" id="{111C0ACD-2643-E4A9-3E7E-C95908043D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9125" y="2209622"/>
            <a:ext cx="2638779" cy="183735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otoğraf açıklaması yok.">
            <a:extLst>
              <a:ext uri="{FF2B5EF4-FFF2-40B4-BE49-F238E27FC236}">
                <a16:creationId xmlns:a16="http://schemas.microsoft.com/office/drawing/2014/main" id="{242069B6-1957-9E24-ED99-874A236529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91583" y="3783391"/>
            <a:ext cx="2619271" cy="200803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Gastronomi Turizmi İçin 6 Seyahat Rotası: Hangi Şehirde Neler Yemelisiniz?">
            <a:extLst>
              <a:ext uri="{FF2B5EF4-FFF2-40B4-BE49-F238E27FC236}">
                <a16:creationId xmlns:a16="http://schemas.microsoft.com/office/drawing/2014/main" id="{38015423-DB5F-36DB-ACBE-7C7FE19372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38080" y="1938717"/>
            <a:ext cx="2102039" cy="157653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Sağlık Turizmi İçin Web Tasarım ve Dijital Pazarlama Nasıl Yapılır?">
            <a:extLst>
              <a:ext uri="{FF2B5EF4-FFF2-40B4-BE49-F238E27FC236}">
                <a16:creationId xmlns:a16="http://schemas.microsoft.com/office/drawing/2014/main" id="{430B3966-B66D-B879-241C-42CACF0A12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2323" y="4395882"/>
            <a:ext cx="2273980" cy="1628040"/>
          </a:xfrm>
          <a:prstGeom prst="rect">
            <a:avLst/>
          </a:prstGeom>
          <a:noFill/>
          <a:extLst>
            <a:ext uri="{909E8E84-426E-40DD-AFC4-6F175D3DCCD1}">
              <a14:hiddenFill xmlns:a14="http://schemas.microsoft.com/office/drawing/2010/main">
                <a:solidFill>
                  <a:srgbClr val="FFFFFF"/>
                </a:solidFill>
              </a14:hiddenFill>
            </a:ext>
          </a:extLst>
        </p:spPr>
      </p:pic>
      <p:pic>
        <p:nvPicPr>
          <p:cNvPr id="11" name="Resim 10">
            <a:extLst>
              <a:ext uri="{FF2B5EF4-FFF2-40B4-BE49-F238E27FC236}">
                <a16:creationId xmlns:a16="http://schemas.microsoft.com/office/drawing/2014/main" id="{0A1040CD-7A2C-8DAD-EECE-165A26624D87}"/>
              </a:ext>
            </a:extLst>
          </p:cNvPr>
          <p:cNvPicPr>
            <a:picLocks noChangeAspect="1"/>
          </p:cNvPicPr>
          <p:nvPr/>
        </p:nvPicPr>
        <p:blipFill>
          <a:blip r:embed="rId9"/>
          <a:stretch>
            <a:fillRect/>
          </a:stretch>
        </p:blipFill>
        <p:spPr>
          <a:xfrm>
            <a:off x="4692558" y="1512881"/>
            <a:ext cx="2483252" cy="1821896"/>
          </a:xfrm>
          <a:prstGeom prst="rect">
            <a:avLst/>
          </a:prstGeom>
        </p:spPr>
      </p:pic>
      <p:pic>
        <p:nvPicPr>
          <p:cNvPr id="1050" name="Picture 26">
            <a:extLst>
              <a:ext uri="{FF2B5EF4-FFF2-40B4-BE49-F238E27FC236}">
                <a16:creationId xmlns:a16="http://schemas.microsoft.com/office/drawing/2014/main" id="{105F5773-F54D-CB9F-7E2C-284E4750D33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72208" y="3720993"/>
            <a:ext cx="2380115" cy="192081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STANBUL | Galataport | Com | Page 22 | SkyscraperCity Forum">
            <a:extLst>
              <a:ext uri="{FF2B5EF4-FFF2-40B4-BE49-F238E27FC236}">
                <a16:creationId xmlns:a16="http://schemas.microsoft.com/office/drawing/2014/main" id="{943573A2-48B8-3407-7C52-F1971129530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00781" y="1312768"/>
            <a:ext cx="2638780" cy="1793708"/>
          </a:xfrm>
          <a:prstGeom prst="rect">
            <a:avLst/>
          </a:prstGeom>
          <a:noFill/>
          <a:extLst>
            <a:ext uri="{909E8E84-426E-40DD-AFC4-6F175D3DCCD1}">
              <a14:hiddenFill xmlns:a14="http://schemas.microsoft.com/office/drawing/2010/main">
                <a:solidFill>
                  <a:srgbClr val="FFFFFF"/>
                </a:solidFill>
              </a14:hiddenFill>
            </a:ext>
          </a:extLst>
        </p:spPr>
      </p:pic>
      <p:sp>
        <p:nvSpPr>
          <p:cNvPr id="12" name="Metin kutusu 11">
            <a:extLst>
              <a:ext uri="{FF2B5EF4-FFF2-40B4-BE49-F238E27FC236}">
                <a16:creationId xmlns:a16="http://schemas.microsoft.com/office/drawing/2014/main" id="{3BF64C3C-4266-6DD8-094A-731C2410FED0}"/>
              </a:ext>
            </a:extLst>
          </p:cNvPr>
          <p:cNvSpPr txBox="1"/>
          <p:nvPr/>
        </p:nvSpPr>
        <p:spPr>
          <a:xfrm>
            <a:off x="6153224" y="1133410"/>
            <a:ext cx="2375008" cy="400110"/>
          </a:xfrm>
          <a:prstGeom prst="rect">
            <a:avLst/>
          </a:prstGeom>
          <a:noFill/>
        </p:spPr>
        <p:txBody>
          <a:bodyPr wrap="square" rtlCol="0">
            <a:spAutoFit/>
          </a:bodyPr>
          <a:lstStyle/>
          <a:p>
            <a:r>
              <a:rPr lang="tr-TR" sz="2000" b="1" dirty="0" err="1">
                <a:latin typeface="Aptos" panose="020B0004020202020204" pitchFamily="34" charset="0"/>
              </a:rPr>
              <a:t>Cultural</a:t>
            </a:r>
            <a:r>
              <a:rPr lang="tr-TR" sz="2000" b="1" dirty="0">
                <a:latin typeface="Aptos" panose="020B0004020202020204" pitchFamily="34" charset="0"/>
              </a:rPr>
              <a:t> </a:t>
            </a:r>
            <a:r>
              <a:rPr lang="tr-TR" sz="2000" b="1" dirty="0" err="1">
                <a:latin typeface="Aptos" panose="020B0004020202020204" pitchFamily="34" charset="0"/>
              </a:rPr>
              <a:t>Heritage</a:t>
            </a:r>
            <a:endParaRPr lang="tr-TR" sz="2000" b="1" dirty="0">
              <a:latin typeface="Aptos" panose="020B0004020202020204" pitchFamily="34" charset="0"/>
            </a:endParaRPr>
          </a:p>
        </p:txBody>
      </p:sp>
      <p:sp>
        <p:nvSpPr>
          <p:cNvPr id="14" name="Metin kutusu 13">
            <a:extLst>
              <a:ext uri="{FF2B5EF4-FFF2-40B4-BE49-F238E27FC236}">
                <a16:creationId xmlns:a16="http://schemas.microsoft.com/office/drawing/2014/main" id="{E56EBD54-3DBF-C40E-1D3C-27BCC46C2962}"/>
              </a:ext>
            </a:extLst>
          </p:cNvPr>
          <p:cNvSpPr txBox="1"/>
          <p:nvPr/>
        </p:nvSpPr>
        <p:spPr>
          <a:xfrm>
            <a:off x="345779" y="5883109"/>
            <a:ext cx="2375008" cy="400110"/>
          </a:xfrm>
          <a:prstGeom prst="rect">
            <a:avLst/>
          </a:prstGeom>
          <a:noFill/>
        </p:spPr>
        <p:txBody>
          <a:bodyPr wrap="square" rtlCol="0">
            <a:spAutoFit/>
          </a:bodyPr>
          <a:lstStyle/>
          <a:p>
            <a:r>
              <a:rPr lang="tr-TR" sz="2000" b="1" dirty="0" err="1">
                <a:latin typeface="Aptos" panose="020B0004020202020204" pitchFamily="34" charset="0"/>
                <a:cs typeface="Aparajita" panose="020B0502040204020203" pitchFamily="18" charset="0"/>
              </a:rPr>
              <a:t>Education</a:t>
            </a:r>
            <a:endParaRPr lang="tr-TR" sz="2000" b="1" dirty="0">
              <a:latin typeface="Aptos" panose="020B0004020202020204" pitchFamily="34" charset="0"/>
              <a:cs typeface="Aparajita" panose="020B0502040204020203" pitchFamily="18" charset="0"/>
            </a:endParaRPr>
          </a:p>
        </p:txBody>
      </p:sp>
      <p:sp>
        <p:nvSpPr>
          <p:cNvPr id="15" name="Metin kutusu 14">
            <a:extLst>
              <a:ext uri="{FF2B5EF4-FFF2-40B4-BE49-F238E27FC236}">
                <a16:creationId xmlns:a16="http://schemas.microsoft.com/office/drawing/2014/main" id="{CF6D1355-E3F2-4808-299E-44DAABD9CE6E}"/>
              </a:ext>
            </a:extLst>
          </p:cNvPr>
          <p:cNvSpPr txBox="1"/>
          <p:nvPr/>
        </p:nvSpPr>
        <p:spPr>
          <a:xfrm>
            <a:off x="13277" y="4737830"/>
            <a:ext cx="2375008" cy="400110"/>
          </a:xfrm>
          <a:prstGeom prst="rect">
            <a:avLst/>
          </a:prstGeom>
          <a:noFill/>
        </p:spPr>
        <p:txBody>
          <a:bodyPr wrap="square" rtlCol="0">
            <a:spAutoFit/>
          </a:bodyPr>
          <a:lstStyle/>
          <a:p>
            <a:r>
              <a:rPr lang="tr-TR" sz="2000" b="1" dirty="0" err="1">
                <a:latin typeface="Aptos" panose="020B0004020202020204" pitchFamily="34" charset="0"/>
                <a:cs typeface="Aparajita" panose="020B0502040204020203" pitchFamily="18" charset="0"/>
              </a:rPr>
              <a:t>Shopping</a:t>
            </a:r>
            <a:endParaRPr lang="tr-TR" sz="2000" b="1" dirty="0">
              <a:latin typeface="Aptos" panose="020B0004020202020204" pitchFamily="34" charset="0"/>
              <a:cs typeface="Aparajita" panose="020B0502040204020203" pitchFamily="18" charset="0"/>
            </a:endParaRPr>
          </a:p>
        </p:txBody>
      </p:sp>
      <p:sp>
        <p:nvSpPr>
          <p:cNvPr id="16" name="Metin kutusu 15">
            <a:extLst>
              <a:ext uri="{FF2B5EF4-FFF2-40B4-BE49-F238E27FC236}">
                <a16:creationId xmlns:a16="http://schemas.microsoft.com/office/drawing/2014/main" id="{5813ACB0-3E5E-667F-B0E3-988107087264}"/>
              </a:ext>
            </a:extLst>
          </p:cNvPr>
          <p:cNvSpPr txBox="1"/>
          <p:nvPr/>
        </p:nvSpPr>
        <p:spPr>
          <a:xfrm>
            <a:off x="6441854" y="5943503"/>
            <a:ext cx="2845581" cy="400110"/>
          </a:xfrm>
          <a:prstGeom prst="rect">
            <a:avLst/>
          </a:prstGeom>
          <a:noFill/>
        </p:spPr>
        <p:txBody>
          <a:bodyPr wrap="square" rtlCol="0">
            <a:spAutoFit/>
          </a:bodyPr>
          <a:lstStyle/>
          <a:p>
            <a:r>
              <a:rPr lang="tr-TR" sz="2000" b="1" dirty="0">
                <a:latin typeface="Aptos" panose="020B0004020202020204" pitchFamily="34" charset="0"/>
                <a:cs typeface="Aparajita" panose="020B0502040204020203" pitchFamily="18" charset="0"/>
              </a:rPr>
              <a:t>Healthcare </a:t>
            </a:r>
            <a:r>
              <a:rPr lang="tr-TR" sz="2000" b="1" dirty="0" err="1">
                <a:latin typeface="Aptos" panose="020B0004020202020204" pitchFamily="34" charset="0"/>
                <a:cs typeface="Aparajita" panose="020B0502040204020203" pitchFamily="18" charset="0"/>
              </a:rPr>
              <a:t>tourism</a:t>
            </a:r>
            <a:endParaRPr lang="tr-TR" sz="2000" b="1" dirty="0">
              <a:latin typeface="Aptos" panose="020B0004020202020204" pitchFamily="34" charset="0"/>
              <a:cs typeface="Aparajita" panose="020B0502040204020203" pitchFamily="18" charset="0"/>
            </a:endParaRPr>
          </a:p>
        </p:txBody>
      </p:sp>
      <p:sp>
        <p:nvSpPr>
          <p:cNvPr id="17" name="Metin kutusu 16">
            <a:extLst>
              <a:ext uri="{FF2B5EF4-FFF2-40B4-BE49-F238E27FC236}">
                <a16:creationId xmlns:a16="http://schemas.microsoft.com/office/drawing/2014/main" id="{C0EF80EA-D80A-6B87-8EB2-3C93FFFDA904}"/>
              </a:ext>
            </a:extLst>
          </p:cNvPr>
          <p:cNvSpPr txBox="1"/>
          <p:nvPr/>
        </p:nvSpPr>
        <p:spPr>
          <a:xfrm>
            <a:off x="8990555" y="5738879"/>
            <a:ext cx="2375008" cy="400110"/>
          </a:xfrm>
          <a:prstGeom prst="rect">
            <a:avLst/>
          </a:prstGeom>
          <a:noFill/>
        </p:spPr>
        <p:txBody>
          <a:bodyPr wrap="square" rtlCol="0">
            <a:spAutoFit/>
          </a:bodyPr>
          <a:lstStyle/>
          <a:p>
            <a:r>
              <a:rPr lang="tr-TR" sz="2000" b="1" dirty="0">
                <a:latin typeface="Aptos" panose="020B0004020202020204" pitchFamily="34" charset="0"/>
                <a:cs typeface="Aparajita" panose="020B0502040204020203" pitchFamily="18" charset="0"/>
              </a:rPr>
              <a:t>Entertainment</a:t>
            </a:r>
          </a:p>
        </p:txBody>
      </p:sp>
      <p:sp>
        <p:nvSpPr>
          <p:cNvPr id="18" name="Metin kutusu 17">
            <a:extLst>
              <a:ext uri="{FF2B5EF4-FFF2-40B4-BE49-F238E27FC236}">
                <a16:creationId xmlns:a16="http://schemas.microsoft.com/office/drawing/2014/main" id="{CE696AC7-C4CF-FED6-96FC-816A2D73DDB3}"/>
              </a:ext>
            </a:extLst>
          </p:cNvPr>
          <p:cNvSpPr txBox="1"/>
          <p:nvPr/>
        </p:nvSpPr>
        <p:spPr>
          <a:xfrm>
            <a:off x="9988569" y="3442393"/>
            <a:ext cx="2375008" cy="400110"/>
          </a:xfrm>
          <a:prstGeom prst="rect">
            <a:avLst/>
          </a:prstGeom>
          <a:noFill/>
        </p:spPr>
        <p:txBody>
          <a:bodyPr wrap="square" rtlCol="0">
            <a:spAutoFit/>
          </a:bodyPr>
          <a:lstStyle/>
          <a:p>
            <a:r>
              <a:rPr lang="tr-TR" sz="2000" b="1" dirty="0" err="1">
                <a:latin typeface="Aptos" panose="020B0004020202020204" pitchFamily="34" charset="0"/>
                <a:cs typeface="Aparajita" panose="020B0502040204020203" pitchFamily="18" charset="0"/>
              </a:rPr>
              <a:t>Gastronomy</a:t>
            </a:r>
            <a:endParaRPr lang="tr-TR" sz="2000" b="1" dirty="0">
              <a:latin typeface="Aptos" panose="020B0004020202020204" pitchFamily="34" charset="0"/>
              <a:cs typeface="Aparajita" panose="020B0502040204020203" pitchFamily="18" charset="0"/>
            </a:endParaRPr>
          </a:p>
        </p:txBody>
      </p:sp>
      <p:sp>
        <p:nvSpPr>
          <p:cNvPr id="19" name="Metin kutusu 18">
            <a:extLst>
              <a:ext uri="{FF2B5EF4-FFF2-40B4-BE49-F238E27FC236}">
                <a16:creationId xmlns:a16="http://schemas.microsoft.com/office/drawing/2014/main" id="{CA6D44EB-C51E-C6AA-0ACE-EFAE546E1C27}"/>
              </a:ext>
            </a:extLst>
          </p:cNvPr>
          <p:cNvSpPr txBox="1"/>
          <p:nvPr/>
        </p:nvSpPr>
        <p:spPr>
          <a:xfrm>
            <a:off x="5379621" y="3317420"/>
            <a:ext cx="2375008" cy="400110"/>
          </a:xfrm>
          <a:prstGeom prst="rect">
            <a:avLst/>
          </a:prstGeom>
          <a:noFill/>
        </p:spPr>
        <p:txBody>
          <a:bodyPr wrap="square" rtlCol="0">
            <a:spAutoFit/>
          </a:bodyPr>
          <a:lstStyle/>
          <a:p>
            <a:r>
              <a:rPr lang="tr-TR" sz="2000" b="1" dirty="0" err="1">
                <a:latin typeface="Aptos" panose="020B0004020202020204" pitchFamily="34" charset="0"/>
                <a:cs typeface="Aparajita" panose="020B0502040204020203" pitchFamily="18" charset="0"/>
              </a:rPr>
              <a:t>Historical</a:t>
            </a:r>
            <a:endParaRPr lang="tr-TR" sz="2000" b="1" dirty="0">
              <a:latin typeface="Aptos" panose="020B0004020202020204" pitchFamily="34" charset="0"/>
              <a:cs typeface="Aparajita" panose="020B0502040204020203" pitchFamily="18" charset="0"/>
            </a:endParaRPr>
          </a:p>
        </p:txBody>
      </p:sp>
      <p:sp>
        <p:nvSpPr>
          <p:cNvPr id="20" name="Metin kutusu 19">
            <a:extLst>
              <a:ext uri="{FF2B5EF4-FFF2-40B4-BE49-F238E27FC236}">
                <a16:creationId xmlns:a16="http://schemas.microsoft.com/office/drawing/2014/main" id="{2F8C1B1C-2349-2055-B7E1-53E7FF607E9A}"/>
              </a:ext>
            </a:extLst>
          </p:cNvPr>
          <p:cNvSpPr txBox="1"/>
          <p:nvPr/>
        </p:nvSpPr>
        <p:spPr>
          <a:xfrm>
            <a:off x="2833208" y="3044154"/>
            <a:ext cx="2375008" cy="400110"/>
          </a:xfrm>
          <a:prstGeom prst="rect">
            <a:avLst/>
          </a:prstGeom>
          <a:noFill/>
        </p:spPr>
        <p:txBody>
          <a:bodyPr wrap="square" rtlCol="0">
            <a:spAutoFit/>
          </a:bodyPr>
          <a:lstStyle/>
          <a:p>
            <a:r>
              <a:rPr lang="tr-TR" sz="2000" b="1" dirty="0" err="1">
                <a:latin typeface="Aptos" panose="020B0004020202020204" pitchFamily="34" charset="0"/>
                <a:cs typeface="Aparajita" panose="020B0502040204020203" pitchFamily="18" charset="0"/>
              </a:rPr>
              <a:t>Cruise</a:t>
            </a:r>
            <a:r>
              <a:rPr lang="tr-TR" sz="2000" b="1" dirty="0">
                <a:latin typeface="Aptos" panose="020B0004020202020204" pitchFamily="34" charset="0"/>
                <a:cs typeface="Aparajita" panose="020B0502040204020203" pitchFamily="18" charset="0"/>
              </a:rPr>
              <a:t> </a:t>
            </a:r>
            <a:r>
              <a:rPr lang="tr-TR" sz="2000" b="1" dirty="0" err="1">
                <a:latin typeface="Aptos" panose="020B0004020202020204" pitchFamily="34" charset="0"/>
                <a:cs typeface="Aparajita" panose="020B0502040204020203" pitchFamily="18" charset="0"/>
              </a:rPr>
              <a:t>tourism</a:t>
            </a:r>
            <a:endParaRPr lang="tr-TR" sz="2000" b="1" dirty="0">
              <a:latin typeface="Aptos" panose="020B0004020202020204" pitchFamily="34" charset="0"/>
              <a:cs typeface="Aparajita" panose="020B0502040204020203" pitchFamily="18" charset="0"/>
            </a:endParaRPr>
          </a:p>
        </p:txBody>
      </p:sp>
      <p:sp>
        <p:nvSpPr>
          <p:cNvPr id="21" name="Metin kutusu 20">
            <a:extLst>
              <a:ext uri="{FF2B5EF4-FFF2-40B4-BE49-F238E27FC236}">
                <a16:creationId xmlns:a16="http://schemas.microsoft.com/office/drawing/2014/main" id="{70287ECE-7768-7369-0085-2E363A5A69BC}"/>
              </a:ext>
            </a:extLst>
          </p:cNvPr>
          <p:cNvSpPr txBox="1"/>
          <p:nvPr/>
        </p:nvSpPr>
        <p:spPr>
          <a:xfrm>
            <a:off x="7117641" y="1827330"/>
            <a:ext cx="2375008" cy="400110"/>
          </a:xfrm>
          <a:prstGeom prst="rect">
            <a:avLst/>
          </a:prstGeom>
          <a:noFill/>
        </p:spPr>
        <p:txBody>
          <a:bodyPr wrap="square" rtlCol="0">
            <a:spAutoFit/>
          </a:bodyPr>
          <a:lstStyle/>
          <a:p>
            <a:r>
              <a:rPr lang="tr-TR" sz="2000" b="1" dirty="0" err="1">
                <a:latin typeface="Aptos" panose="020B0004020202020204" pitchFamily="34" charset="0"/>
                <a:cs typeface="Aparajita" panose="020B0502040204020203" pitchFamily="18" charset="0"/>
              </a:rPr>
              <a:t>Spirituality</a:t>
            </a:r>
            <a:endParaRPr lang="tr-TR" sz="2000" b="1" dirty="0">
              <a:latin typeface="Aptos" panose="020B0004020202020204" pitchFamily="34" charset="0"/>
              <a:cs typeface="Aparajita" panose="020B0502040204020203" pitchFamily="18" charset="0"/>
            </a:endParaRPr>
          </a:p>
        </p:txBody>
      </p:sp>
      <p:pic>
        <p:nvPicPr>
          <p:cNvPr id="1040" name="Picture 16" descr="İstanbul University | Bridge Of The Science From History To The Future -  1453">
            <a:extLst>
              <a:ext uri="{FF2B5EF4-FFF2-40B4-BE49-F238E27FC236}">
                <a16:creationId xmlns:a16="http://schemas.microsoft.com/office/drawing/2014/main" id="{046B923D-5741-AEEA-4EBC-1F7935DECAA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67508" y="4557880"/>
            <a:ext cx="2978134" cy="167481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AC43BBBF-5992-59C3-6BDE-6E05BD9FF3E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946" y="2771119"/>
            <a:ext cx="2904183" cy="1937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576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34F93-E3DB-4AB8-66BA-B40CEDD6784A}"/>
            </a:ext>
          </a:extLst>
        </p:cNvPr>
        <p:cNvGrpSpPr/>
        <p:nvPr/>
      </p:nvGrpSpPr>
      <p:grpSpPr>
        <a:xfrm>
          <a:off x="0" y="0"/>
          <a:ext cx="0" cy="0"/>
          <a:chOff x="0" y="0"/>
          <a:chExt cx="0" cy="0"/>
        </a:xfrm>
      </p:grpSpPr>
      <p:pic>
        <p:nvPicPr>
          <p:cNvPr id="6" name="Resim 5" descr="diyagram, harita, taslak, metin içeren bir resim&#10;&#10;Açıklama otomatik olarak oluşturuldu">
            <a:extLst>
              <a:ext uri="{FF2B5EF4-FFF2-40B4-BE49-F238E27FC236}">
                <a16:creationId xmlns:a16="http://schemas.microsoft.com/office/drawing/2014/main" id="{27049C78-1BE9-09A0-62C0-A79CF403C1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849" b="14718"/>
          <a:stretch/>
        </p:blipFill>
        <p:spPr bwMode="auto">
          <a:xfrm>
            <a:off x="27831" y="1844348"/>
            <a:ext cx="7082417" cy="3677055"/>
          </a:xfrm>
          <a:prstGeom prst="rect">
            <a:avLst/>
          </a:prstGeom>
          <a:ln>
            <a:noFill/>
          </a:ln>
          <a:extLst>
            <a:ext uri="{53640926-AAD7-44D8-BBD7-CCE9431645EC}">
              <a14:shadowObscured xmlns:a14="http://schemas.microsoft.com/office/drawing/2010/main"/>
            </a:ext>
          </a:extLst>
        </p:spPr>
      </p:pic>
      <p:sp>
        <p:nvSpPr>
          <p:cNvPr id="5" name="Dikdörtgen 4">
            <a:extLst>
              <a:ext uri="{FF2B5EF4-FFF2-40B4-BE49-F238E27FC236}">
                <a16:creationId xmlns:a16="http://schemas.microsoft.com/office/drawing/2014/main" id="{95F73631-1CC2-80D4-89E5-99E2282FFCF8}"/>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AD964CC3-C6DD-67F5-98A2-774BECBB7CFA}"/>
              </a:ext>
            </a:extLst>
          </p:cNvPr>
          <p:cNvPicPr>
            <a:picLocks noChangeAspect="1"/>
          </p:cNvPicPr>
          <p:nvPr/>
        </p:nvPicPr>
        <p:blipFill>
          <a:blip r:embed="rId4"/>
          <a:stretch>
            <a:fillRect/>
          </a:stretch>
        </p:blipFill>
        <p:spPr>
          <a:xfrm>
            <a:off x="10038080" y="6089366"/>
            <a:ext cx="1442720" cy="571154"/>
          </a:xfrm>
          <a:prstGeom prst="rect">
            <a:avLst/>
          </a:prstGeom>
        </p:spPr>
      </p:pic>
      <p:sp>
        <p:nvSpPr>
          <p:cNvPr id="2" name="Virsraksts 1">
            <a:extLst>
              <a:ext uri="{FF2B5EF4-FFF2-40B4-BE49-F238E27FC236}">
                <a16:creationId xmlns:a16="http://schemas.microsoft.com/office/drawing/2014/main" id="{FC0881F2-DE8E-8050-24F7-C12A8290026F}"/>
              </a:ext>
            </a:extLst>
          </p:cNvPr>
          <p:cNvSpPr txBox="1">
            <a:spLocks noGrp="1"/>
          </p:cNvSpPr>
          <p:nvPr>
            <p:ph type="title"/>
          </p:nvPr>
        </p:nvSpPr>
        <p:spPr>
          <a:xfrm>
            <a:off x="418010" y="450603"/>
            <a:ext cx="11399522" cy="1099998"/>
          </a:xfrm>
          <a:prstGeom prst="rect">
            <a:avLst/>
          </a:prstGeom>
        </p:spPr>
        <p:txBody>
          <a:bodyPr>
            <a:normAutofit/>
          </a:bodyPr>
          <a:lstStyle>
            <a:lvl1pPr>
              <a:defRPr b="1">
                <a:solidFill>
                  <a:srgbClr val="1B5089"/>
                </a:solidFill>
                <a:latin typeface="Arial"/>
                <a:ea typeface="Arial"/>
                <a:cs typeface="Arial"/>
                <a:sym typeface="Arial"/>
              </a:defRPr>
            </a:lvl1pPr>
          </a:lstStyle>
          <a:p>
            <a:r>
              <a:rPr lang="en-US" sz="3600" dirty="0">
                <a:latin typeface="Aptos" panose="020B0004020202020204" pitchFamily="34" charset="0"/>
              </a:rPr>
              <a:t>T</a:t>
            </a:r>
            <a:r>
              <a:rPr lang="tr-TR" sz="3600" dirty="0">
                <a:latin typeface="Aptos" panose="020B0004020202020204" pitchFamily="34" charset="0"/>
              </a:rPr>
              <a:t>he</a:t>
            </a:r>
            <a:r>
              <a:rPr lang="en-US" sz="3600" dirty="0">
                <a:latin typeface="Aptos" panose="020B0004020202020204" pitchFamily="34" charset="0"/>
              </a:rPr>
              <a:t> G</a:t>
            </a:r>
            <a:r>
              <a:rPr lang="tr-TR" sz="3600" dirty="0" err="1">
                <a:latin typeface="Aptos" panose="020B0004020202020204" pitchFamily="34" charset="0"/>
              </a:rPr>
              <a:t>enesises</a:t>
            </a:r>
            <a:r>
              <a:rPr lang="en-US" sz="3600" dirty="0">
                <a:latin typeface="Aptos" panose="020B0004020202020204" pitchFamily="34" charset="0"/>
              </a:rPr>
              <a:t> </a:t>
            </a:r>
            <a:r>
              <a:rPr lang="tr-TR" sz="3600" dirty="0">
                <a:latin typeface="Aptos" panose="020B0004020202020204" pitchFamily="34" charset="0"/>
              </a:rPr>
              <a:t>of</a:t>
            </a:r>
            <a:r>
              <a:rPr lang="en-US" sz="3600" dirty="0">
                <a:latin typeface="Aptos" panose="020B0004020202020204" pitchFamily="34" charset="0"/>
              </a:rPr>
              <a:t> STRs </a:t>
            </a:r>
            <a:r>
              <a:rPr lang="tr-TR" sz="3600" dirty="0">
                <a:latin typeface="Aptos" panose="020B0004020202020204" pitchFamily="34" charset="0"/>
              </a:rPr>
              <a:t>in</a:t>
            </a:r>
            <a:r>
              <a:rPr lang="en-US" sz="3600" dirty="0">
                <a:latin typeface="Aptos" panose="020B0004020202020204" pitchFamily="34" charset="0"/>
              </a:rPr>
              <a:t> I</a:t>
            </a:r>
            <a:r>
              <a:rPr lang="tr-TR" sz="3600" dirty="0" err="1">
                <a:latin typeface="Aptos" panose="020B0004020202020204" pitchFamily="34" charset="0"/>
              </a:rPr>
              <a:t>stanbul</a:t>
            </a:r>
            <a:endParaRPr sz="3600" dirty="0">
              <a:solidFill>
                <a:srgbClr val="1D4289"/>
              </a:solidFill>
              <a:latin typeface="Aptos" panose="020B0004020202020204" pitchFamily="34" charset="0"/>
            </a:endParaRPr>
          </a:p>
        </p:txBody>
      </p:sp>
      <p:sp>
        <p:nvSpPr>
          <p:cNvPr id="3" name="Satura vietturis 2">
            <a:extLst>
              <a:ext uri="{FF2B5EF4-FFF2-40B4-BE49-F238E27FC236}">
                <a16:creationId xmlns:a16="http://schemas.microsoft.com/office/drawing/2014/main" id="{F7864100-0B70-3298-5883-C19E466A9731}"/>
              </a:ext>
            </a:extLst>
          </p:cNvPr>
          <p:cNvSpPr txBox="1">
            <a:spLocks/>
          </p:cNvSpPr>
          <p:nvPr/>
        </p:nvSpPr>
        <p:spPr>
          <a:xfrm>
            <a:off x="418010" y="1550601"/>
            <a:ext cx="11618973" cy="426455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600"/>
              </a:spcBef>
              <a:buSzTx/>
              <a:buFont typeface="Arial" panose="020B0604020202020204" pitchFamily="34" charset="0"/>
              <a:buNone/>
              <a:defRPr sz="2800" kern="1200">
                <a:solidFill>
                  <a:schemeClr val="tx1"/>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sz="2000" dirty="0">
              <a:latin typeface="Aptos" panose="020B0004020202020204" pitchFamily="34" charset="0"/>
            </a:endParaRPr>
          </a:p>
        </p:txBody>
      </p:sp>
      <p:graphicFrame>
        <p:nvGraphicFramePr>
          <p:cNvPr id="7" name="Grafik 6">
            <a:extLst>
              <a:ext uri="{FF2B5EF4-FFF2-40B4-BE49-F238E27FC236}">
                <a16:creationId xmlns:a16="http://schemas.microsoft.com/office/drawing/2014/main" id="{43569896-B468-CF40-02CC-7A5FBC7619A9}"/>
              </a:ext>
            </a:extLst>
          </p:cNvPr>
          <p:cNvGraphicFramePr>
            <a:graphicFrameLocks/>
          </p:cNvGraphicFramePr>
          <p:nvPr>
            <p:extLst>
              <p:ext uri="{D42A27DB-BD31-4B8C-83A1-F6EECF244321}">
                <p14:modId xmlns:p14="http://schemas.microsoft.com/office/powerpoint/2010/main" val="1404668366"/>
              </p:ext>
            </p:extLst>
          </p:nvPr>
        </p:nvGraphicFramePr>
        <p:xfrm>
          <a:off x="6919561" y="2155406"/>
          <a:ext cx="4840014" cy="304911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Grafik 8">
            <a:extLst>
              <a:ext uri="{FF2B5EF4-FFF2-40B4-BE49-F238E27FC236}">
                <a16:creationId xmlns:a16="http://schemas.microsoft.com/office/drawing/2014/main" id="{4EE90E0D-1424-A1A8-DF53-2FE2F2FB1B77}"/>
              </a:ext>
            </a:extLst>
          </p:cNvPr>
          <p:cNvGraphicFramePr>
            <a:graphicFrameLocks/>
          </p:cNvGraphicFramePr>
          <p:nvPr>
            <p:extLst>
              <p:ext uri="{D42A27DB-BD31-4B8C-83A1-F6EECF244321}">
                <p14:modId xmlns:p14="http://schemas.microsoft.com/office/powerpoint/2010/main" val="2871908157"/>
              </p:ext>
            </p:extLst>
          </p:nvPr>
        </p:nvGraphicFramePr>
        <p:xfrm>
          <a:off x="7014904" y="2186829"/>
          <a:ext cx="4649327" cy="298626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3944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39F98-DC65-88FD-6480-C2D12BAA0A4D}"/>
            </a:ext>
          </a:extLst>
        </p:cNvPr>
        <p:cNvGrpSpPr/>
        <p:nvPr/>
      </p:nvGrpSpPr>
      <p:grpSpPr>
        <a:xfrm>
          <a:off x="0" y="0"/>
          <a:ext cx="0" cy="0"/>
          <a:chOff x="0" y="0"/>
          <a:chExt cx="0" cy="0"/>
        </a:xfrm>
      </p:grpSpPr>
      <p:sp>
        <p:nvSpPr>
          <p:cNvPr id="5" name="Dikdörtgen 4">
            <a:extLst>
              <a:ext uri="{FF2B5EF4-FFF2-40B4-BE49-F238E27FC236}">
                <a16:creationId xmlns:a16="http://schemas.microsoft.com/office/drawing/2014/main" id="{F1338165-C3A6-C5A5-6E00-23052DA5F5DC}"/>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106545C2-DB79-B7D8-19C8-81BD9463EED4}"/>
              </a:ext>
            </a:extLst>
          </p:cNvPr>
          <p:cNvPicPr>
            <a:picLocks noChangeAspect="1"/>
          </p:cNvPicPr>
          <p:nvPr/>
        </p:nvPicPr>
        <p:blipFill>
          <a:blip r:embed="rId3"/>
          <a:stretch>
            <a:fillRect/>
          </a:stretch>
        </p:blipFill>
        <p:spPr>
          <a:xfrm>
            <a:off x="10038080" y="6089366"/>
            <a:ext cx="1442720" cy="571154"/>
          </a:xfrm>
          <a:prstGeom prst="rect">
            <a:avLst/>
          </a:prstGeom>
        </p:spPr>
      </p:pic>
      <p:sp>
        <p:nvSpPr>
          <p:cNvPr id="2" name="Virsraksts 1">
            <a:extLst>
              <a:ext uri="{FF2B5EF4-FFF2-40B4-BE49-F238E27FC236}">
                <a16:creationId xmlns:a16="http://schemas.microsoft.com/office/drawing/2014/main" id="{25E47E9D-6C1F-6AAC-661D-83D99311637A}"/>
              </a:ext>
            </a:extLst>
          </p:cNvPr>
          <p:cNvSpPr txBox="1">
            <a:spLocks noGrp="1"/>
          </p:cNvSpPr>
          <p:nvPr>
            <p:ph type="title"/>
          </p:nvPr>
        </p:nvSpPr>
        <p:spPr>
          <a:xfrm>
            <a:off x="418010" y="450603"/>
            <a:ext cx="11399522" cy="1099998"/>
          </a:xfrm>
          <a:prstGeom prst="rect">
            <a:avLst/>
          </a:prstGeom>
        </p:spPr>
        <p:txBody>
          <a:bodyPr>
            <a:normAutofit/>
          </a:bodyPr>
          <a:lstStyle>
            <a:lvl1pPr>
              <a:defRPr b="1">
                <a:solidFill>
                  <a:srgbClr val="1B5089"/>
                </a:solidFill>
                <a:latin typeface="Arial"/>
                <a:ea typeface="Arial"/>
                <a:cs typeface="Arial"/>
                <a:sym typeface="Arial"/>
              </a:defRPr>
            </a:lvl1pPr>
          </a:lstStyle>
          <a:p>
            <a:r>
              <a:rPr lang="en-US" sz="3600" dirty="0">
                <a:latin typeface="Aptos" panose="020B0004020202020204" pitchFamily="34" charset="0"/>
              </a:rPr>
              <a:t>T</a:t>
            </a:r>
            <a:r>
              <a:rPr lang="tr-TR" sz="3600" dirty="0">
                <a:latin typeface="Aptos" panose="020B0004020202020204" pitchFamily="34" charset="0"/>
              </a:rPr>
              <a:t>he</a:t>
            </a:r>
            <a:r>
              <a:rPr lang="en-US" sz="3600" dirty="0">
                <a:latin typeface="Aptos" panose="020B0004020202020204" pitchFamily="34" charset="0"/>
              </a:rPr>
              <a:t> G</a:t>
            </a:r>
            <a:r>
              <a:rPr lang="tr-TR" sz="3600" dirty="0" err="1">
                <a:latin typeface="Aptos" panose="020B0004020202020204" pitchFamily="34" charset="0"/>
              </a:rPr>
              <a:t>enesises</a:t>
            </a:r>
            <a:r>
              <a:rPr lang="en-US" sz="3600" dirty="0">
                <a:latin typeface="Aptos" panose="020B0004020202020204" pitchFamily="34" charset="0"/>
              </a:rPr>
              <a:t> </a:t>
            </a:r>
            <a:r>
              <a:rPr lang="tr-TR" sz="3600" dirty="0">
                <a:latin typeface="Aptos" panose="020B0004020202020204" pitchFamily="34" charset="0"/>
              </a:rPr>
              <a:t>of</a:t>
            </a:r>
            <a:r>
              <a:rPr lang="en-US" sz="3600" dirty="0">
                <a:latin typeface="Aptos" panose="020B0004020202020204" pitchFamily="34" charset="0"/>
              </a:rPr>
              <a:t> STRs </a:t>
            </a:r>
            <a:r>
              <a:rPr lang="tr-TR" sz="3600" dirty="0">
                <a:latin typeface="Aptos" panose="020B0004020202020204" pitchFamily="34" charset="0"/>
              </a:rPr>
              <a:t>in</a:t>
            </a:r>
            <a:r>
              <a:rPr lang="en-US" sz="3600" dirty="0">
                <a:latin typeface="Aptos" panose="020B0004020202020204" pitchFamily="34" charset="0"/>
              </a:rPr>
              <a:t> I</a:t>
            </a:r>
            <a:r>
              <a:rPr lang="tr-TR" sz="3600" dirty="0" err="1">
                <a:latin typeface="Aptos" panose="020B0004020202020204" pitchFamily="34" charset="0"/>
              </a:rPr>
              <a:t>stanbul</a:t>
            </a:r>
            <a:endParaRPr sz="3600" dirty="0">
              <a:solidFill>
                <a:srgbClr val="1D4289"/>
              </a:solidFill>
              <a:latin typeface="Aptos" panose="020B0004020202020204" pitchFamily="34" charset="0"/>
            </a:endParaRPr>
          </a:p>
        </p:txBody>
      </p:sp>
      <p:graphicFrame>
        <p:nvGraphicFramePr>
          <p:cNvPr id="7" name="Tablo 6">
            <a:extLst>
              <a:ext uri="{FF2B5EF4-FFF2-40B4-BE49-F238E27FC236}">
                <a16:creationId xmlns:a16="http://schemas.microsoft.com/office/drawing/2014/main" id="{6E358E2A-33AE-0366-032C-BEED1031FB54}"/>
              </a:ext>
            </a:extLst>
          </p:cNvPr>
          <p:cNvGraphicFramePr>
            <a:graphicFrameLocks noGrp="1"/>
          </p:cNvGraphicFramePr>
          <p:nvPr>
            <p:extLst>
              <p:ext uri="{D42A27DB-BD31-4B8C-83A1-F6EECF244321}">
                <p14:modId xmlns:p14="http://schemas.microsoft.com/office/powerpoint/2010/main" val="90965209"/>
              </p:ext>
            </p:extLst>
          </p:nvPr>
        </p:nvGraphicFramePr>
        <p:xfrm>
          <a:off x="528320" y="1550601"/>
          <a:ext cx="10952479" cy="4078747"/>
        </p:xfrm>
        <a:graphic>
          <a:graphicData uri="http://schemas.openxmlformats.org/drawingml/2006/table">
            <a:tbl>
              <a:tblPr>
                <a:tableStyleId>{9D7B26C5-4107-4FEC-AEDC-1716B250A1EF}</a:tableStyleId>
              </a:tblPr>
              <a:tblGrid>
                <a:gridCol w="908594">
                  <a:extLst>
                    <a:ext uri="{9D8B030D-6E8A-4147-A177-3AD203B41FA5}">
                      <a16:colId xmlns:a16="http://schemas.microsoft.com/office/drawing/2014/main" val="1375046495"/>
                    </a:ext>
                  </a:extLst>
                </a:gridCol>
                <a:gridCol w="3603172">
                  <a:extLst>
                    <a:ext uri="{9D8B030D-6E8A-4147-A177-3AD203B41FA5}">
                      <a16:colId xmlns:a16="http://schemas.microsoft.com/office/drawing/2014/main" val="1485136513"/>
                    </a:ext>
                  </a:extLst>
                </a:gridCol>
                <a:gridCol w="6440713">
                  <a:extLst>
                    <a:ext uri="{9D8B030D-6E8A-4147-A177-3AD203B41FA5}">
                      <a16:colId xmlns:a16="http://schemas.microsoft.com/office/drawing/2014/main" val="604730800"/>
                    </a:ext>
                  </a:extLst>
                </a:gridCol>
              </a:tblGrid>
              <a:tr h="469811">
                <a:tc rowSpan="5">
                  <a:txBody>
                    <a:bodyPr/>
                    <a:lstStyle/>
                    <a:p>
                      <a:pPr algn="ctr" fontAlgn="b"/>
                      <a:r>
                        <a:rPr lang="tr-TR" sz="1800" b="0" i="0" u="none" strike="noStrike" dirty="0">
                          <a:solidFill>
                            <a:srgbClr val="000000"/>
                          </a:solidFill>
                          <a:effectLst/>
                          <a:latin typeface="Aptos" panose="020B0004020202020204" pitchFamily="34" charset="0"/>
                        </a:rPr>
                        <a:t>NEGATIVE</a:t>
                      </a:r>
                    </a:p>
                  </a:txBody>
                  <a:tcPr marL="7620" marR="7620" marT="7620" marB="0" vert="vert270" anchor="ctr">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tcPr>
                </a:tc>
                <a:tc>
                  <a:txBody>
                    <a:bodyPr/>
                    <a:lstStyle/>
                    <a:p>
                      <a:pPr algn="l" fontAlgn="b"/>
                      <a:r>
                        <a:rPr lang="tr-TR" sz="1800" b="0" u="none" strike="noStrike" dirty="0">
                          <a:effectLst/>
                          <a:latin typeface="Aptos" panose="020B0004020202020204" pitchFamily="34" charset="0"/>
                        </a:rPr>
                        <a:t>  IPA (2023)</a:t>
                      </a:r>
                      <a:endParaRPr lang="tr-TR" sz="1800" b="0" i="0" u="none" strike="noStrike" dirty="0">
                        <a:solidFill>
                          <a:srgbClr val="000000"/>
                        </a:solidFill>
                        <a:effectLst/>
                        <a:latin typeface="Aptos"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l" fontAlgn="b"/>
                      <a:r>
                        <a:rPr lang="en-US" sz="1800" u="none" strike="noStrike" dirty="0">
                          <a:effectLst/>
                          <a:latin typeface="Aptos" panose="020B0004020202020204" pitchFamily="34" charset="0"/>
                        </a:rPr>
                        <a:t>Airbnb density, long-term rental issues</a:t>
                      </a:r>
                      <a:endParaRPr lang="en-US" sz="1800" b="0" i="0" u="none" strike="noStrike" dirty="0">
                        <a:solidFill>
                          <a:srgbClr val="000000"/>
                        </a:solidFill>
                        <a:effectLst/>
                        <a:latin typeface="Aptos" panose="020B0004020202020204" pitchFamily="34" charset="0"/>
                      </a:endParaRPr>
                    </a:p>
                  </a:txBody>
                  <a:tcPr marL="7620" marR="7620" marT="7620" marB="0" anchor="ctr">
                    <a:lnT w="19050" cap="flat" cmpd="sng" algn="ctr">
                      <a:solidFill>
                        <a:schemeClr val="tx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887405136"/>
                  </a:ext>
                </a:extLst>
              </a:tr>
              <a:tr h="469811">
                <a:tc vMerge="1">
                  <a:txBody>
                    <a:bodyPr/>
                    <a:lstStyle/>
                    <a:p>
                      <a:pPr algn="l" fontAlgn="b"/>
                      <a:endParaRPr lang="tr-TR" sz="1800" b="0" i="0" u="none" strike="noStrike" dirty="0">
                        <a:solidFill>
                          <a:srgbClr val="000000"/>
                        </a:solidFill>
                        <a:effectLst/>
                        <a:latin typeface="Aptos" panose="020B0004020202020204" pitchFamily="34" charset="0"/>
                      </a:endParaRPr>
                    </a:p>
                  </a:txBody>
                  <a:tcPr marL="7620" marR="7620" marT="7620" marB="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l" fontAlgn="b"/>
                      <a:r>
                        <a:rPr lang="tr-TR" sz="1800" b="0" u="none" strike="noStrike" dirty="0">
                          <a:effectLst/>
                          <a:latin typeface="Aptos" panose="020B0004020202020204" pitchFamily="34" charset="0"/>
                        </a:rPr>
                        <a:t>  Terry Kim (2023)</a:t>
                      </a:r>
                      <a:endParaRPr lang="tr-TR" sz="1800" b="0" i="0" u="none" strike="noStrike" dirty="0">
                        <a:solidFill>
                          <a:srgbClr val="000000"/>
                        </a:solidFill>
                        <a:effectLst/>
                        <a:latin typeface="Aptos"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l" fontAlgn="b"/>
                      <a:r>
                        <a:rPr lang="tr-TR" sz="1800" u="none" strike="noStrike" dirty="0" err="1">
                          <a:effectLst/>
                          <a:latin typeface="Aptos" panose="020B0004020202020204" pitchFamily="34" charset="0"/>
                        </a:rPr>
                        <a:t>Airbnb</a:t>
                      </a:r>
                      <a:r>
                        <a:rPr lang="tr-TR" sz="1800" u="none" strike="noStrike" dirty="0">
                          <a:effectLst/>
                          <a:latin typeface="Aptos" panose="020B0004020202020204" pitchFamily="34" charset="0"/>
                        </a:rPr>
                        <a:t> ↑ → </a:t>
                      </a:r>
                      <a:r>
                        <a:rPr lang="tr-TR" sz="1800" u="none" strike="noStrike" dirty="0" err="1">
                          <a:effectLst/>
                          <a:latin typeface="Aptos" panose="020B0004020202020204" pitchFamily="34" charset="0"/>
                        </a:rPr>
                        <a:t>Rent</a:t>
                      </a:r>
                      <a:r>
                        <a:rPr lang="tr-TR" sz="1800" u="none" strike="noStrike" dirty="0">
                          <a:effectLst/>
                          <a:latin typeface="Aptos" panose="020B0004020202020204" pitchFamily="34" charset="0"/>
                        </a:rPr>
                        <a:t> ↑</a:t>
                      </a:r>
                      <a:endParaRPr lang="tr-TR" sz="1800" b="0" i="0" u="none" strike="noStrike" dirty="0">
                        <a:solidFill>
                          <a:srgbClr val="000000"/>
                        </a:solidFill>
                        <a:effectLst/>
                        <a:latin typeface="Aptos" panose="020B0004020202020204" pitchFamily="34" charset="0"/>
                      </a:endParaRPr>
                    </a:p>
                  </a:txBody>
                  <a:tcPr marL="7620" marR="7620" marT="7620" marB="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136009698"/>
                  </a:ext>
                </a:extLst>
              </a:tr>
              <a:tr h="469811">
                <a:tc vMerge="1">
                  <a:txBody>
                    <a:bodyPr/>
                    <a:lstStyle/>
                    <a:p>
                      <a:pPr algn="l" fontAlgn="b"/>
                      <a:endParaRPr lang="tr-TR" sz="1800" b="0" i="0" u="none" strike="noStrike" dirty="0">
                        <a:solidFill>
                          <a:srgbClr val="000000"/>
                        </a:solidFill>
                        <a:effectLst/>
                        <a:latin typeface="Aptos" panose="020B0004020202020204" pitchFamily="34" charset="0"/>
                      </a:endParaRPr>
                    </a:p>
                  </a:txBody>
                  <a:tcPr marL="7620" marR="7620" marT="7620" marB="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l" fontAlgn="b"/>
                      <a:r>
                        <a:rPr lang="tr-TR" sz="1800" b="0" u="none" strike="noStrike" dirty="0">
                          <a:effectLst/>
                          <a:latin typeface="Aptos" panose="020B0004020202020204" pitchFamily="34" charset="0"/>
                        </a:rPr>
                        <a:t>  Kasım </a:t>
                      </a:r>
                      <a:r>
                        <a:rPr lang="tr-TR" sz="1800" b="0" u="none" strike="noStrike" dirty="0" err="1">
                          <a:effectLst/>
                          <a:latin typeface="Aptos" panose="020B0004020202020204" pitchFamily="34" charset="0"/>
                        </a:rPr>
                        <a:t>Zoto</a:t>
                      </a:r>
                      <a:r>
                        <a:rPr lang="tr-TR" sz="1800" b="0" u="none" strike="noStrike" dirty="0">
                          <a:effectLst/>
                          <a:latin typeface="Aptos" panose="020B0004020202020204" pitchFamily="34" charset="0"/>
                        </a:rPr>
                        <a:t> (TÜROB)</a:t>
                      </a:r>
                      <a:endParaRPr lang="tr-TR" sz="1800" b="0" i="0" u="none" strike="noStrike" dirty="0">
                        <a:solidFill>
                          <a:srgbClr val="000000"/>
                        </a:solidFill>
                        <a:effectLst/>
                        <a:latin typeface="Aptos"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l" fontAlgn="b"/>
                      <a:r>
                        <a:rPr lang="tr-TR" sz="1800" u="none" strike="noStrike" dirty="0" err="1">
                          <a:effectLst/>
                          <a:latin typeface="Aptos" panose="020B0004020202020204" pitchFamily="34" charset="0"/>
                        </a:rPr>
                        <a:t>Neighborhood</a:t>
                      </a:r>
                      <a:r>
                        <a:rPr lang="tr-TR" sz="1800" u="none" strike="noStrike" dirty="0">
                          <a:effectLst/>
                          <a:latin typeface="Aptos" panose="020B0004020202020204" pitchFamily="34" charset="0"/>
                        </a:rPr>
                        <a:t> </a:t>
                      </a:r>
                      <a:r>
                        <a:rPr lang="tr-TR" sz="1800" u="none" strike="noStrike" dirty="0" err="1">
                          <a:effectLst/>
                          <a:latin typeface="Aptos" panose="020B0004020202020204" pitchFamily="34" charset="0"/>
                        </a:rPr>
                        <a:t>identity</a:t>
                      </a:r>
                      <a:r>
                        <a:rPr lang="tr-TR" sz="1800" u="none" strike="noStrike" dirty="0">
                          <a:effectLst/>
                          <a:latin typeface="Aptos" panose="020B0004020202020204" pitchFamily="34" charset="0"/>
                        </a:rPr>
                        <a:t> </a:t>
                      </a:r>
                      <a:r>
                        <a:rPr lang="tr-TR" sz="1800" u="none" strike="noStrike" dirty="0" err="1">
                          <a:effectLst/>
                          <a:latin typeface="Aptos" panose="020B0004020202020204" pitchFamily="34" charset="0"/>
                        </a:rPr>
                        <a:t>loss</a:t>
                      </a:r>
                      <a:r>
                        <a:rPr lang="tr-TR" sz="1800" u="none" strike="noStrike" dirty="0">
                          <a:effectLst/>
                          <a:latin typeface="Aptos" panose="020B0004020202020204" pitchFamily="34" charset="0"/>
                        </a:rPr>
                        <a:t>, </a:t>
                      </a:r>
                      <a:r>
                        <a:rPr lang="tr-TR" sz="1800" u="none" strike="noStrike" dirty="0" err="1">
                          <a:effectLst/>
                          <a:latin typeface="Aptos" panose="020B0004020202020204" pitchFamily="34" charset="0"/>
                        </a:rPr>
                        <a:t>rent</a:t>
                      </a:r>
                      <a:r>
                        <a:rPr lang="tr-TR" sz="1800" u="none" strike="noStrike" dirty="0">
                          <a:effectLst/>
                          <a:latin typeface="Aptos" panose="020B0004020202020204" pitchFamily="34" charset="0"/>
                        </a:rPr>
                        <a:t> ↑</a:t>
                      </a:r>
                      <a:endParaRPr lang="tr-TR" sz="1800" b="0" i="0" u="none" strike="noStrike" dirty="0">
                        <a:solidFill>
                          <a:srgbClr val="000000"/>
                        </a:solidFill>
                        <a:effectLst/>
                        <a:latin typeface="Aptos" panose="020B0004020202020204" pitchFamily="34" charset="0"/>
                      </a:endParaRPr>
                    </a:p>
                  </a:txBody>
                  <a:tcPr marL="7620" marR="7620" marT="7620" marB="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241869521"/>
                  </a:ext>
                </a:extLst>
              </a:tr>
              <a:tr h="469811">
                <a:tc vMerge="1">
                  <a:txBody>
                    <a:bodyPr/>
                    <a:lstStyle/>
                    <a:p>
                      <a:pPr algn="l" fontAlgn="b"/>
                      <a:endParaRPr lang="tr-TR" sz="1800" b="0" i="0" u="none" strike="noStrike" dirty="0">
                        <a:solidFill>
                          <a:srgbClr val="000000"/>
                        </a:solidFill>
                        <a:effectLst/>
                        <a:latin typeface="Aptos" panose="020B0004020202020204" pitchFamily="34" charset="0"/>
                      </a:endParaRPr>
                    </a:p>
                  </a:txBody>
                  <a:tcPr marL="7620" marR="7620" marT="7620" marB="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l" fontAlgn="b"/>
                      <a:r>
                        <a:rPr lang="tr-TR" sz="1800" b="0" u="none" strike="noStrike" dirty="0">
                          <a:effectLst/>
                          <a:latin typeface="Aptos" panose="020B0004020202020204" pitchFamily="34" charset="0"/>
                        </a:rPr>
                        <a:t>  Uzgören (2018)</a:t>
                      </a:r>
                      <a:endParaRPr lang="tr-TR" sz="1800" b="0" i="0" u="none" strike="noStrike" dirty="0">
                        <a:solidFill>
                          <a:srgbClr val="000000"/>
                        </a:solidFill>
                        <a:effectLst/>
                        <a:latin typeface="Aptos"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l" fontAlgn="b"/>
                      <a:r>
                        <a:rPr lang="tr-TR" sz="1800" u="none" strike="noStrike" dirty="0" err="1">
                          <a:effectLst/>
                          <a:latin typeface="Aptos" panose="020B0004020202020204" pitchFamily="34" charset="0"/>
                        </a:rPr>
                        <a:t>Gentrification</a:t>
                      </a:r>
                      <a:endParaRPr lang="tr-TR" sz="1800" b="0" i="0" u="none" strike="noStrike" dirty="0">
                        <a:solidFill>
                          <a:srgbClr val="000000"/>
                        </a:solidFill>
                        <a:effectLst/>
                        <a:latin typeface="Aptos" panose="020B0004020202020204" pitchFamily="34" charset="0"/>
                      </a:endParaRPr>
                    </a:p>
                  </a:txBody>
                  <a:tcPr marL="7620" marR="7620" marT="7620" marB="0" anchor="ctr">
                    <a:lnT w="9525" cap="flat" cmpd="sng" algn="ctr">
                      <a:solidFill>
                        <a:schemeClr val="bg1">
                          <a:lumMod val="75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4957367"/>
                  </a:ext>
                </a:extLst>
              </a:tr>
              <a:tr h="469811">
                <a:tc vMerge="1">
                  <a:txBody>
                    <a:bodyPr/>
                    <a:lstStyle/>
                    <a:p>
                      <a:pPr algn="l" fontAlgn="b"/>
                      <a:endParaRPr lang="tr-TR" sz="1800" b="0" i="0" u="none" strike="noStrike" dirty="0">
                        <a:solidFill>
                          <a:srgbClr val="000000"/>
                        </a:solidFill>
                        <a:effectLst/>
                        <a:latin typeface="Aptos" panose="020B0004020202020204" pitchFamily="34" charset="0"/>
                      </a:endParaRPr>
                    </a:p>
                  </a:txBody>
                  <a:tcPr marL="7620" marR="7620" marT="7620" marB="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tr-TR" sz="1800" b="0" u="none" strike="noStrike" dirty="0">
                          <a:effectLst/>
                          <a:latin typeface="Aptos" panose="020B0004020202020204" pitchFamily="34" charset="0"/>
                        </a:rPr>
                        <a:t>  </a:t>
                      </a:r>
                      <a:r>
                        <a:rPr lang="tr-TR" sz="1800" b="0" u="none" strike="noStrike" dirty="0" err="1">
                          <a:effectLst/>
                          <a:latin typeface="Aptos" panose="020B0004020202020204" pitchFamily="34" charset="0"/>
                        </a:rPr>
                        <a:t>Markoç</a:t>
                      </a:r>
                      <a:r>
                        <a:rPr lang="tr-TR" sz="1800" b="0" u="none" strike="noStrike" dirty="0">
                          <a:effectLst/>
                          <a:latin typeface="Aptos" panose="020B0004020202020204" pitchFamily="34" charset="0"/>
                        </a:rPr>
                        <a:t> (2019)</a:t>
                      </a:r>
                      <a:endParaRPr lang="tr-TR" sz="1800" b="0" i="0" u="none" strike="noStrike" dirty="0">
                        <a:solidFill>
                          <a:srgbClr val="000000"/>
                        </a:solidFill>
                        <a:effectLst/>
                        <a:latin typeface="Aptos"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1800" u="none" strike="noStrike" dirty="0">
                          <a:effectLst/>
                          <a:latin typeface="Aptos" panose="020B0004020202020204" pitchFamily="34" charset="0"/>
                        </a:rPr>
                        <a:t>Security, noise, parking, theft, rent ↑</a:t>
                      </a:r>
                      <a:endParaRPr lang="en-US" sz="1800" b="0" i="0" u="none" strike="noStrike" dirty="0">
                        <a:solidFill>
                          <a:srgbClr val="000000"/>
                        </a:solidFill>
                        <a:effectLst/>
                        <a:latin typeface="Aptos" panose="020B0004020202020204" pitchFamily="34" charset="0"/>
                      </a:endParaRPr>
                    </a:p>
                  </a:txBody>
                  <a:tcPr marL="7620" marR="7620" marT="762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6959759"/>
                  </a:ext>
                </a:extLst>
              </a:tr>
              <a:tr h="678735">
                <a:tc>
                  <a:txBody>
                    <a:bodyPr/>
                    <a:lstStyle/>
                    <a:p>
                      <a:pPr algn="ctr" fontAlgn="b"/>
                      <a:endParaRPr lang="tr-TR" sz="1800" b="0" i="0" u="none" strike="noStrike" dirty="0">
                        <a:solidFill>
                          <a:srgbClr val="000000"/>
                        </a:solidFill>
                        <a:effectLst/>
                        <a:latin typeface="Aptos" panose="020B0004020202020204" pitchFamily="34" charset="0"/>
                      </a:endParaRPr>
                    </a:p>
                  </a:txBody>
                  <a:tcPr marL="7620" marR="7620" marT="7620" marB="0" vert="vert270" anchor="ctr">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l" fontAlgn="b"/>
                      <a:r>
                        <a:rPr lang="tr-TR" sz="1800" b="0" u="none" strike="noStrike" dirty="0">
                          <a:effectLst/>
                          <a:latin typeface="Aptos" panose="020B0004020202020204" pitchFamily="34" charset="0"/>
                        </a:rPr>
                        <a:t>  </a:t>
                      </a:r>
                      <a:r>
                        <a:rPr lang="tr-TR" sz="1800" b="0" u="none" strike="noStrike" dirty="0" err="1">
                          <a:effectLst/>
                          <a:latin typeface="Aptos" panose="020B0004020202020204" pitchFamily="34" charset="0"/>
                        </a:rPr>
                        <a:t>Minister</a:t>
                      </a:r>
                      <a:r>
                        <a:rPr lang="tr-TR" sz="1800" b="0" u="none" strike="noStrike" dirty="0">
                          <a:effectLst/>
                          <a:latin typeface="Aptos" panose="020B0004020202020204" pitchFamily="34" charset="0"/>
                        </a:rPr>
                        <a:t> Mehmet Nuri Ersoy</a:t>
                      </a:r>
                      <a:endParaRPr lang="tr-TR" sz="1800" b="0" i="0" u="none" strike="noStrike" dirty="0">
                        <a:solidFill>
                          <a:srgbClr val="000000"/>
                        </a:solidFill>
                        <a:effectLst/>
                        <a:latin typeface="Aptos"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800" u="none" strike="noStrike" dirty="0">
                          <a:effectLst/>
                          <a:latin typeface="Aptos" panose="020B0004020202020204" pitchFamily="34" charset="0"/>
                        </a:rPr>
                        <a:t>Need for STR regulation, residential → commercial use, identity loss, security concerns</a:t>
                      </a:r>
                      <a:endParaRPr lang="en-US" sz="1800" b="0" i="0" u="none" strike="noStrike" dirty="0">
                        <a:solidFill>
                          <a:srgbClr val="000000"/>
                        </a:solidFill>
                        <a:effectLst/>
                        <a:latin typeface="Aptos" panose="020B0004020202020204" pitchFamily="34" charset="0"/>
                      </a:endParaRPr>
                    </a:p>
                  </a:txBody>
                  <a:tcPr marL="7620" marR="7620" marT="7620" marB="0" anchor="ctr">
                    <a:lnT w="31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5660501"/>
                  </a:ext>
                </a:extLst>
              </a:tr>
              <a:tr h="537794">
                <a:tc rowSpan="2">
                  <a:txBody>
                    <a:bodyPr/>
                    <a:lstStyle/>
                    <a:p>
                      <a:pPr algn="ctr" fontAlgn="b"/>
                      <a:r>
                        <a:rPr lang="tr-TR" sz="1800" b="0" i="0" u="none" strike="noStrike" dirty="0">
                          <a:solidFill>
                            <a:srgbClr val="000000"/>
                          </a:solidFill>
                          <a:effectLst/>
                          <a:latin typeface="Aptos" panose="020B0004020202020204" pitchFamily="34" charset="0"/>
                        </a:rPr>
                        <a:t>POSITIVE</a:t>
                      </a:r>
                    </a:p>
                  </a:txBody>
                  <a:tcPr marL="7620" marR="7620" marT="7620" marB="0" vert="vert270" anchor="ctr">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l" fontAlgn="b"/>
                      <a:r>
                        <a:rPr lang="tr-TR" sz="1800" b="0" u="none" strike="noStrike" dirty="0">
                          <a:effectLst/>
                          <a:latin typeface="Aptos" panose="020B0004020202020204" pitchFamily="34" charset="0"/>
                        </a:rPr>
                        <a:t>  Platform </a:t>
                      </a:r>
                      <a:r>
                        <a:rPr lang="tr-TR" sz="1800" b="0" u="none" strike="noStrike" dirty="0" err="1">
                          <a:effectLst/>
                          <a:latin typeface="Aptos" panose="020B0004020202020204" pitchFamily="34" charset="0"/>
                        </a:rPr>
                        <a:t>Urbanism</a:t>
                      </a:r>
                      <a:r>
                        <a:rPr lang="tr-TR" sz="1800" b="0" u="none" strike="noStrike" dirty="0">
                          <a:effectLst/>
                          <a:latin typeface="Aptos" panose="020B0004020202020204" pitchFamily="34" charset="0"/>
                        </a:rPr>
                        <a:t> </a:t>
                      </a:r>
                      <a:r>
                        <a:rPr lang="tr-TR" sz="1800" b="0" u="none" strike="noStrike" dirty="0" err="1">
                          <a:effectLst/>
                          <a:latin typeface="Aptos" panose="020B0004020202020204" pitchFamily="34" charset="0"/>
                        </a:rPr>
                        <a:t>Supporters</a:t>
                      </a:r>
                      <a:endParaRPr lang="tr-TR" sz="1800" b="0" i="0" u="none" strike="noStrike" dirty="0">
                        <a:solidFill>
                          <a:srgbClr val="000000"/>
                        </a:solidFill>
                        <a:effectLst/>
                        <a:latin typeface="Aptos"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l" fontAlgn="b"/>
                      <a:r>
                        <a:rPr lang="en-US" sz="1800" u="none" strike="noStrike" dirty="0">
                          <a:effectLst/>
                          <a:latin typeface="Aptos" panose="020B0004020202020204" pitchFamily="34" charset="0"/>
                        </a:rPr>
                        <a:t>Alternative to hotels, local experience, urban benefits</a:t>
                      </a:r>
                      <a:endParaRPr lang="en-US" sz="1800" b="0" i="0" u="none" strike="noStrike" dirty="0">
                        <a:solidFill>
                          <a:srgbClr val="000000"/>
                        </a:solidFill>
                        <a:effectLst/>
                        <a:latin typeface="Aptos" panose="020B0004020202020204" pitchFamily="34" charset="0"/>
                      </a:endParaRPr>
                    </a:p>
                  </a:txBody>
                  <a:tcPr marL="7620" marR="7620" marT="7620" marB="0" anchor="ctr">
                    <a:lnT w="19050" cap="flat" cmpd="sng" algn="ctr">
                      <a:solidFill>
                        <a:schemeClr val="tx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514711303"/>
                  </a:ext>
                </a:extLst>
              </a:tr>
              <a:tr h="513163">
                <a:tc vMerge="1">
                  <a:txBody>
                    <a:bodyPr/>
                    <a:lstStyle/>
                    <a:p>
                      <a:pPr algn="l" fontAlgn="b"/>
                      <a:endParaRPr lang="tr-TR" sz="1800" b="0" i="0" u="none" strike="noStrike" dirty="0">
                        <a:solidFill>
                          <a:srgbClr val="000000"/>
                        </a:solidFill>
                        <a:effectLst/>
                        <a:latin typeface="Aptos" panose="020B0004020202020204" pitchFamily="34" charset="0"/>
                      </a:endParaRPr>
                    </a:p>
                  </a:txBody>
                  <a:tcPr marL="7620" marR="7620" marT="7620" marB="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l" fontAlgn="b"/>
                      <a:r>
                        <a:rPr lang="tr-TR" sz="1800" b="0" u="none" strike="noStrike" dirty="0">
                          <a:effectLst/>
                          <a:latin typeface="Aptos" panose="020B0004020202020204" pitchFamily="34" charset="0"/>
                        </a:rPr>
                        <a:t>  </a:t>
                      </a:r>
                      <a:r>
                        <a:rPr lang="tr-TR" sz="1800" b="0" u="none" strike="noStrike" dirty="0" err="1">
                          <a:effectLst/>
                          <a:latin typeface="Aptos" panose="020B0004020202020204" pitchFamily="34" charset="0"/>
                        </a:rPr>
                        <a:t>Hosts</a:t>
                      </a:r>
                      <a:endParaRPr lang="tr-TR" sz="1800" b="0" i="0" u="none" strike="noStrike" dirty="0">
                        <a:solidFill>
                          <a:srgbClr val="000000"/>
                        </a:solidFill>
                        <a:effectLst/>
                        <a:latin typeface="Aptos"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l" fontAlgn="b"/>
                      <a:r>
                        <a:rPr lang="en-US" sz="1800" u="none" strike="noStrike" dirty="0">
                          <a:effectLst/>
                          <a:latin typeface="Aptos" panose="020B0004020202020204" pitchFamily="34" charset="0"/>
                        </a:rPr>
                        <a:t>50,000 jobs</a:t>
                      </a:r>
                      <a:r>
                        <a:rPr lang="tr-TR" sz="1800" u="none" strike="noStrike" dirty="0">
                          <a:effectLst/>
                          <a:latin typeface="Aptos" panose="020B0004020202020204" pitchFamily="34" charset="0"/>
                        </a:rPr>
                        <a:t> </a:t>
                      </a:r>
                      <a:r>
                        <a:rPr lang="tr-TR" sz="1800" u="none" strike="noStrike" dirty="0" err="1">
                          <a:effectLst/>
                          <a:latin typeface="Aptos" panose="020B0004020202020204" pitchFamily="34" charset="0"/>
                        </a:rPr>
                        <a:t>opportunities</a:t>
                      </a:r>
                      <a:r>
                        <a:rPr lang="en-US" sz="1800" u="none" strike="noStrike" dirty="0">
                          <a:effectLst/>
                          <a:latin typeface="Aptos" panose="020B0004020202020204" pitchFamily="34" charset="0"/>
                        </a:rPr>
                        <a:t>, economic investment by hosts</a:t>
                      </a:r>
                      <a:endParaRPr lang="en-US" sz="1800" b="0" i="0" u="none" strike="noStrike" dirty="0">
                        <a:solidFill>
                          <a:srgbClr val="000000"/>
                        </a:solidFill>
                        <a:effectLst/>
                        <a:latin typeface="Aptos" panose="020B0004020202020204" pitchFamily="34" charset="0"/>
                      </a:endParaRPr>
                    </a:p>
                  </a:txBody>
                  <a:tcPr marL="7620" marR="7620" marT="7620" marB="0" anchor="ctr">
                    <a:lnT w="9525" cap="flat" cmpd="sng" algn="ctr">
                      <a:solidFill>
                        <a:schemeClr val="bg1">
                          <a:lumMod val="7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1433919"/>
                  </a:ext>
                </a:extLst>
              </a:tr>
            </a:tbl>
          </a:graphicData>
        </a:graphic>
      </p:graphicFrame>
    </p:spTree>
    <p:extLst>
      <p:ext uri="{BB962C8B-B14F-4D97-AF65-F5344CB8AC3E}">
        <p14:creationId xmlns:p14="http://schemas.microsoft.com/office/powerpoint/2010/main" val="2451102832"/>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Gri Tonlamalı">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Geçmişe bakış">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eçmişe bakış">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2994</TotalTime>
  <Words>2610</Words>
  <Application>Microsoft Office PowerPoint</Application>
  <PresentationFormat>Geniş ekran</PresentationFormat>
  <Paragraphs>233</Paragraphs>
  <Slides>19</Slides>
  <Notes>19</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19</vt:i4>
      </vt:variant>
    </vt:vector>
  </HeadingPairs>
  <TitlesOfParts>
    <vt:vector size="28" baseType="lpstr">
      <vt:lpstr>Aptos</vt:lpstr>
      <vt:lpstr>Aptos Narrow</vt:lpstr>
      <vt:lpstr>Arial</vt:lpstr>
      <vt:lpstr>Calibri</vt:lpstr>
      <vt:lpstr>Calibri Light</vt:lpstr>
      <vt:lpstr>Courier New</vt:lpstr>
      <vt:lpstr>Helvetica</vt:lpstr>
      <vt:lpstr>Times New Roman</vt:lpstr>
      <vt:lpstr>Office Teması</vt:lpstr>
      <vt:lpstr>PowerPoint Sunusu</vt:lpstr>
      <vt:lpstr>EXAMINING THE EFFECTS OF SHORT-TERM RENTAL REGULATIONS: THE INS AND OUTS OF ISTANBUL</vt:lpstr>
      <vt:lpstr>The short-term rental (STR) market ‘Airbnb’</vt:lpstr>
      <vt:lpstr>The short-term rental (STR) market ‘Airbnb’</vt:lpstr>
      <vt:lpstr>Regulating Strs: Narratives and Approaches</vt:lpstr>
      <vt:lpstr>Regulating Strs: Narratives and Approaches</vt:lpstr>
      <vt:lpstr>The Genesises of STRs in Istanbul</vt:lpstr>
      <vt:lpstr>The Genesises of STRs in Istanbul</vt:lpstr>
      <vt:lpstr>The Genesises of STRs in Istanbul</vt:lpstr>
      <vt:lpstr>The Genesises of STRs in Istanbul</vt:lpstr>
      <vt:lpstr>The AIRBNB Law</vt:lpstr>
      <vt:lpstr>The AIRBNB Law</vt:lpstr>
      <vt:lpstr>The AIRBNB Law</vt:lpstr>
      <vt:lpstr>In the Aftermath of AIRBNB Law </vt:lpstr>
      <vt:lpstr>In the Aftermath of AIRBNB Law </vt:lpstr>
      <vt:lpstr>In the Aftermath of AIRBNB Law </vt:lpstr>
      <vt:lpstr>DISCUSSION</vt:lpstr>
      <vt:lpstr>DISCUSSION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ilayda kılıç</dc:creator>
  <cp:lastModifiedBy>BAŞAK ÖZEN</cp:lastModifiedBy>
  <cp:revision>28</cp:revision>
  <dcterms:created xsi:type="dcterms:W3CDTF">2025-03-20T10:04:54Z</dcterms:created>
  <dcterms:modified xsi:type="dcterms:W3CDTF">2025-07-08T10:15:25Z</dcterms:modified>
</cp:coreProperties>
</file>