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F33"/>
    <a:srgbClr val="5B94B0"/>
    <a:srgbClr val="D20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95"/>
    <p:restoredTop sz="94692"/>
  </p:normalViewPr>
  <p:slideViewPr>
    <p:cSldViewPr snapToGrid="0">
      <p:cViewPr varScale="1">
        <p:scale>
          <a:sx n="106" d="100"/>
          <a:sy n="106" d="100"/>
        </p:scale>
        <p:origin x="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8FF0DF-5E93-BB8C-E348-4D8C9BDE2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96A9413-0E7A-1932-5471-409A35479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0A9716-1DD6-74FB-9BA9-1EE0A582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9C73D7-8BB4-8212-EFBD-FA7F96CE1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E7757A-2C7D-51EC-2A79-28F96041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99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1F94C2-A534-7B25-36D8-C0D0011F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6FBF3D1-2D17-032E-40C0-4B2B3B457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A7889DB-6ABE-016F-7701-BC9629A3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A22F28-29FB-DFD2-82CA-5E2061FDC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B86B8B-F121-9771-9427-BE8CB1AFF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6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834170E-9B2F-ED61-C45A-6C6BC33D9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59B0246-8D4D-B7AD-9831-FD9F865FB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074ECFE-CB82-CB56-F15E-D9D317372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79F35A-7D33-8CB5-7050-793731F31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8290AB-FD5C-6AE6-68AA-0E55B05E4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21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FE3E52-6E8E-5031-D054-5A7F27DE4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33F817-489A-5617-15E3-4A20DF3EE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0B8ADF2-3F7D-103F-30D0-46E770033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D51B84-756D-70FF-DC7E-5B40AD0EC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3E88BB-518B-241F-6F50-05123748F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95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4ACADF-17C7-4060-D1F4-8D7D6FCD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B3EE07D-6C53-2D01-9836-E86C1061C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809BD3-B79A-3C47-4D87-73C4A433F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23FC46B-1155-2FDD-2A35-BF544C5C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78D608-D052-9862-B819-F7ED2E33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03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262869-BEC7-3488-2E5F-B94EAE17E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015720-F5DB-86CA-5558-68462D74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318C611-3745-F33F-DB5B-BF3EA89F7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1362306-F119-370F-430A-2E9BC4ED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9CF5F-4961-0FCF-3AFD-288F166B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423F2D2-A769-3B17-6F0E-F32EBA3F2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36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578315-6A90-8D2F-3D50-4FA9B765C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7092896-C281-ECA0-3243-92B64343A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EF68800-AFAC-39F3-908E-0E8B91CA5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1018581-4AAA-CD97-DFF1-83A8BB4DE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FD24D0C-C852-5A69-258A-7B2A749B5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473E908-2EF0-FEBD-E77F-35BA143CB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08EAF8A-F7B0-2BDD-4F89-660E8B0A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D2E32E3-8894-715E-FFDA-63EF2DC53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179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1EC121-931A-9A67-BE9C-0B26FE6C6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0E8124C-C5F5-A4E0-E2AA-F0EF135BF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41230DD-8A6B-908D-B33E-929B0D104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BA67776-0C20-150A-B5C4-576FBB90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99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24CA195-A5A0-56D5-F39D-EDD8CF9BD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09812B9-DDD3-39C7-475B-6A23F599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E434057-B610-4D9B-35F3-7EB32D62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90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5C950D-3CBE-BA9D-02A5-367346ED6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947FC5-3BC7-2B39-EDC6-52653B29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7A30D39-BF4C-4FB3-AD47-0B6476209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B5886F0-BE2E-7196-64F3-A7E7297EB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72EFA49-EF60-0784-1632-64FE577F2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095F1F-8B4E-9169-4EE6-44F2B6FB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3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75FF5A-2137-E980-EA23-1FEC0DEEE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CD87FAE-55FF-507F-CE75-245D725BD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996E62E-DDCA-0CCC-4832-592F260A1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C16B328-42FE-1B1D-EC13-13E2D9E9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77D983B-C6D2-1560-3174-AB3D5D13E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287A03B-B008-C99A-0176-86A9C01F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5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35936E4-61ED-F914-35C5-276C137AB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32DDC67-0CEC-94F5-82A1-3D6461AF9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5B3D7DD-C749-8F6A-24C8-82581AFA8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F426E-D1B3-C04F-87FE-14721FD9FC5B}" type="datetimeFigureOut">
              <a:rPr lang="tr-TR" smtClean="0"/>
              <a:t>8.07.2025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FA3E388-E655-9B56-F814-5390B6D5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EACFFE-C203-113C-9C1B-CBC6F1DC5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2876A-0405-DE4E-8F57-B35FA1FF5C8B}" type="slidenum">
              <a:rPr lang="tr-TR" smtClean="0"/>
              <a:t>‹nº›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70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-cours.univ-lr.fr/UNT/mediatisation/res/texte-charaudeau08b.pd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EC496F7C-EDD8-EA1E-AE81-60336DC52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304800"/>
            <a:ext cx="4043680" cy="1600840"/>
          </a:xfrm>
          <a:prstGeom prst="rect">
            <a:avLst/>
          </a:prstGeom>
        </p:spPr>
      </p:pic>
      <p:sp>
        <p:nvSpPr>
          <p:cNvPr id="11" name="Apakšvirsraksts 2">
            <a:extLst>
              <a:ext uri="{FF2B5EF4-FFF2-40B4-BE49-F238E27FC236}">
                <a16:creationId xmlns:a16="http://schemas.microsoft.com/office/drawing/2014/main" id="{3635D51F-1FE4-46AF-3F37-7BEEE6454CBB}"/>
              </a:ext>
            </a:extLst>
          </p:cNvPr>
          <p:cNvSpPr txBox="1">
            <a:spLocks noGrp="1"/>
          </p:cNvSpPr>
          <p:nvPr>
            <p:ph type="subTitle" sz="quarter" idx="1"/>
          </p:nvPr>
        </p:nvSpPr>
        <p:spPr>
          <a:xfrm>
            <a:off x="771644" y="2425723"/>
            <a:ext cx="10745165" cy="212462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dirty="0">
                <a:solidFill>
                  <a:srgbClr val="000F33"/>
                </a:solidFill>
                <a:latin typeface="Aptos" panose="020B0004020202020204" pitchFamily="34" charset="0"/>
              </a:rPr>
              <a:t>Law as a Catalyst for Change in Water Supply Policies in Brazil: The Debate on the National Law for Social Water Tariffs</a:t>
            </a:r>
          </a:p>
          <a:p>
            <a:pPr algn="ctr"/>
            <a:endParaRPr lang="en-US" dirty="0">
              <a:solidFill>
                <a:srgbClr val="000F33"/>
              </a:solidFill>
              <a:latin typeface="Aptos" panose="020B0004020202020204" pitchFamily="34" charset="0"/>
            </a:endParaRPr>
          </a:p>
          <a:p>
            <a:pPr algn="ctr"/>
            <a:r>
              <a:rPr lang="en-US" dirty="0">
                <a:solidFill>
                  <a:srgbClr val="000F33"/>
                </a:solidFill>
                <a:latin typeface="Aptos" panose="020B0004020202020204" pitchFamily="34" charset="0"/>
              </a:rPr>
              <a:t>Ana Lucia Britto and Patricia </a:t>
            </a:r>
            <a:r>
              <a:rPr lang="en-US" dirty="0" err="1">
                <a:solidFill>
                  <a:srgbClr val="000F33"/>
                </a:solidFill>
                <a:latin typeface="Aptos" panose="020B0004020202020204" pitchFamily="34" charset="0"/>
              </a:rPr>
              <a:t>Finamore</a:t>
            </a:r>
            <a:r>
              <a:rPr lang="en-US" dirty="0">
                <a:solidFill>
                  <a:srgbClr val="000F33"/>
                </a:solidFill>
                <a:latin typeface="Aptos" panose="020B0004020202020204" pitchFamily="34" charset="0"/>
              </a:rPr>
              <a:t> Araujo</a:t>
            </a:r>
          </a:p>
          <a:p>
            <a:pPr algn="ctr"/>
            <a:r>
              <a:rPr lang="en-US" dirty="0">
                <a:solidFill>
                  <a:srgbClr val="000F33"/>
                </a:solidFill>
                <a:latin typeface="Aptos" panose="020B0004020202020204" pitchFamily="34" charset="0"/>
              </a:rPr>
              <a:t>Urbanism Program – Federal University of Rio de </a:t>
            </a:r>
            <a:r>
              <a:rPr lang="en-US" dirty="0" err="1">
                <a:solidFill>
                  <a:srgbClr val="000F33"/>
                </a:solidFill>
                <a:latin typeface="Aptos" panose="020B0004020202020204" pitchFamily="34" charset="0"/>
              </a:rPr>
              <a:t>janeiro</a:t>
            </a:r>
            <a:endParaRPr lang="en-US" dirty="0">
              <a:solidFill>
                <a:srgbClr val="000F33"/>
              </a:solidFill>
              <a:latin typeface="Aptos" panose="020B0004020202020204" pitchFamily="34" charset="0"/>
            </a:endParaRPr>
          </a:p>
          <a:p>
            <a:pPr algn="ctr"/>
            <a:endParaRPr lang="en-US" dirty="0">
              <a:solidFill>
                <a:srgbClr val="000F33"/>
              </a:solidFill>
              <a:latin typeface="Aptos" panose="020B0004020202020204" pitchFamily="34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8678251B-3227-E337-B6DE-C3D40DEA4660}"/>
              </a:ext>
            </a:extLst>
          </p:cNvPr>
          <p:cNvSpPr/>
          <p:nvPr/>
        </p:nvSpPr>
        <p:spPr>
          <a:xfrm flipV="1">
            <a:off x="1446834" y="1484452"/>
            <a:ext cx="10745165" cy="45719"/>
          </a:xfrm>
          <a:prstGeom prst="rect">
            <a:avLst/>
          </a:prstGeom>
          <a:solidFill>
            <a:srgbClr val="5B94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" name="object 4">
            <a:extLst>
              <a:ext uri="{FF2B5EF4-FFF2-40B4-BE49-F238E27FC236}">
                <a16:creationId xmlns:a16="http://schemas.microsoft.com/office/drawing/2014/main" id="{FE104B25-CBE2-1953-8024-66BCE1CFFE0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4537" y="6096417"/>
            <a:ext cx="4186990" cy="608766"/>
          </a:xfrm>
          <a:prstGeom prst="rect">
            <a:avLst/>
          </a:prstGeom>
        </p:spPr>
      </p:pic>
      <p:pic>
        <p:nvPicPr>
          <p:cNvPr id="3" name="object 5">
            <a:extLst>
              <a:ext uri="{FF2B5EF4-FFF2-40B4-BE49-F238E27FC236}">
                <a16:creationId xmlns:a16="http://schemas.microsoft.com/office/drawing/2014/main" id="{808BCC62-C206-7184-0308-81EE5A9840A5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50991" y="5974079"/>
            <a:ext cx="2004991" cy="73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60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E944DA45-CF27-F007-82AC-12C983A731CF}"/>
              </a:ext>
            </a:extLst>
          </p:cNvPr>
          <p:cNvSpPr/>
          <p:nvPr/>
        </p:nvSpPr>
        <p:spPr>
          <a:xfrm>
            <a:off x="0" y="6291935"/>
            <a:ext cx="12192000" cy="45719"/>
          </a:xfrm>
          <a:prstGeom prst="rect">
            <a:avLst/>
          </a:prstGeom>
          <a:solidFill>
            <a:srgbClr val="5B94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E85A9C2-0791-8A39-5269-B1B8F3DA8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8080" y="6089366"/>
            <a:ext cx="1442720" cy="571154"/>
          </a:xfrm>
          <a:prstGeom prst="rect">
            <a:avLst/>
          </a:prstGeom>
        </p:spPr>
      </p:pic>
      <p:sp>
        <p:nvSpPr>
          <p:cNvPr id="7" name="Virsraksts 1">
            <a:extLst>
              <a:ext uri="{FF2B5EF4-FFF2-40B4-BE49-F238E27FC236}">
                <a16:creationId xmlns:a16="http://schemas.microsoft.com/office/drawing/2014/main" id="{75A34061-D5BF-7E9E-B999-02A295DE50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8010" y="450603"/>
            <a:ext cx="11399522" cy="10999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3600">
                <a:solidFill>
                  <a:srgbClr val="1D4289"/>
                </a:solidFill>
                <a:latin typeface="Aptos" panose="020B0004020202020204" pitchFamily="34" charset="0"/>
              </a:rPr>
              <a:t>Background and Context</a:t>
            </a:r>
          </a:p>
        </p:txBody>
      </p:sp>
      <p:sp>
        <p:nvSpPr>
          <p:cNvPr id="8" name="Satura vietturis 2">
            <a:extLst>
              <a:ext uri="{FF2B5EF4-FFF2-40B4-BE49-F238E27FC236}">
                <a16:creationId xmlns:a16="http://schemas.microsoft.com/office/drawing/2014/main" id="{838E1B7F-5BDA-5CB1-9323-9CA5D57E4397}"/>
              </a:ext>
            </a:extLst>
          </p:cNvPr>
          <p:cNvSpPr txBox="1">
            <a:spLocks/>
          </p:cNvSpPr>
          <p:nvPr/>
        </p:nvSpPr>
        <p:spPr>
          <a:xfrm>
            <a:off x="418010" y="1550601"/>
            <a:ext cx="11618973" cy="4418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000" dirty="0">
                <a:latin typeface="Aptos" panose="020B0004020202020204" pitchFamily="34" charset="0"/>
              </a:rPr>
              <a:t>UN Recognition of Water and Sanitation as Rights (2010) /Resolution A/RES/64/292</a:t>
            </a:r>
          </a:p>
          <a:p>
            <a:pPr lvl="0"/>
            <a:endParaRPr lang="en-US" sz="2000" dirty="0">
              <a:latin typeface="Aptos" panose="020B0004020202020204" pitchFamily="34" charset="0"/>
            </a:endParaRPr>
          </a:p>
          <a:p>
            <a:pPr lvl="0"/>
            <a:r>
              <a:rPr lang="en-US" sz="2000" dirty="0">
                <a:latin typeface="Aptos" panose="020B0004020202020204" pitchFamily="34" charset="0"/>
              </a:rPr>
              <a:t>Water and sanitation = essential for life and dignity</a:t>
            </a:r>
          </a:p>
          <a:p>
            <a:pPr lvl="0"/>
            <a:endParaRPr lang="en-US" sz="2000" dirty="0">
              <a:latin typeface="Aptos" panose="020B0004020202020204" pitchFamily="34" charset="0"/>
            </a:endParaRPr>
          </a:p>
          <a:p>
            <a:pPr lvl="0"/>
            <a:r>
              <a:rPr lang="en-US" sz="2000" dirty="0">
                <a:latin typeface="Aptos" panose="020B0004020202020204" pitchFamily="34" charset="0"/>
              </a:rPr>
              <a:t>States must implement policies to remove economic/physical barriers and promote </a:t>
            </a:r>
            <a:r>
              <a:rPr lang="en-US" sz="2000" dirty="0" err="1">
                <a:latin typeface="Aptos" panose="020B0004020202020204" pitchFamily="34" charset="0"/>
              </a:rPr>
              <a:t>WSS</a:t>
            </a:r>
            <a:r>
              <a:rPr lang="en-US" sz="2000" dirty="0">
                <a:latin typeface="Aptos" panose="020B0004020202020204" pitchFamily="34" charset="0"/>
              </a:rPr>
              <a:t> affordability for all users</a:t>
            </a:r>
          </a:p>
          <a:p>
            <a:pPr lvl="0"/>
            <a:endParaRPr lang="en-US" sz="2000" dirty="0">
              <a:latin typeface="Aptos" panose="020B0004020202020204" pitchFamily="34" charset="0"/>
            </a:endParaRPr>
          </a:p>
          <a:p>
            <a:pPr lvl="0"/>
            <a:r>
              <a:rPr lang="en-US" sz="2000" b="1" dirty="0">
                <a:latin typeface="Aptos" panose="020B0004020202020204" pitchFamily="34" charset="0"/>
              </a:rPr>
              <a:t>Social tariffs </a:t>
            </a:r>
            <a:r>
              <a:rPr lang="en-US" sz="2000" dirty="0">
                <a:latin typeface="Aptos" panose="020B0004020202020204" pitchFamily="34" charset="0"/>
              </a:rPr>
              <a:t>as a global solution to promote affordability for vulnerable populations</a:t>
            </a:r>
          </a:p>
          <a:p>
            <a:pPr lvl="0"/>
            <a:endParaRPr lang="en-US" sz="2000" dirty="0">
              <a:latin typeface="Aptos" panose="020B0004020202020204" pitchFamily="34" charset="0"/>
            </a:endParaRPr>
          </a:p>
          <a:p>
            <a:pPr lvl="0"/>
            <a:endParaRPr lang="en-US" sz="2000" dirty="0">
              <a:latin typeface="Aptos" panose="020B0004020202020204" pitchFamily="34" charset="0"/>
            </a:endParaRPr>
          </a:p>
          <a:p>
            <a:pPr lvl="0"/>
            <a:endParaRPr lang="en-US" sz="2000" dirty="0">
              <a:latin typeface="Aptos" panose="020B0004020202020204" pitchFamily="34" charset="0"/>
            </a:endParaRPr>
          </a:p>
          <a:p>
            <a:pPr lvl="0"/>
            <a:endParaRPr lang="en-US" sz="2000" dirty="0">
              <a:latin typeface="Aptos" panose="020B0004020202020204" pitchFamily="34" charset="0"/>
            </a:endParaRPr>
          </a:p>
          <a:p>
            <a:pPr lvl="0"/>
            <a:endParaRPr lang="tr-TR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712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370ED-7DE0-DEA6-9662-93AF45D755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B4DC177C-37ED-84BE-092C-331C311FB839}"/>
              </a:ext>
            </a:extLst>
          </p:cNvPr>
          <p:cNvSpPr/>
          <p:nvPr/>
        </p:nvSpPr>
        <p:spPr>
          <a:xfrm>
            <a:off x="0" y="6291935"/>
            <a:ext cx="12192000" cy="45719"/>
          </a:xfrm>
          <a:prstGeom prst="rect">
            <a:avLst/>
          </a:prstGeom>
          <a:solidFill>
            <a:srgbClr val="5B94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91E6D75E-1C64-C8C3-8F02-1E3FEA562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8080" y="6089366"/>
            <a:ext cx="1442720" cy="571154"/>
          </a:xfrm>
          <a:prstGeom prst="rect">
            <a:avLst/>
          </a:prstGeom>
        </p:spPr>
      </p:pic>
      <p:sp>
        <p:nvSpPr>
          <p:cNvPr id="2" name="Virsraksts 1">
            <a:extLst>
              <a:ext uri="{FF2B5EF4-FFF2-40B4-BE49-F238E27FC236}">
                <a16:creationId xmlns:a16="http://schemas.microsoft.com/office/drawing/2014/main" id="{57B0152A-AE2B-A9A0-F402-421E9DA122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8010" y="450603"/>
            <a:ext cx="11399522" cy="10999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sz="3600">
                <a:solidFill>
                  <a:srgbClr val="1D4289"/>
                </a:solidFill>
                <a:latin typeface="Aptos" panose="020B0004020202020204" pitchFamily="34" charset="0"/>
              </a:rPr>
              <a:t> </a:t>
            </a:r>
            <a:r>
              <a:rPr lang="en-US" sz="3600">
                <a:solidFill>
                  <a:srgbClr val="1D4289"/>
                </a:solidFill>
                <a:latin typeface="Aptos" panose="020B0004020202020204" pitchFamily="34" charset="0"/>
              </a:rPr>
              <a:t>The main subject: The Social Tariff Law in Brazil (2024)</a:t>
            </a:r>
            <a:br>
              <a:rPr lang="en-US" sz="3600">
                <a:solidFill>
                  <a:srgbClr val="1D4289"/>
                </a:solidFill>
                <a:latin typeface="Aptos" panose="020B0004020202020204" pitchFamily="34" charset="0"/>
              </a:rPr>
            </a:br>
            <a:endParaRPr lang="en-US" sz="360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26DD526-900C-56D4-4B39-F394BAED1793}"/>
              </a:ext>
            </a:extLst>
          </p:cNvPr>
          <p:cNvSpPr txBox="1">
            <a:spLocks/>
          </p:cNvSpPr>
          <p:nvPr/>
        </p:nvSpPr>
        <p:spPr>
          <a:xfrm>
            <a:off x="573027" y="1334981"/>
            <a:ext cx="11618973" cy="4431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Aptos" panose="020B0004020202020204" pitchFamily="34" charset="0"/>
              </a:rPr>
              <a:t>Establishes national guidelines to public and private providers</a:t>
            </a:r>
          </a:p>
          <a:p>
            <a:r>
              <a:rPr lang="en-US" sz="2000" dirty="0">
                <a:latin typeface="Aptos" panose="020B0004020202020204" pitchFamily="34" charset="0"/>
              </a:rPr>
              <a:t>Defines an affordable tariff (a discount of 50%  on the normal rate, limited to a consumption of 15 </a:t>
            </a:r>
            <a:r>
              <a:rPr lang="en-US" sz="2000" dirty="0" err="1">
                <a:latin typeface="Aptos" panose="020B0004020202020204" pitchFamily="34" charset="0"/>
              </a:rPr>
              <a:t>m2</a:t>
            </a:r>
            <a:r>
              <a:rPr lang="en-US" sz="2000" dirty="0">
                <a:latin typeface="Aptos" panose="020B0004020202020204" pitchFamily="34" charset="0"/>
              </a:rPr>
              <a:t> per month per household)</a:t>
            </a:r>
          </a:p>
          <a:p>
            <a:endParaRPr lang="en-US" sz="2000" dirty="0">
              <a:latin typeface="Aptos" panose="020B0004020202020204" pitchFamily="34" charset="0"/>
            </a:endParaRPr>
          </a:p>
          <a:p>
            <a:r>
              <a:rPr lang="en-US" sz="2000" b="1" dirty="0">
                <a:latin typeface="Aptos" panose="020B0004020202020204" pitchFamily="34" charset="0"/>
              </a:rPr>
              <a:t>Who Benefits from the Tariff?</a:t>
            </a:r>
          </a:p>
          <a:p>
            <a:endParaRPr lang="en-US" sz="2000" dirty="0">
              <a:latin typeface="Aptos" panose="020B0004020202020204" pitchFamily="34" charset="0"/>
            </a:endParaRPr>
          </a:p>
          <a:p>
            <a:r>
              <a:rPr lang="en-US" sz="2000" dirty="0">
                <a:latin typeface="Aptos" panose="020B0004020202020204" pitchFamily="34" charset="0"/>
              </a:rPr>
              <a:t>Households with per capita income of up to 1/2 the minimum wage who meet </a:t>
            </a:r>
            <a:r>
              <a:rPr lang="en-US" sz="2000" b="1" dirty="0">
                <a:latin typeface="Aptos" panose="020B0004020202020204" pitchFamily="34" charset="0"/>
              </a:rPr>
              <a:t>one</a:t>
            </a:r>
            <a:r>
              <a:rPr lang="en-US" sz="2000" dirty="0">
                <a:latin typeface="Aptos" panose="020B0004020202020204" pitchFamily="34" charset="0"/>
              </a:rPr>
              <a:t> of the following : </a:t>
            </a:r>
          </a:p>
          <a:p>
            <a:r>
              <a:rPr lang="en-US" sz="2000" dirty="0">
                <a:latin typeface="Aptos" panose="020B0004020202020204" pitchFamily="34" charset="0"/>
              </a:rPr>
              <a:t>*Registered in </a:t>
            </a:r>
            <a:r>
              <a:rPr lang="en-US" sz="2000" dirty="0" err="1">
                <a:latin typeface="Aptos" panose="020B0004020202020204" pitchFamily="34" charset="0"/>
              </a:rPr>
              <a:t>CadÚnico</a:t>
            </a:r>
            <a:r>
              <a:rPr lang="en-US" sz="2000" dirty="0">
                <a:latin typeface="Aptos" panose="020B0004020202020204" pitchFamily="34" charset="0"/>
              </a:rPr>
              <a:t>  (a comprehensive registry for low-income families used by over 20 social programs. It contains data on more than 26 million households. </a:t>
            </a:r>
          </a:p>
          <a:p>
            <a:endParaRPr lang="en-US" sz="2000" dirty="0">
              <a:latin typeface="Aptos" panose="020B0004020202020204" pitchFamily="34" charset="0"/>
            </a:endParaRPr>
          </a:p>
          <a:p>
            <a:r>
              <a:rPr lang="en-US" sz="2000" dirty="0">
                <a:latin typeface="Aptos" panose="020B0004020202020204" pitchFamily="34" charset="0"/>
              </a:rPr>
              <a:t>*Have a person with disability or elderly person on BPC (another social program)</a:t>
            </a:r>
          </a:p>
          <a:p>
            <a:endParaRPr lang="tr-TR" sz="2000" dirty="0">
              <a:latin typeface="Aptos" panose="020B0004020202020204" pitchFamily="34" charset="0"/>
            </a:endParaRPr>
          </a:p>
          <a:p>
            <a:endParaRPr lang="tr-TR" sz="2000" dirty="0">
              <a:latin typeface="Aptos" panose="020B0004020202020204" pitchFamily="34" charset="0"/>
            </a:endParaRPr>
          </a:p>
          <a:p>
            <a:endParaRPr lang="tr-TR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8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1B199-C2AE-566E-1944-5984F23F2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B13C0E68-2E83-A87F-2F7B-71B79C49A0DA}"/>
              </a:ext>
            </a:extLst>
          </p:cNvPr>
          <p:cNvSpPr/>
          <p:nvPr/>
        </p:nvSpPr>
        <p:spPr>
          <a:xfrm>
            <a:off x="0" y="6291935"/>
            <a:ext cx="12192000" cy="45719"/>
          </a:xfrm>
          <a:prstGeom prst="rect">
            <a:avLst/>
          </a:prstGeom>
          <a:solidFill>
            <a:srgbClr val="5B94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F913B74-035D-7E80-7009-0CDA4F4B2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8080" y="6089366"/>
            <a:ext cx="1442720" cy="571154"/>
          </a:xfrm>
          <a:prstGeom prst="rect">
            <a:avLst/>
          </a:prstGeom>
        </p:spPr>
      </p:pic>
      <p:sp>
        <p:nvSpPr>
          <p:cNvPr id="2" name="Virsraksts 1">
            <a:extLst>
              <a:ext uri="{FF2B5EF4-FFF2-40B4-BE49-F238E27FC236}">
                <a16:creationId xmlns:a16="http://schemas.microsoft.com/office/drawing/2014/main" id="{AD2E3D4B-950C-DDA2-C883-B98A90FAC5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6239" y="192469"/>
            <a:ext cx="11399522" cy="10999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sz="3600">
                <a:solidFill>
                  <a:srgbClr val="1D4289"/>
                </a:solidFill>
                <a:latin typeface="Aptos" panose="020B0004020202020204" pitchFamily="34" charset="0"/>
              </a:rPr>
              <a:t>Implementation and Public Debate</a:t>
            </a:r>
            <a:endParaRPr sz="360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26D37DD-9304-C756-CA76-A353DE4A9DE3}"/>
              </a:ext>
            </a:extLst>
          </p:cNvPr>
          <p:cNvSpPr txBox="1">
            <a:spLocks/>
          </p:cNvSpPr>
          <p:nvPr/>
        </p:nvSpPr>
        <p:spPr>
          <a:xfrm>
            <a:off x="396239" y="1070811"/>
            <a:ext cx="11692652" cy="50185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>
                <a:latin typeface="Aptos" panose="020B0004020202020204" pitchFamily="34" charset="0"/>
              </a:rPr>
              <a:t>Transition Period:</a:t>
            </a:r>
          </a:p>
          <a:p>
            <a:r>
              <a:rPr lang="en-US" sz="2300" i="1" dirty="0" err="1">
                <a:latin typeface="Aptos" panose="020B0004020202020204" pitchFamily="34" charset="0"/>
              </a:rPr>
              <a:t>Vacatio</a:t>
            </a:r>
            <a:r>
              <a:rPr lang="en-US" sz="2300" i="1" dirty="0">
                <a:latin typeface="Aptos" panose="020B0004020202020204" pitchFamily="34" charset="0"/>
              </a:rPr>
              <a:t> </a:t>
            </a:r>
            <a:r>
              <a:rPr lang="en-US" sz="2300" i="1" dirty="0" err="1">
                <a:latin typeface="Aptos" panose="020B0004020202020204" pitchFamily="34" charset="0"/>
              </a:rPr>
              <a:t>legis</a:t>
            </a:r>
            <a:r>
              <a:rPr lang="en-US" sz="2300" i="1" dirty="0">
                <a:latin typeface="Aptos" panose="020B0004020202020204" pitchFamily="34" charset="0"/>
              </a:rPr>
              <a:t> </a:t>
            </a:r>
            <a:r>
              <a:rPr lang="en-US" sz="2300" dirty="0">
                <a:latin typeface="Aptos" panose="020B0004020202020204" pitchFamily="34" charset="0"/>
              </a:rPr>
              <a:t>of 180 days → ended Dec 11, 2024</a:t>
            </a:r>
          </a:p>
          <a:p>
            <a:endParaRPr lang="en-US" sz="2300" dirty="0">
              <a:latin typeface="Aptos" panose="020B0004020202020204" pitchFamily="34" charset="0"/>
            </a:endParaRPr>
          </a:p>
          <a:p>
            <a:r>
              <a:rPr lang="en-US" sz="2300" dirty="0">
                <a:latin typeface="Aptos" panose="020B0004020202020204" pitchFamily="34" charset="0"/>
              </a:rPr>
              <a:t>Hearings ( on-line) promoted by </a:t>
            </a:r>
            <a:r>
              <a:rPr lang="en-US" sz="2300" b="1" dirty="0">
                <a:latin typeface="Aptos" panose="020B0004020202020204" pitchFamily="34" charset="0"/>
              </a:rPr>
              <a:t>Water and Sanitation National  Regulatory Agency</a:t>
            </a:r>
          </a:p>
          <a:p>
            <a:r>
              <a:rPr lang="en-US" sz="2300" dirty="0">
                <a:latin typeface="Aptos" panose="020B0004020202020204" pitchFamily="34" charset="0"/>
              </a:rPr>
              <a:t>The agency is preparing </a:t>
            </a:r>
            <a:r>
              <a:rPr lang="en-US" sz="2300" b="1" dirty="0">
                <a:latin typeface="Aptos" panose="020B0004020202020204" pitchFamily="34" charset="0"/>
              </a:rPr>
              <a:t>a regulatory standard (NR) </a:t>
            </a:r>
            <a:r>
              <a:rPr lang="en-US" sz="2300" dirty="0">
                <a:latin typeface="Aptos" panose="020B0004020202020204" pitchFamily="34" charset="0"/>
              </a:rPr>
              <a:t>on </a:t>
            </a:r>
            <a:r>
              <a:rPr lang="en-US" sz="2300" dirty="0" err="1">
                <a:latin typeface="Aptos" panose="020B0004020202020204" pitchFamily="34" charset="0"/>
              </a:rPr>
              <a:t>WSS</a:t>
            </a:r>
            <a:r>
              <a:rPr lang="en-US" sz="2300" dirty="0">
                <a:latin typeface="Aptos" panose="020B0004020202020204" pitchFamily="34" charset="0"/>
              </a:rPr>
              <a:t> tariff structure and social tariff based on the National Law.</a:t>
            </a:r>
          </a:p>
          <a:p>
            <a:endParaRPr lang="en-US" sz="2300" dirty="0">
              <a:latin typeface="Aptos" panose="020B0004020202020204" pitchFamily="34" charset="0"/>
            </a:endParaRPr>
          </a:p>
          <a:p>
            <a:r>
              <a:rPr lang="en-US" sz="2300" dirty="0">
                <a:latin typeface="Aptos" panose="020B0004020202020204" pitchFamily="34" charset="0"/>
              </a:rPr>
              <a:t>An opportunity to </a:t>
            </a:r>
            <a:r>
              <a:rPr lang="en-US" sz="2300" b="1" dirty="0">
                <a:latin typeface="Aptos" panose="020B0004020202020204" pitchFamily="34" charset="0"/>
              </a:rPr>
              <a:t>analyze the public debate on the topic and identify the main controversies</a:t>
            </a:r>
          </a:p>
          <a:p>
            <a:r>
              <a:rPr lang="en-US" sz="2300" dirty="0">
                <a:latin typeface="Aptos" panose="020B0004020202020204" pitchFamily="34" charset="0"/>
              </a:rPr>
              <a:t>(analysis of social controverses, </a:t>
            </a:r>
            <a:r>
              <a:rPr lang="en-US" sz="2300" dirty="0" err="1">
                <a:latin typeface="Aptos" panose="020B0004020202020204" pitchFamily="34" charset="0"/>
              </a:rPr>
              <a:t>Charaudeau</a:t>
            </a:r>
            <a:r>
              <a:rPr lang="en-US" sz="2300" dirty="0">
                <a:latin typeface="Aptos" panose="020B0004020202020204" pitchFamily="34" charset="0"/>
              </a:rPr>
              <a:t>, 2015 and 2017).</a:t>
            </a:r>
          </a:p>
          <a:p>
            <a:endParaRPr lang="en-US" sz="2300" dirty="0">
              <a:latin typeface="Aptos" panose="020B0004020202020204" pitchFamily="34" charset="0"/>
            </a:endParaRPr>
          </a:p>
          <a:p>
            <a:r>
              <a:rPr lang="en-US" sz="2300" b="1" dirty="0">
                <a:latin typeface="Aptos" panose="020B0004020202020204" pitchFamily="34" charset="0"/>
              </a:rPr>
              <a:t>Against the law </a:t>
            </a:r>
            <a:r>
              <a:rPr lang="en-US" sz="2300" dirty="0">
                <a:latin typeface="Aptos" panose="020B0004020202020204" pitchFamily="34" charset="0"/>
              </a:rPr>
              <a:t>arguing that it will lead to economic unsustainability ( too many households will have access to the social tariff):  providers </a:t>
            </a:r>
            <a:r>
              <a:rPr lang="en-US" sz="2300" b="1" dirty="0">
                <a:latin typeface="Aptos" panose="020B0004020202020204" pitchFamily="34" charset="0"/>
              </a:rPr>
              <a:t>( public and privates) and most of state regulators.</a:t>
            </a:r>
          </a:p>
          <a:p>
            <a:endParaRPr lang="en-US" sz="2300" dirty="0">
              <a:latin typeface="Aptos" panose="020B0004020202020204" pitchFamily="34" charset="0"/>
            </a:endParaRPr>
          </a:p>
          <a:p>
            <a:r>
              <a:rPr lang="en-US" sz="2300" b="1" dirty="0">
                <a:latin typeface="Aptos" panose="020B0004020202020204" pitchFamily="34" charset="0"/>
              </a:rPr>
              <a:t>Supporting the law </a:t>
            </a:r>
            <a:r>
              <a:rPr lang="en-US" sz="2300" dirty="0">
                <a:latin typeface="Aptos" panose="020B0004020202020204" pitchFamily="34" charset="0"/>
              </a:rPr>
              <a:t>: </a:t>
            </a:r>
            <a:r>
              <a:rPr lang="en-US" sz="2300" b="1" dirty="0">
                <a:latin typeface="Aptos" panose="020B0004020202020204" pitchFamily="34" charset="0"/>
              </a:rPr>
              <a:t>social movements </a:t>
            </a:r>
            <a:r>
              <a:rPr lang="en-US" sz="2300" dirty="0">
                <a:latin typeface="Aptos" panose="020B0004020202020204" pitchFamily="34" charset="0"/>
              </a:rPr>
              <a:t>arguing that law ensures positive obligations of human rights and that economic sustainability problem can be solved by a  social fund (with public contributions</a:t>
            </a:r>
            <a:r>
              <a:rPr lang="en-US" sz="2100" dirty="0">
                <a:latin typeface="Aptos" panose="020B0004020202020204" pitchFamily="34" charset="0"/>
              </a:rPr>
              <a:t>) mentioned by the law. </a:t>
            </a:r>
          </a:p>
          <a:p>
            <a:endParaRPr lang="tr-TR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57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36F1F5-502D-776E-DB97-F655B6106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F2185700-F07D-D456-DBD4-C0B9982742BD}"/>
              </a:ext>
            </a:extLst>
          </p:cNvPr>
          <p:cNvSpPr/>
          <p:nvPr/>
        </p:nvSpPr>
        <p:spPr>
          <a:xfrm>
            <a:off x="0" y="6291935"/>
            <a:ext cx="12192000" cy="45719"/>
          </a:xfrm>
          <a:prstGeom prst="rect">
            <a:avLst/>
          </a:prstGeom>
          <a:solidFill>
            <a:srgbClr val="5B94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376F8F46-8857-4B1C-ACAA-3340A79B5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8080" y="6089366"/>
            <a:ext cx="1442720" cy="571154"/>
          </a:xfrm>
          <a:prstGeom prst="rect">
            <a:avLst/>
          </a:prstGeom>
        </p:spPr>
      </p:pic>
      <p:sp>
        <p:nvSpPr>
          <p:cNvPr id="2" name="Virsraksts 1">
            <a:extLst>
              <a:ext uri="{FF2B5EF4-FFF2-40B4-BE49-F238E27FC236}">
                <a16:creationId xmlns:a16="http://schemas.microsoft.com/office/drawing/2014/main" id="{64451F2C-E72D-ACDF-CE68-29A8005604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6239" y="192469"/>
            <a:ext cx="11399522" cy="10999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pt-BR" sz="3600">
                <a:solidFill>
                  <a:srgbClr val="1D4289"/>
                </a:solidFill>
                <a:latin typeface="Aptos" panose="020B0004020202020204" pitchFamily="34" charset="0"/>
              </a:rPr>
              <a:t>Next steps</a:t>
            </a:r>
            <a:endParaRPr sz="360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5EE4347-4B86-4026-818D-FD1AFE80879E}"/>
              </a:ext>
            </a:extLst>
          </p:cNvPr>
          <p:cNvSpPr txBox="1">
            <a:spLocks/>
          </p:cNvSpPr>
          <p:nvPr/>
        </p:nvSpPr>
        <p:spPr>
          <a:xfrm>
            <a:off x="286513" y="1081192"/>
            <a:ext cx="11618973" cy="4695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>
              <a:latin typeface="Aptos" panose="020B0004020202020204" pitchFamily="34" charset="0"/>
            </a:endParaRPr>
          </a:p>
          <a:p>
            <a:endParaRPr lang="tr-TR" sz="2000">
              <a:latin typeface="Aptos" panose="020B00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4384528-80E9-13EB-353D-1FE9E94A9EDF}"/>
              </a:ext>
            </a:extLst>
          </p:cNvPr>
          <p:cNvSpPr txBox="1"/>
          <p:nvPr/>
        </p:nvSpPr>
        <p:spPr>
          <a:xfrm>
            <a:off x="396239" y="1292468"/>
            <a:ext cx="11084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tos" panose="020B0004020202020204" pitchFamily="34" charset="0"/>
              </a:rPr>
              <a:t>Analysis of the online public consultation on the reference standard that ends yesterday  (7</a:t>
            </a:r>
            <a:r>
              <a:rPr lang="en-US" baseline="30000" dirty="0">
                <a:latin typeface="Aptos" panose="020B0004020202020204" pitchFamily="34" charset="0"/>
              </a:rPr>
              <a:t>th</a:t>
            </a:r>
            <a:r>
              <a:rPr lang="en-US" dirty="0">
                <a:latin typeface="Aptos" panose="020B0004020202020204" pitchFamily="34" charset="0"/>
              </a:rPr>
              <a:t> July 2025)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7B8F11-1ABF-DB14-C5D3-A81078B6852D}"/>
              </a:ext>
            </a:extLst>
          </p:cNvPr>
          <p:cNvSpPr txBox="1"/>
          <p:nvPr/>
        </p:nvSpPr>
        <p:spPr>
          <a:xfrm>
            <a:off x="396239" y="2181191"/>
            <a:ext cx="9589168" cy="594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600" b="1">
                <a:solidFill>
                  <a:srgbClr val="1D4289"/>
                </a:solidFill>
                <a:latin typeface="Aptos" panose="020B0004020202020204" pitchFamily="34" charset="0"/>
                <a:cs typeface="Arial"/>
                <a:sym typeface="Arial"/>
              </a:rPr>
              <a:t>References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8A3A8A0-0E75-5E42-EAC8-5F46F81E1AD2}"/>
              </a:ext>
            </a:extLst>
          </p:cNvPr>
          <p:cNvSpPr txBox="1"/>
          <p:nvPr/>
        </p:nvSpPr>
        <p:spPr>
          <a:xfrm>
            <a:off x="286513" y="2919445"/>
            <a:ext cx="110845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BRASIL, LEI Nº 14.898, DE 13 DE </a:t>
            </a:r>
            <a:r>
              <a:rPr lang="en-US" err="1"/>
              <a:t>JUNHO</a:t>
            </a:r>
            <a:r>
              <a:rPr lang="en-US"/>
              <a:t> DE </a:t>
            </a:r>
            <a:r>
              <a:rPr lang="en-US" err="1"/>
              <a:t>2024.Institui</a:t>
            </a:r>
            <a:r>
              <a:rPr lang="en-US"/>
              <a:t> </a:t>
            </a:r>
            <a:r>
              <a:rPr lang="en-US" err="1"/>
              <a:t>diretrizes</a:t>
            </a:r>
            <a:r>
              <a:rPr lang="en-US"/>
              <a:t> para a Tarifa Social de </a:t>
            </a:r>
            <a:r>
              <a:rPr lang="en-US" err="1"/>
              <a:t>Água</a:t>
            </a:r>
            <a:r>
              <a:rPr lang="en-US"/>
              <a:t> e </a:t>
            </a:r>
            <a:r>
              <a:rPr lang="en-US" err="1"/>
              <a:t>Esgoto</a:t>
            </a:r>
            <a:r>
              <a:rPr lang="en-US"/>
              <a:t> </a:t>
            </a:r>
            <a:r>
              <a:rPr lang="en-US" err="1"/>
              <a:t>em</a:t>
            </a:r>
            <a:r>
              <a:rPr lang="en-US"/>
              <a:t> </a:t>
            </a:r>
            <a:r>
              <a:rPr lang="en-US" err="1"/>
              <a:t>âmbito</a:t>
            </a:r>
            <a:r>
              <a:rPr lang="en-US"/>
              <a:t> </a:t>
            </a:r>
            <a:r>
              <a:rPr lang="en-US" err="1"/>
              <a:t>nacional</a:t>
            </a:r>
            <a:r>
              <a:rPr lang="en-US"/>
              <a:t>.</a:t>
            </a:r>
          </a:p>
          <a:p>
            <a:r>
              <a:rPr lang="en-US" err="1"/>
              <a:t>CHARAUDEAU</a:t>
            </a:r>
            <a:r>
              <a:rPr lang="en-US"/>
              <a:t>, P. (2015), «</a:t>
            </a:r>
            <a:r>
              <a:rPr lang="en-US" err="1"/>
              <a:t>Qu’est-ce</a:t>
            </a:r>
            <a:r>
              <a:rPr lang="en-US"/>
              <a:t> </a:t>
            </a:r>
            <a:r>
              <a:rPr lang="en-US" err="1"/>
              <a:t>qu’une</a:t>
            </a:r>
            <a:r>
              <a:rPr lang="en-US"/>
              <a:t> controverse?». </a:t>
            </a:r>
            <a:r>
              <a:rPr lang="en-US">
                <a:hlinkClick r:id="rId3"/>
              </a:rPr>
              <a:t>https://e-cours.univ-lr.fr/UNT/mediatisation/res/texte-charaudeau08b.pdf</a:t>
            </a:r>
            <a:endParaRPr lang="en-US"/>
          </a:p>
          <a:p>
            <a:r>
              <a:rPr lang="en-US" err="1"/>
              <a:t>CHARAUDEAU</a:t>
            </a:r>
            <a:r>
              <a:rPr lang="en-US"/>
              <a:t>, P. (2017). Le </a:t>
            </a:r>
            <a:r>
              <a:rPr lang="en-US" err="1"/>
              <a:t>Débat</a:t>
            </a:r>
            <a:r>
              <a:rPr lang="en-US"/>
              <a:t> Public Entre controverse et </a:t>
            </a:r>
            <a:r>
              <a:rPr lang="en-US" err="1"/>
              <a:t>polémique</a:t>
            </a:r>
            <a:r>
              <a:rPr lang="en-US"/>
              <a:t> </a:t>
            </a:r>
            <a:r>
              <a:rPr lang="en-US" err="1"/>
              <a:t>Enjeu</a:t>
            </a:r>
            <a:r>
              <a:rPr lang="en-US"/>
              <a:t> de </a:t>
            </a:r>
            <a:r>
              <a:rPr lang="en-US" err="1"/>
              <a:t>vérité</a:t>
            </a:r>
            <a:r>
              <a:rPr lang="en-US"/>
              <a:t>, </a:t>
            </a:r>
            <a:r>
              <a:rPr lang="en-US" err="1"/>
              <a:t>enjeu</a:t>
            </a:r>
            <a:r>
              <a:rPr lang="en-US"/>
              <a:t> de </a:t>
            </a:r>
            <a:r>
              <a:rPr lang="en-US" err="1"/>
              <a:t>pouvoir</a:t>
            </a:r>
            <a:r>
              <a:rPr lang="en-US"/>
              <a:t>. </a:t>
            </a:r>
            <a:r>
              <a:rPr lang="en-US" err="1"/>
              <a:t>Liomoges</a:t>
            </a:r>
            <a:r>
              <a:rPr lang="en-US"/>
              <a:t>, </a:t>
            </a:r>
            <a:r>
              <a:rPr lang="en-US" err="1"/>
              <a:t>Lmbrt</a:t>
            </a:r>
            <a:r>
              <a:rPr lang="en-US"/>
              <a:t>-Lucas, 2017. </a:t>
            </a:r>
          </a:p>
          <a:p>
            <a:r>
              <a:rPr lang="en-US" err="1"/>
              <a:t>LASCOUMES</a:t>
            </a:r>
            <a:r>
              <a:rPr lang="en-US"/>
              <a:t>, P. (2010), «Controverse», dans L. </a:t>
            </a:r>
            <a:r>
              <a:rPr lang="en-US" err="1"/>
              <a:t>BOUSSAGUET</a:t>
            </a:r>
            <a:r>
              <a:rPr lang="en-US"/>
              <a:t>, S. </a:t>
            </a:r>
            <a:r>
              <a:rPr lang="en-US" err="1"/>
              <a:t>JACQUOT</a:t>
            </a:r>
            <a:r>
              <a:rPr lang="en-US"/>
              <a:t> et P. </a:t>
            </a:r>
            <a:r>
              <a:rPr lang="en-US" err="1"/>
              <a:t>RAVINET</a:t>
            </a:r>
            <a:r>
              <a:rPr lang="en-US"/>
              <a:t> (dir.) </a:t>
            </a:r>
            <a:r>
              <a:rPr lang="en-US" err="1"/>
              <a:t>Dictionnaire</a:t>
            </a:r>
            <a:r>
              <a:rPr lang="en-US"/>
              <a:t> des politiques </a:t>
            </a:r>
            <a:r>
              <a:rPr lang="en-US" err="1"/>
              <a:t>publiques</a:t>
            </a:r>
            <a:r>
              <a:rPr lang="en-US"/>
              <a:t>, Paris, Presses de Sciences Po.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40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6FE13F-9752-2B0F-5A46-E5C937DAB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16683339-6CEE-D553-F90B-1E000CD3B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6988" y="4969896"/>
            <a:ext cx="3738022" cy="14798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3AA661-B46A-DC9C-F705-E01EFFD55A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5664" y="1828800"/>
            <a:ext cx="9660671" cy="16002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lv-LV" sz="6000" err="1">
                <a:solidFill>
                  <a:srgbClr val="000F33"/>
                </a:solidFill>
                <a:latin typeface="Helvetica" pitchFamily="2" charset="0"/>
              </a:rPr>
              <a:t>Thank</a:t>
            </a:r>
            <a:r>
              <a:rPr lang="lv-LV" sz="6000">
                <a:solidFill>
                  <a:srgbClr val="000F33"/>
                </a:solidFill>
                <a:latin typeface="Helvetica" pitchFamily="2" charset="0"/>
              </a:rPr>
              <a:t> </a:t>
            </a:r>
            <a:r>
              <a:rPr lang="lv-LV" sz="6000" err="1">
                <a:solidFill>
                  <a:srgbClr val="000F33"/>
                </a:solidFill>
                <a:latin typeface="Helvetica" pitchFamily="2" charset="0"/>
              </a:rPr>
              <a:t>you</a:t>
            </a:r>
            <a:r>
              <a:rPr lang="lv-LV" sz="6000">
                <a:solidFill>
                  <a:srgbClr val="000F33"/>
                </a:solidFill>
                <a:latin typeface="Helvetica" pitchFamily="2" charset="0"/>
              </a:rPr>
              <a:t>!</a:t>
            </a:r>
            <a:endParaRPr sz="6000">
              <a:solidFill>
                <a:srgbClr val="000F33"/>
              </a:solidFill>
              <a:latin typeface="Helvetica" pitchFamily="2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1C50212D-0A18-6B6C-24FE-2A75E35B8CBD}"/>
              </a:ext>
            </a:extLst>
          </p:cNvPr>
          <p:cNvSpPr/>
          <p:nvPr/>
        </p:nvSpPr>
        <p:spPr>
          <a:xfrm>
            <a:off x="0" y="4595439"/>
            <a:ext cx="12192000" cy="45719"/>
          </a:xfrm>
          <a:prstGeom prst="rect">
            <a:avLst/>
          </a:prstGeom>
          <a:solidFill>
            <a:srgbClr val="5B94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067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514</Words>
  <Application>Microsoft Macintosh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Helvetica</vt:lpstr>
      <vt:lpstr>Office Teması</vt:lpstr>
      <vt:lpstr>Apresentação do PowerPoint</vt:lpstr>
      <vt:lpstr>Background and Context</vt:lpstr>
      <vt:lpstr> The main subject: The Social Tariff Law in Brazil (2024) </vt:lpstr>
      <vt:lpstr>Implementation and Public Debate</vt:lpstr>
      <vt:lpstr>Next steps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ilayda kılıç</dc:creator>
  <cp:lastModifiedBy>Ana Lucia Britto</cp:lastModifiedBy>
  <cp:revision>16</cp:revision>
  <dcterms:created xsi:type="dcterms:W3CDTF">2025-03-20T10:04:54Z</dcterms:created>
  <dcterms:modified xsi:type="dcterms:W3CDTF">2025-07-08T06:24:30Z</dcterms:modified>
</cp:coreProperties>
</file>