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Y2DeT0JDFqvwGK6wz/533M7hH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ADC53C-32F7-4F5E-BD22-D2F726B4AB38}">
  <a:tblStyle styleId="{96ADC53C-32F7-4F5E-BD22-D2F726B4AB3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c52065c4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c52065c4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6c52065c4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6c52065c44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hyperlink" Target="mailto:cecilia.quevedo@unc.edu.ar" TargetMode="External"/><Relationship Id="rId5" Type="http://schemas.openxmlformats.org/officeDocument/2006/relationships/hyperlink" Target="mailto:ailen.suyai.pereyra@unc.edu.a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03200" y="304800"/>
            <a:ext cx="4043680" cy="1600840"/>
          </a:xfrm>
          <a:prstGeom prst="rect">
            <a:avLst/>
          </a:prstGeom>
          <a:noFill/>
          <a:ln>
            <a:noFill/>
          </a:ln>
        </p:spPr>
      </p:pic>
      <p:sp>
        <p:nvSpPr>
          <p:cNvPr id="85" name="Google Shape;85;p1"/>
          <p:cNvSpPr txBox="1"/>
          <p:nvPr>
            <p:ph idx="1" type="subTitle"/>
          </p:nvPr>
        </p:nvSpPr>
        <p:spPr>
          <a:xfrm>
            <a:off x="492612" y="2425723"/>
            <a:ext cx="11024197" cy="3611496"/>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ctr">
              <a:lnSpc>
                <a:spcPct val="90000"/>
              </a:lnSpc>
              <a:spcBef>
                <a:spcPts val="0"/>
              </a:spcBef>
              <a:spcAft>
                <a:spcPts val="0"/>
              </a:spcAft>
              <a:buClr>
                <a:schemeClr val="accent5"/>
              </a:buClr>
              <a:buSzPct val="100000"/>
              <a:buFont typeface="Arial"/>
              <a:buNone/>
            </a:pPr>
            <a:r>
              <a:rPr b="1" i="0" lang="es-AR" sz="11100" u="none" cap="none" strike="noStrike">
                <a:solidFill>
                  <a:schemeClr val="accent5"/>
                </a:solidFill>
                <a:latin typeface="Arial"/>
                <a:ea typeface="Arial"/>
                <a:cs typeface="Arial"/>
                <a:sym typeface="Arial"/>
              </a:rPr>
              <a:t>Modern, Restorative, Sustainable? Examining Neo-colonial Urbanism and Commons in the Global South</a:t>
            </a:r>
            <a:endParaRPr/>
          </a:p>
          <a:p>
            <a:pPr indent="0" lvl="0" marL="0" marR="0" rtl="0" algn="ctr">
              <a:lnSpc>
                <a:spcPct val="90000"/>
              </a:lnSpc>
              <a:spcBef>
                <a:spcPts val="1000"/>
              </a:spcBef>
              <a:spcAft>
                <a:spcPts val="0"/>
              </a:spcAft>
              <a:buClr>
                <a:srgbClr val="FFFFFF"/>
              </a:buClr>
              <a:buSzPct val="100000"/>
              <a:buFont typeface="Arial"/>
              <a:buNone/>
            </a:pPr>
            <a:r>
              <a:t/>
            </a:r>
            <a:endParaRPr b="1" i="0" sz="2800" u="none" cap="none" strike="noStrike">
              <a:solidFill>
                <a:schemeClr val="accent5"/>
              </a:solidFill>
              <a:latin typeface="Arial"/>
              <a:ea typeface="Arial"/>
              <a:cs typeface="Arial"/>
              <a:sym typeface="Arial"/>
            </a:endParaRPr>
          </a:p>
          <a:p>
            <a:pPr indent="0" lvl="0" marL="0" marR="0" rtl="0" algn="ctr">
              <a:lnSpc>
                <a:spcPct val="90000"/>
              </a:lnSpc>
              <a:spcBef>
                <a:spcPts val="1000"/>
              </a:spcBef>
              <a:spcAft>
                <a:spcPts val="0"/>
              </a:spcAft>
              <a:buClr>
                <a:srgbClr val="FFFFFF"/>
              </a:buClr>
              <a:buSzPct val="1000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ct val="100000"/>
              <a:buFont typeface="Arial"/>
              <a:buNone/>
            </a:pPr>
            <a:r>
              <a:rPr b="1" i="0" lang="es-AR" sz="7200" u="none" cap="none" strike="noStrike">
                <a:solidFill>
                  <a:srgbClr val="000000"/>
                </a:solidFill>
                <a:latin typeface="Arial"/>
                <a:ea typeface="Arial"/>
                <a:cs typeface="Arial"/>
                <a:sym typeface="Arial"/>
              </a:rPr>
              <a:t>Cecilia Mercedes Quevedo</a:t>
            </a:r>
            <a:endParaRPr b="0" i="0" sz="7200" u="none" cap="none" strike="noStrike">
              <a:solidFill>
                <a:srgbClr val="FFFFFF"/>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ct val="100000"/>
              <a:buFont typeface="Arial"/>
              <a:buNone/>
            </a:pPr>
            <a:r>
              <a:rPr b="0" i="0" lang="es-AR" sz="7200" u="none" cap="none" strike="noStrike">
                <a:solidFill>
                  <a:srgbClr val="000000"/>
                </a:solidFill>
                <a:latin typeface="Arial"/>
                <a:ea typeface="Arial"/>
                <a:cs typeface="Arial"/>
                <a:sym typeface="Arial"/>
              </a:rPr>
              <a:t>Instituto de Estudios en Comunicación, Expresión y Tecnologías (CONICET) - Universidad Nacional de Córdoba, Argentina</a:t>
            </a:r>
            <a:endParaRPr b="0" i="0" sz="7200" u="none" cap="none" strike="noStrike">
              <a:solidFill>
                <a:srgbClr val="FFFFFF"/>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ct val="100000"/>
              <a:buFont typeface="Arial"/>
              <a:buNone/>
            </a:pPr>
            <a:r>
              <a:rPr b="0" i="0" lang="es-AR" sz="7200" u="sng" cap="none" strike="noStrike">
                <a:solidFill>
                  <a:srgbClr val="000000"/>
                </a:solidFill>
                <a:latin typeface="Arial"/>
                <a:ea typeface="Arial"/>
                <a:cs typeface="Arial"/>
                <a:sym typeface="Arial"/>
                <a:hlinkClick r:id="rId4">
                  <a:extLst>
                    <a:ext uri="{A12FA001-AC4F-418D-AE19-62706E023703}">
                      <ahyp:hlinkClr val="tx"/>
                    </a:ext>
                  </a:extLst>
                </a:hlinkClick>
              </a:rPr>
              <a:t>cecilia.quevedo@unc.edu.ar</a:t>
            </a:r>
            <a:endParaRPr b="0" i="0" sz="72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FFFFFF"/>
              </a:buClr>
              <a:buSzPct val="100000"/>
              <a:buFont typeface="Arial"/>
              <a:buNone/>
            </a:pPr>
            <a:r>
              <a:t/>
            </a:r>
            <a:endParaRPr b="0" i="0" sz="7200" u="none" cap="none" strike="noStrike">
              <a:solidFill>
                <a:srgbClr val="FFFFFF"/>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ct val="100000"/>
              <a:buFont typeface="Arial"/>
              <a:buNone/>
            </a:pPr>
            <a:r>
              <a:rPr b="1" i="0" lang="es-AR" sz="7200" u="none" cap="none" strike="noStrike">
                <a:solidFill>
                  <a:srgbClr val="000000"/>
                </a:solidFill>
                <a:latin typeface="Arial"/>
                <a:ea typeface="Arial"/>
                <a:cs typeface="Arial"/>
                <a:sym typeface="Arial"/>
              </a:rPr>
              <a:t>Ailen Suyai Pereyra</a:t>
            </a:r>
            <a:endParaRPr b="0" i="0" sz="7200" u="none" cap="none" strike="noStrike">
              <a:solidFill>
                <a:srgbClr val="FFFFFF"/>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ct val="100000"/>
              <a:buFont typeface="Arial"/>
              <a:buNone/>
            </a:pPr>
            <a:r>
              <a:rPr b="0" i="0" lang="es-AR" sz="7200" u="none" cap="none" strike="noStrike">
                <a:solidFill>
                  <a:srgbClr val="000000"/>
                </a:solidFill>
                <a:latin typeface="Arial"/>
                <a:ea typeface="Arial"/>
                <a:cs typeface="Arial"/>
                <a:sym typeface="Arial"/>
              </a:rPr>
              <a:t>Universidad Nacional de Córdoba, Argentina - Bauhaus Universität Weimar, Germany </a:t>
            </a:r>
            <a:endParaRPr b="0" i="0" sz="7200" u="none" cap="none" strike="noStrike">
              <a:solidFill>
                <a:srgbClr val="FFFFFF"/>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ct val="100000"/>
              <a:buFont typeface="Arial"/>
              <a:buNone/>
            </a:pPr>
            <a:r>
              <a:rPr b="0" i="0" lang="es-AR" sz="7200" u="sng" cap="none" strike="noStrike">
                <a:solidFill>
                  <a:srgbClr val="000000"/>
                </a:solidFill>
                <a:latin typeface="Arial"/>
                <a:ea typeface="Arial"/>
                <a:cs typeface="Arial"/>
                <a:sym typeface="Arial"/>
                <a:hlinkClick r:id="rId5">
                  <a:extLst>
                    <a:ext uri="{A12FA001-AC4F-418D-AE19-62706E023703}">
                      <ahyp:hlinkClr val="tx"/>
                    </a:ext>
                  </a:extLst>
                </a:hlinkClick>
              </a:rPr>
              <a:t>ailen.suyai.pereyra@unc.edu.ar</a:t>
            </a:r>
            <a:endParaRPr b="0" i="0" sz="7200" u="none" cap="none" strike="noStrike">
              <a:solidFill>
                <a:srgbClr val="FFFFFF"/>
              </a:solidFill>
              <a:latin typeface="Arial"/>
              <a:ea typeface="Arial"/>
              <a:cs typeface="Arial"/>
              <a:sym typeface="Arial"/>
            </a:endParaRPr>
          </a:p>
          <a:p>
            <a:pPr indent="0" lvl="0" marL="0" marR="0" rtl="0" algn="l">
              <a:lnSpc>
                <a:spcPct val="90000"/>
              </a:lnSpc>
              <a:spcBef>
                <a:spcPts val="1000"/>
              </a:spcBef>
              <a:spcAft>
                <a:spcPts val="0"/>
              </a:spcAft>
              <a:buClr>
                <a:srgbClr val="FFFFFF"/>
              </a:buClr>
              <a:buSzPct val="100000"/>
              <a:buFont typeface="Arial"/>
              <a:buNone/>
            </a:pPr>
            <a:br>
              <a:rPr b="0" i="0" lang="es-AR" sz="7200" u="none" cap="none" strike="noStrike">
                <a:solidFill>
                  <a:srgbClr val="FFFFFF"/>
                </a:solidFill>
                <a:latin typeface="Arial"/>
                <a:ea typeface="Arial"/>
                <a:cs typeface="Arial"/>
                <a:sym typeface="Arial"/>
              </a:rPr>
            </a:br>
            <a:br>
              <a:rPr b="0" i="0" lang="es-AR" sz="7200" u="none" cap="none" strike="noStrike">
                <a:solidFill>
                  <a:srgbClr val="FFFFFF"/>
                </a:solidFill>
                <a:latin typeface="Arial"/>
                <a:ea typeface="Arial"/>
                <a:cs typeface="Arial"/>
                <a:sym typeface="Arial"/>
              </a:rPr>
            </a:br>
            <a:endParaRPr b="0" i="0" sz="7200" u="none" cap="none" strike="noStrike">
              <a:solidFill>
                <a:srgbClr val="000F33"/>
              </a:solidFill>
              <a:latin typeface="Arial"/>
              <a:ea typeface="Arial"/>
              <a:cs typeface="Arial"/>
              <a:sym typeface="Arial"/>
            </a:endParaRPr>
          </a:p>
        </p:txBody>
      </p:sp>
      <p:sp>
        <p:nvSpPr>
          <p:cNvPr id="86" name="Google Shape;86;p1"/>
          <p:cNvSpPr/>
          <p:nvPr/>
        </p:nvSpPr>
        <p:spPr>
          <a:xfrm flipH="1" rot="10800000">
            <a:off x="1446834" y="1484452"/>
            <a:ext cx="10745165"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8"/>
          <p:cNvPicPr preferRelativeResize="0"/>
          <p:nvPr/>
        </p:nvPicPr>
        <p:blipFill rotWithShape="1">
          <a:blip r:embed="rId3">
            <a:alphaModFix/>
          </a:blip>
          <a:srcRect b="0" l="0" r="0" t="0"/>
          <a:stretch/>
        </p:blipFill>
        <p:spPr>
          <a:xfrm>
            <a:off x="4226988" y="4969896"/>
            <a:ext cx="3738022" cy="1479834"/>
          </a:xfrm>
          <a:prstGeom prst="rect">
            <a:avLst/>
          </a:prstGeom>
          <a:noFill/>
          <a:ln>
            <a:noFill/>
          </a:ln>
        </p:spPr>
      </p:pic>
      <p:sp>
        <p:nvSpPr>
          <p:cNvPr id="166" name="Google Shape;166;p8"/>
          <p:cNvSpPr txBox="1"/>
          <p:nvPr>
            <p:ph type="title"/>
          </p:nvPr>
        </p:nvSpPr>
        <p:spPr>
          <a:xfrm>
            <a:off x="1265664" y="1828800"/>
            <a:ext cx="9660671"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F33"/>
              </a:buClr>
              <a:buSzPts val="6000"/>
              <a:buFont typeface="Helvetica Neue"/>
              <a:buNone/>
            </a:pPr>
            <a:r>
              <a:rPr lang="es-AR" sz="6000">
                <a:solidFill>
                  <a:srgbClr val="000F33"/>
                </a:solidFill>
                <a:latin typeface="Helvetica Neue"/>
                <a:ea typeface="Helvetica Neue"/>
                <a:cs typeface="Helvetica Neue"/>
                <a:sym typeface="Helvetica Neue"/>
              </a:rPr>
              <a:t>Thank you!</a:t>
            </a:r>
            <a:endParaRPr sz="6000">
              <a:solidFill>
                <a:srgbClr val="000F33"/>
              </a:solidFill>
              <a:latin typeface="Helvetica Neue"/>
              <a:ea typeface="Helvetica Neue"/>
              <a:cs typeface="Helvetica Neue"/>
              <a:sym typeface="Helvetica Neue"/>
            </a:endParaRPr>
          </a:p>
        </p:txBody>
      </p:sp>
      <p:sp>
        <p:nvSpPr>
          <p:cNvPr id="167" name="Google Shape;167;p8"/>
          <p:cNvSpPr/>
          <p:nvPr/>
        </p:nvSpPr>
        <p:spPr>
          <a:xfrm>
            <a:off x="0" y="4595439"/>
            <a:ext cx="12192000"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8"/>
          <p:cNvSpPr txBox="1"/>
          <p:nvPr/>
        </p:nvSpPr>
        <p:spPr>
          <a:xfrm>
            <a:off x="5252100" y="3738325"/>
            <a:ext cx="6792000" cy="789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AR" sz="2000">
                <a:solidFill>
                  <a:schemeClr val="dk1"/>
                </a:solidFill>
                <a:latin typeface="Calibri"/>
                <a:ea typeface="Calibri"/>
                <a:cs typeface="Calibri"/>
                <a:sym typeface="Calibri"/>
              </a:rPr>
              <a:t>Cecilia Mercedes Quevedo</a:t>
            </a:r>
            <a:endParaRPr b="1" sz="2000">
              <a:solidFill>
                <a:schemeClr val="dk1"/>
              </a:solidFill>
              <a:latin typeface="Calibri"/>
              <a:ea typeface="Calibri"/>
              <a:cs typeface="Calibri"/>
              <a:sym typeface="Calibri"/>
            </a:endParaRPr>
          </a:p>
          <a:p>
            <a:pPr indent="0" lvl="0" marL="0" rtl="0" algn="r">
              <a:spcBef>
                <a:spcPts val="0"/>
              </a:spcBef>
              <a:spcAft>
                <a:spcPts val="0"/>
              </a:spcAft>
              <a:buNone/>
            </a:pPr>
            <a:r>
              <a:rPr lang="es-AR" sz="2000">
                <a:solidFill>
                  <a:schemeClr val="dk1"/>
                </a:solidFill>
                <a:latin typeface="Calibri"/>
                <a:ea typeface="Calibri"/>
                <a:cs typeface="Calibri"/>
                <a:sym typeface="Calibri"/>
              </a:rPr>
              <a:t>Instituto de Estudios en Comunicación, Expresión y Tecnologías (CONICET) - Universidad Nacional de Córdoba, Argentina</a:t>
            </a:r>
            <a:endParaRPr sz="2000">
              <a:solidFill>
                <a:schemeClr val="dk1"/>
              </a:solidFill>
              <a:latin typeface="Calibri"/>
              <a:ea typeface="Calibri"/>
              <a:cs typeface="Calibri"/>
              <a:sym typeface="Calibri"/>
            </a:endParaRPr>
          </a:p>
          <a:p>
            <a:pPr indent="0" lvl="0" marL="0" rtl="0" algn="r">
              <a:spcBef>
                <a:spcPts val="0"/>
              </a:spcBef>
              <a:spcAft>
                <a:spcPts val="0"/>
              </a:spcAft>
              <a:buNone/>
            </a:pPr>
            <a:r>
              <a:rPr lang="es-AR" sz="2000">
                <a:solidFill>
                  <a:schemeClr val="dk1"/>
                </a:solidFill>
                <a:latin typeface="Calibri"/>
                <a:ea typeface="Calibri"/>
                <a:cs typeface="Calibri"/>
                <a:sym typeface="Calibri"/>
              </a:rPr>
              <a:t>cecilia.quevedo@unc.edu.ar</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0" y="6291935"/>
            <a:ext cx="12192000"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2" name="Google Shape;92;p2"/>
          <p:cNvPicPr preferRelativeResize="0"/>
          <p:nvPr/>
        </p:nvPicPr>
        <p:blipFill rotWithShape="1">
          <a:blip r:embed="rId3">
            <a:alphaModFix/>
          </a:blip>
          <a:srcRect b="0" l="0" r="0" t="0"/>
          <a:stretch/>
        </p:blipFill>
        <p:spPr>
          <a:xfrm>
            <a:off x="10038080" y="6089366"/>
            <a:ext cx="1442720" cy="571154"/>
          </a:xfrm>
          <a:prstGeom prst="rect">
            <a:avLst/>
          </a:prstGeom>
          <a:noFill/>
          <a:ln>
            <a:noFill/>
          </a:ln>
        </p:spPr>
      </p:pic>
      <p:sp>
        <p:nvSpPr>
          <p:cNvPr id="93" name="Google Shape;93;p2"/>
          <p:cNvSpPr txBox="1"/>
          <p:nvPr>
            <p:ph type="title"/>
          </p:nvPr>
        </p:nvSpPr>
        <p:spPr>
          <a:xfrm>
            <a:off x="418010" y="450603"/>
            <a:ext cx="11399522" cy="109999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200"/>
              <a:buFont typeface="Arial"/>
              <a:buNone/>
            </a:pPr>
            <a:br>
              <a:rPr b="1" i="0" lang="es-AR" sz="3200" u="none" cap="none" strike="noStrike">
                <a:solidFill>
                  <a:schemeClr val="accent5"/>
                </a:solidFill>
                <a:latin typeface="Arial"/>
                <a:ea typeface="Arial"/>
                <a:cs typeface="Arial"/>
                <a:sym typeface="Arial"/>
              </a:rPr>
            </a:br>
            <a:br>
              <a:rPr b="1" i="0" lang="es-AR" sz="3200" u="none" cap="none" strike="noStrike">
                <a:solidFill>
                  <a:schemeClr val="accent5"/>
                </a:solidFill>
                <a:latin typeface="Arial"/>
                <a:ea typeface="Arial"/>
                <a:cs typeface="Arial"/>
                <a:sym typeface="Arial"/>
              </a:rPr>
            </a:br>
            <a:r>
              <a:rPr b="1" i="0" lang="es-AR" sz="3200" u="none" cap="none" strike="noStrike">
                <a:solidFill>
                  <a:schemeClr val="accent5"/>
                </a:solidFill>
                <a:latin typeface="Arial"/>
                <a:ea typeface="Arial"/>
                <a:cs typeface="Arial"/>
                <a:sym typeface="Arial"/>
              </a:rPr>
              <a:t>Neo-colonial urbanism: the logic of value and the commons in the context of a global socio-ecological crisis</a:t>
            </a:r>
            <a:br>
              <a:rPr b="0" i="0" lang="es-AR" sz="3200" u="none" cap="none" strike="noStrike">
                <a:solidFill>
                  <a:schemeClr val="accent5"/>
                </a:solidFill>
                <a:latin typeface="Arial"/>
                <a:ea typeface="Arial"/>
                <a:cs typeface="Arial"/>
                <a:sym typeface="Arial"/>
              </a:rPr>
            </a:br>
            <a:br>
              <a:rPr b="1" i="0" lang="es-AR" sz="3200" u="none" cap="none" strike="noStrike">
                <a:solidFill>
                  <a:schemeClr val="accent5"/>
                </a:solidFill>
                <a:latin typeface="Arial"/>
                <a:ea typeface="Arial"/>
                <a:cs typeface="Arial"/>
                <a:sym typeface="Arial"/>
              </a:rPr>
            </a:br>
            <a:endParaRPr b="1" i="0" sz="3200" u="none" cap="none" strike="noStrike">
              <a:solidFill>
                <a:schemeClr val="accent5"/>
              </a:solidFill>
              <a:latin typeface="Arial"/>
              <a:ea typeface="Arial"/>
              <a:cs typeface="Arial"/>
              <a:sym typeface="Arial"/>
            </a:endParaRPr>
          </a:p>
        </p:txBody>
      </p:sp>
      <p:sp>
        <p:nvSpPr>
          <p:cNvPr id="94" name="Google Shape;94;p2"/>
          <p:cNvSpPr txBox="1"/>
          <p:nvPr/>
        </p:nvSpPr>
        <p:spPr>
          <a:xfrm>
            <a:off x="539700" y="2027425"/>
            <a:ext cx="10805100" cy="4264500"/>
          </a:xfrm>
          <a:prstGeom prst="rect">
            <a:avLst/>
          </a:prstGeom>
          <a:noFill/>
          <a:ln>
            <a:noFill/>
          </a:ln>
        </p:spPr>
        <p:txBody>
          <a:bodyPr anchorCtr="0" anchor="t" bIns="45700" lIns="91425" spcFirstLastPara="1" rIns="91425" wrap="square" tIns="45700">
            <a:normAutofit lnSpcReduction="10000"/>
          </a:bodyPr>
          <a:lstStyle/>
          <a:p>
            <a:pPr indent="0" lvl="0" marL="0" marR="0" rtl="0" algn="just">
              <a:lnSpc>
                <a:spcPct val="100000"/>
              </a:lnSpc>
              <a:spcBef>
                <a:spcPts val="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From a critical perspective, we examine three urban planning initiatives proposed by the state as transformative interventions. The cases analysed </a:t>
            </a:r>
            <a:r>
              <a:rPr lang="es-AR" sz="1800"/>
              <a:t>in Argentina </a:t>
            </a:r>
            <a:r>
              <a:rPr b="0" i="0" lang="es-AR" sz="1800" u="none" cap="none" strike="noStrike">
                <a:solidFill>
                  <a:srgbClr val="000000"/>
                </a:solidFill>
                <a:latin typeface="Arial"/>
                <a:ea typeface="Arial"/>
                <a:cs typeface="Arial"/>
                <a:sym typeface="Arial"/>
              </a:rPr>
              <a:t>are:</a:t>
            </a:r>
            <a:endParaRPr/>
          </a:p>
          <a:p>
            <a:pPr indent="0" lvl="0" marL="0" marR="0" rtl="0" algn="just">
              <a:lnSpc>
                <a:spcPct val="100000"/>
              </a:lnSpc>
              <a:spcBef>
                <a:spcPts val="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60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a) the modernisation narrative in the Güemes neighbourhood in </a:t>
            </a:r>
            <a:r>
              <a:rPr b="1" i="0" lang="es-AR" sz="1800" u="none" cap="none" strike="noStrike">
                <a:solidFill>
                  <a:srgbClr val="000000"/>
                </a:solidFill>
              </a:rPr>
              <a:t>Córdoba</a:t>
            </a:r>
            <a:r>
              <a:rPr b="0" i="0" lang="es-AR" sz="1800" u="none" cap="none" strike="noStrike">
                <a:solidFill>
                  <a:srgbClr val="000000"/>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60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b) the historical reparation narrative in the Toba neighbourhood in </a:t>
            </a:r>
            <a:r>
              <a:rPr b="1" i="0" lang="es-AR" sz="1800" u="none" cap="none" strike="noStrike">
                <a:solidFill>
                  <a:srgbClr val="000000"/>
                </a:solidFill>
              </a:rPr>
              <a:t>Resistencia</a:t>
            </a:r>
            <a:r>
              <a:rPr b="0" i="0" lang="es-AR" sz="1800" u="none" cap="none" strike="noStrike">
                <a:solidFill>
                  <a:srgbClr val="000000"/>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457200" marR="0" rtl="0" algn="just">
              <a:lnSpc>
                <a:spcPct val="100000"/>
              </a:lnSpc>
              <a:spcBef>
                <a:spcPts val="60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c) the environmentalisation narrative in the Ecobarrio in </a:t>
            </a:r>
            <a:r>
              <a:rPr b="1" i="0" lang="es-AR" sz="1800" u="none" cap="none" strike="noStrike">
                <a:solidFill>
                  <a:srgbClr val="000000"/>
                </a:solidFill>
              </a:rPr>
              <a:t>Villa María</a:t>
            </a:r>
            <a:r>
              <a:rPr b="0" i="0" lang="es-AR" sz="1800" u="none" cap="none" strike="noStrike">
                <a:solidFill>
                  <a:srgbClr val="000000"/>
                </a:solidFill>
                <a:latin typeface="Arial"/>
                <a:ea typeface="Arial"/>
                <a:cs typeface="Arial"/>
                <a:sym typeface="Arial"/>
              </a:rPr>
              <a:t>. </a:t>
            </a:r>
            <a:endParaRPr/>
          </a:p>
          <a:p>
            <a:pPr indent="0" lvl="0" marL="0" marR="0" rtl="0" algn="just">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800"/>
              <a:buFont typeface="Arial"/>
              <a:buNone/>
            </a:pPr>
            <a:r>
              <a:rPr b="0" i="0" lang="es-AR" sz="1800" u="none" cap="none" strike="noStrike">
                <a:solidFill>
                  <a:srgbClr val="000000"/>
                </a:solidFill>
                <a:latin typeface="Arial"/>
                <a:ea typeface="Arial"/>
                <a:cs typeface="Arial"/>
                <a:sym typeface="Arial"/>
              </a:rPr>
              <a:t>Our theoretical starting point is organised around three analytical perspectives: </a:t>
            </a:r>
            <a:endParaRPr/>
          </a:p>
          <a:p>
            <a:pPr indent="-342900" lvl="0" marL="800100" marR="0" rtl="0" algn="just">
              <a:lnSpc>
                <a:spcPct val="100000"/>
              </a:lnSpc>
              <a:spcBef>
                <a:spcPts val="600"/>
              </a:spcBef>
              <a:spcAft>
                <a:spcPts val="0"/>
              </a:spcAft>
              <a:buClr>
                <a:srgbClr val="000000"/>
              </a:buClr>
              <a:buSzPts val="1800"/>
              <a:buFont typeface="Arial"/>
              <a:buAutoNum type="alphaLcParenR"/>
            </a:pPr>
            <a:r>
              <a:rPr i="0" lang="es-AR" sz="1800" u="none" cap="none" strike="noStrike">
                <a:solidFill>
                  <a:srgbClr val="000000"/>
                </a:solidFill>
              </a:rPr>
              <a:t>Anselm Jappe's </a:t>
            </a:r>
            <a:r>
              <a:rPr b="0" i="0" lang="es-AR" sz="1800" u="none" cap="none" strike="noStrike">
                <a:solidFill>
                  <a:srgbClr val="000000"/>
                </a:solidFill>
                <a:latin typeface="Arial"/>
                <a:ea typeface="Arial"/>
                <a:cs typeface="Arial"/>
                <a:sym typeface="Arial"/>
              </a:rPr>
              <a:t>critique of the value associated with urban planning; </a:t>
            </a:r>
            <a:endParaRPr/>
          </a:p>
          <a:p>
            <a:pPr indent="-342900" lvl="0" marL="800100" marR="0" rtl="0" algn="just">
              <a:lnSpc>
                <a:spcPct val="100000"/>
              </a:lnSpc>
              <a:spcBef>
                <a:spcPts val="600"/>
              </a:spcBef>
              <a:spcAft>
                <a:spcPts val="0"/>
              </a:spcAft>
              <a:buClr>
                <a:srgbClr val="000000"/>
              </a:buClr>
              <a:buSzPts val="1800"/>
              <a:buFont typeface="Arial"/>
              <a:buAutoNum type="alphaLcParenR"/>
            </a:pPr>
            <a:r>
              <a:rPr b="0" i="0" lang="es-AR" sz="1800" u="none" cap="none" strike="noStrike">
                <a:solidFill>
                  <a:srgbClr val="000000"/>
                </a:solidFill>
                <a:latin typeface="Arial"/>
                <a:ea typeface="Arial"/>
                <a:cs typeface="Arial"/>
                <a:sym typeface="Arial"/>
              </a:rPr>
              <a:t>Erik Swyngedouw's urban political ecology; </a:t>
            </a:r>
            <a:endParaRPr/>
          </a:p>
          <a:p>
            <a:pPr indent="-342900" lvl="0" marL="800100" marR="0" rtl="0" algn="just">
              <a:lnSpc>
                <a:spcPct val="100000"/>
              </a:lnSpc>
              <a:spcBef>
                <a:spcPts val="600"/>
              </a:spcBef>
              <a:spcAft>
                <a:spcPts val="0"/>
              </a:spcAft>
              <a:buClr>
                <a:srgbClr val="000000"/>
              </a:buClr>
              <a:buSzPts val="1800"/>
              <a:buFont typeface="Arial"/>
              <a:buAutoNum type="alphaLcParenR"/>
            </a:pPr>
            <a:r>
              <a:rPr b="0" i="0" lang="es-AR" sz="1800" u="none" cap="none" strike="noStrike">
                <a:solidFill>
                  <a:srgbClr val="000000"/>
                </a:solidFill>
                <a:latin typeface="Arial"/>
                <a:ea typeface="Arial"/>
                <a:cs typeface="Arial"/>
                <a:sym typeface="Arial"/>
              </a:rPr>
              <a:t>Álvaro Sevilla-Buitrago's perspective on the production of urban commons.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br>
              <a:rPr b="0" i="0" lang="es-A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p:nvPr/>
        </p:nvSpPr>
        <p:spPr>
          <a:xfrm>
            <a:off x="0" y="6291935"/>
            <a:ext cx="12192000"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3"/>
          <p:cNvPicPr preferRelativeResize="0"/>
          <p:nvPr/>
        </p:nvPicPr>
        <p:blipFill rotWithShape="1">
          <a:blip r:embed="rId3">
            <a:alphaModFix/>
          </a:blip>
          <a:srcRect b="0" l="0" r="0" t="0"/>
          <a:stretch/>
        </p:blipFill>
        <p:spPr>
          <a:xfrm>
            <a:off x="10038080" y="6089366"/>
            <a:ext cx="1442720" cy="571154"/>
          </a:xfrm>
          <a:prstGeom prst="rect">
            <a:avLst/>
          </a:prstGeom>
          <a:noFill/>
          <a:ln>
            <a:noFill/>
          </a:ln>
        </p:spPr>
      </p:pic>
      <p:sp>
        <p:nvSpPr>
          <p:cNvPr id="101" name="Google Shape;101;p3"/>
          <p:cNvSpPr txBox="1"/>
          <p:nvPr>
            <p:ph type="title"/>
          </p:nvPr>
        </p:nvSpPr>
        <p:spPr>
          <a:xfrm>
            <a:off x="418010" y="450603"/>
            <a:ext cx="11399522" cy="109999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200"/>
              <a:buFont typeface="Arial"/>
              <a:buNone/>
            </a:pPr>
            <a:br>
              <a:rPr b="1" i="0" lang="es-AR" sz="3200" u="none" cap="none" strike="noStrike">
                <a:solidFill>
                  <a:schemeClr val="accent5"/>
                </a:solidFill>
                <a:latin typeface="Arial"/>
                <a:ea typeface="Arial"/>
                <a:cs typeface="Arial"/>
                <a:sym typeface="Arial"/>
              </a:rPr>
            </a:br>
            <a:br>
              <a:rPr b="1" i="0" lang="es-AR" sz="3200" u="none" cap="none" strike="noStrike">
                <a:solidFill>
                  <a:schemeClr val="accent5"/>
                </a:solidFill>
                <a:latin typeface="Arial"/>
                <a:ea typeface="Arial"/>
                <a:cs typeface="Arial"/>
                <a:sym typeface="Arial"/>
              </a:rPr>
            </a:br>
            <a:r>
              <a:rPr b="1" i="0" lang="es-AR" sz="3200" u="none" cap="none" strike="noStrike">
                <a:solidFill>
                  <a:schemeClr val="accent5"/>
                </a:solidFill>
                <a:latin typeface="Arial"/>
                <a:ea typeface="Arial"/>
                <a:cs typeface="Arial"/>
                <a:sym typeface="Arial"/>
              </a:rPr>
              <a:t>The urban planning of intermediate cities and their neighbourhoods</a:t>
            </a:r>
            <a:br>
              <a:rPr b="0" i="0" lang="es-AR" sz="3200" u="none" cap="none" strike="noStrike">
                <a:solidFill>
                  <a:schemeClr val="accent5"/>
                </a:solidFill>
                <a:latin typeface="Arial"/>
                <a:ea typeface="Arial"/>
                <a:cs typeface="Arial"/>
                <a:sym typeface="Arial"/>
              </a:rPr>
            </a:br>
            <a:br>
              <a:rPr b="1" i="0" lang="es-AR" sz="3200" u="none" cap="none" strike="noStrike">
                <a:solidFill>
                  <a:schemeClr val="accent5"/>
                </a:solidFill>
                <a:latin typeface="Arial"/>
                <a:ea typeface="Arial"/>
                <a:cs typeface="Arial"/>
                <a:sym typeface="Arial"/>
              </a:rPr>
            </a:br>
            <a:endParaRPr b="1" i="0" sz="3200" u="none" cap="none" strike="noStrike">
              <a:solidFill>
                <a:schemeClr val="accent5"/>
              </a:solidFill>
              <a:latin typeface="Arial"/>
              <a:ea typeface="Arial"/>
              <a:cs typeface="Arial"/>
              <a:sym typeface="Arial"/>
            </a:endParaRPr>
          </a:p>
        </p:txBody>
      </p:sp>
      <p:sp>
        <p:nvSpPr>
          <p:cNvPr id="102" name="Google Shape;102;p3"/>
          <p:cNvSpPr txBox="1"/>
          <p:nvPr/>
        </p:nvSpPr>
        <p:spPr>
          <a:xfrm>
            <a:off x="418010" y="1550601"/>
            <a:ext cx="11618973" cy="42645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graphicFrame>
        <p:nvGraphicFramePr>
          <p:cNvPr id="103" name="Google Shape;103;p3"/>
          <p:cNvGraphicFramePr/>
          <p:nvPr/>
        </p:nvGraphicFramePr>
        <p:xfrm>
          <a:off x="2475795" y="1634544"/>
          <a:ext cx="3000000" cy="3000000"/>
        </p:xfrm>
        <a:graphic>
          <a:graphicData uri="http://schemas.openxmlformats.org/drawingml/2006/table">
            <a:tbl>
              <a:tblPr>
                <a:noFill/>
                <a:tableStyleId>{96ADC53C-32F7-4F5E-BD22-D2F726B4AB38}</a:tableStyleId>
              </a:tblPr>
              <a:tblGrid>
                <a:gridCol w="1582850"/>
                <a:gridCol w="1553550"/>
                <a:gridCol w="1553550"/>
                <a:gridCol w="1538900"/>
              </a:tblGrid>
              <a:tr h="705700">
                <a:tc>
                  <a:txBody>
                    <a:bodyPr/>
                    <a:lstStyle/>
                    <a:p>
                      <a:pPr indent="0" lvl="0" marL="0" marR="0" rtl="0" algn="ctr">
                        <a:spcBef>
                          <a:spcPts val="0"/>
                        </a:spcBef>
                        <a:spcAft>
                          <a:spcPts val="0"/>
                        </a:spcAft>
                        <a:buClr>
                          <a:srgbClr val="000000"/>
                        </a:buClr>
                        <a:buSzPts val="1800"/>
                        <a:buFont typeface="Arial"/>
                        <a:buNone/>
                      </a:pPr>
                      <a:r>
                        <a:rPr b="1" i="0" lang="es-AR" sz="1900" u="none" cap="none" strike="noStrike">
                          <a:solidFill>
                            <a:srgbClr val="000000"/>
                          </a:solidFill>
                          <a:latin typeface="Arial"/>
                          <a:ea typeface="Arial"/>
                          <a:cs typeface="Arial"/>
                          <a:sym typeface="Arial"/>
                        </a:rPr>
                        <a:t>Intermediate city</a:t>
                      </a:r>
                      <a:endParaRPr sz="19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800"/>
                        <a:buFont typeface="Arial"/>
                        <a:buNone/>
                      </a:pPr>
                      <a:r>
                        <a:rPr b="1" i="0" lang="es-AR" sz="1900" u="none" cap="none" strike="noStrike">
                          <a:solidFill>
                            <a:srgbClr val="000000"/>
                          </a:solidFill>
                          <a:latin typeface="Arial"/>
                          <a:ea typeface="Arial"/>
                          <a:cs typeface="Arial"/>
                          <a:sym typeface="Arial"/>
                        </a:rPr>
                        <a:t>Córdoba</a:t>
                      </a:r>
                      <a:endParaRPr sz="19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800"/>
                        <a:buFont typeface="Arial"/>
                        <a:buNone/>
                      </a:pPr>
                      <a:r>
                        <a:rPr b="1" i="0" lang="es-AR" sz="1900" u="none" cap="none" strike="noStrike">
                          <a:solidFill>
                            <a:srgbClr val="000000"/>
                          </a:solidFill>
                          <a:latin typeface="Arial"/>
                          <a:ea typeface="Arial"/>
                          <a:cs typeface="Arial"/>
                          <a:sym typeface="Arial"/>
                        </a:rPr>
                        <a:t>Resistencia</a:t>
                      </a:r>
                      <a:endParaRPr sz="19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800"/>
                        <a:buFont typeface="Arial"/>
                        <a:buNone/>
                      </a:pPr>
                      <a:r>
                        <a:rPr b="1" i="0" lang="es-AR" sz="1900" u="none" cap="none" strike="noStrike">
                          <a:solidFill>
                            <a:srgbClr val="000000"/>
                          </a:solidFill>
                          <a:latin typeface="Arial"/>
                          <a:ea typeface="Arial"/>
                          <a:cs typeface="Arial"/>
                          <a:sym typeface="Arial"/>
                        </a:rPr>
                        <a:t>Villa María</a:t>
                      </a:r>
                      <a:endParaRPr sz="19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r>
              <a:tr h="687300">
                <a:tc>
                  <a:txBody>
                    <a:bodyPr/>
                    <a:lstStyle/>
                    <a:p>
                      <a:pPr indent="0" lvl="0" marL="0" marR="0" rtl="0" algn="ctr">
                        <a:spcBef>
                          <a:spcPts val="0"/>
                        </a:spcBef>
                        <a:spcAft>
                          <a:spcPts val="0"/>
                        </a:spcAft>
                        <a:buClr>
                          <a:srgbClr val="000000"/>
                        </a:buClr>
                        <a:buSzPts val="1400"/>
                        <a:buFont typeface="Arial"/>
                        <a:buNone/>
                      </a:pPr>
                      <a:r>
                        <a:rPr b="1" i="0" lang="es-AR" sz="1500" u="none" cap="none" strike="noStrike">
                          <a:solidFill>
                            <a:srgbClr val="000000"/>
                          </a:solidFill>
                          <a:latin typeface="Arial"/>
                          <a:ea typeface="Arial"/>
                          <a:cs typeface="Arial"/>
                          <a:sym typeface="Arial"/>
                        </a:rPr>
                        <a:t>Neighbourhoood </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Güemes </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Toba</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Ecobarrio</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r>
              <a:tr h="705700">
                <a:tc>
                  <a:txBody>
                    <a:bodyPr/>
                    <a:lstStyle/>
                    <a:p>
                      <a:pPr indent="0" lvl="0" marL="0" marR="0" rtl="0" algn="ctr">
                        <a:spcBef>
                          <a:spcPts val="0"/>
                        </a:spcBef>
                        <a:spcAft>
                          <a:spcPts val="0"/>
                        </a:spcAft>
                        <a:buClr>
                          <a:srgbClr val="000000"/>
                        </a:buClr>
                        <a:buSzPts val="1400"/>
                        <a:buFont typeface="Arial"/>
                        <a:buNone/>
                      </a:pPr>
                      <a:r>
                        <a:rPr b="1" i="0" lang="es-AR" sz="1500" u="none" cap="none" strike="noStrike">
                          <a:solidFill>
                            <a:srgbClr val="000000"/>
                          </a:solidFill>
                          <a:latin typeface="Arial"/>
                          <a:ea typeface="Arial"/>
                          <a:cs typeface="Arial"/>
                          <a:sym typeface="Arial"/>
                        </a:rPr>
                        <a:t>Type of settlement</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Traditional neighbourhood</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Traditional neighbourhood </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Shanty town</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r>
              <a:tr h="2333275">
                <a:tc>
                  <a:txBody>
                    <a:bodyPr/>
                    <a:lstStyle/>
                    <a:p>
                      <a:pPr indent="0" lvl="0" marL="0" marR="0" rtl="0" algn="ctr">
                        <a:spcBef>
                          <a:spcPts val="0"/>
                        </a:spcBef>
                        <a:spcAft>
                          <a:spcPts val="0"/>
                        </a:spcAft>
                        <a:buClr>
                          <a:srgbClr val="000000"/>
                        </a:buClr>
                        <a:buSzPts val="1400"/>
                        <a:buFont typeface="Arial"/>
                        <a:buNone/>
                      </a:pPr>
                      <a:r>
                        <a:rPr b="1" i="0" lang="es-AR" sz="1500" u="none" cap="none" strike="noStrike">
                          <a:solidFill>
                            <a:srgbClr val="000000"/>
                          </a:solidFill>
                          <a:latin typeface="Arial"/>
                          <a:ea typeface="Arial"/>
                          <a:cs typeface="Arial"/>
                          <a:sym typeface="Arial"/>
                        </a:rPr>
                        <a:t>Type of intervention </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‘Paseo Güemes’: refurbish and valorisation of a prison facility with infrastructure “green”</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‘Project of integral urban intervention of the Gran Toba Area’: demolition and housing and urban renewal</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ctr">
                        <a:spcBef>
                          <a:spcPts val="0"/>
                        </a:spcBef>
                        <a:spcAft>
                          <a:spcPts val="0"/>
                        </a:spcAft>
                        <a:buClr>
                          <a:srgbClr val="000000"/>
                        </a:buClr>
                        <a:buSzPts val="1400"/>
                        <a:buFont typeface="Arial"/>
                        <a:buNone/>
                      </a:pPr>
                      <a:r>
                        <a:rPr b="0" i="0" lang="es-AR" sz="1500" u="none" cap="none" strike="noStrike">
                          <a:solidFill>
                            <a:srgbClr val="000000"/>
                          </a:solidFill>
                          <a:latin typeface="Arial"/>
                          <a:ea typeface="Arial"/>
                          <a:cs typeface="Arial"/>
                          <a:sym typeface="Arial"/>
                        </a:rPr>
                        <a:t>‘Ecobarrio’ Project: socio-urban integration of a low-income neighbourhood with environmentally friendly infrastructure</a:t>
                      </a:r>
                      <a:endParaRPr sz="1500" u="none" cap="none" strike="noStrike">
                        <a:latin typeface="Arial"/>
                        <a:ea typeface="Arial"/>
                        <a:cs typeface="Arial"/>
                        <a:sym typeface="Arial"/>
                      </a:endParaRPr>
                    </a:p>
                  </a:txBody>
                  <a:tcPr marT="45725" marB="45725" marR="63500" marL="63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7F7F7F"/>
                      </a:solidFill>
                      <a:prstDash val="solid"/>
                      <a:round/>
                      <a:headEnd len="sm" w="sm" type="none"/>
                      <a:tailEnd len="sm" w="sm" type="none"/>
                    </a:lnB>
                  </a:tcPr>
                </a:tc>
              </a:tr>
            </a:tbl>
          </a:graphicData>
        </a:graphic>
      </p:graphicFrame>
      <p:sp>
        <p:nvSpPr>
          <p:cNvPr id="104" name="Google Shape;104;p3"/>
          <p:cNvSpPr/>
          <p:nvPr/>
        </p:nvSpPr>
        <p:spPr>
          <a:xfrm>
            <a:off x="3514725" y="730409"/>
            <a:ext cx="227948" cy="443198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s-A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AR" sz="1200" u="none" cap="none" strike="noStrike">
                <a:solidFill>
                  <a:srgbClr val="000000"/>
                </a:solidFill>
                <a:latin typeface="Arial"/>
                <a:ea typeface="Arial"/>
                <a:cs typeface="Arial"/>
                <a:sym typeface="Arial"/>
              </a:rPr>
              <a:t>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br>
              <a:rPr b="0" i="0" lang="es-A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g36c52065c44_0_1" title="Mapa4.jpg"/>
          <p:cNvPicPr preferRelativeResize="0"/>
          <p:nvPr/>
        </p:nvPicPr>
        <p:blipFill>
          <a:blip r:embed="rId3">
            <a:alphaModFix/>
          </a:blip>
          <a:stretch>
            <a:fillRect/>
          </a:stretch>
        </p:blipFill>
        <p:spPr>
          <a:xfrm>
            <a:off x="6477887" y="152400"/>
            <a:ext cx="5449268" cy="6553201"/>
          </a:xfrm>
          <a:prstGeom prst="rect">
            <a:avLst/>
          </a:prstGeom>
          <a:noFill/>
          <a:ln>
            <a:noFill/>
          </a:ln>
        </p:spPr>
      </p:pic>
      <p:pic>
        <p:nvPicPr>
          <p:cNvPr id="110" name="Google Shape;110;g36c52065c44_0_1"/>
          <p:cNvPicPr preferRelativeResize="0"/>
          <p:nvPr/>
        </p:nvPicPr>
        <p:blipFill>
          <a:blip r:embed="rId4">
            <a:alphaModFix/>
          </a:blip>
          <a:stretch>
            <a:fillRect/>
          </a:stretch>
        </p:blipFill>
        <p:spPr>
          <a:xfrm>
            <a:off x="4014750" y="4497800"/>
            <a:ext cx="2207801" cy="2207801"/>
          </a:xfrm>
          <a:prstGeom prst="rect">
            <a:avLst/>
          </a:prstGeom>
          <a:noFill/>
          <a:ln>
            <a:noFill/>
          </a:ln>
        </p:spPr>
      </p:pic>
      <p:sp>
        <p:nvSpPr>
          <p:cNvPr id="111" name="Google Shape;111;g36c52065c44_0_1"/>
          <p:cNvSpPr txBox="1"/>
          <p:nvPr/>
        </p:nvSpPr>
        <p:spPr>
          <a:xfrm>
            <a:off x="552850" y="250100"/>
            <a:ext cx="5541600" cy="33303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0"/>
              </a:spcAft>
              <a:buNone/>
            </a:pPr>
            <a:r>
              <a:t/>
            </a:r>
            <a:endParaRPr sz="1200">
              <a:solidFill>
                <a:schemeClr val="dk1"/>
              </a:solidFill>
            </a:endParaRPr>
          </a:p>
          <a:p>
            <a:pPr indent="0" lvl="0" marL="0" rtl="0" algn="just">
              <a:spcBef>
                <a:spcPts val="1200"/>
              </a:spcBef>
              <a:spcAft>
                <a:spcPts val="0"/>
              </a:spcAft>
              <a:buNone/>
            </a:pPr>
            <a:r>
              <a:rPr b="1" lang="es-AR" sz="3000">
                <a:solidFill>
                  <a:schemeClr val="accent5"/>
                </a:solidFill>
              </a:rPr>
              <a:t>The urban planning of intermediate cities and their neighbourhood</a:t>
            </a:r>
            <a:r>
              <a:rPr b="1" lang="es-AR" sz="3000">
                <a:solidFill>
                  <a:schemeClr val="accent5"/>
                </a:solidFill>
              </a:rPr>
              <a:t>s</a:t>
            </a:r>
            <a:endParaRPr sz="1800">
              <a:solidFill>
                <a:schemeClr val="dk1"/>
              </a:solidFill>
            </a:endParaRPr>
          </a:p>
          <a:p>
            <a:pPr indent="0" lvl="0" marL="0" rtl="0" algn="just">
              <a:spcBef>
                <a:spcPts val="1200"/>
              </a:spcBef>
              <a:spcAft>
                <a:spcPts val="0"/>
              </a:spcAft>
              <a:buNone/>
            </a:pPr>
            <a:r>
              <a:t/>
            </a:r>
            <a:endParaRPr sz="1800">
              <a:solidFill>
                <a:schemeClr val="dk1"/>
              </a:solidFill>
            </a:endParaRPr>
          </a:p>
          <a:p>
            <a:pPr indent="0" lvl="0" marL="0" rtl="0" algn="just">
              <a:spcBef>
                <a:spcPts val="1200"/>
              </a:spcBef>
              <a:spcAft>
                <a:spcPts val="0"/>
              </a:spcAft>
              <a:buNone/>
            </a:pPr>
            <a:r>
              <a:rPr lang="es-AR" sz="1800">
                <a:solidFill>
                  <a:schemeClr val="dk1"/>
                </a:solidFill>
              </a:rPr>
              <a:t>Currently, models of touristification promoted by actors at different levels are present in all three cities: </a:t>
            </a:r>
            <a:endParaRPr sz="1800">
              <a:solidFill>
                <a:schemeClr val="dk1"/>
              </a:solidFill>
            </a:endParaRPr>
          </a:p>
          <a:p>
            <a:pPr indent="-342900" lvl="0" marL="457200" rtl="0" algn="just">
              <a:spcBef>
                <a:spcPts val="1200"/>
              </a:spcBef>
              <a:spcAft>
                <a:spcPts val="0"/>
              </a:spcAft>
              <a:buClr>
                <a:schemeClr val="dk1"/>
              </a:buClr>
              <a:buSzPts val="1800"/>
              <a:buChar char="●"/>
            </a:pPr>
            <a:r>
              <a:rPr lang="es-AR" sz="1800">
                <a:solidFill>
                  <a:schemeClr val="dk1"/>
                </a:solidFill>
              </a:rPr>
              <a:t>'Córdoba, provincial capital of urban art'; </a:t>
            </a:r>
            <a:endParaRPr sz="1800">
              <a:solidFill>
                <a:schemeClr val="dk1"/>
              </a:solidFill>
            </a:endParaRPr>
          </a:p>
          <a:p>
            <a:pPr indent="-342900" lvl="0" marL="457200" rtl="0" algn="just">
              <a:spcBef>
                <a:spcPts val="0"/>
              </a:spcBef>
              <a:spcAft>
                <a:spcPts val="0"/>
              </a:spcAft>
              <a:buClr>
                <a:schemeClr val="dk1"/>
              </a:buClr>
              <a:buSzPts val="1800"/>
              <a:buChar char="●"/>
            </a:pPr>
            <a:r>
              <a:rPr lang="es-AR" sz="1800">
                <a:solidFill>
                  <a:schemeClr val="dk1"/>
                </a:solidFill>
              </a:rPr>
              <a:t>'Resistencia, national capital of sculptures'; and </a:t>
            </a:r>
            <a:endParaRPr sz="1800">
              <a:solidFill>
                <a:schemeClr val="dk1"/>
              </a:solidFill>
            </a:endParaRPr>
          </a:p>
          <a:p>
            <a:pPr indent="-342900" lvl="0" marL="457200" rtl="0" algn="just">
              <a:spcBef>
                <a:spcPts val="0"/>
              </a:spcBef>
              <a:spcAft>
                <a:spcPts val="0"/>
              </a:spcAft>
              <a:buClr>
                <a:schemeClr val="dk1"/>
              </a:buClr>
              <a:buSzPts val="1800"/>
              <a:buChar char="●"/>
            </a:pPr>
            <a:r>
              <a:rPr lang="es-AR" sz="1800">
                <a:solidFill>
                  <a:schemeClr val="dk1"/>
                </a:solidFill>
              </a:rPr>
              <a:t>'Villa María, city of learning'.</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p:nvPr/>
        </p:nvSpPr>
        <p:spPr>
          <a:xfrm>
            <a:off x="0" y="6291935"/>
            <a:ext cx="12192000"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7" name="Google Shape;117;p4"/>
          <p:cNvPicPr preferRelativeResize="0"/>
          <p:nvPr/>
        </p:nvPicPr>
        <p:blipFill rotWithShape="1">
          <a:blip r:embed="rId3">
            <a:alphaModFix/>
          </a:blip>
          <a:srcRect b="0" l="0" r="0" t="0"/>
          <a:stretch/>
        </p:blipFill>
        <p:spPr>
          <a:xfrm>
            <a:off x="10038080" y="6089366"/>
            <a:ext cx="1442720" cy="571154"/>
          </a:xfrm>
          <a:prstGeom prst="rect">
            <a:avLst/>
          </a:prstGeom>
          <a:noFill/>
          <a:ln>
            <a:noFill/>
          </a:ln>
        </p:spPr>
      </p:pic>
      <p:sp>
        <p:nvSpPr>
          <p:cNvPr id="118" name="Google Shape;118;p4"/>
          <p:cNvSpPr txBox="1"/>
          <p:nvPr>
            <p:ph type="title"/>
          </p:nvPr>
        </p:nvSpPr>
        <p:spPr>
          <a:xfrm>
            <a:off x="418010" y="450603"/>
            <a:ext cx="11399522" cy="109999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s-AR" sz="3200">
                <a:solidFill>
                  <a:schemeClr val="accent5"/>
                </a:solidFill>
                <a:latin typeface="Arial"/>
                <a:ea typeface="Arial"/>
                <a:cs typeface="Arial"/>
                <a:sym typeface="Arial"/>
              </a:rPr>
              <a:t>1.</a:t>
            </a:r>
            <a:r>
              <a:rPr b="1" i="0" lang="es-AR" sz="3200" u="none" cap="none" strike="noStrike">
                <a:solidFill>
                  <a:schemeClr val="accent5"/>
                </a:solidFill>
                <a:latin typeface="Arial"/>
                <a:ea typeface="Arial"/>
                <a:cs typeface="Arial"/>
                <a:sym typeface="Arial"/>
              </a:rPr>
              <a:t> The modernisation of Güemes neighbourhood, Córdoba city</a:t>
            </a:r>
            <a:endParaRPr/>
          </a:p>
        </p:txBody>
      </p:sp>
      <p:pic>
        <p:nvPicPr>
          <p:cNvPr id="119" name="Google Shape;119;p4"/>
          <p:cNvPicPr preferRelativeResize="0"/>
          <p:nvPr/>
        </p:nvPicPr>
        <p:blipFill rotWithShape="1">
          <a:blip r:embed="rId4">
            <a:alphaModFix/>
          </a:blip>
          <a:srcRect b="0" l="0" r="0" t="0"/>
          <a:stretch/>
        </p:blipFill>
        <p:spPr>
          <a:xfrm>
            <a:off x="309625" y="1945475"/>
            <a:ext cx="5238900" cy="3409710"/>
          </a:xfrm>
          <a:prstGeom prst="rect">
            <a:avLst/>
          </a:prstGeom>
          <a:noFill/>
          <a:ln>
            <a:noFill/>
          </a:ln>
        </p:spPr>
      </p:pic>
      <p:sp>
        <p:nvSpPr>
          <p:cNvPr id="120" name="Google Shape;120;p4"/>
          <p:cNvSpPr txBox="1"/>
          <p:nvPr/>
        </p:nvSpPr>
        <p:spPr>
          <a:xfrm>
            <a:off x="5357400" y="1765875"/>
            <a:ext cx="5238900" cy="4158900"/>
          </a:xfrm>
          <a:prstGeom prst="rect">
            <a:avLst/>
          </a:prstGeom>
          <a:noFill/>
          <a:ln>
            <a:noFill/>
          </a:ln>
        </p:spPr>
        <p:txBody>
          <a:bodyPr anchorCtr="0" anchor="t" bIns="91425" lIns="91425" spcFirstLastPara="1" rIns="91425" wrap="square" tIns="91425">
            <a:noAutofit/>
          </a:bodyPr>
          <a:lstStyle/>
          <a:p>
            <a:pPr indent="0" lvl="0" marL="457200" rtl="0" algn="just">
              <a:spcBef>
                <a:spcPts val="1200"/>
              </a:spcBef>
              <a:spcAft>
                <a:spcPts val="0"/>
              </a:spcAft>
              <a:buNone/>
            </a:pPr>
            <a:r>
              <a:rPr lang="es-AR" sz="1500">
                <a:solidFill>
                  <a:schemeClr val="dk1"/>
                </a:solidFill>
              </a:rPr>
              <a:t>“A closed walkway surrounded by perimeter fences for added </a:t>
            </a:r>
            <a:r>
              <a:rPr b="1" lang="es-AR" sz="1500">
                <a:solidFill>
                  <a:schemeClr val="dk1"/>
                </a:solidFill>
              </a:rPr>
              <a:t>security</a:t>
            </a:r>
            <a:r>
              <a:rPr lang="es-AR" sz="1500">
                <a:solidFill>
                  <a:schemeClr val="dk1"/>
                </a:solidFill>
              </a:rPr>
              <a:t>. It is located where the previous escape-prevention walls were, and it surrounds the entire premises. We have planted trees and landscaped the area. There are four entrances, where access guards and additional </a:t>
            </a:r>
            <a:r>
              <a:rPr b="1" lang="es-AR" sz="1500">
                <a:solidFill>
                  <a:schemeClr val="dk1"/>
                </a:solidFill>
              </a:rPr>
              <a:t>police personnel</a:t>
            </a:r>
            <a:r>
              <a:rPr lang="es-AR" sz="1500">
                <a:solidFill>
                  <a:schemeClr val="dk1"/>
                </a:solidFill>
              </a:rPr>
              <a:t> will be stationed," said Grahovac (La Nueva Mañana, 10/03/2023).</a:t>
            </a:r>
            <a:endParaRPr sz="1500">
              <a:solidFill>
                <a:schemeClr val="dk1"/>
              </a:solidFill>
            </a:endParaRPr>
          </a:p>
          <a:p>
            <a:pPr indent="0" lvl="0" marL="457200" rtl="0" algn="just">
              <a:spcBef>
                <a:spcPts val="1200"/>
              </a:spcBef>
              <a:spcAft>
                <a:spcPts val="1200"/>
              </a:spcAft>
              <a:buClr>
                <a:schemeClr val="dk1"/>
              </a:buClr>
              <a:buSzPts val="1100"/>
              <a:buFont typeface="Arial"/>
              <a:buNone/>
            </a:pPr>
            <a:r>
              <a:rPr lang="es-AR" sz="1500">
                <a:solidFill>
                  <a:schemeClr val="dk1"/>
                </a:solidFill>
              </a:rPr>
              <a:t>“The brand new space is equipped with street furniture, including drinking fountains, litter bins, and bike racks. In addition, recycling stations with e-bikes have been set up. This type of initiative contributes to what is known as </a:t>
            </a:r>
            <a:r>
              <a:rPr b="1" lang="es-AR" sz="1500">
                <a:solidFill>
                  <a:schemeClr val="dk1"/>
                </a:solidFill>
              </a:rPr>
              <a:t>green infrastructure</a:t>
            </a:r>
            <a:r>
              <a:rPr lang="es-AR" sz="1500">
                <a:solidFill>
                  <a:schemeClr val="dk1"/>
                </a:solidFill>
              </a:rPr>
              <a:t>, which is understood as a synergistic and interconnected network that promotes the resilience of ecosystems and the overall well-being of communities" (Córdoba government press, 2023).</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p:nvPr/>
        </p:nvSpPr>
        <p:spPr>
          <a:xfrm>
            <a:off x="0" y="6291935"/>
            <a:ext cx="12192000"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6" name="Google Shape;126;p5"/>
          <p:cNvPicPr preferRelativeResize="0"/>
          <p:nvPr/>
        </p:nvPicPr>
        <p:blipFill rotWithShape="1">
          <a:blip r:embed="rId3">
            <a:alphaModFix/>
          </a:blip>
          <a:srcRect b="0" l="0" r="0" t="0"/>
          <a:stretch/>
        </p:blipFill>
        <p:spPr>
          <a:xfrm>
            <a:off x="10038080" y="6089366"/>
            <a:ext cx="1442720" cy="571154"/>
          </a:xfrm>
          <a:prstGeom prst="rect">
            <a:avLst/>
          </a:prstGeom>
          <a:noFill/>
          <a:ln>
            <a:noFill/>
          </a:ln>
        </p:spPr>
      </p:pic>
      <p:sp>
        <p:nvSpPr>
          <p:cNvPr id="127" name="Google Shape;127;p5"/>
          <p:cNvSpPr txBox="1"/>
          <p:nvPr>
            <p:ph type="title"/>
          </p:nvPr>
        </p:nvSpPr>
        <p:spPr>
          <a:xfrm>
            <a:off x="418010" y="450603"/>
            <a:ext cx="11399522" cy="1099998"/>
          </a:xfrm>
          <a:prstGeom prst="rect">
            <a:avLst/>
          </a:prstGeom>
          <a:no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Clr>
                <a:schemeClr val="accent5"/>
              </a:buClr>
              <a:buSzPts val="3200"/>
              <a:buFont typeface="Arial"/>
              <a:buNone/>
            </a:pPr>
            <a:r>
              <a:rPr b="1" i="0" lang="es-AR" sz="3200" u="none" cap="none" strike="noStrike">
                <a:solidFill>
                  <a:schemeClr val="accent5"/>
                </a:solidFill>
                <a:latin typeface="Arial"/>
                <a:ea typeface="Arial"/>
                <a:cs typeface="Arial"/>
                <a:sym typeface="Arial"/>
              </a:rPr>
              <a:t>2. Historical reparation in Toba neighbourhood, Resistencia city</a:t>
            </a:r>
            <a:endParaRPr/>
          </a:p>
        </p:txBody>
      </p:sp>
      <p:pic>
        <p:nvPicPr>
          <p:cNvPr id="128" name="Google Shape;128;p5"/>
          <p:cNvPicPr preferRelativeResize="0"/>
          <p:nvPr/>
        </p:nvPicPr>
        <p:blipFill rotWithShape="1">
          <a:blip r:embed="rId4">
            <a:alphaModFix/>
          </a:blip>
          <a:srcRect b="0" l="0" r="0" t="0"/>
          <a:stretch/>
        </p:blipFill>
        <p:spPr>
          <a:xfrm>
            <a:off x="836899" y="1678588"/>
            <a:ext cx="3153524" cy="2242674"/>
          </a:xfrm>
          <a:prstGeom prst="rect">
            <a:avLst/>
          </a:prstGeom>
          <a:noFill/>
          <a:ln>
            <a:noFill/>
          </a:ln>
        </p:spPr>
      </p:pic>
      <p:sp>
        <p:nvSpPr>
          <p:cNvPr id="129" name="Google Shape;129;p5"/>
          <p:cNvSpPr txBox="1"/>
          <p:nvPr/>
        </p:nvSpPr>
        <p:spPr>
          <a:xfrm>
            <a:off x="4804550" y="1645400"/>
            <a:ext cx="6910800" cy="39621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0"/>
              </a:spcAft>
              <a:buNone/>
            </a:pPr>
            <a:r>
              <a:t/>
            </a:r>
            <a:endParaRPr sz="1500">
              <a:solidFill>
                <a:schemeClr val="dk1"/>
              </a:solidFill>
            </a:endParaRPr>
          </a:p>
          <a:p>
            <a:pPr indent="0" lvl="0" marL="457200" rtl="0" algn="just">
              <a:spcBef>
                <a:spcPts val="1200"/>
              </a:spcBef>
              <a:spcAft>
                <a:spcPts val="0"/>
              </a:spcAft>
              <a:buNone/>
            </a:pPr>
            <a:r>
              <a:rPr lang="es-AR" sz="1500">
                <a:solidFill>
                  <a:schemeClr val="dk1"/>
                </a:solidFill>
              </a:rPr>
              <a:t>“</a:t>
            </a:r>
            <a:r>
              <a:rPr lang="es-AR" sz="1500">
                <a:solidFill>
                  <a:schemeClr val="dk1"/>
                </a:solidFill>
              </a:rPr>
              <a:t>Today, it's not just about providing housing; it's about continuing to expand rights and carrying out </a:t>
            </a:r>
            <a:r>
              <a:rPr b="1" lang="es-AR" sz="1500">
                <a:solidFill>
                  <a:schemeClr val="dk1"/>
                </a:solidFill>
              </a:rPr>
              <a:t>historical reparations</a:t>
            </a:r>
            <a:r>
              <a:rPr lang="es-AR" sz="1500">
                <a:solidFill>
                  <a:schemeClr val="dk1"/>
                </a:solidFill>
              </a:rPr>
              <a:t> for indigenous communities” (Solo Chaco, 08/10/2021). </a:t>
            </a:r>
            <a:endParaRPr sz="1500">
              <a:solidFill>
                <a:schemeClr val="dk1"/>
              </a:solidFill>
            </a:endParaRPr>
          </a:p>
          <a:p>
            <a:pPr indent="0" lvl="0" marL="457200" rtl="0" algn="just">
              <a:spcBef>
                <a:spcPts val="1200"/>
              </a:spcBef>
              <a:spcAft>
                <a:spcPts val="0"/>
              </a:spcAft>
              <a:buNone/>
            </a:pPr>
            <a:r>
              <a:t/>
            </a:r>
            <a:endParaRPr sz="1500">
              <a:solidFill>
                <a:schemeClr val="dk1"/>
              </a:solidFill>
            </a:endParaRPr>
          </a:p>
          <a:p>
            <a:pPr indent="0" lvl="0" marL="457200" rtl="0" algn="just">
              <a:spcBef>
                <a:spcPts val="1200"/>
              </a:spcBef>
              <a:spcAft>
                <a:spcPts val="0"/>
              </a:spcAft>
              <a:buClr>
                <a:schemeClr val="dk1"/>
              </a:buClr>
              <a:buSzPts val="1100"/>
              <a:buFont typeface="Arial"/>
              <a:buNone/>
            </a:pPr>
            <a:r>
              <a:rPr lang="es-AR" sz="1500">
                <a:solidFill>
                  <a:schemeClr val="dk1"/>
                </a:solidFill>
              </a:rPr>
              <a:t>“We signed a first agreement with the aim of being able to develop activities in different parts of the province linked to </a:t>
            </a:r>
            <a:r>
              <a:rPr b="1" lang="es-AR" sz="1500">
                <a:solidFill>
                  <a:schemeClr val="dk1"/>
                </a:solidFill>
              </a:rPr>
              <a:t>green and environmental infrastructure</a:t>
            </a:r>
            <a:r>
              <a:rPr lang="es-AR" sz="1500">
                <a:solidFill>
                  <a:schemeClr val="dk1"/>
                </a:solidFill>
              </a:rPr>
              <a:t>, as well as the renovation of squares, the creation of urban green spaces and obviously everything related to habitat through cleaning and environmental sanitation (...) This would improve the quality of life of families in the Area Gran Toba (...)” (Tag Newspaper, 16/03/2021).</a:t>
            </a:r>
            <a:endParaRPr sz="1500">
              <a:solidFill>
                <a:schemeClr val="dk1"/>
              </a:solidFill>
            </a:endParaRPr>
          </a:p>
          <a:p>
            <a:pPr indent="0" lvl="0" marL="0" rtl="0" algn="l">
              <a:spcBef>
                <a:spcPts val="1200"/>
              </a:spcBef>
              <a:spcAft>
                <a:spcPts val="0"/>
              </a:spcAft>
              <a:buNone/>
            </a:pPr>
            <a:r>
              <a:t/>
            </a:r>
            <a:endParaRPr sz="2800">
              <a:solidFill>
                <a:schemeClr val="dk1"/>
              </a:solidFill>
              <a:latin typeface="Calibri"/>
              <a:ea typeface="Calibri"/>
              <a:cs typeface="Calibri"/>
              <a:sym typeface="Calibri"/>
            </a:endParaRPr>
          </a:p>
        </p:txBody>
      </p:sp>
      <p:pic>
        <p:nvPicPr>
          <p:cNvPr id="130" name="Google Shape;130;p5"/>
          <p:cNvPicPr preferRelativeResize="0"/>
          <p:nvPr/>
        </p:nvPicPr>
        <p:blipFill rotWithShape="1">
          <a:blip r:embed="rId5">
            <a:alphaModFix/>
          </a:blip>
          <a:srcRect b="0" l="0" r="0" t="0"/>
          <a:stretch/>
        </p:blipFill>
        <p:spPr>
          <a:xfrm>
            <a:off x="420200" y="3985255"/>
            <a:ext cx="3986950" cy="22426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p:nvPr/>
        </p:nvSpPr>
        <p:spPr>
          <a:xfrm>
            <a:off x="0" y="6291935"/>
            <a:ext cx="12192000"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6" name="Google Shape;136;p6"/>
          <p:cNvPicPr preferRelativeResize="0"/>
          <p:nvPr/>
        </p:nvPicPr>
        <p:blipFill rotWithShape="1">
          <a:blip r:embed="rId3">
            <a:alphaModFix/>
          </a:blip>
          <a:srcRect b="0" l="0" r="0" t="0"/>
          <a:stretch/>
        </p:blipFill>
        <p:spPr>
          <a:xfrm>
            <a:off x="10038080" y="6089366"/>
            <a:ext cx="1442720" cy="571154"/>
          </a:xfrm>
          <a:prstGeom prst="rect">
            <a:avLst/>
          </a:prstGeom>
          <a:noFill/>
          <a:ln>
            <a:noFill/>
          </a:ln>
        </p:spPr>
      </p:pic>
      <p:sp>
        <p:nvSpPr>
          <p:cNvPr id="137" name="Google Shape;137;p6"/>
          <p:cNvSpPr txBox="1"/>
          <p:nvPr>
            <p:ph type="title"/>
          </p:nvPr>
        </p:nvSpPr>
        <p:spPr>
          <a:xfrm>
            <a:off x="418010" y="450603"/>
            <a:ext cx="11399522" cy="10999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3200"/>
              <a:buFont typeface="Arial"/>
              <a:buNone/>
            </a:pPr>
            <a:r>
              <a:rPr b="1" i="0" lang="es-AR" sz="3200" u="none" cap="none" strike="noStrike">
                <a:solidFill>
                  <a:schemeClr val="accent5"/>
                </a:solidFill>
                <a:latin typeface="Arial"/>
                <a:ea typeface="Arial"/>
                <a:cs typeface="Arial"/>
                <a:sym typeface="Arial"/>
              </a:rPr>
              <a:t> </a:t>
            </a:r>
            <a:br>
              <a:rPr b="1" i="0" lang="es-AR" sz="3200" u="none" cap="none" strike="noStrike">
                <a:solidFill>
                  <a:schemeClr val="accent5"/>
                </a:solidFill>
                <a:latin typeface="Arial"/>
                <a:ea typeface="Arial"/>
                <a:cs typeface="Arial"/>
                <a:sym typeface="Arial"/>
              </a:rPr>
            </a:br>
            <a:r>
              <a:rPr b="1" i="0" lang="es-AR" sz="3200" u="none" cap="none" strike="noStrike">
                <a:solidFill>
                  <a:schemeClr val="accent5"/>
                </a:solidFill>
                <a:latin typeface="Arial"/>
                <a:ea typeface="Arial"/>
                <a:cs typeface="Arial"/>
                <a:sym typeface="Arial"/>
              </a:rPr>
              <a:t>3. Environmental sustainability in the Ecobarrio, Villa María city</a:t>
            </a:r>
            <a:br>
              <a:rPr b="1" i="0" lang="es-AR" sz="3200" u="none" cap="none" strike="noStrike">
                <a:solidFill>
                  <a:schemeClr val="accent5"/>
                </a:solidFill>
                <a:latin typeface="Arial"/>
                <a:ea typeface="Arial"/>
                <a:cs typeface="Arial"/>
                <a:sym typeface="Arial"/>
              </a:rPr>
            </a:br>
            <a:endParaRPr b="1" i="0" sz="3200" u="none" cap="none" strike="noStrike">
              <a:solidFill>
                <a:schemeClr val="accent5"/>
              </a:solidFill>
              <a:latin typeface="Arial"/>
              <a:ea typeface="Arial"/>
              <a:cs typeface="Arial"/>
              <a:sym typeface="Arial"/>
            </a:endParaRPr>
          </a:p>
        </p:txBody>
      </p:sp>
      <p:pic>
        <p:nvPicPr>
          <p:cNvPr id="138" name="Google Shape;138;p6"/>
          <p:cNvPicPr preferRelativeResize="0"/>
          <p:nvPr/>
        </p:nvPicPr>
        <p:blipFill rotWithShape="1">
          <a:blip r:embed="rId4">
            <a:alphaModFix/>
          </a:blip>
          <a:srcRect b="0" l="0" r="0" t="0"/>
          <a:stretch/>
        </p:blipFill>
        <p:spPr>
          <a:xfrm>
            <a:off x="231075" y="1988950"/>
            <a:ext cx="5837924" cy="3315799"/>
          </a:xfrm>
          <a:prstGeom prst="rect">
            <a:avLst/>
          </a:prstGeom>
          <a:noFill/>
          <a:ln>
            <a:noFill/>
          </a:ln>
        </p:spPr>
      </p:pic>
      <p:sp>
        <p:nvSpPr>
          <p:cNvPr id="139" name="Google Shape;139;p6"/>
          <p:cNvSpPr txBox="1"/>
          <p:nvPr/>
        </p:nvSpPr>
        <p:spPr>
          <a:xfrm>
            <a:off x="5923425" y="1724375"/>
            <a:ext cx="5557500" cy="4001700"/>
          </a:xfrm>
          <a:prstGeom prst="rect">
            <a:avLst/>
          </a:prstGeom>
          <a:noFill/>
          <a:ln>
            <a:noFill/>
          </a:ln>
        </p:spPr>
        <p:txBody>
          <a:bodyPr anchorCtr="0" anchor="t" bIns="91425" lIns="91425" spcFirstLastPara="1" rIns="91425" wrap="square" tIns="91425">
            <a:noAutofit/>
          </a:bodyPr>
          <a:lstStyle/>
          <a:p>
            <a:pPr indent="0" lvl="0" marL="457200" rtl="0" algn="just">
              <a:spcBef>
                <a:spcPts val="1200"/>
              </a:spcBef>
              <a:spcAft>
                <a:spcPts val="0"/>
              </a:spcAft>
              <a:buNone/>
            </a:pPr>
            <a:r>
              <a:rPr lang="es-AR" sz="1500">
                <a:solidFill>
                  <a:schemeClr val="dk1"/>
                </a:solidFill>
              </a:rPr>
              <a:t>“In addition to the houses, the site will have a large green space of more than 10 hectares, which will function as a green lung for the area, with the presence of forests and native species, providing a </a:t>
            </a:r>
            <a:r>
              <a:rPr b="1" lang="es-AR" sz="1500">
                <a:solidFill>
                  <a:schemeClr val="dk1"/>
                </a:solidFill>
              </a:rPr>
              <a:t>natural and healthy environment</a:t>
            </a:r>
            <a:r>
              <a:rPr lang="es-AR" sz="1500">
                <a:solidFill>
                  <a:schemeClr val="dk1"/>
                </a:solidFill>
              </a:rPr>
              <a:t> for residents" (La Voz del Interior, 03/07/2023).</a:t>
            </a:r>
            <a:endParaRPr sz="1500">
              <a:solidFill>
                <a:schemeClr val="dk1"/>
              </a:solidFill>
            </a:endParaRPr>
          </a:p>
          <a:p>
            <a:pPr indent="0" lvl="0" marL="457200" rtl="0" algn="just">
              <a:spcBef>
                <a:spcPts val="1200"/>
              </a:spcBef>
              <a:spcAft>
                <a:spcPts val="0"/>
              </a:spcAft>
              <a:buNone/>
            </a:pPr>
            <a:r>
              <a:rPr lang="es-AR" sz="1500">
                <a:solidFill>
                  <a:schemeClr val="dk1"/>
                </a:solidFill>
              </a:rPr>
              <a:t>“The guidelines of the </a:t>
            </a:r>
            <a:r>
              <a:rPr b="1" lang="es-AR" sz="1500">
                <a:solidFill>
                  <a:schemeClr val="dk1"/>
                </a:solidFill>
              </a:rPr>
              <a:t>sustainable model</a:t>
            </a:r>
            <a:r>
              <a:rPr lang="es-AR" sz="1500">
                <a:solidFill>
                  <a:schemeClr val="dk1"/>
                </a:solidFill>
              </a:rPr>
              <a:t> that, once constructed, will seek to reduce energy consumption through the installation of water heaters and solar panels, polyurethane insulated roofing, cross ventilation, bioclimatic design in the implementation of soil and green walls” (Región Objetivo, 13/11/2023). </a:t>
            </a:r>
            <a:endParaRPr sz="1500">
              <a:solidFill>
                <a:schemeClr val="dk1"/>
              </a:solidFill>
            </a:endParaRPr>
          </a:p>
          <a:p>
            <a:pPr indent="0" lvl="0" marL="457200" rtl="0" algn="just">
              <a:spcBef>
                <a:spcPts val="1200"/>
              </a:spcBef>
              <a:spcAft>
                <a:spcPts val="1200"/>
              </a:spcAft>
              <a:buClr>
                <a:schemeClr val="dk1"/>
              </a:buClr>
              <a:buSzPts val="1100"/>
              <a:buFont typeface="Arial"/>
              <a:buNone/>
            </a:pPr>
            <a:r>
              <a:rPr lang="es-AR" sz="1500">
                <a:solidFill>
                  <a:schemeClr val="dk1"/>
                </a:solidFill>
              </a:rPr>
              <a:t>“There is a trial that has not yet reached a verdict, so the current administration </a:t>
            </a:r>
            <a:r>
              <a:rPr b="1" lang="es-AR" sz="1500">
                <a:solidFill>
                  <a:schemeClr val="dk1"/>
                </a:solidFill>
              </a:rPr>
              <a:t>has decided to return the land </a:t>
            </a:r>
            <a:r>
              <a:rPr lang="es-AR" sz="1500">
                <a:solidFill>
                  <a:schemeClr val="dk1"/>
                </a:solidFill>
              </a:rPr>
              <a:t>before it goes any further” (Villa María Vivo, 23/01/2025).</a:t>
            </a:r>
            <a:endParaRPr sz="1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p:nvPr/>
        </p:nvSpPr>
        <p:spPr>
          <a:xfrm>
            <a:off x="0" y="6291935"/>
            <a:ext cx="12192000" cy="45719"/>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5" name="Google Shape;145;p7"/>
          <p:cNvPicPr preferRelativeResize="0"/>
          <p:nvPr/>
        </p:nvPicPr>
        <p:blipFill rotWithShape="1">
          <a:blip r:embed="rId3">
            <a:alphaModFix/>
          </a:blip>
          <a:srcRect b="0" l="0" r="0" t="0"/>
          <a:stretch/>
        </p:blipFill>
        <p:spPr>
          <a:xfrm>
            <a:off x="10038080" y="6089366"/>
            <a:ext cx="1442720" cy="571154"/>
          </a:xfrm>
          <a:prstGeom prst="rect">
            <a:avLst/>
          </a:prstGeom>
          <a:noFill/>
          <a:ln>
            <a:noFill/>
          </a:ln>
        </p:spPr>
      </p:pic>
      <p:sp>
        <p:nvSpPr>
          <p:cNvPr id="146" name="Google Shape;146;p7"/>
          <p:cNvSpPr txBox="1"/>
          <p:nvPr>
            <p:ph type="title"/>
          </p:nvPr>
        </p:nvSpPr>
        <p:spPr>
          <a:xfrm>
            <a:off x="418010" y="450603"/>
            <a:ext cx="11399522" cy="109999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200"/>
              <a:buFont typeface="Arial"/>
              <a:buNone/>
            </a:pPr>
            <a:br>
              <a:rPr b="1" i="0" lang="es-AR" sz="3200" u="none" cap="none" strike="noStrike">
                <a:solidFill>
                  <a:schemeClr val="accent5"/>
                </a:solidFill>
                <a:latin typeface="Arial"/>
                <a:ea typeface="Arial"/>
                <a:cs typeface="Arial"/>
                <a:sym typeface="Arial"/>
              </a:rPr>
            </a:br>
            <a:br>
              <a:rPr b="1" i="0" lang="es-AR" sz="3200" u="none" cap="none" strike="noStrike">
                <a:solidFill>
                  <a:schemeClr val="accent5"/>
                </a:solidFill>
                <a:latin typeface="Arial"/>
                <a:ea typeface="Arial"/>
                <a:cs typeface="Arial"/>
                <a:sym typeface="Arial"/>
              </a:rPr>
            </a:br>
            <a:r>
              <a:rPr b="1" i="0" lang="es-AR" sz="3200" u="none" cap="none" strike="noStrike">
                <a:solidFill>
                  <a:schemeClr val="accent5"/>
                </a:solidFill>
                <a:latin typeface="Arial"/>
                <a:ea typeface="Arial"/>
                <a:cs typeface="Arial"/>
                <a:sym typeface="Arial"/>
              </a:rPr>
              <a:t>The production of the commons in intermediate cities </a:t>
            </a:r>
            <a:br>
              <a:rPr b="0" i="0" lang="es-AR" sz="3200" u="none" cap="none" strike="noStrike">
                <a:solidFill>
                  <a:schemeClr val="accent5"/>
                </a:solidFill>
                <a:latin typeface="Arial"/>
                <a:ea typeface="Arial"/>
                <a:cs typeface="Arial"/>
                <a:sym typeface="Arial"/>
              </a:rPr>
            </a:br>
            <a:br>
              <a:rPr b="1" i="0" lang="es-AR" sz="3200" u="none" cap="none" strike="noStrike">
                <a:solidFill>
                  <a:schemeClr val="accent5"/>
                </a:solidFill>
                <a:latin typeface="Arial"/>
                <a:ea typeface="Arial"/>
                <a:cs typeface="Arial"/>
                <a:sym typeface="Arial"/>
              </a:rPr>
            </a:br>
            <a:endParaRPr b="1" i="0" sz="3200" u="none" cap="none" strike="noStrike">
              <a:solidFill>
                <a:schemeClr val="accent5"/>
              </a:solidFill>
              <a:latin typeface="Arial"/>
              <a:ea typeface="Arial"/>
              <a:cs typeface="Arial"/>
              <a:sym typeface="Arial"/>
            </a:endParaRPr>
          </a:p>
        </p:txBody>
      </p:sp>
      <p:sp>
        <p:nvSpPr>
          <p:cNvPr id="147" name="Google Shape;147;p7"/>
          <p:cNvSpPr txBox="1"/>
          <p:nvPr/>
        </p:nvSpPr>
        <p:spPr>
          <a:xfrm>
            <a:off x="947751" y="1550625"/>
            <a:ext cx="5360700" cy="426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48" name="Google Shape;148;p7"/>
          <p:cNvSpPr txBox="1"/>
          <p:nvPr/>
        </p:nvSpPr>
        <p:spPr>
          <a:xfrm>
            <a:off x="592350" y="1649950"/>
            <a:ext cx="6318300" cy="4542600"/>
          </a:xfrm>
          <a:prstGeom prst="rect">
            <a:avLst/>
          </a:prstGeom>
          <a:noFill/>
          <a:ln>
            <a:noFill/>
          </a:ln>
        </p:spPr>
        <p:txBody>
          <a:bodyPr anchorCtr="0" anchor="t" bIns="91425" lIns="91425" spcFirstLastPara="1" rIns="91425" wrap="square" tIns="91425">
            <a:noAutofit/>
          </a:bodyPr>
          <a:lstStyle/>
          <a:p>
            <a:pPr indent="-317500" lvl="0" marL="457200" rtl="0" algn="just">
              <a:spcBef>
                <a:spcPts val="1200"/>
              </a:spcBef>
              <a:spcAft>
                <a:spcPts val="0"/>
              </a:spcAft>
              <a:buClr>
                <a:schemeClr val="dk1"/>
              </a:buClr>
              <a:buSzPts val="1400"/>
              <a:buChar char="●"/>
            </a:pPr>
            <a:r>
              <a:rPr lang="es-AR">
                <a:solidFill>
                  <a:schemeClr val="dk1"/>
                </a:solidFill>
              </a:rPr>
              <a:t>In Güemes </a:t>
            </a:r>
            <a:r>
              <a:rPr lang="es-AR">
                <a:solidFill>
                  <a:schemeClr val="dk1"/>
                </a:solidFill>
              </a:rPr>
              <a:t>neighbourhood</a:t>
            </a:r>
            <a:r>
              <a:rPr lang="es-AR">
                <a:solidFill>
                  <a:schemeClr val="dk1"/>
                </a:solidFill>
              </a:rPr>
              <a:t>, residents contest the prison's refunctionalisation by distancing themselves from the site. The logic of value implies pacifying conflict and constructing a homogeneous and abstract social order. The area is promoted for tourists and celebrated in advertising campaigns, </a:t>
            </a:r>
            <a:r>
              <a:rPr b="1" lang="es-AR">
                <a:solidFill>
                  <a:schemeClr val="dk1"/>
                </a:solidFill>
              </a:rPr>
              <a:t>yet it remains uninhabited by locals.</a:t>
            </a:r>
            <a:endParaRPr b="1">
              <a:solidFill>
                <a:schemeClr val="dk1"/>
              </a:solidFill>
            </a:endParaRPr>
          </a:p>
          <a:p>
            <a:pPr indent="-317500" lvl="0" marL="457200" rtl="0" algn="just">
              <a:spcBef>
                <a:spcPts val="0"/>
              </a:spcBef>
              <a:spcAft>
                <a:spcPts val="0"/>
              </a:spcAft>
              <a:buClr>
                <a:schemeClr val="dk1"/>
              </a:buClr>
              <a:buSzPts val="1400"/>
              <a:buChar char="●"/>
            </a:pPr>
            <a:r>
              <a:rPr lang="es-AR">
                <a:solidFill>
                  <a:schemeClr val="dk1"/>
                </a:solidFill>
              </a:rPr>
              <a:t>In Toba neighbourhood, indigenous Qom women who produce handicrafts have been organising themselves for several years to sustain production and marketing spaces for these crafts. Since the destruction of their workshop when the neighbourhood was remodelled for the second time, </a:t>
            </a:r>
            <a:r>
              <a:rPr b="1" lang="es-AR">
                <a:solidFill>
                  <a:schemeClr val="dk1"/>
                </a:solidFill>
              </a:rPr>
              <a:t>they have been campaigning for the construction of a new site</a:t>
            </a:r>
            <a:r>
              <a:rPr lang="es-AR">
                <a:solidFill>
                  <a:schemeClr val="dk1"/>
                </a:solidFill>
              </a:rPr>
              <a:t> at the entrance to the neighbourhood where they can display and sell their products. </a:t>
            </a:r>
            <a:endParaRPr>
              <a:solidFill>
                <a:schemeClr val="dk1"/>
              </a:solidFill>
            </a:endParaRPr>
          </a:p>
          <a:p>
            <a:pPr indent="-317500" lvl="0" marL="457200" rtl="0" algn="just">
              <a:spcBef>
                <a:spcPts val="0"/>
              </a:spcBef>
              <a:spcAft>
                <a:spcPts val="0"/>
              </a:spcAft>
              <a:buClr>
                <a:schemeClr val="dk1"/>
              </a:buClr>
              <a:buSzPts val="1400"/>
              <a:buChar char="●"/>
            </a:pPr>
            <a:r>
              <a:rPr lang="es-AR">
                <a:solidFill>
                  <a:schemeClr val="dk1"/>
                </a:solidFill>
              </a:rPr>
              <a:t>In the Ecobarrio, the night watchman, who lived opposite the unfinished construction site, </a:t>
            </a:r>
            <a:r>
              <a:rPr b="1" lang="es-AR">
                <a:solidFill>
                  <a:schemeClr val="dk1"/>
                </a:solidFill>
              </a:rPr>
              <a:t>organised a 'soup kitchen' </a:t>
            </a:r>
            <a:r>
              <a:rPr lang="es-AR">
                <a:solidFill>
                  <a:schemeClr val="dk1"/>
                </a:solidFill>
              </a:rPr>
              <a:t>with his wife to feed poor families in the neighbourhood. The economic conditions of these families have worsened considerably since the works were interrupted.</a:t>
            </a:r>
            <a:endParaRPr>
              <a:solidFill>
                <a:schemeClr val="dk1"/>
              </a:solidFill>
            </a:endParaRPr>
          </a:p>
        </p:txBody>
      </p:sp>
      <p:pic>
        <p:nvPicPr>
          <p:cNvPr id="149" name="Google Shape;149;p7"/>
          <p:cNvPicPr preferRelativeResize="0"/>
          <p:nvPr/>
        </p:nvPicPr>
        <p:blipFill rotWithShape="1">
          <a:blip r:embed="rId4">
            <a:alphaModFix/>
          </a:blip>
          <a:srcRect b="0" l="0" r="0" t="0"/>
          <a:stretch/>
        </p:blipFill>
        <p:spPr>
          <a:xfrm>
            <a:off x="7210050" y="4790993"/>
            <a:ext cx="2647125" cy="1974833"/>
          </a:xfrm>
          <a:prstGeom prst="rect">
            <a:avLst/>
          </a:prstGeom>
          <a:noFill/>
          <a:ln>
            <a:noFill/>
          </a:ln>
        </p:spPr>
      </p:pic>
      <p:pic>
        <p:nvPicPr>
          <p:cNvPr id="150" name="Google Shape;150;p7"/>
          <p:cNvPicPr preferRelativeResize="0"/>
          <p:nvPr/>
        </p:nvPicPr>
        <p:blipFill rotWithShape="1">
          <a:blip r:embed="rId5">
            <a:alphaModFix/>
          </a:blip>
          <a:srcRect b="0" l="0" r="0" t="0"/>
          <a:stretch/>
        </p:blipFill>
        <p:spPr>
          <a:xfrm>
            <a:off x="7210050" y="2800957"/>
            <a:ext cx="2647125" cy="1990043"/>
          </a:xfrm>
          <a:prstGeom prst="rect">
            <a:avLst/>
          </a:prstGeom>
          <a:noFill/>
          <a:ln>
            <a:noFill/>
          </a:ln>
        </p:spPr>
      </p:pic>
      <p:pic>
        <p:nvPicPr>
          <p:cNvPr id="151" name="Google Shape;151;p7"/>
          <p:cNvPicPr preferRelativeResize="0"/>
          <p:nvPr/>
        </p:nvPicPr>
        <p:blipFill rotWithShape="1">
          <a:blip r:embed="rId6">
            <a:alphaModFix/>
          </a:blip>
          <a:srcRect b="0" l="0" r="0" t="0"/>
          <a:stretch/>
        </p:blipFill>
        <p:spPr>
          <a:xfrm>
            <a:off x="7210050" y="1307475"/>
            <a:ext cx="2647124" cy="17677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6c52065c44_0_20"/>
          <p:cNvSpPr/>
          <p:nvPr/>
        </p:nvSpPr>
        <p:spPr>
          <a:xfrm>
            <a:off x="0" y="6291935"/>
            <a:ext cx="12192000" cy="45600"/>
          </a:xfrm>
          <a:prstGeom prst="rect">
            <a:avLst/>
          </a:prstGeom>
          <a:solidFill>
            <a:srgbClr val="5B94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7" name="Google Shape;157;g36c52065c44_0_20"/>
          <p:cNvPicPr preferRelativeResize="0"/>
          <p:nvPr/>
        </p:nvPicPr>
        <p:blipFill rotWithShape="1">
          <a:blip r:embed="rId3">
            <a:alphaModFix/>
          </a:blip>
          <a:srcRect b="0" l="0" r="0" t="0"/>
          <a:stretch/>
        </p:blipFill>
        <p:spPr>
          <a:xfrm>
            <a:off x="10038080" y="6089366"/>
            <a:ext cx="1442718" cy="571153"/>
          </a:xfrm>
          <a:prstGeom prst="rect">
            <a:avLst/>
          </a:prstGeom>
          <a:noFill/>
          <a:ln>
            <a:noFill/>
          </a:ln>
        </p:spPr>
      </p:pic>
      <p:sp>
        <p:nvSpPr>
          <p:cNvPr id="158" name="Google Shape;158;g36c52065c44_0_20"/>
          <p:cNvSpPr txBox="1"/>
          <p:nvPr>
            <p:ph type="title"/>
          </p:nvPr>
        </p:nvSpPr>
        <p:spPr>
          <a:xfrm>
            <a:off x="418010" y="450603"/>
            <a:ext cx="11399400" cy="1100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s-AR">
                <a:solidFill>
                  <a:schemeClr val="accent5"/>
                </a:solidFill>
              </a:rPr>
              <a:t>Conclusions</a:t>
            </a:r>
            <a:endParaRPr/>
          </a:p>
        </p:txBody>
      </p:sp>
      <p:sp>
        <p:nvSpPr>
          <p:cNvPr id="159" name="Google Shape;159;g36c52065c44_0_20"/>
          <p:cNvSpPr txBox="1"/>
          <p:nvPr/>
        </p:nvSpPr>
        <p:spPr>
          <a:xfrm>
            <a:off x="418000" y="1550700"/>
            <a:ext cx="6186600" cy="4409700"/>
          </a:xfrm>
          <a:prstGeom prst="rect">
            <a:avLst/>
          </a:prstGeom>
          <a:noFill/>
          <a:ln>
            <a:noFill/>
          </a:ln>
        </p:spPr>
        <p:txBody>
          <a:bodyPr anchorCtr="0" anchor="t" bIns="91425" lIns="91425" spcFirstLastPara="1" rIns="91425" wrap="square" tIns="91425">
            <a:noAutofit/>
          </a:bodyPr>
          <a:lstStyle/>
          <a:p>
            <a:pPr indent="-323850" lvl="0" marL="457200" rtl="0" algn="just">
              <a:spcBef>
                <a:spcPts val="1200"/>
              </a:spcBef>
              <a:spcAft>
                <a:spcPts val="0"/>
              </a:spcAft>
              <a:buClr>
                <a:schemeClr val="dk1"/>
              </a:buClr>
              <a:buSzPts val="1500"/>
              <a:buChar char="•"/>
            </a:pPr>
            <a:r>
              <a:rPr lang="es-AR" sz="1500">
                <a:solidFill>
                  <a:schemeClr val="dk1"/>
                </a:solidFill>
              </a:rPr>
              <a:t>Intermediate cities in the Global South, such as Córdoba, Resistencia and Villa María in Argentina, have undergone profound urban transformations in recent decades. </a:t>
            </a:r>
            <a:endParaRPr sz="1500">
              <a:solidFill>
                <a:schemeClr val="dk1"/>
              </a:solidFill>
            </a:endParaRPr>
          </a:p>
          <a:p>
            <a:pPr indent="-323850" lvl="0" marL="457200" rtl="0" algn="just">
              <a:spcBef>
                <a:spcPts val="0"/>
              </a:spcBef>
              <a:spcAft>
                <a:spcPts val="0"/>
              </a:spcAft>
              <a:buClr>
                <a:schemeClr val="dk1"/>
              </a:buClr>
              <a:buSzPts val="1500"/>
              <a:buChar char="•"/>
            </a:pPr>
            <a:r>
              <a:rPr lang="es-AR" sz="1500">
                <a:solidFill>
                  <a:schemeClr val="dk1"/>
                </a:solidFill>
              </a:rPr>
              <a:t>These transformations are driven by the logic of capitalism and the prioritisation of value production. </a:t>
            </a:r>
            <a:endParaRPr sz="1500">
              <a:solidFill>
                <a:schemeClr val="dk1"/>
              </a:solidFill>
            </a:endParaRPr>
          </a:p>
          <a:p>
            <a:pPr indent="-323850" lvl="0" marL="457200" rtl="0" algn="just">
              <a:spcBef>
                <a:spcPts val="0"/>
              </a:spcBef>
              <a:spcAft>
                <a:spcPts val="0"/>
              </a:spcAft>
              <a:buClr>
                <a:schemeClr val="dk1"/>
              </a:buClr>
              <a:buSzPts val="1500"/>
              <a:buChar char="•"/>
            </a:pPr>
            <a:r>
              <a:rPr lang="es-AR" sz="1500">
                <a:solidFill>
                  <a:schemeClr val="dk1"/>
                </a:solidFill>
              </a:rPr>
              <a:t>This dynamic is embedded in the logic of social conflict and is manifested in the inability of certain urban policies to promote social integration. </a:t>
            </a:r>
            <a:endParaRPr sz="1500">
              <a:solidFill>
                <a:schemeClr val="dk1"/>
              </a:solidFill>
            </a:endParaRPr>
          </a:p>
          <a:p>
            <a:pPr indent="-323850" lvl="0" marL="457200" rtl="0" algn="just">
              <a:spcBef>
                <a:spcPts val="0"/>
              </a:spcBef>
              <a:spcAft>
                <a:spcPts val="0"/>
              </a:spcAft>
              <a:buClr>
                <a:schemeClr val="dk1"/>
              </a:buClr>
              <a:buSzPts val="1500"/>
              <a:buChar char="•"/>
            </a:pPr>
            <a:r>
              <a:rPr lang="es-AR" sz="1500">
                <a:solidFill>
                  <a:schemeClr val="dk1"/>
                </a:solidFill>
              </a:rPr>
              <a:t>This generates increasingly segregated and fragmented neighbourhoods. </a:t>
            </a:r>
            <a:endParaRPr sz="1500">
              <a:solidFill>
                <a:schemeClr val="dk1"/>
              </a:solidFill>
            </a:endParaRPr>
          </a:p>
          <a:p>
            <a:pPr indent="-323850" lvl="0" marL="457200" rtl="0" algn="just">
              <a:spcBef>
                <a:spcPts val="0"/>
              </a:spcBef>
              <a:spcAft>
                <a:spcPts val="0"/>
              </a:spcAft>
              <a:buClr>
                <a:schemeClr val="dk1"/>
              </a:buClr>
              <a:buSzPts val="1500"/>
              <a:buChar char="•"/>
            </a:pPr>
            <a:r>
              <a:rPr lang="es-AR" sz="1500">
                <a:solidFill>
                  <a:schemeClr val="dk1"/>
                </a:solidFill>
              </a:rPr>
              <a:t>The logic of value tends to pacify conflict and construct society as something homogeneous and abstract, subjugating common goods and converting them into assets with exchange value. </a:t>
            </a:r>
            <a:endParaRPr sz="1500">
              <a:solidFill>
                <a:schemeClr val="dk1"/>
              </a:solidFill>
            </a:endParaRPr>
          </a:p>
          <a:p>
            <a:pPr indent="-323850" lvl="0" marL="457200" rtl="0" algn="just">
              <a:spcBef>
                <a:spcPts val="0"/>
              </a:spcBef>
              <a:spcAft>
                <a:spcPts val="0"/>
              </a:spcAft>
              <a:buClr>
                <a:schemeClr val="dk1"/>
              </a:buClr>
              <a:buSzPts val="1500"/>
              <a:buChar char="•"/>
            </a:pPr>
            <a:r>
              <a:rPr lang="es-AR" sz="1500">
                <a:solidFill>
                  <a:schemeClr val="dk1"/>
                </a:solidFill>
              </a:rPr>
              <a:t>In this complex scenario, communalisation practices and urban struggles emerge as potentially transformative and integrative forces in response to the advance of neo-colonial urbanism in intermediate cities in the Global South.</a:t>
            </a:r>
            <a:endParaRPr sz="2800">
              <a:solidFill>
                <a:schemeClr val="dk1"/>
              </a:solidFill>
              <a:latin typeface="Calibri"/>
              <a:ea typeface="Calibri"/>
              <a:cs typeface="Calibri"/>
              <a:sym typeface="Calibri"/>
            </a:endParaRPr>
          </a:p>
        </p:txBody>
      </p:sp>
      <p:pic>
        <p:nvPicPr>
          <p:cNvPr id="160" name="Google Shape;160;g36c52065c44_0_20"/>
          <p:cNvPicPr preferRelativeResize="0"/>
          <p:nvPr/>
        </p:nvPicPr>
        <p:blipFill rotWithShape="1">
          <a:blip r:embed="rId4">
            <a:alphaModFix/>
          </a:blip>
          <a:srcRect b="0" l="0" r="0" t="0"/>
          <a:stretch/>
        </p:blipFill>
        <p:spPr>
          <a:xfrm>
            <a:off x="6604600" y="1563103"/>
            <a:ext cx="5587400" cy="40841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2025-03-20T10:04:54Z</dcterms:created>
  <dc:creator>ilayda kılıç</dc:creator>
</cp:coreProperties>
</file>