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ink/ink2.xml" ContentType="application/inkml+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Lst>
  <p:notesMasterIdLst>
    <p:notesMasterId r:id="rId28"/>
  </p:notesMasterIdLst>
  <p:sldIdLst>
    <p:sldId id="420" r:id="rId5"/>
    <p:sldId id="446" r:id="rId6"/>
    <p:sldId id="512" r:id="rId7"/>
    <p:sldId id="480" r:id="rId8"/>
    <p:sldId id="523" r:id="rId9"/>
    <p:sldId id="520" r:id="rId10"/>
    <p:sldId id="526" r:id="rId11"/>
    <p:sldId id="491" r:id="rId12"/>
    <p:sldId id="498" r:id="rId13"/>
    <p:sldId id="494" r:id="rId14"/>
    <p:sldId id="504" r:id="rId15"/>
    <p:sldId id="507" r:id="rId16"/>
    <p:sldId id="527" r:id="rId17"/>
    <p:sldId id="497" r:id="rId18"/>
    <p:sldId id="508" r:id="rId19"/>
    <p:sldId id="510" r:id="rId20"/>
    <p:sldId id="483" r:id="rId21"/>
    <p:sldId id="513" r:id="rId22"/>
    <p:sldId id="488" r:id="rId23"/>
    <p:sldId id="492" r:id="rId24"/>
    <p:sldId id="257" r:id="rId25"/>
    <p:sldId id="516" r:id="rId26"/>
    <p:sldId id="528" r:id="rId27"/>
  </p:sldIdLst>
  <p:sldSz cx="12192000" cy="6858000"/>
  <p:notesSz cx="6858000" cy="9144000"/>
  <p:embeddedFontLst>
    <p:embeddedFont>
      <p:font typeface="Bierstadt" panose="020B0004020202020204" pitchFamily="34" charset="0"/>
      <p:regular r:id="rId29"/>
      <p:bold r:id="rId30"/>
      <p:italic r:id="rId31"/>
      <p:boldItalic r:id="rId32"/>
    </p:embeddedFont>
    <p:embeddedFont>
      <p:font typeface="Hezaedrus Light" panose="02000604000000020004" pitchFamily="2" charset="-79"/>
      <p:regular r:id="rId33"/>
      <p:italic r:id="rId34"/>
    </p:embeddedFont>
    <p:embeddedFont>
      <p:font typeface="Hezaedrus Medium" panose="02000604000000020004" pitchFamily="2" charset="-79"/>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A68B27-3967-ED5A-E825-EF7D7499B4D0}" name="Samir Amin" initials="SA" userId="S::amin_isocarp-institute.org#ext#@tud365.onmicrosoft.com::dd0e8ea7-833d-49bd-bead-81a28def37f2" providerId="AD"/>
  <p188:author id="{8F7E7B9A-E142-5D8B-D326-0C2797B77CEF}" name="Yoann Clouet" initials="YC" userId="S::clouet@isocarp-institute.org::64a32512-c64c-457c-8b15-2f70fe945c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0C2"/>
    <a:srgbClr val="F8C3CF"/>
    <a:srgbClr val="97D1A9"/>
    <a:srgbClr val="FED4BE"/>
    <a:srgbClr val="FEBA5D"/>
    <a:srgbClr val="FEBD64"/>
    <a:srgbClr val="7ACED1"/>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5"/>
    <p:restoredTop sz="90569"/>
  </p:normalViewPr>
  <p:slideViewPr>
    <p:cSldViewPr snapToGrid="0">
      <p:cViewPr varScale="1">
        <p:scale>
          <a:sx n="109" d="100"/>
          <a:sy n="109" d="100"/>
        </p:scale>
        <p:origin x="768" y="176"/>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14:24:23.379"/>
    </inkml:context>
    <inkml:brush xml:id="br0">
      <inkml:brushProperty name="width" value="0.025" units="cm"/>
      <inkml:brushProperty name="height" value="0.02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14:18:29.403"/>
    </inkml:context>
    <inkml:brush xml:id="br0">
      <inkml:brushProperty name="width" value="0.025" units="cm"/>
      <inkml:brushProperty name="height" value="0.025" units="cm"/>
      <inkml:brushProperty name="color" value="#333333"/>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14:24:31.304"/>
    </inkml:context>
    <inkml:brush xml:id="br0">
      <inkml:brushProperty name="width" value="0.025" units="cm"/>
      <inkml:brushProperty name="height" value="0.025" units="cm"/>
    </inkml:brush>
  </inkml:definitions>
  <inkml:trace contextRef="#ctx0" brushRef="#br0">0 0 24575,'3'6'0,"0"-1"0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1AED2-7A37-42FF-8381-360C1EA307B6}" type="datetimeFigureOut">
              <a:rPr lang="en-GB" smtClean="0"/>
              <a:t>08/07/2025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BFCCF-258B-4FDF-84F3-22031A79B006}" type="slidenum">
              <a:rPr lang="en-GB" smtClean="0"/>
              <a:t>‹#›</a:t>
            </a:fld>
            <a:endParaRPr lang="en-GB"/>
          </a:p>
        </p:txBody>
      </p:sp>
    </p:spTree>
    <p:extLst>
      <p:ext uri="{BB962C8B-B14F-4D97-AF65-F5344CB8AC3E}">
        <p14:creationId xmlns:p14="http://schemas.microsoft.com/office/powerpoint/2010/main" val="3558466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FBFCCF-258B-4FDF-84F3-22031A79B006}" type="slidenum">
              <a:rPr lang="en-GB" smtClean="0"/>
              <a:t>1</a:t>
            </a:fld>
            <a:endParaRPr lang="en-GB"/>
          </a:p>
        </p:txBody>
      </p:sp>
    </p:spTree>
    <p:extLst>
      <p:ext uri="{BB962C8B-B14F-4D97-AF65-F5344CB8AC3E}">
        <p14:creationId xmlns:p14="http://schemas.microsoft.com/office/powerpoint/2010/main" val="344176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41CE6-7997-83CD-A88D-6789E5C2B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18426-96BA-0D16-1221-6A8B0A99F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DD698-E894-506F-7664-5D720FFF0EF5}"/>
              </a:ext>
            </a:extLst>
          </p:cNvPr>
          <p:cNvSpPr>
            <a:spLocks noGrp="1"/>
          </p:cNvSpPr>
          <p:nvPr>
            <p:ph type="body" idx="1"/>
          </p:nvPr>
        </p:nvSpPr>
        <p:spPr/>
        <p:txBody>
          <a:bodyPr/>
          <a:lstStyle/>
          <a:p>
            <a:r>
              <a:rPr lang="nl-NL" b="0" dirty="0">
                <a:cs typeface="Calibri"/>
              </a:rPr>
              <a:t>For </a:t>
            </a:r>
            <a:r>
              <a:rPr lang="nl-NL" b="0" dirty="0" err="1">
                <a:cs typeface="Calibri"/>
              </a:rPr>
              <a:t>that</a:t>
            </a:r>
            <a:r>
              <a:rPr lang="nl-NL" b="0" dirty="0">
                <a:cs typeface="Calibri"/>
              </a:rPr>
              <a:t>, we </a:t>
            </a:r>
            <a:r>
              <a:rPr lang="nl-NL" b="0" dirty="0" err="1">
                <a:cs typeface="Calibri"/>
              </a:rPr>
              <a:t>used</a:t>
            </a:r>
            <a:r>
              <a:rPr lang="nl-NL" b="0" dirty="0">
                <a:cs typeface="Calibri"/>
              </a:rPr>
              <a:t> </a:t>
            </a:r>
            <a:r>
              <a:rPr lang="nl-NL" b="0" dirty="0" err="1">
                <a:cs typeface="Calibri"/>
              </a:rPr>
              <a:t>Sankey</a:t>
            </a:r>
            <a:r>
              <a:rPr lang="nl-NL" b="0" dirty="0">
                <a:cs typeface="Calibri"/>
              </a:rPr>
              <a:t> </a:t>
            </a:r>
            <a:r>
              <a:rPr lang="nl-NL" b="0" dirty="0" err="1">
                <a:cs typeface="Calibri"/>
              </a:rPr>
              <a:t>diagrams</a:t>
            </a:r>
            <a:r>
              <a:rPr lang="nl-NL" b="0" dirty="0">
                <a:cs typeface="Calibri"/>
              </a:rPr>
              <a:t> </a:t>
            </a:r>
            <a:r>
              <a:rPr lang="nl-NL" b="0" dirty="0" err="1">
                <a:cs typeface="Calibri"/>
              </a:rPr>
              <a:t>with</a:t>
            </a:r>
            <a:r>
              <a:rPr lang="nl-NL" b="0" dirty="0">
                <a:cs typeface="Calibri"/>
              </a:rPr>
              <a:t> quotes </a:t>
            </a:r>
          </a:p>
          <a:p>
            <a:endParaRPr lang="nl-NL" b="0" dirty="0">
              <a:cs typeface="Calibri"/>
            </a:endParaRPr>
          </a:p>
          <a:p>
            <a:r>
              <a:rPr lang="nl-NL" b="0" dirty="0" err="1">
                <a:cs typeface="Calibri"/>
              </a:rPr>
              <a:t>Which</a:t>
            </a:r>
            <a:r>
              <a:rPr lang="nl-NL" b="0" dirty="0">
                <a:cs typeface="Calibri"/>
              </a:rPr>
              <a:t> shows </a:t>
            </a:r>
            <a:r>
              <a:rPr lang="nl-NL" b="0" dirty="0" err="1">
                <a:cs typeface="Calibri"/>
              </a:rPr>
              <a:t>the</a:t>
            </a:r>
            <a:r>
              <a:rPr lang="nl-NL" b="0" dirty="0">
                <a:cs typeface="Calibri"/>
              </a:rPr>
              <a:t> </a:t>
            </a:r>
            <a:r>
              <a:rPr lang="nl-NL" b="0" dirty="0" err="1">
                <a:cs typeface="Calibri"/>
              </a:rPr>
              <a:t>distribution</a:t>
            </a:r>
            <a:r>
              <a:rPr lang="nl-NL" b="0" dirty="0">
                <a:cs typeface="Calibri"/>
              </a:rPr>
              <a:t> of </a:t>
            </a:r>
            <a:r>
              <a:rPr lang="nl-NL" b="0" dirty="0" err="1">
                <a:cs typeface="Calibri"/>
              </a:rPr>
              <a:t>preffered</a:t>
            </a:r>
            <a:r>
              <a:rPr lang="nl-NL" b="0" dirty="0">
                <a:cs typeface="Calibri"/>
              </a:rPr>
              <a:t> </a:t>
            </a:r>
            <a:r>
              <a:rPr lang="nl-NL" b="0" dirty="0" err="1">
                <a:cs typeface="Calibri"/>
              </a:rPr>
              <a:t>futures</a:t>
            </a:r>
            <a:r>
              <a:rPr lang="nl-NL" b="0" dirty="0">
                <a:cs typeface="Calibri"/>
              </a:rPr>
              <a:t> </a:t>
            </a:r>
            <a:r>
              <a:rPr lang="nl-NL" b="0" dirty="0" err="1">
                <a:cs typeface="Calibri"/>
              </a:rPr>
              <a:t>across</a:t>
            </a:r>
            <a:r>
              <a:rPr lang="nl-NL" b="0" dirty="0">
                <a:cs typeface="Calibri"/>
              </a:rPr>
              <a:t> TC </a:t>
            </a:r>
            <a:r>
              <a:rPr lang="nl-NL" b="0" dirty="0" err="1">
                <a:cs typeface="Calibri"/>
              </a:rPr>
              <a:t>categories</a:t>
            </a:r>
            <a:r>
              <a:rPr lang="nl-NL" b="0" dirty="0">
                <a:cs typeface="Calibri"/>
              </a:rPr>
              <a:t>, </a:t>
            </a:r>
            <a:r>
              <a:rPr lang="nl-NL" b="0" dirty="0" err="1">
                <a:cs typeface="Calibri"/>
              </a:rPr>
              <a:t>containing</a:t>
            </a:r>
            <a:r>
              <a:rPr lang="nl-NL" b="0" dirty="0">
                <a:cs typeface="Calibri"/>
              </a:rPr>
              <a:t> a </a:t>
            </a:r>
            <a:r>
              <a:rPr lang="nl-NL" b="0" dirty="0" err="1">
                <a:cs typeface="Calibri"/>
              </a:rPr>
              <a:t>systematic</a:t>
            </a:r>
            <a:r>
              <a:rPr lang="nl-NL" b="0" dirty="0">
                <a:cs typeface="Calibri"/>
              </a:rPr>
              <a:t> </a:t>
            </a:r>
            <a:r>
              <a:rPr lang="nl-NL" b="0" dirty="0" err="1">
                <a:cs typeface="Calibri"/>
              </a:rPr>
              <a:t>selection</a:t>
            </a:r>
            <a:r>
              <a:rPr lang="nl-NL" b="0" dirty="0">
                <a:cs typeface="Calibri"/>
              </a:rPr>
              <a:t> of </a:t>
            </a:r>
            <a:r>
              <a:rPr lang="nl-NL" b="0" dirty="0" err="1">
                <a:cs typeface="Calibri"/>
              </a:rPr>
              <a:t>representative</a:t>
            </a:r>
            <a:r>
              <a:rPr lang="nl-NL" b="0" dirty="0">
                <a:cs typeface="Calibri"/>
              </a:rPr>
              <a:t> quotes </a:t>
            </a:r>
            <a:r>
              <a:rPr lang="nl-NL" b="0" dirty="0" err="1">
                <a:cs typeface="Calibri"/>
              </a:rPr>
              <a:t>for</a:t>
            </a:r>
            <a:r>
              <a:rPr lang="nl-NL" b="0" dirty="0">
                <a:cs typeface="Calibri"/>
              </a:rPr>
              <a:t> </a:t>
            </a:r>
            <a:r>
              <a:rPr lang="nl-NL" b="0" dirty="0" err="1">
                <a:cs typeface="Calibri"/>
              </a:rPr>
              <a:t>the</a:t>
            </a:r>
            <a:r>
              <a:rPr lang="nl-NL" b="0" dirty="0">
                <a:cs typeface="Calibri"/>
              </a:rPr>
              <a:t> most </a:t>
            </a:r>
            <a:r>
              <a:rPr lang="nl-NL" b="0" dirty="0" err="1">
                <a:cs typeface="Calibri"/>
              </a:rPr>
              <a:t>grounded</a:t>
            </a:r>
            <a:r>
              <a:rPr lang="nl-NL" b="0" dirty="0">
                <a:cs typeface="Calibri"/>
              </a:rPr>
              <a:t> TC </a:t>
            </a:r>
            <a:r>
              <a:rPr lang="nl-NL" b="0" dirty="0" err="1">
                <a:cs typeface="Calibri"/>
              </a:rPr>
              <a:t>aspects</a:t>
            </a:r>
            <a:r>
              <a:rPr lang="nl-NL" b="0" dirty="0">
                <a:cs typeface="Calibri"/>
              </a:rPr>
              <a:t> </a:t>
            </a:r>
            <a:r>
              <a:rPr lang="nl-NL" b="0" dirty="0" err="1">
                <a:cs typeface="Calibri"/>
              </a:rPr>
              <a:t>from</a:t>
            </a:r>
            <a:r>
              <a:rPr lang="nl-NL" b="0" dirty="0">
                <a:cs typeface="Calibri"/>
              </a:rPr>
              <a:t> </a:t>
            </a:r>
            <a:r>
              <a:rPr lang="nl-NL" b="0" dirty="0" err="1">
                <a:cs typeface="Calibri"/>
              </a:rPr>
              <a:t>each</a:t>
            </a:r>
            <a:r>
              <a:rPr lang="nl-NL" b="0" dirty="0">
                <a:cs typeface="Calibri"/>
              </a:rPr>
              <a:t> TC </a:t>
            </a:r>
            <a:r>
              <a:rPr lang="nl-NL" b="0" dirty="0" err="1">
                <a:cs typeface="Calibri"/>
              </a:rPr>
              <a:t>category</a:t>
            </a:r>
            <a:r>
              <a:rPr lang="nl-NL" b="0" dirty="0">
                <a:cs typeface="Calibri"/>
              </a:rPr>
              <a:t>.</a:t>
            </a:r>
          </a:p>
          <a:p>
            <a:endParaRPr lang="nl-NL" b="0" dirty="0">
              <a:cs typeface="Calibri"/>
            </a:endParaRPr>
          </a:p>
          <a:p>
            <a:r>
              <a:rPr lang="nl-NL" b="0" dirty="0" err="1">
                <a:cs typeface="Calibri"/>
              </a:rPr>
              <a:t>Dreams</a:t>
            </a:r>
            <a:r>
              <a:rPr lang="nl-NL" b="0" dirty="0">
                <a:cs typeface="Calibri"/>
              </a:rPr>
              <a:t> </a:t>
            </a:r>
            <a:r>
              <a:rPr lang="nl-NL" b="0" dirty="0" err="1">
                <a:cs typeface="Calibri"/>
              </a:rPr>
              <a:t>and</a:t>
            </a:r>
            <a:r>
              <a:rPr lang="nl-NL" b="0" dirty="0">
                <a:cs typeface="Calibri"/>
              </a:rPr>
              <a:t> </a:t>
            </a:r>
            <a:r>
              <a:rPr lang="nl-NL" b="0" dirty="0" err="1">
                <a:cs typeface="Calibri"/>
              </a:rPr>
              <a:t>wishes</a:t>
            </a:r>
            <a:r>
              <a:rPr lang="nl-NL" b="0" dirty="0">
                <a:cs typeface="Calibri"/>
              </a:rPr>
              <a:t> are </a:t>
            </a:r>
            <a:r>
              <a:rPr lang="nl-NL" b="0" dirty="0" err="1">
                <a:cs typeface="Calibri"/>
              </a:rPr>
              <a:t>about</a:t>
            </a:r>
            <a:r>
              <a:rPr lang="nl-NL" b="0" dirty="0">
                <a:cs typeface="Calibri"/>
              </a:rPr>
              <a:t>: </a:t>
            </a:r>
          </a:p>
          <a:p>
            <a:r>
              <a:rPr lang="nl-NL" b="0" dirty="0">
                <a:cs typeface="Calibri"/>
              </a:rPr>
              <a:t>a </a:t>
            </a:r>
            <a:r>
              <a:rPr lang="nl-NL" b="0" dirty="0" err="1">
                <a:cs typeface="Calibri"/>
              </a:rPr>
              <a:t>circular</a:t>
            </a:r>
            <a:r>
              <a:rPr lang="nl-NL" b="0" dirty="0">
                <a:cs typeface="Calibri"/>
              </a:rPr>
              <a:t> </a:t>
            </a:r>
            <a:r>
              <a:rPr lang="nl-NL" b="0" dirty="0" err="1">
                <a:cs typeface="Calibri"/>
              </a:rPr>
              <a:t>tax</a:t>
            </a:r>
            <a:r>
              <a:rPr lang="nl-NL" b="0" dirty="0">
                <a:cs typeface="Calibri"/>
              </a:rPr>
              <a:t> system in </a:t>
            </a:r>
            <a:r>
              <a:rPr lang="nl-NL" b="0" dirty="0" err="1">
                <a:cs typeface="Calibri"/>
              </a:rPr>
              <a:t>the</a:t>
            </a:r>
            <a:r>
              <a:rPr lang="nl-NL" b="0" dirty="0">
                <a:cs typeface="Calibri"/>
              </a:rPr>
              <a:t> </a:t>
            </a:r>
            <a:r>
              <a:rPr lang="nl-NL" b="0" dirty="0" err="1">
                <a:cs typeface="Calibri"/>
              </a:rPr>
              <a:t>region</a:t>
            </a:r>
            <a:r>
              <a:rPr lang="nl-NL" b="0" dirty="0">
                <a:cs typeface="Calibri"/>
              </a:rPr>
              <a:t>, “</a:t>
            </a:r>
            <a:r>
              <a:rPr lang="nl-NL" b="0" dirty="0" err="1">
                <a:cs typeface="Calibri"/>
              </a:rPr>
              <a:t>contributors</a:t>
            </a:r>
            <a:r>
              <a:rPr lang="nl-NL" b="0" dirty="0">
                <a:cs typeface="Calibri"/>
              </a:rPr>
              <a:t> </a:t>
            </a:r>
            <a:r>
              <a:rPr lang="nl-NL" b="0" dirty="0" err="1">
                <a:cs typeface="Calibri"/>
              </a:rPr>
              <a:t>instead</a:t>
            </a:r>
            <a:r>
              <a:rPr lang="nl-NL" b="0" dirty="0">
                <a:cs typeface="Calibri"/>
              </a:rPr>
              <a:t> of </a:t>
            </a:r>
            <a:r>
              <a:rPr lang="nl-NL" b="0" dirty="0" err="1">
                <a:cs typeface="Calibri"/>
              </a:rPr>
              <a:t>burden</a:t>
            </a:r>
            <a:r>
              <a:rPr lang="nl-NL" b="0" dirty="0">
                <a:cs typeface="Calibri"/>
              </a:rPr>
              <a:t>”:</a:t>
            </a:r>
          </a:p>
          <a:p>
            <a:r>
              <a:rPr lang="nl-NL" b="0" dirty="0">
                <a:cs typeface="Calibri"/>
              </a:rPr>
              <a:t> </a:t>
            </a:r>
            <a:r>
              <a:rPr lang="nl-NL" b="0" dirty="0" err="1">
                <a:cs typeface="Calibri"/>
              </a:rPr>
              <a:t>multigenerational</a:t>
            </a:r>
            <a:r>
              <a:rPr lang="nl-NL" b="0" dirty="0">
                <a:cs typeface="Calibri"/>
              </a:rPr>
              <a:t> living; </a:t>
            </a:r>
          </a:p>
          <a:p>
            <a:r>
              <a:rPr lang="nl-NL" b="0" dirty="0">
                <a:cs typeface="Calibri"/>
              </a:rPr>
              <a:t>“In </a:t>
            </a:r>
            <a:r>
              <a:rPr lang="nl-NL" b="0" dirty="0" err="1">
                <a:cs typeface="Calibri"/>
              </a:rPr>
              <a:t>the</a:t>
            </a:r>
            <a:r>
              <a:rPr lang="nl-NL" b="0" dirty="0">
                <a:cs typeface="Calibri"/>
              </a:rPr>
              <a:t> </a:t>
            </a:r>
            <a:r>
              <a:rPr lang="nl-NL" b="0" dirty="0" err="1">
                <a:cs typeface="Calibri"/>
              </a:rPr>
              <a:t>future</a:t>
            </a:r>
            <a:r>
              <a:rPr lang="nl-NL" b="0" dirty="0">
                <a:cs typeface="Calibri"/>
              </a:rPr>
              <a:t> community </a:t>
            </a:r>
            <a:r>
              <a:rPr lang="nl-NL" b="0" dirty="0" err="1">
                <a:cs typeface="Calibri"/>
              </a:rPr>
              <a:t>will</a:t>
            </a:r>
            <a:r>
              <a:rPr lang="nl-NL" b="0" dirty="0">
                <a:cs typeface="Calibri"/>
              </a:rPr>
              <a:t> </a:t>
            </a:r>
            <a:r>
              <a:rPr lang="nl-NL" b="0" dirty="0" err="1">
                <a:cs typeface="Calibri"/>
              </a:rPr>
              <a:t>be</a:t>
            </a:r>
            <a:r>
              <a:rPr lang="nl-NL" b="0" dirty="0">
                <a:cs typeface="Calibri"/>
              </a:rPr>
              <a:t> </a:t>
            </a:r>
            <a:r>
              <a:rPr lang="nl-NL" b="0" dirty="0" err="1">
                <a:cs typeface="Calibri"/>
              </a:rPr>
              <a:t>key</a:t>
            </a:r>
            <a:r>
              <a:rPr lang="nl-NL" b="0" dirty="0">
                <a:cs typeface="Calibri"/>
              </a:rPr>
              <a:t>. </a:t>
            </a:r>
            <a:r>
              <a:rPr lang="nl-NL" b="0" dirty="0" err="1">
                <a:cs typeface="Calibri"/>
              </a:rPr>
              <a:t>We’ll</a:t>
            </a:r>
            <a:r>
              <a:rPr lang="nl-NL" b="0" dirty="0">
                <a:cs typeface="Calibri"/>
              </a:rPr>
              <a:t> farm </a:t>
            </a:r>
            <a:r>
              <a:rPr lang="nl-NL" b="0" dirty="0" err="1">
                <a:cs typeface="Calibri"/>
              </a:rPr>
              <a:t>together</a:t>
            </a:r>
            <a:r>
              <a:rPr lang="nl-NL" b="0" dirty="0">
                <a:cs typeface="Calibri"/>
              </a:rPr>
              <a:t>, </a:t>
            </a:r>
            <a:r>
              <a:rPr lang="nl-NL" b="0" dirty="0" err="1">
                <a:cs typeface="Calibri"/>
              </a:rPr>
              <a:t>build</a:t>
            </a:r>
            <a:r>
              <a:rPr lang="nl-NL" b="0" dirty="0">
                <a:cs typeface="Calibri"/>
              </a:rPr>
              <a:t> </a:t>
            </a:r>
            <a:r>
              <a:rPr lang="nl-NL" b="0" dirty="0" err="1">
                <a:cs typeface="Calibri"/>
              </a:rPr>
              <a:t>houses</a:t>
            </a:r>
            <a:r>
              <a:rPr lang="nl-NL" b="0" dirty="0">
                <a:cs typeface="Calibri"/>
              </a:rPr>
              <a:t> </a:t>
            </a:r>
            <a:r>
              <a:rPr lang="nl-NL" b="0" dirty="0" err="1">
                <a:cs typeface="Calibri"/>
              </a:rPr>
              <a:t>together</a:t>
            </a:r>
            <a:r>
              <a:rPr lang="nl-NL" b="0" dirty="0">
                <a:cs typeface="Calibri"/>
              </a:rPr>
              <a:t>.” </a:t>
            </a:r>
          </a:p>
          <a:p>
            <a:endParaRPr lang="nl-NL" b="0" dirty="0">
              <a:cs typeface="Calibri"/>
            </a:endParaRPr>
          </a:p>
          <a:p>
            <a:endParaRPr lang="nl-NL" b="0" dirty="0">
              <a:cs typeface="Calibri"/>
            </a:endParaRPr>
          </a:p>
          <a:p>
            <a:endParaRPr lang="nl-NL" b="0" dirty="0">
              <a:cs typeface="Calibri"/>
            </a:endParaRPr>
          </a:p>
          <a:p>
            <a:endParaRPr lang="nl-NL" b="0" dirty="0">
              <a:cs typeface="Calibri"/>
            </a:endParaRPr>
          </a:p>
          <a:p>
            <a:endParaRPr lang="nl-NL" b="0" dirty="0">
              <a:cs typeface="Calibri"/>
            </a:endParaRPr>
          </a:p>
        </p:txBody>
      </p:sp>
      <p:sp>
        <p:nvSpPr>
          <p:cNvPr id="4" name="Slide Number Placeholder 3">
            <a:extLst>
              <a:ext uri="{FF2B5EF4-FFF2-40B4-BE49-F238E27FC236}">
                <a16:creationId xmlns:a16="http://schemas.microsoft.com/office/drawing/2014/main" id="{578D43B8-C7B6-728D-5ED0-F4CA057E95DD}"/>
              </a:ext>
            </a:extLst>
          </p:cNvPr>
          <p:cNvSpPr>
            <a:spLocks noGrp="1"/>
          </p:cNvSpPr>
          <p:nvPr>
            <p:ph type="sldNum" sz="quarter" idx="5"/>
          </p:nvPr>
        </p:nvSpPr>
        <p:spPr/>
        <p:txBody>
          <a:bodyPr/>
          <a:lstStyle/>
          <a:p>
            <a:fld id="{38FBFCCF-258B-4FDF-84F3-22031A79B006}" type="slidenum">
              <a:rPr lang="en-GB" smtClean="0"/>
              <a:t>10</a:t>
            </a:fld>
            <a:endParaRPr lang="en-GB"/>
          </a:p>
        </p:txBody>
      </p:sp>
    </p:spTree>
    <p:extLst>
      <p:ext uri="{BB962C8B-B14F-4D97-AF65-F5344CB8AC3E}">
        <p14:creationId xmlns:p14="http://schemas.microsoft.com/office/powerpoint/2010/main" val="168047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E466E-C37C-68CE-A33A-A3559B551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2B009-F374-CB82-85D2-F966876A5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E4252-F62C-2ED0-07AC-9F7848644419}"/>
              </a:ext>
            </a:extLst>
          </p:cNvPr>
          <p:cNvSpPr>
            <a:spLocks noGrp="1"/>
          </p:cNvSpPr>
          <p:nvPr>
            <p:ph type="body" idx="1"/>
          </p:nvPr>
        </p:nvSpPr>
        <p:spPr/>
        <p:txBody>
          <a:bodyPr/>
          <a:lstStyle/>
          <a:p>
            <a:pPr marL="0" indent="0">
              <a:lnSpc>
                <a:spcPct val="100000"/>
              </a:lnSpc>
              <a:buNone/>
            </a:pPr>
            <a:r>
              <a:rPr lang="nl-NL" sz="1200" b="0" dirty="0">
                <a:solidFill>
                  <a:schemeClr val="accent3">
                    <a:lumMod val="75000"/>
                  </a:schemeClr>
                </a:solidFill>
              </a:rPr>
              <a:t>The </a:t>
            </a:r>
            <a:r>
              <a:rPr lang="nl-NL" sz="1200" b="0" dirty="0" err="1">
                <a:solidFill>
                  <a:schemeClr val="accent3">
                    <a:lumMod val="75000"/>
                  </a:schemeClr>
                </a:solidFill>
              </a:rPr>
              <a:t>third</a:t>
            </a:r>
            <a:r>
              <a:rPr lang="nl-NL" sz="1200" b="0" dirty="0">
                <a:solidFill>
                  <a:schemeClr val="accent3">
                    <a:lumMod val="75000"/>
                  </a:schemeClr>
                </a:solidFill>
              </a:rPr>
              <a:t> type of diagram, </a:t>
            </a:r>
            <a:r>
              <a:rPr lang="nl-NL" sz="1200" b="0" dirty="0" err="1">
                <a:solidFill>
                  <a:schemeClr val="accent3">
                    <a:lumMod val="75000"/>
                  </a:schemeClr>
                </a:solidFill>
              </a:rPr>
              <a:t>the</a:t>
            </a:r>
            <a:r>
              <a:rPr lang="nl-NL" sz="1200" b="0" dirty="0">
                <a:solidFill>
                  <a:schemeClr val="accent3">
                    <a:lumMod val="75000"/>
                  </a:schemeClr>
                </a:solidFill>
              </a:rPr>
              <a:t> TC clusters was </a:t>
            </a:r>
            <a:r>
              <a:rPr lang="nl-NL" sz="1200" b="0" dirty="0" err="1">
                <a:solidFill>
                  <a:schemeClr val="accent3">
                    <a:lumMod val="75000"/>
                  </a:schemeClr>
                </a:solidFill>
              </a:rPr>
              <a:t>based</a:t>
            </a:r>
            <a:r>
              <a:rPr lang="nl-NL" sz="1200" b="0" dirty="0">
                <a:solidFill>
                  <a:schemeClr val="accent3">
                    <a:lumMod val="75000"/>
                  </a:schemeClr>
                </a:solidFill>
              </a:rPr>
              <a:t> on </a:t>
            </a:r>
            <a:r>
              <a:rPr lang="nl-NL" sz="1200" b="0" dirty="0" err="1">
                <a:solidFill>
                  <a:schemeClr val="accent3">
                    <a:lumMod val="75000"/>
                  </a:schemeClr>
                </a:solidFill>
              </a:rPr>
              <a:t>further</a:t>
            </a:r>
            <a:r>
              <a:rPr lang="nl-NL" sz="1200" b="0" dirty="0">
                <a:solidFill>
                  <a:schemeClr val="accent3">
                    <a:lumMod val="75000"/>
                  </a:schemeClr>
                </a:solidFill>
              </a:rPr>
              <a:t> co-</a:t>
            </a:r>
            <a:r>
              <a:rPr lang="nl-NL" sz="1200" b="0" dirty="0" err="1">
                <a:solidFill>
                  <a:schemeClr val="accent3">
                    <a:lumMod val="75000"/>
                  </a:schemeClr>
                </a:solidFill>
              </a:rPr>
              <a:t>occurance</a:t>
            </a:r>
            <a:r>
              <a:rPr lang="nl-NL" sz="1200" b="0" dirty="0">
                <a:solidFill>
                  <a:schemeClr val="accent3">
                    <a:lumMod val="75000"/>
                  </a:schemeClr>
                </a:solidFill>
              </a:rPr>
              <a:t> analyses </a:t>
            </a:r>
            <a:r>
              <a:rPr lang="nl-NL" sz="1200" b="0" dirty="0" err="1">
                <a:solidFill>
                  <a:schemeClr val="accent3">
                    <a:lumMod val="75000"/>
                  </a:schemeClr>
                </a:solidFill>
              </a:rPr>
              <a:t>between</a:t>
            </a:r>
            <a:r>
              <a:rPr lang="nl-NL" sz="1200" b="0" dirty="0">
                <a:solidFill>
                  <a:schemeClr val="accent3">
                    <a:lumMod val="75000"/>
                  </a:schemeClr>
                </a:solidFill>
              </a:rPr>
              <a:t> </a:t>
            </a:r>
            <a:r>
              <a:rPr lang="nl-NL" sz="1200" b="0" dirty="0" err="1">
                <a:solidFill>
                  <a:schemeClr val="accent3">
                    <a:lumMod val="75000"/>
                  </a:schemeClr>
                </a:solidFill>
              </a:rPr>
              <a:t>the</a:t>
            </a:r>
            <a:r>
              <a:rPr lang="nl-NL" sz="1200" b="0" dirty="0">
                <a:solidFill>
                  <a:schemeClr val="accent3">
                    <a:lumMod val="75000"/>
                  </a:schemeClr>
                </a:solidFill>
              </a:rPr>
              <a:t> most </a:t>
            </a:r>
            <a:r>
              <a:rPr lang="nl-NL" sz="1200" b="0" dirty="0" err="1">
                <a:solidFill>
                  <a:schemeClr val="accent3">
                    <a:lumMod val="75000"/>
                  </a:schemeClr>
                </a:solidFill>
              </a:rPr>
              <a:t>grounded</a:t>
            </a:r>
            <a:r>
              <a:rPr lang="nl-NL" sz="1200" b="0" dirty="0">
                <a:solidFill>
                  <a:schemeClr val="accent3">
                    <a:lumMod val="75000"/>
                  </a:schemeClr>
                </a:solidFill>
              </a:rPr>
              <a:t> TC </a:t>
            </a:r>
            <a:r>
              <a:rPr lang="nl-NL" sz="1200" b="0" dirty="0" err="1">
                <a:solidFill>
                  <a:schemeClr val="accent3">
                    <a:lumMod val="75000"/>
                  </a:schemeClr>
                </a:solidFill>
              </a:rPr>
              <a:t>capitals</a:t>
            </a:r>
            <a:endParaRPr lang="nl-NL" sz="1200" b="0" dirty="0">
              <a:solidFill>
                <a:schemeClr val="accent3">
                  <a:lumMod val="75000"/>
                </a:schemeClr>
              </a:solidFill>
            </a:endParaRPr>
          </a:p>
          <a:p>
            <a:pPr marL="0" indent="0">
              <a:lnSpc>
                <a:spcPct val="100000"/>
              </a:lnSpc>
              <a:buNone/>
            </a:pPr>
            <a:r>
              <a:rPr lang="nl-NL" sz="1200" b="0" dirty="0">
                <a:solidFill>
                  <a:schemeClr val="accent3">
                    <a:lumMod val="75000"/>
                  </a:schemeClr>
                </a:solidFill>
              </a:rPr>
              <a:t>, </a:t>
            </a:r>
            <a:r>
              <a:rPr lang="nl-NL" sz="1200" b="0" dirty="0" err="1">
                <a:solidFill>
                  <a:schemeClr val="accent3">
                    <a:lumMod val="75000"/>
                  </a:schemeClr>
                </a:solidFill>
              </a:rPr>
              <a:t>reconstruct</a:t>
            </a:r>
            <a:r>
              <a:rPr lang="nl-NL" sz="1200" b="0" dirty="0">
                <a:solidFill>
                  <a:schemeClr val="accent3">
                    <a:lumMod val="75000"/>
                  </a:schemeClr>
                </a:solidFill>
              </a:rPr>
              <a:t> community </a:t>
            </a:r>
            <a:r>
              <a:rPr lang="nl-NL" sz="1200" b="0" dirty="0" err="1">
                <a:solidFill>
                  <a:schemeClr val="accent3">
                    <a:lumMod val="75000"/>
                  </a:schemeClr>
                </a:solidFill>
              </a:rPr>
              <a:t>narratives</a:t>
            </a:r>
            <a:r>
              <a:rPr lang="nl-NL" sz="1200" b="0" dirty="0">
                <a:solidFill>
                  <a:schemeClr val="accent3">
                    <a:lumMod val="75000"/>
                  </a:schemeClr>
                </a:solidFill>
              </a:rPr>
              <a:t> in a </a:t>
            </a:r>
            <a:r>
              <a:rPr lang="nl-NL" sz="1200" b="0" dirty="0" err="1">
                <a:solidFill>
                  <a:schemeClr val="accent3">
                    <a:lumMod val="75000"/>
                  </a:schemeClr>
                </a:solidFill>
              </a:rPr>
              <a:t>diagramatic</a:t>
            </a:r>
            <a:r>
              <a:rPr lang="nl-NL" sz="1200" b="0" dirty="0">
                <a:solidFill>
                  <a:schemeClr val="accent3">
                    <a:lumMod val="75000"/>
                  </a:schemeClr>
                </a:solidFill>
              </a:rPr>
              <a:t> way.  </a:t>
            </a:r>
          </a:p>
          <a:p>
            <a:pPr marL="0" indent="0">
              <a:lnSpc>
                <a:spcPct val="100000"/>
              </a:lnSpc>
              <a:buNone/>
            </a:pPr>
            <a:endParaRPr lang="nl-NL" sz="1200" b="0" dirty="0">
              <a:solidFill>
                <a:schemeClr val="accent3">
                  <a:lumMod val="75000"/>
                </a:schemeClr>
              </a:solidFill>
            </a:endParaRPr>
          </a:p>
          <a:p>
            <a:pPr marL="0" indent="0">
              <a:lnSpc>
                <a:spcPct val="100000"/>
              </a:lnSpc>
              <a:buNone/>
            </a:pPr>
            <a:r>
              <a:rPr lang="nl-NL" sz="1200" b="0" dirty="0">
                <a:solidFill>
                  <a:schemeClr val="accent3">
                    <a:lumMod val="75000"/>
                  </a:schemeClr>
                </a:solidFill>
              </a:rPr>
              <a:t>TC clusters:</a:t>
            </a:r>
          </a:p>
          <a:p>
            <a:pPr marL="0" indent="0">
              <a:lnSpc>
                <a:spcPct val="100000"/>
              </a:lnSpc>
              <a:buNone/>
            </a:pPr>
            <a:r>
              <a:rPr lang="nl-NL" sz="1200" b="0" dirty="0">
                <a:solidFill>
                  <a:schemeClr val="accent3">
                    <a:lumMod val="75000"/>
                  </a:schemeClr>
                </a:solidFill>
              </a:rPr>
              <a:t>1. </a:t>
            </a:r>
            <a:r>
              <a:rPr lang="nl-NL" sz="1200" b="0" dirty="0" err="1"/>
              <a:t>offered</a:t>
            </a:r>
            <a:r>
              <a:rPr lang="nl-NL" sz="1200" b="0" dirty="0"/>
              <a:t> </a:t>
            </a:r>
            <a:r>
              <a:rPr lang="nl-NL" sz="1200" b="1" dirty="0"/>
              <a:t>a </a:t>
            </a:r>
            <a:r>
              <a:rPr lang="nl-NL" sz="1200" b="1" dirty="0" err="1"/>
              <a:t>layered</a:t>
            </a:r>
            <a:r>
              <a:rPr lang="nl-NL" sz="1200" b="1" dirty="0"/>
              <a:t> </a:t>
            </a:r>
            <a:r>
              <a:rPr lang="nl-NL" sz="1200" b="1" dirty="0" err="1"/>
              <a:t>perpection</a:t>
            </a:r>
            <a:r>
              <a:rPr lang="nl-NL" sz="1200" b="1" dirty="0"/>
              <a:t> of </a:t>
            </a:r>
            <a:r>
              <a:rPr lang="nl-NL" sz="1200" b="1" dirty="0" err="1"/>
              <a:t>the</a:t>
            </a:r>
            <a:r>
              <a:rPr lang="nl-NL" sz="1200" b="1" dirty="0"/>
              <a:t> TC </a:t>
            </a:r>
            <a:r>
              <a:rPr lang="nl-NL" sz="1200" b="1" dirty="0" err="1"/>
              <a:t>aspects</a:t>
            </a:r>
            <a:r>
              <a:rPr lang="nl-NL" sz="1200" b="1" dirty="0"/>
              <a:t> </a:t>
            </a:r>
            <a:r>
              <a:rPr lang="nl-NL" sz="1200" b="1" dirty="0" err="1"/>
              <a:t>from</a:t>
            </a:r>
            <a:r>
              <a:rPr lang="nl-NL" sz="1200" b="1" dirty="0"/>
              <a:t> </a:t>
            </a:r>
            <a:r>
              <a:rPr lang="nl-NL" sz="1200" b="1" dirty="0" err="1"/>
              <a:t>general</a:t>
            </a:r>
            <a:r>
              <a:rPr lang="nl-NL" sz="1200" b="1" dirty="0"/>
              <a:t> </a:t>
            </a:r>
            <a:r>
              <a:rPr lang="nl-NL" sz="1200" b="1" dirty="0" err="1"/>
              <a:t>and</a:t>
            </a:r>
            <a:r>
              <a:rPr lang="nl-NL" sz="1200" b="1" dirty="0"/>
              <a:t> abstract (in center) </a:t>
            </a:r>
            <a:r>
              <a:rPr lang="nl-NL" sz="1200" b="1" dirty="0" err="1"/>
              <a:t>to</a:t>
            </a:r>
            <a:r>
              <a:rPr lang="nl-NL" sz="1200" b="1" dirty="0"/>
              <a:t> </a:t>
            </a:r>
            <a:r>
              <a:rPr lang="nl-NL" sz="1200" b="1" dirty="0" err="1"/>
              <a:t>specific</a:t>
            </a:r>
            <a:r>
              <a:rPr lang="nl-NL" sz="1200" b="1" dirty="0"/>
              <a:t> </a:t>
            </a:r>
            <a:r>
              <a:rPr lang="nl-NL" sz="1200" b="1" dirty="0" err="1"/>
              <a:t>and</a:t>
            </a:r>
            <a:r>
              <a:rPr lang="nl-NL" sz="1200" b="1" dirty="0"/>
              <a:t> </a:t>
            </a:r>
            <a:r>
              <a:rPr lang="nl-NL" sz="1200" b="1" dirty="0" err="1"/>
              <a:t>detailed</a:t>
            </a:r>
            <a:r>
              <a:rPr lang="nl-NL" sz="1200" b="1" dirty="0"/>
              <a:t> </a:t>
            </a:r>
            <a:r>
              <a:rPr lang="nl-NL" sz="1200" b="1" dirty="0" err="1"/>
              <a:t>towards</a:t>
            </a:r>
            <a:r>
              <a:rPr lang="nl-NL" sz="1200" b="1" dirty="0"/>
              <a:t> </a:t>
            </a:r>
            <a:r>
              <a:rPr lang="nl-NL" sz="1200" b="1" dirty="0" err="1"/>
              <a:t>the</a:t>
            </a:r>
            <a:r>
              <a:rPr lang="nl-NL" sz="1200" b="1" dirty="0"/>
              <a:t> </a:t>
            </a:r>
            <a:r>
              <a:rPr lang="nl-NL" sz="1200" b="1" dirty="0" err="1"/>
              <a:t>edges</a:t>
            </a:r>
            <a:r>
              <a:rPr lang="nl-NL" sz="1200" b="1" dirty="0"/>
              <a:t>, </a:t>
            </a:r>
            <a:r>
              <a:rPr lang="nl-NL" sz="1200" b="0" dirty="0" err="1"/>
              <a:t>with</a:t>
            </a:r>
            <a:r>
              <a:rPr lang="nl-NL" sz="1200" b="0" dirty="0"/>
              <a:t> </a:t>
            </a:r>
            <a:r>
              <a:rPr lang="nl-NL" sz="1200" b="0" dirty="0" err="1"/>
              <a:t>each</a:t>
            </a:r>
            <a:r>
              <a:rPr lang="nl-NL" sz="1200" b="0" dirty="0"/>
              <a:t> line </a:t>
            </a:r>
            <a:r>
              <a:rPr lang="nl-NL" sz="1200" b="0" dirty="0" err="1"/>
              <a:t>unfolding</a:t>
            </a:r>
            <a:r>
              <a:rPr lang="nl-NL" sz="1200" b="0" dirty="0"/>
              <a:t> a </a:t>
            </a:r>
            <a:r>
              <a:rPr lang="nl-NL" sz="1200" b="0" dirty="0" err="1"/>
              <a:t>specific</a:t>
            </a:r>
            <a:r>
              <a:rPr lang="nl-NL" sz="1200" b="0" dirty="0"/>
              <a:t> topic. Information</a:t>
            </a:r>
          </a:p>
          <a:p>
            <a:pPr marL="171450" indent="-171450">
              <a:lnSpc>
                <a:spcPct val="100000"/>
              </a:lnSpc>
              <a:buFontTx/>
              <a:buChar char="-"/>
            </a:pPr>
            <a:endParaRPr lang="nl-NL" sz="1200" b="0" dirty="0"/>
          </a:p>
          <a:p>
            <a:pPr marL="171450" indent="-171450">
              <a:lnSpc>
                <a:spcPct val="100000"/>
              </a:lnSpc>
              <a:buFontTx/>
              <a:buChar char="-"/>
            </a:pPr>
            <a:r>
              <a:rPr lang="nl-NL" sz="1200" b="0" dirty="0"/>
              <a:t>Legend information is </a:t>
            </a:r>
            <a:r>
              <a:rPr lang="nl-NL" sz="1200" b="0" dirty="0" err="1"/>
              <a:t>assigned</a:t>
            </a:r>
            <a:r>
              <a:rPr lang="nl-NL" sz="1200" b="0" dirty="0"/>
              <a:t> </a:t>
            </a:r>
            <a:r>
              <a:rPr lang="nl-NL" sz="1200" b="0" dirty="0" err="1"/>
              <a:t>to</a:t>
            </a:r>
            <a:r>
              <a:rPr lang="nl-NL" sz="1200" b="0" dirty="0"/>
              <a:t> </a:t>
            </a:r>
            <a:r>
              <a:rPr lang="nl-NL" sz="1200" b="0" dirty="0" err="1"/>
              <a:t>each</a:t>
            </a:r>
            <a:r>
              <a:rPr lang="nl-NL" sz="1200" b="0" dirty="0"/>
              <a:t> TC aspect or sub-aspect</a:t>
            </a:r>
          </a:p>
          <a:p>
            <a:pPr marL="171450" indent="-171450">
              <a:lnSpc>
                <a:spcPct val="100000"/>
              </a:lnSpc>
              <a:buFontTx/>
              <a:buChar char="-"/>
            </a:pPr>
            <a:endParaRPr lang="nl-NL" sz="1200" b="0" dirty="0"/>
          </a:p>
          <a:p>
            <a:pPr marL="171450" indent="-171450">
              <a:lnSpc>
                <a:spcPct val="100000"/>
              </a:lnSpc>
              <a:buFontTx/>
              <a:buChar char="-"/>
            </a:pPr>
            <a:r>
              <a:rPr lang="nl-NL" sz="1200" b="0" dirty="0">
                <a:solidFill>
                  <a:schemeClr val="accent3">
                    <a:lumMod val="75000"/>
                  </a:schemeClr>
                </a:solidFill>
              </a:rPr>
              <a:t>2. </a:t>
            </a:r>
            <a:r>
              <a:rPr lang="nl-NL" sz="1200" b="1" dirty="0" err="1">
                <a:solidFill>
                  <a:schemeClr val="accent3">
                    <a:lumMod val="75000"/>
                  </a:schemeClr>
                </a:solidFill>
              </a:rPr>
              <a:t>Offered</a:t>
            </a:r>
            <a:r>
              <a:rPr lang="nl-NL" sz="1200" b="1" dirty="0">
                <a:solidFill>
                  <a:schemeClr val="accent3">
                    <a:lumMod val="75000"/>
                  </a:schemeClr>
                </a:solidFill>
              </a:rPr>
              <a:t> a </a:t>
            </a:r>
            <a:r>
              <a:rPr lang="nl-NL" sz="1200" b="1" dirty="0" err="1">
                <a:solidFill>
                  <a:schemeClr val="accent3">
                    <a:lumMod val="75000"/>
                  </a:schemeClr>
                </a:solidFill>
              </a:rPr>
              <a:t>systemic</a:t>
            </a:r>
            <a:r>
              <a:rPr lang="nl-NL" sz="1200" b="1" dirty="0">
                <a:solidFill>
                  <a:schemeClr val="accent3">
                    <a:lumMod val="75000"/>
                  </a:schemeClr>
                </a:solidFill>
              </a:rPr>
              <a:t> </a:t>
            </a:r>
            <a:r>
              <a:rPr lang="nl-NL" sz="1200" b="1" dirty="0" err="1">
                <a:solidFill>
                  <a:schemeClr val="accent3">
                    <a:lumMod val="75000"/>
                  </a:schemeClr>
                </a:solidFill>
              </a:rPr>
              <a:t>perspectives</a:t>
            </a:r>
            <a:r>
              <a:rPr lang="nl-NL" sz="1200" b="0" dirty="0">
                <a:solidFill>
                  <a:schemeClr val="accent3">
                    <a:lumMod val="75000"/>
                  </a:schemeClr>
                </a:solidFill>
              </a:rPr>
              <a:t>, </a:t>
            </a:r>
            <a:r>
              <a:rPr lang="nl-NL" sz="1200" b="0" dirty="0" err="1">
                <a:solidFill>
                  <a:schemeClr val="accent3">
                    <a:lumMod val="75000"/>
                  </a:schemeClr>
                </a:solidFill>
              </a:rPr>
              <a:t>revealing</a:t>
            </a:r>
            <a:r>
              <a:rPr lang="nl-NL" sz="1200" b="0" dirty="0">
                <a:solidFill>
                  <a:schemeClr val="accent3">
                    <a:lumMod val="75000"/>
                  </a:schemeClr>
                </a:solidFill>
              </a:rPr>
              <a:t> relations, in </a:t>
            </a:r>
            <a:r>
              <a:rPr lang="nl-NL" sz="1200" b="0" dirty="0" err="1">
                <a:solidFill>
                  <a:schemeClr val="accent3">
                    <a:lumMod val="75000"/>
                  </a:schemeClr>
                </a:solidFill>
              </a:rPr>
              <a:t>this</a:t>
            </a:r>
            <a:r>
              <a:rPr lang="nl-NL" sz="1200" b="0" dirty="0">
                <a:solidFill>
                  <a:schemeClr val="accent3">
                    <a:lumMod val="75000"/>
                  </a:schemeClr>
                </a:solidFill>
              </a:rPr>
              <a:t> case, </a:t>
            </a:r>
            <a:r>
              <a:rPr lang="nl-NL" sz="1200" b="0" dirty="0" err="1">
                <a:solidFill>
                  <a:schemeClr val="accent3">
                    <a:lumMod val="75000"/>
                  </a:schemeClr>
                </a:solidFill>
              </a:rPr>
              <a:t>across</a:t>
            </a:r>
            <a:r>
              <a:rPr lang="nl-NL" sz="1200" b="0" dirty="0">
                <a:solidFill>
                  <a:schemeClr val="accent3">
                    <a:lumMod val="75000"/>
                  </a:schemeClr>
                </a:solidFill>
              </a:rPr>
              <a:t> </a:t>
            </a:r>
            <a:r>
              <a:rPr lang="nl-NL" sz="1200" b="0" dirty="0" err="1">
                <a:solidFill>
                  <a:schemeClr val="accent3">
                    <a:lumMod val="75000"/>
                  </a:schemeClr>
                </a:solidFill>
              </a:rPr>
              <a:t>social</a:t>
            </a:r>
            <a:r>
              <a:rPr lang="nl-NL" sz="1200" b="0" dirty="0">
                <a:solidFill>
                  <a:schemeClr val="accent3">
                    <a:lumMod val="75000"/>
                  </a:schemeClr>
                </a:solidFill>
              </a:rPr>
              <a:t> </a:t>
            </a:r>
            <a:r>
              <a:rPr lang="nl-NL" sz="1200" b="0" dirty="0" err="1">
                <a:solidFill>
                  <a:schemeClr val="accent3">
                    <a:lumMod val="75000"/>
                  </a:schemeClr>
                </a:solidFill>
              </a:rPr>
              <a:t>and</a:t>
            </a:r>
            <a:r>
              <a:rPr lang="nl-NL" sz="1200" b="0" dirty="0">
                <a:solidFill>
                  <a:schemeClr val="accent3">
                    <a:lumMod val="75000"/>
                  </a:schemeClr>
                </a:solidFill>
              </a:rPr>
              <a:t> </a:t>
            </a:r>
            <a:r>
              <a:rPr lang="nl-NL" sz="1200" b="0" dirty="0" err="1">
                <a:solidFill>
                  <a:schemeClr val="accent3">
                    <a:lumMod val="75000"/>
                  </a:schemeClr>
                </a:solidFill>
              </a:rPr>
              <a:t>economic</a:t>
            </a:r>
            <a:r>
              <a:rPr lang="nl-NL" sz="1200" b="0" dirty="0">
                <a:solidFill>
                  <a:schemeClr val="accent3">
                    <a:lumMod val="75000"/>
                  </a:schemeClr>
                </a:solidFill>
              </a:rPr>
              <a:t> </a:t>
            </a:r>
            <a:r>
              <a:rPr lang="nl-NL" sz="1200" b="0" dirty="0" err="1">
                <a:solidFill>
                  <a:schemeClr val="accent3">
                    <a:lumMod val="75000"/>
                  </a:schemeClr>
                </a:solidFill>
              </a:rPr>
              <a:t>capitals</a:t>
            </a:r>
            <a:r>
              <a:rPr lang="nl-NL" sz="1200" b="0" dirty="0">
                <a:solidFill>
                  <a:schemeClr val="accent3">
                    <a:lumMod val="75000"/>
                  </a:schemeClr>
                </a:solidFill>
              </a:rPr>
              <a:t>.  </a:t>
            </a:r>
            <a:endParaRPr lang="nl-NL" sz="1200" dirty="0">
              <a:solidFill>
                <a:srgbClr val="33444C"/>
              </a:solidFill>
            </a:endParaRPr>
          </a:p>
        </p:txBody>
      </p:sp>
      <p:sp>
        <p:nvSpPr>
          <p:cNvPr id="4" name="Slide Number Placeholder 3">
            <a:extLst>
              <a:ext uri="{FF2B5EF4-FFF2-40B4-BE49-F238E27FC236}">
                <a16:creationId xmlns:a16="http://schemas.microsoft.com/office/drawing/2014/main" id="{001A66C2-6C65-B439-ED35-03134023CE89}"/>
              </a:ext>
            </a:extLst>
          </p:cNvPr>
          <p:cNvSpPr>
            <a:spLocks noGrp="1"/>
          </p:cNvSpPr>
          <p:nvPr>
            <p:ph type="sldNum" sz="quarter" idx="5"/>
          </p:nvPr>
        </p:nvSpPr>
        <p:spPr/>
        <p:txBody>
          <a:bodyPr/>
          <a:lstStyle/>
          <a:p>
            <a:fld id="{38FBFCCF-258B-4FDF-84F3-22031A79B006}" type="slidenum">
              <a:rPr lang="en-GB" smtClean="0"/>
              <a:t>11</a:t>
            </a:fld>
            <a:endParaRPr lang="en-GB"/>
          </a:p>
        </p:txBody>
      </p:sp>
    </p:spTree>
    <p:extLst>
      <p:ext uri="{BB962C8B-B14F-4D97-AF65-F5344CB8AC3E}">
        <p14:creationId xmlns:p14="http://schemas.microsoft.com/office/powerpoint/2010/main" val="2789697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2CE97-7B7E-6CFB-3F92-3783EA642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DFDEA-7DB2-6453-DDDC-B394BB569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F7F07-6338-1DE4-DD91-4A59286DFD9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dirty="0">
                <a:solidFill>
                  <a:schemeClr val="accent3">
                    <a:lumMod val="75000"/>
                  </a:schemeClr>
                </a:solidFill>
              </a:rPr>
              <a:t>For </a:t>
            </a:r>
            <a:r>
              <a:rPr lang="nl-NL" sz="1200" b="0" dirty="0" err="1">
                <a:solidFill>
                  <a:schemeClr val="accent3">
                    <a:lumMod val="75000"/>
                  </a:schemeClr>
                </a:solidFill>
              </a:rPr>
              <a:t>example</a:t>
            </a:r>
            <a:r>
              <a:rPr lang="nl-NL" sz="1200" b="0" dirty="0">
                <a:solidFill>
                  <a:schemeClr val="accent3">
                    <a:lumMod val="75000"/>
                  </a:schemeClr>
                </a:solidFill>
              </a:rPr>
              <a:t>, in </a:t>
            </a:r>
            <a:r>
              <a:rPr lang="nl-NL" sz="1200" b="0" dirty="0" err="1">
                <a:solidFill>
                  <a:schemeClr val="accent3">
                    <a:lumMod val="75000"/>
                  </a:schemeClr>
                </a:solidFill>
              </a:rPr>
              <a:t>the</a:t>
            </a:r>
            <a:r>
              <a:rPr lang="nl-NL" sz="1200" b="0" dirty="0">
                <a:solidFill>
                  <a:schemeClr val="accent3">
                    <a:lumMod val="75000"/>
                  </a:schemeClr>
                </a:solidFill>
              </a:rPr>
              <a:t> case of </a:t>
            </a:r>
            <a:r>
              <a:rPr lang="nl-NL" sz="1200" b="0" dirty="0" err="1">
                <a:solidFill>
                  <a:schemeClr val="accent3">
                    <a:lumMod val="75000"/>
                  </a:schemeClr>
                </a:solidFill>
              </a:rPr>
              <a:t>Lusatia</a:t>
            </a:r>
            <a:r>
              <a:rPr lang="nl-NL" sz="1200" b="0" dirty="0">
                <a:solidFill>
                  <a:schemeClr val="accent3">
                    <a:lumMod val="75000"/>
                  </a:schemeClr>
                </a:solidFill>
              </a:rPr>
              <a:t>: community </a:t>
            </a:r>
            <a:r>
              <a:rPr lang="nl-NL" sz="1200" b="0" dirty="0" err="1">
                <a:solidFill>
                  <a:schemeClr val="accent3">
                    <a:lumMod val="75000"/>
                  </a:schemeClr>
                </a:solidFill>
              </a:rPr>
              <a:t>knowledge</a:t>
            </a:r>
            <a:r>
              <a:rPr lang="nl-NL" sz="1200" b="0" dirty="0">
                <a:solidFill>
                  <a:schemeClr val="accent3">
                    <a:lumMod val="75000"/>
                  </a:schemeClr>
                </a:solidFill>
              </a:rPr>
              <a:t> is </a:t>
            </a:r>
            <a:r>
              <a:rPr lang="nl-NL" sz="1200" b="0" dirty="0" err="1">
                <a:solidFill>
                  <a:schemeClr val="accent3">
                    <a:lumMod val="75000"/>
                  </a:schemeClr>
                </a:solidFill>
              </a:rPr>
              <a:t>related</a:t>
            </a:r>
            <a:r>
              <a:rPr lang="nl-NL" sz="1200" b="0" dirty="0">
                <a:solidFill>
                  <a:schemeClr val="accent3">
                    <a:lumMod val="75000"/>
                  </a:schemeClr>
                </a:solidFill>
              </a:rPr>
              <a:t> </a:t>
            </a:r>
            <a:r>
              <a:rPr lang="nl-NL" sz="1200" b="0" dirty="0" err="1">
                <a:solidFill>
                  <a:schemeClr val="accent3">
                    <a:lumMod val="75000"/>
                  </a:schemeClr>
                </a:solidFill>
              </a:rPr>
              <a:t>to</a:t>
            </a:r>
            <a:r>
              <a:rPr lang="nl-NL" sz="1200" b="0" dirty="0">
                <a:solidFill>
                  <a:schemeClr val="accent3">
                    <a:lumMod val="75000"/>
                  </a:schemeClr>
                </a:solidFill>
              </a:rPr>
              <a:t> </a:t>
            </a:r>
            <a:r>
              <a:rPr lang="nl-NL" sz="1200" b="0" dirty="0" err="1">
                <a:solidFill>
                  <a:schemeClr val="accent3">
                    <a:lumMod val="75000"/>
                  </a:schemeClr>
                </a:solidFill>
              </a:rPr>
              <a:t>both</a:t>
            </a:r>
            <a:r>
              <a:rPr lang="nl-NL" sz="1200" b="0" dirty="0">
                <a:solidFill>
                  <a:schemeClr val="accent3">
                    <a:lumMod val="75000"/>
                  </a:schemeClr>
                </a:solidFill>
              </a:rPr>
              <a:t> </a:t>
            </a:r>
            <a:r>
              <a:rPr lang="nl-NL" sz="1200" b="0" dirty="0" err="1">
                <a:solidFill>
                  <a:schemeClr val="accent3">
                    <a:lumMod val="75000"/>
                  </a:schemeClr>
                </a:solidFill>
              </a:rPr>
              <a:t>youth</a:t>
            </a:r>
            <a:r>
              <a:rPr lang="nl-NL" sz="1200" b="0" dirty="0">
                <a:solidFill>
                  <a:schemeClr val="accent3">
                    <a:lumMod val="75000"/>
                  </a:schemeClr>
                </a:solidFill>
              </a:rPr>
              <a:t> clubs </a:t>
            </a:r>
            <a:r>
              <a:rPr lang="nl-NL" sz="1200" b="0" dirty="0" err="1">
                <a:solidFill>
                  <a:schemeClr val="accent3">
                    <a:lumMod val="75000"/>
                  </a:schemeClr>
                </a:solidFill>
              </a:rPr>
              <a:t>regional</a:t>
            </a:r>
            <a:r>
              <a:rPr lang="nl-NL" sz="1200" b="0" dirty="0">
                <a:solidFill>
                  <a:schemeClr val="accent3">
                    <a:lumMod val="75000"/>
                  </a:schemeClr>
                </a:solidFill>
              </a:rPr>
              <a:t> public budget </a:t>
            </a:r>
            <a:r>
              <a:rPr lang="nl-NL" sz="1200" b="0" dirty="0" err="1">
                <a:solidFill>
                  <a:schemeClr val="accent3">
                    <a:lumMod val="75000"/>
                  </a:schemeClr>
                </a:solidFill>
              </a:rPr>
              <a:t>transparency</a:t>
            </a:r>
            <a:r>
              <a:rPr lang="nl-NL" sz="1200" b="0" dirty="0">
                <a:solidFill>
                  <a:schemeClr val="accent3">
                    <a:lumMod val="75000"/>
                  </a:schemeClr>
                </a:solidFill>
              </a:rPr>
              <a:t>. The </a:t>
            </a:r>
            <a:r>
              <a:rPr lang="nl-NL" sz="1200" b="0" dirty="0" err="1">
                <a:solidFill>
                  <a:schemeClr val="accent3">
                    <a:lumMod val="75000"/>
                  </a:schemeClr>
                </a:solidFill>
              </a:rPr>
              <a:t>closure</a:t>
            </a:r>
            <a:r>
              <a:rPr lang="nl-NL" sz="1200" b="0" dirty="0">
                <a:solidFill>
                  <a:schemeClr val="accent3">
                    <a:lumMod val="75000"/>
                  </a:schemeClr>
                </a:solidFill>
              </a:rPr>
              <a:t> of </a:t>
            </a:r>
            <a:r>
              <a:rPr lang="nl-NL" sz="1200" b="0" dirty="0" err="1">
                <a:solidFill>
                  <a:schemeClr val="accent3">
                    <a:lumMod val="75000"/>
                  </a:schemeClr>
                </a:solidFill>
              </a:rPr>
              <a:t>youth</a:t>
            </a:r>
            <a:r>
              <a:rPr lang="nl-NL" sz="1200" b="0" dirty="0">
                <a:solidFill>
                  <a:schemeClr val="accent3">
                    <a:lumMod val="75000"/>
                  </a:schemeClr>
                </a:solidFill>
              </a:rPr>
              <a:t> clubs is </a:t>
            </a:r>
            <a:r>
              <a:rPr lang="nl-NL" sz="1200" b="0" dirty="0" err="1">
                <a:solidFill>
                  <a:schemeClr val="accent3">
                    <a:lumMod val="75000"/>
                  </a:schemeClr>
                </a:solidFill>
              </a:rPr>
              <a:t>related</a:t>
            </a:r>
            <a:r>
              <a:rPr lang="nl-NL" sz="1200" b="0" dirty="0">
                <a:solidFill>
                  <a:schemeClr val="accent3">
                    <a:lumMod val="75000"/>
                  </a:schemeClr>
                </a:solidFill>
              </a:rPr>
              <a:t> </a:t>
            </a:r>
            <a:r>
              <a:rPr lang="nl-NL" sz="1200" b="0" dirty="0" err="1">
                <a:solidFill>
                  <a:schemeClr val="accent3">
                    <a:lumMod val="75000"/>
                  </a:schemeClr>
                </a:solidFill>
              </a:rPr>
              <a:t>to</a:t>
            </a:r>
            <a:r>
              <a:rPr lang="nl-NL" sz="1200" b="0" dirty="0">
                <a:solidFill>
                  <a:schemeClr val="accent3">
                    <a:lumMod val="75000"/>
                  </a:schemeClr>
                </a:solidFill>
              </a:rPr>
              <a:t> </a:t>
            </a:r>
            <a:r>
              <a:rPr lang="nl-NL" sz="1200" b="0" dirty="0" err="1">
                <a:solidFill>
                  <a:schemeClr val="accent3">
                    <a:lumMod val="75000"/>
                  </a:schemeClr>
                </a:solidFill>
              </a:rPr>
              <a:t>regional</a:t>
            </a:r>
            <a:r>
              <a:rPr lang="nl-NL" sz="1200" b="0" dirty="0">
                <a:solidFill>
                  <a:schemeClr val="accent3">
                    <a:lumMod val="75000"/>
                  </a:schemeClr>
                </a:solidFill>
              </a:rPr>
              <a:t> budget </a:t>
            </a:r>
            <a:r>
              <a:rPr lang="nl-NL" sz="1200" b="0" dirty="0" err="1">
                <a:solidFill>
                  <a:schemeClr val="accent3">
                    <a:lumMod val="75000"/>
                  </a:schemeClr>
                </a:solidFill>
              </a:rPr>
              <a:t>distribution</a:t>
            </a:r>
            <a:r>
              <a:rPr lang="nl-NL" sz="1200" b="0" dirty="0">
                <a:solidFill>
                  <a:schemeClr val="accent3">
                    <a:lumMod val="75000"/>
                  </a:schemeClr>
                </a:solidFill>
              </a:rPr>
              <a:t> </a:t>
            </a:r>
            <a:r>
              <a:rPr lang="nl-NL" sz="1200" b="0" dirty="0" err="1">
                <a:solidFill>
                  <a:schemeClr val="accent3">
                    <a:lumMod val="75000"/>
                  </a:schemeClr>
                </a:solidFill>
              </a:rPr>
              <a:t>depending</a:t>
            </a:r>
            <a:r>
              <a:rPr lang="nl-NL" sz="1200" b="0" dirty="0">
                <a:solidFill>
                  <a:schemeClr val="accent3">
                    <a:lumMod val="75000"/>
                  </a:schemeClr>
                </a:solidFill>
              </a:rPr>
              <a:t> on </a:t>
            </a:r>
            <a:r>
              <a:rPr lang="nl-NL" sz="1200" b="0" dirty="0" err="1">
                <a:solidFill>
                  <a:schemeClr val="accent3">
                    <a:lumMod val="75000"/>
                  </a:schemeClr>
                </a:solidFill>
              </a:rPr>
              <a:t>municipal</a:t>
            </a:r>
            <a:r>
              <a:rPr lang="nl-NL" sz="1200" b="0" dirty="0">
                <a:solidFill>
                  <a:schemeClr val="accent3">
                    <a:lumMod val="75000"/>
                  </a:schemeClr>
                </a:solidFill>
              </a:rPr>
              <a:t> </a:t>
            </a:r>
            <a:r>
              <a:rPr lang="nl-NL" sz="1200" b="0" dirty="0" err="1">
                <a:solidFill>
                  <a:schemeClr val="accent3">
                    <a:lumMod val="75000"/>
                  </a:schemeClr>
                </a:solidFill>
              </a:rPr>
              <a:t>size</a:t>
            </a:r>
            <a:r>
              <a:rPr lang="nl-NL" sz="1200" b="0" dirty="0">
                <a:solidFill>
                  <a:schemeClr val="accent3">
                    <a:lumMod val="75000"/>
                  </a:schemeClr>
                </a:solidFill>
              </a:rPr>
              <a:t>. </a:t>
            </a:r>
          </a:p>
          <a:p>
            <a:pPr marL="0" indent="0">
              <a:lnSpc>
                <a:spcPct val="100000"/>
              </a:lnSpc>
              <a:buNone/>
            </a:pPr>
            <a:endParaRPr lang="nl-NL" sz="1200" b="0" dirty="0"/>
          </a:p>
        </p:txBody>
      </p:sp>
      <p:sp>
        <p:nvSpPr>
          <p:cNvPr id="4" name="Slide Number Placeholder 3">
            <a:extLst>
              <a:ext uri="{FF2B5EF4-FFF2-40B4-BE49-F238E27FC236}">
                <a16:creationId xmlns:a16="http://schemas.microsoft.com/office/drawing/2014/main" id="{36D48C09-641E-5432-416E-F91E1FF6CD10}"/>
              </a:ext>
            </a:extLst>
          </p:cNvPr>
          <p:cNvSpPr>
            <a:spLocks noGrp="1"/>
          </p:cNvSpPr>
          <p:nvPr>
            <p:ph type="sldNum" sz="quarter" idx="5"/>
          </p:nvPr>
        </p:nvSpPr>
        <p:spPr/>
        <p:txBody>
          <a:bodyPr/>
          <a:lstStyle/>
          <a:p>
            <a:fld id="{38FBFCCF-258B-4FDF-84F3-22031A79B006}" type="slidenum">
              <a:rPr lang="en-GB" smtClean="0"/>
              <a:t>12</a:t>
            </a:fld>
            <a:endParaRPr lang="en-GB"/>
          </a:p>
        </p:txBody>
      </p:sp>
    </p:spTree>
    <p:extLst>
      <p:ext uri="{BB962C8B-B14F-4D97-AF65-F5344CB8AC3E}">
        <p14:creationId xmlns:p14="http://schemas.microsoft.com/office/powerpoint/2010/main" val="3487611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16E03-FEC6-E827-832C-AEEFF8FDC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5C942-0B8F-4CCB-A89D-990717549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BC7DE-3981-6A3B-5924-BBE4845E426B}"/>
              </a:ext>
            </a:extLst>
          </p:cNvPr>
          <p:cNvSpPr>
            <a:spLocks noGrp="1"/>
          </p:cNvSpPr>
          <p:nvPr>
            <p:ph type="body" idx="1"/>
          </p:nvPr>
        </p:nvSpPr>
        <p:spPr/>
        <p:txBody>
          <a:bodyPr/>
          <a:lstStyle/>
          <a:p>
            <a:pPr marL="171450" indent="-171450">
              <a:lnSpc>
                <a:spcPct val="100000"/>
              </a:lnSpc>
              <a:buFontTx/>
              <a:buChar char="-"/>
            </a:pPr>
            <a:r>
              <a:rPr lang="nl-NL" sz="1200" dirty="0">
                <a:solidFill>
                  <a:srgbClr val="33444C"/>
                </a:solidFill>
              </a:rPr>
              <a:t>Or in </a:t>
            </a:r>
            <a:r>
              <a:rPr lang="nl-NL" sz="1200" dirty="0" err="1">
                <a:solidFill>
                  <a:srgbClr val="33444C"/>
                </a:solidFill>
              </a:rPr>
              <a:t>the</a:t>
            </a:r>
            <a:r>
              <a:rPr lang="nl-NL" sz="1200" dirty="0">
                <a:solidFill>
                  <a:srgbClr val="33444C"/>
                </a:solidFill>
              </a:rPr>
              <a:t> case of </a:t>
            </a:r>
            <a:r>
              <a:rPr lang="nl-NL" sz="1200" dirty="0" err="1">
                <a:solidFill>
                  <a:srgbClr val="33444C"/>
                </a:solidFill>
              </a:rPr>
              <a:t>Norrbotten</a:t>
            </a:r>
            <a:r>
              <a:rPr lang="nl-NL" sz="1200" dirty="0">
                <a:solidFill>
                  <a:srgbClr val="33444C"/>
                </a:solidFill>
              </a:rPr>
              <a:t>, </a:t>
            </a:r>
            <a:r>
              <a:rPr lang="nl-NL" sz="1200" dirty="0" err="1">
                <a:solidFill>
                  <a:srgbClr val="33444C"/>
                </a:solidFill>
              </a:rPr>
              <a:t>Communities</a:t>
            </a:r>
            <a:r>
              <a:rPr lang="nl-NL" sz="1200" dirty="0">
                <a:solidFill>
                  <a:srgbClr val="33444C"/>
                </a:solidFill>
              </a:rPr>
              <a:t> </a:t>
            </a:r>
            <a:r>
              <a:rPr lang="nl-NL" sz="1200" dirty="0" err="1">
                <a:solidFill>
                  <a:srgbClr val="33444C"/>
                </a:solidFill>
              </a:rPr>
              <a:t>regard</a:t>
            </a:r>
            <a:r>
              <a:rPr lang="nl-NL" sz="1200" dirty="0">
                <a:solidFill>
                  <a:srgbClr val="33444C"/>
                </a:solidFill>
              </a:rPr>
              <a:t> ‘</a:t>
            </a:r>
            <a:r>
              <a:rPr lang="nl-NL" sz="1200" dirty="0" err="1">
                <a:solidFill>
                  <a:srgbClr val="33444C"/>
                </a:solidFill>
              </a:rPr>
              <a:t>Future</a:t>
            </a:r>
            <a:r>
              <a:rPr lang="nl-NL" sz="1200" dirty="0">
                <a:solidFill>
                  <a:srgbClr val="33444C"/>
                </a:solidFill>
              </a:rPr>
              <a:t> small </a:t>
            </a:r>
            <a:r>
              <a:rPr lang="nl-NL" sz="1200" dirty="0" err="1">
                <a:solidFill>
                  <a:srgbClr val="33444C"/>
                </a:solidFill>
              </a:rPr>
              <a:t>scale</a:t>
            </a:r>
            <a:r>
              <a:rPr lang="nl-NL" sz="1200" dirty="0">
                <a:solidFill>
                  <a:srgbClr val="33444C"/>
                </a:solidFill>
              </a:rPr>
              <a:t> </a:t>
            </a:r>
            <a:r>
              <a:rPr lang="nl-NL" sz="1200" dirty="0" err="1">
                <a:solidFill>
                  <a:srgbClr val="33444C"/>
                </a:solidFill>
              </a:rPr>
              <a:t>farming</a:t>
            </a:r>
            <a:r>
              <a:rPr lang="nl-NL" sz="1200" dirty="0">
                <a:solidFill>
                  <a:srgbClr val="33444C"/>
                </a:solidFill>
              </a:rPr>
              <a:t> </a:t>
            </a:r>
            <a:r>
              <a:rPr lang="nl-NL" sz="1200" dirty="0" err="1">
                <a:solidFill>
                  <a:srgbClr val="33444C"/>
                </a:solidFill>
              </a:rPr>
              <a:t>and</a:t>
            </a:r>
            <a:r>
              <a:rPr lang="nl-NL" sz="1200" dirty="0">
                <a:solidFill>
                  <a:srgbClr val="33444C"/>
                </a:solidFill>
              </a:rPr>
              <a:t> farmers as protectors of </a:t>
            </a:r>
            <a:r>
              <a:rPr lang="nl-NL" sz="1200" dirty="0" err="1">
                <a:solidFill>
                  <a:srgbClr val="33444C"/>
                </a:solidFill>
              </a:rPr>
              <a:t>the</a:t>
            </a:r>
            <a:r>
              <a:rPr lang="nl-NL" sz="1200" dirty="0">
                <a:solidFill>
                  <a:srgbClr val="33444C"/>
                </a:solidFill>
              </a:rPr>
              <a:t> open </a:t>
            </a:r>
            <a:r>
              <a:rPr lang="nl-NL" sz="1200" dirty="0" err="1">
                <a:solidFill>
                  <a:srgbClr val="33444C"/>
                </a:solidFill>
              </a:rPr>
              <a:t>space</a:t>
            </a:r>
            <a:r>
              <a:rPr lang="nl-NL" sz="1200" dirty="0">
                <a:solidFill>
                  <a:srgbClr val="33444C"/>
                </a:solidFill>
              </a:rPr>
              <a:t> – a </a:t>
            </a:r>
            <a:r>
              <a:rPr lang="nl-NL" sz="1200" dirty="0" err="1">
                <a:solidFill>
                  <a:srgbClr val="33444C"/>
                </a:solidFill>
              </a:rPr>
              <a:t>cultural</a:t>
            </a:r>
            <a:r>
              <a:rPr lang="nl-NL" sz="1200" dirty="0">
                <a:solidFill>
                  <a:srgbClr val="33444C"/>
                </a:solidFill>
              </a:rPr>
              <a:t> </a:t>
            </a:r>
            <a:r>
              <a:rPr lang="nl-NL" sz="1200" dirty="0" err="1">
                <a:solidFill>
                  <a:srgbClr val="33444C"/>
                </a:solidFill>
              </a:rPr>
              <a:t>and</a:t>
            </a:r>
            <a:r>
              <a:rPr lang="nl-NL" sz="1200" dirty="0">
                <a:solidFill>
                  <a:srgbClr val="33444C"/>
                </a:solidFill>
              </a:rPr>
              <a:t> </a:t>
            </a:r>
            <a:r>
              <a:rPr lang="nl-NL" sz="1200" dirty="0" err="1">
                <a:solidFill>
                  <a:srgbClr val="33444C"/>
                </a:solidFill>
              </a:rPr>
              <a:t>natural</a:t>
            </a:r>
            <a:r>
              <a:rPr lang="nl-NL" sz="1200" dirty="0">
                <a:solidFill>
                  <a:srgbClr val="33444C"/>
                </a:solidFill>
              </a:rPr>
              <a:t> </a:t>
            </a:r>
            <a:r>
              <a:rPr lang="nl-NL" sz="1200" dirty="0" err="1">
                <a:solidFill>
                  <a:srgbClr val="33444C"/>
                </a:solidFill>
              </a:rPr>
              <a:t>valuable</a:t>
            </a:r>
            <a:r>
              <a:rPr lang="nl-NL" sz="1200" dirty="0">
                <a:solidFill>
                  <a:srgbClr val="33444C"/>
                </a:solidFill>
              </a:rPr>
              <a:t> feature of </a:t>
            </a:r>
            <a:r>
              <a:rPr lang="nl-NL" sz="1200" dirty="0" err="1">
                <a:solidFill>
                  <a:srgbClr val="33444C"/>
                </a:solidFill>
              </a:rPr>
              <a:t>the</a:t>
            </a:r>
            <a:r>
              <a:rPr lang="nl-NL" sz="1200" dirty="0">
                <a:solidFill>
                  <a:srgbClr val="33444C"/>
                </a:solidFill>
              </a:rPr>
              <a:t> </a:t>
            </a:r>
            <a:r>
              <a:rPr lang="nl-NL" sz="1200" dirty="0" err="1">
                <a:solidFill>
                  <a:srgbClr val="33444C"/>
                </a:solidFill>
              </a:rPr>
              <a:t>region</a:t>
            </a:r>
            <a:r>
              <a:rPr lang="nl-NL" sz="1200" dirty="0">
                <a:solidFill>
                  <a:srgbClr val="33444C"/>
                </a:solidFill>
              </a:rPr>
              <a:t>. For </a:t>
            </a:r>
            <a:r>
              <a:rPr lang="nl-NL" sz="1200" dirty="0" err="1">
                <a:solidFill>
                  <a:srgbClr val="33444C"/>
                </a:solidFill>
              </a:rPr>
              <a:t>that</a:t>
            </a:r>
            <a:r>
              <a:rPr lang="nl-NL" sz="1200" dirty="0">
                <a:solidFill>
                  <a:srgbClr val="33444C"/>
                </a:solidFill>
              </a:rPr>
              <a:t> </a:t>
            </a:r>
            <a:r>
              <a:rPr lang="nl-NL" sz="1200" dirty="0" err="1">
                <a:solidFill>
                  <a:srgbClr val="33444C"/>
                </a:solidFill>
              </a:rPr>
              <a:t>to</a:t>
            </a:r>
            <a:r>
              <a:rPr lang="nl-NL" sz="1200" dirty="0">
                <a:solidFill>
                  <a:srgbClr val="33444C"/>
                </a:solidFill>
              </a:rPr>
              <a:t> happen, </a:t>
            </a:r>
            <a:r>
              <a:rPr lang="nl-NL" sz="1200" dirty="0" err="1">
                <a:solidFill>
                  <a:srgbClr val="33444C"/>
                </a:solidFill>
              </a:rPr>
              <a:t>technology</a:t>
            </a:r>
            <a:r>
              <a:rPr lang="nl-NL" sz="1200" dirty="0">
                <a:solidFill>
                  <a:srgbClr val="33444C"/>
                </a:solidFill>
              </a:rPr>
              <a:t> </a:t>
            </a:r>
            <a:r>
              <a:rPr lang="nl-NL" sz="1200" dirty="0" err="1">
                <a:solidFill>
                  <a:srgbClr val="33444C"/>
                </a:solidFill>
              </a:rPr>
              <a:t>and</a:t>
            </a:r>
            <a:r>
              <a:rPr lang="nl-NL" sz="1200" dirty="0">
                <a:solidFill>
                  <a:srgbClr val="33444C"/>
                </a:solidFill>
              </a:rPr>
              <a:t> </a:t>
            </a:r>
            <a:r>
              <a:rPr lang="nl-NL" sz="1200" dirty="0" err="1">
                <a:solidFill>
                  <a:srgbClr val="33444C"/>
                </a:solidFill>
              </a:rPr>
              <a:t>automation</a:t>
            </a:r>
            <a:r>
              <a:rPr lang="nl-NL" sz="1200" dirty="0">
                <a:solidFill>
                  <a:srgbClr val="33444C"/>
                </a:solidFill>
              </a:rPr>
              <a:t> </a:t>
            </a:r>
            <a:r>
              <a:rPr lang="nl-NL" sz="1200" dirty="0" err="1">
                <a:solidFill>
                  <a:srgbClr val="33444C"/>
                </a:solidFill>
              </a:rPr>
              <a:t>can</a:t>
            </a:r>
            <a:r>
              <a:rPr lang="nl-NL" sz="1200" dirty="0">
                <a:solidFill>
                  <a:srgbClr val="33444C"/>
                </a:solidFill>
              </a:rPr>
              <a:t> preserve small </a:t>
            </a:r>
            <a:r>
              <a:rPr lang="nl-NL" sz="1200" dirty="0" err="1">
                <a:solidFill>
                  <a:srgbClr val="33444C"/>
                </a:solidFill>
              </a:rPr>
              <a:t>scale</a:t>
            </a:r>
            <a:r>
              <a:rPr lang="nl-NL" sz="1200" dirty="0">
                <a:solidFill>
                  <a:srgbClr val="33444C"/>
                </a:solidFill>
              </a:rPr>
              <a:t> </a:t>
            </a:r>
            <a:r>
              <a:rPr lang="nl-NL" sz="1200" dirty="0" err="1">
                <a:solidFill>
                  <a:srgbClr val="33444C"/>
                </a:solidFill>
              </a:rPr>
              <a:t>farming</a:t>
            </a:r>
            <a:r>
              <a:rPr lang="nl-NL" sz="1200" dirty="0">
                <a:solidFill>
                  <a:srgbClr val="33444C"/>
                </a:solidFill>
              </a:rPr>
              <a:t> </a:t>
            </a:r>
            <a:r>
              <a:rPr lang="nl-NL" sz="1200" dirty="0" err="1">
                <a:solidFill>
                  <a:srgbClr val="33444C"/>
                </a:solidFill>
              </a:rPr>
              <a:t>practices</a:t>
            </a:r>
            <a:r>
              <a:rPr lang="nl-NL" sz="1200" dirty="0">
                <a:solidFill>
                  <a:srgbClr val="33444C"/>
                </a:solidFill>
              </a:rPr>
              <a:t> </a:t>
            </a:r>
          </a:p>
        </p:txBody>
      </p:sp>
      <p:sp>
        <p:nvSpPr>
          <p:cNvPr id="4" name="Slide Number Placeholder 3">
            <a:extLst>
              <a:ext uri="{FF2B5EF4-FFF2-40B4-BE49-F238E27FC236}">
                <a16:creationId xmlns:a16="http://schemas.microsoft.com/office/drawing/2014/main" id="{A5F22C81-7344-3A21-9E65-3C818AB6A691}"/>
              </a:ext>
            </a:extLst>
          </p:cNvPr>
          <p:cNvSpPr>
            <a:spLocks noGrp="1"/>
          </p:cNvSpPr>
          <p:nvPr>
            <p:ph type="sldNum" sz="quarter" idx="5"/>
          </p:nvPr>
        </p:nvSpPr>
        <p:spPr/>
        <p:txBody>
          <a:bodyPr/>
          <a:lstStyle/>
          <a:p>
            <a:fld id="{38FBFCCF-258B-4FDF-84F3-22031A79B006}" type="slidenum">
              <a:rPr lang="en-GB" smtClean="0"/>
              <a:t>13</a:t>
            </a:fld>
            <a:endParaRPr lang="en-GB"/>
          </a:p>
        </p:txBody>
      </p:sp>
    </p:spTree>
    <p:extLst>
      <p:ext uri="{BB962C8B-B14F-4D97-AF65-F5344CB8AC3E}">
        <p14:creationId xmlns:p14="http://schemas.microsoft.com/office/powerpoint/2010/main" val="4282922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23CB9-133B-C31C-60B1-6A60BB32D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E56C3-9B6B-8BA6-E20A-B5D8931CE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DEE57-53A3-3725-89CC-2C43527ACCA7}"/>
              </a:ext>
            </a:extLst>
          </p:cNvPr>
          <p:cNvSpPr>
            <a:spLocks noGrp="1"/>
          </p:cNvSpPr>
          <p:nvPr>
            <p:ph type="body" idx="1"/>
          </p:nvPr>
        </p:nvSpPr>
        <p:spPr/>
        <p:txBody>
          <a:bodyPr/>
          <a:lstStyle/>
          <a:p>
            <a:pPr marL="171450" indent="-171450">
              <a:lnSpc>
                <a:spcPct val="100000"/>
              </a:lnSpc>
              <a:buFontTx/>
              <a:buChar char="-"/>
            </a:pPr>
            <a:r>
              <a:rPr lang="nl-NL" sz="1200" b="0" dirty="0"/>
              <a:t>Overall, we </a:t>
            </a:r>
            <a:r>
              <a:rPr lang="nl-NL" sz="1200" b="0" dirty="0" err="1"/>
              <a:t>see</a:t>
            </a:r>
            <a:r>
              <a:rPr lang="nl-NL" sz="1200" b="0" dirty="0"/>
              <a:t> </a:t>
            </a:r>
            <a:r>
              <a:rPr lang="nl-NL" sz="1200" b="0" dirty="0" err="1"/>
              <a:t>that</a:t>
            </a:r>
            <a:r>
              <a:rPr lang="nl-NL" sz="1200" b="0" dirty="0"/>
              <a:t>  </a:t>
            </a:r>
            <a:r>
              <a:rPr lang="nl-NL" sz="1200" b="0" dirty="0" err="1"/>
              <a:t>the</a:t>
            </a:r>
            <a:r>
              <a:rPr lang="nl-NL" sz="1200" b="0" dirty="0"/>
              <a:t> clusters </a:t>
            </a:r>
            <a:r>
              <a:rPr lang="nl-NL" sz="1200" b="0" dirty="0" err="1"/>
              <a:t>provide</a:t>
            </a:r>
            <a:r>
              <a:rPr lang="nl-NL" sz="1200" b="0" dirty="0"/>
              <a:t> a </a:t>
            </a:r>
            <a:r>
              <a:rPr lang="nl-NL" sz="1200" b="0" dirty="0" err="1"/>
              <a:t>portrait</a:t>
            </a:r>
            <a:r>
              <a:rPr lang="nl-NL" sz="1200" b="0" dirty="0"/>
              <a:t> of </a:t>
            </a:r>
            <a:r>
              <a:rPr lang="nl-NL" sz="1200" b="0" dirty="0" err="1"/>
              <a:t>the</a:t>
            </a:r>
            <a:r>
              <a:rPr lang="nl-NL" sz="1200" b="0" dirty="0"/>
              <a:t> </a:t>
            </a:r>
            <a:r>
              <a:rPr lang="nl-NL" sz="1200" b="0" dirty="0" err="1"/>
              <a:t>discussion</a:t>
            </a:r>
            <a:r>
              <a:rPr lang="nl-NL" sz="1200" b="0" dirty="0"/>
              <a:t> </a:t>
            </a:r>
            <a:r>
              <a:rPr lang="nl-NL" sz="1200" b="0" dirty="0" err="1"/>
              <a:t>across</a:t>
            </a:r>
            <a:r>
              <a:rPr lang="nl-NL" sz="1200" b="0" dirty="0"/>
              <a:t> </a:t>
            </a:r>
            <a:r>
              <a:rPr lang="nl-NL" sz="1200" b="0" dirty="0" err="1"/>
              <a:t>the</a:t>
            </a:r>
            <a:r>
              <a:rPr lang="nl-NL" sz="1200" b="0" dirty="0"/>
              <a:t> different case studies </a:t>
            </a:r>
            <a:r>
              <a:rPr lang="nl-NL" sz="1200" b="0" dirty="0" err="1"/>
              <a:t>and</a:t>
            </a:r>
            <a:r>
              <a:rPr lang="nl-NL" sz="1200" b="0" dirty="0"/>
              <a:t> </a:t>
            </a:r>
            <a:r>
              <a:rPr lang="nl-NL" sz="1200" b="0" dirty="0" err="1"/>
              <a:t>LECs</a:t>
            </a:r>
            <a:r>
              <a:rPr lang="nl-NL" sz="1200" b="0" dirty="0"/>
              <a:t>, </a:t>
            </a:r>
            <a:r>
              <a:rPr lang="nl-NL" sz="1200" b="0" dirty="0" err="1">
                <a:cs typeface="Calibri"/>
              </a:rPr>
              <a:t>d</a:t>
            </a:r>
            <a:r>
              <a:rPr lang="nl-NL" b="0" dirty="0" err="1">
                <a:cs typeface="Calibri"/>
              </a:rPr>
              <a:t>epending</a:t>
            </a:r>
            <a:r>
              <a:rPr lang="nl-NL" b="0" dirty="0">
                <a:cs typeface="Calibri"/>
              </a:rPr>
              <a:t> on </a:t>
            </a:r>
            <a:r>
              <a:rPr lang="nl-NL" b="0" dirty="0" err="1">
                <a:cs typeface="Calibri"/>
              </a:rPr>
              <a:t>what</a:t>
            </a:r>
            <a:r>
              <a:rPr lang="nl-NL" b="0" dirty="0">
                <a:cs typeface="Calibri"/>
              </a:rPr>
              <a:t> </a:t>
            </a:r>
            <a:r>
              <a:rPr lang="nl-NL" b="0" dirty="0" err="1">
                <a:cs typeface="Calibri"/>
              </a:rPr>
              <a:t>and</a:t>
            </a:r>
            <a:r>
              <a:rPr lang="nl-NL" b="0" dirty="0">
                <a:cs typeface="Calibri"/>
              </a:rPr>
              <a:t> </a:t>
            </a:r>
            <a:r>
              <a:rPr lang="nl-NL" b="0" dirty="0" err="1">
                <a:cs typeface="Calibri"/>
              </a:rPr>
              <a:t>how</a:t>
            </a:r>
            <a:r>
              <a:rPr lang="nl-NL" b="0" dirty="0">
                <a:cs typeface="Calibri"/>
              </a:rPr>
              <a:t> was </a:t>
            </a:r>
            <a:r>
              <a:rPr lang="nl-NL" b="0" dirty="0" err="1">
                <a:cs typeface="Calibri"/>
              </a:rPr>
              <a:t>discussed</a:t>
            </a:r>
            <a:r>
              <a:rPr lang="nl-NL" b="0" dirty="0">
                <a:cs typeface="Calibri"/>
              </a:rPr>
              <a:t>, </a:t>
            </a:r>
            <a:r>
              <a:rPr lang="nl-NL" b="0" dirty="0" err="1">
                <a:cs typeface="Calibri"/>
              </a:rPr>
              <a:t>the</a:t>
            </a:r>
            <a:r>
              <a:rPr lang="nl-NL" b="0" dirty="0">
                <a:cs typeface="Calibri"/>
              </a:rPr>
              <a:t> clusters </a:t>
            </a:r>
            <a:r>
              <a:rPr lang="nl-NL" b="0" dirty="0" err="1">
                <a:cs typeface="Calibri"/>
              </a:rPr>
              <a:t>took</a:t>
            </a:r>
            <a:r>
              <a:rPr lang="nl-NL" b="0" dirty="0">
                <a:cs typeface="Calibri"/>
              </a:rPr>
              <a:t> different </a:t>
            </a:r>
            <a:r>
              <a:rPr lang="nl-NL" b="0" dirty="0" err="1">
                <a:cs typeface="Calibri"/>
              </a:rPr>
              <a:t>shapes</a:t>
            </a:r>
            <a:r>
              <a:rPr lang="nl-NL" b="0"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p:txBody>
      </p:sp>
      <p:sp>
        <p:nvSpPr>
          <p:cNvPr id="4" name="Slide Number Placeholder 3">
            <a:extLst>
              <a:ext uri="{FF2B5EF4-FFF2-40B4-BE49-F238E27FC236}">
                <a16:creationId xmlns:a16="http://schemas.microsoft.com/office/drawing/2014/main" id="{502B6854-F87D-8F34-657A-54682F27382E}"/>
              </a:ext>
            </a:extLst>
          </p:cNvPr>
          <p:cNvSpPr>
            <a:spLocks noGrp="1"/>
          </p:cNvSpPr>
          <p:nvPr>
            <p:ph type="sldNum" sz="quarter" idx="5"/>
          </p:nvPr>
        </p:nvSpPr>
        <p:spPr/>
        <p:txBody>
          <a:bodyPr/>
          <a:lstStyle/>
          <a:p>
            <a:fld id="{38FBFCCF-258B-4FDF-84F3-22031A79B006}" type="slidenum">
              <a:rPr lang="en-GB" smtClean="0"/>
              <a:t>14</a:t>
            </a:fld>
            <a:endParaRPr lang="en-GB"/>
          </a:p>
        </p:txBody>
      </p:sp>
    </p:spTree>
    <p:extLst>
      <p:ext uri="{BB962C8B-B14F-4D97-AF65-F5344CB8AC3E}">
        <p14:creationId xmlns:p14="http://schemas.microsoft.com/office/powerpoint/2010/main" val="3154233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81576-CB8D-0781-8906-8728EC04B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0A74B-1B00-B344-1FE5-2F9293644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B18EF-8B94-DF6E-DDC6-1543BB2B5A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err="1">
                <a:cs typeface="Calibri"/>
              </a:rPr>
              <a:t>There</a:t>
            </a:r>
            <a:r>
              <a:rPr lang="nl-NL" b="0" dirty="0">
                <a:cs typeface="Calibri"/>
              </a:rPr>
              <a:t> was a different </a:t>
            </a:r>
            <a:r>
              <a:rPr lang="nl-NL" b="0" dirty="0" err="1">
                <a:cs typeface="Calibri"/>
              </a:rPr>
              <a:t>number</a:t>
            </a:r>
            <a:r>
              <a:rPr lang="nl-NL" b="0" dirty="0">
                <a:cs typeface="Calibri"/>
              </a:rPr>
              <a:t> of TC clusters in </a:t>
            </a:r>
            <a:r>
              <a:rPr lang="nl-NL" b="0" dirty="0" err="1">
                <a:cs typeface="Calibri"/>
              </a:rPr>
              <a:t>each</a:t>
            </a:r>
            <a:r>
              <a:rPr lang="nl-NL" b="0" dirty="0">
                <a:cs typeface="Calibri"/>
              </a:rPr>
              <a:t> case. </a:t>
            </a:r>
            <a:r>
              <a:rPr lang="nl-NL" b="0" dirty="0" err="1">
                <a:cs typeface="Calibri"/>
              </a:rPr>
              <a:t>They</a:t>
            </a:r>
            <a:r>
              <a:rPr lang="nl-NL" b="0" dirty="0">
                <a:cs typeface="Calibri"/>
              </a:rPr>
              <a:t> had different </a:t>
            </a:r>
            <a:r>
              <a:rPr lang="nl-NL" b="0" dirty="0" err="1">
                <a:cs typeface="Calibri"/>
              </a:rPr>
              <a:t>configurations</a:t>
            </a:r>
            <a:r>
              <a:rPr lang="nl-NL" b="0" dirty="0">
                <a:cs typeface="Calibri"/>
              </a:rPr>
              <a:t> </a:t>
            </a:r>
            <a:r>
              <a:rPr lang="nl-NL" b="0" dirty="0" err="1">
                <a:cs typeface="Calibri"/>
              </a:rPr>
              <a:t>and</a:t>
            </a:r>
            <a:r>
              <a:rPr lang="nl-NL" b="0" dirty="0">
                <a:cs typeface="Calibri"/>
              </a:rPr>
              <a:t> </a:t>
            </a:r>
            <a:r>
              <a:rPr lang="nl-NL" b="0" dirty="0" err="1">
                <a:cs typeface="Calibri"/>
              </a:rPr>
              <a:t>colours</a:t>
            </a:r>
            <a:r>
              <a:rPr lang="nl-NL" b="0" dirty="0">
                <a:cs typeface="Calibri"/>
              </a:rPr>
              <a:t>. </a:t>
            </a:r>
            <a:r>
              <a:rPr lang="nl-NL" b="0" dirty="0" err="1">
                <a:cs typeface="Calibri"/>
              </a:rPr>
              <a:t>revealing</a:t>
            </a:r>
            <a:r>
              <a:rPr lang="nl-NL" b="0" dirty="0">
                <a:cs typeface="Calibri"/>
              </a:rPr>
              <a:t> </a:t>
            </a:r>
            <a:r>
              <a:rPr lang="nl-NL" b="0" dirty="0" err="1">
                <a:cs typeface="Calibri"/>
              </a:rPr>
              <a:t>the</a:t>
            </a:r>
            <a:r>
              <a:rPr lang="nl-NL" b="0" dirty="0">
                <a:cs typeface="Calibri"/>
              </a:rPr>
              <a:t> </a:t>
            </a:r>
            <a:r>
              <a:rPr lang="nl-NL" b="0" dirty="0" err="1">
                <a:cs typeface="Calibri"/>
              </a:rPr>
              <a:t>uniqueness</a:t>
            </a:r>
            <a:r>
              <a:rPr lang="nl-NL" b="0" dirty="0">
                <a:cs typeface="Calibri"/>
              </a:rPr>
              <a:t> of  community </a:t>
            </a:r>
            <a:r>
              <a:rPr lang="nl-NL" b="0" dirty="0" err="1">
                <a:cs typeface="Calibri"/>
              </a:rPr>
              <a:t>narratives</a:t>
            </a:r>
            <a:r>
              <a:rPr lang="nl-NL" b="0" dirty="0">
                <a:cs typeface="Calibri"/>
              </a:rPr>
              <a:t> in </a:t>
            </a:r>
            <a:r>
              <a:rPr lang="nl-NL" b="0" dirty="0" err="1">
                <a:cs typeface="Calibri"/>
              </a:rPr>
              <a:t>each</a:t>
            </a:r>
            <a:r>
              <a:rPr lang="nl-NL" b="0" dirty="0">
                <a:cs typeface="Calibri"/>
              </a:rPr>
              <a:t> case.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cs typeface="Calibri"/>
              </a:rPr>
              <a:t>For </a:t>
            </a:r>
            <a:r>
              <a:rPr lang="nl-NL" b="0" dirty="0" err="1">
                <a:cs typeface="Calibri"/>
              </a:rPr>
              <a:t>example</a:t>
            </a:r>
            <a:r>
              <a:rPr lang="nl-NL" b="0" dirty="0">
                <a:cs typeface="Calibri"/>
              </a:rPr>
              <a:t>, </a:t>
            </a:r>
            <a:r>
              <a:rPr lang="nl-NL" b="0" dirty="0" err="1">
                <a:cs typeface="Calibri"/>
              </a:rPr>
              <a:t>this</a:t>
            </a:r>
            <a:r>
              <a:rPr lang="nl-NL" b="0" dirty="0">
                <a:cs typeface="Calibri"/>
              </a:rPr>
              <a:t> cluster shows </a:t>
            </a:r>
            <a:r>
              <a:rPr lang="nl-NL" b="0" dirty="0" err="1">
                <a:cs typeface="Calibri"/>
              </a:rPr>
              <a:t>that</a:t>
            </a:r>
            <a:r>
              <a:rPr lang="nl-NL" b="0" dirty="0">
                <a:cs typeface="Calibri"/>
              </a:rPr>
              <a:t> topics </a:t>
            </a:r>
            <a:r>
              <a:rPr lang="nl-NL" b="0" dirty="0" err="1">
                <a:cs typeface="Calibri"/>
              </a:rPr>
              <a:t>were</a:t>
            </a:r>
            <a:r>
              <a:rPr lang="nl-NL" b="0" dirty="0">
                <a:cs typeface="Calibri"/>
              </a:rPr>
              <a:t> </a:t>
            </a:r>
            <a:r>
              <a:rPr lang="nl-NL" b="0" dirty="0" err="1">
                <a:cs typeface="Calibri"/>
              </a:rPr>
              <a:t>discussed</a:t>
            </a:r>
            <a:r>
              <a:rPr lang="nl-NL" b="0" dirty="0">
                <a:cs typeface="Calibri"/>
              </a:rPr>
              <a:t> </a:t>
            </a:r>
            <a:r>
              <a:rPr lang="nl-NL" b="0" dirty="0" err="1">
                <a:cs typeface="Calibri"/>
              </a:rPr>
              <a:t>one</a:t>
            </a:r>
            <a:r>
              <a:rPr lang="nl-NL" b="0" dirty="0">
                <a:cs typeface="Calibri"/>
              </a:rPr>
              <a:t> </a:t>
            </a:r>
            <a:r>
              <a:rPr lang="nl-NL" b="0" dirty="0" err="1">
                <a:cs typeface="Calibri"/>
              </a:rPr>
              <a:t>by</a:t>
            </a:r>
            <a:r>
              <a:rPr lang="nl-NL" b="0" dirty="0">
                <a:cs typeface="Calibri"/>
              </a:rPr>
              <a:t> </a:t>
            </a:r>
            <a:r>
              <a:rPr lang="nl-NL" b="0" dirty="0" err="1">
                <a:cs typeface="Calibri"/>
              </a:rPr>
              <a:t>one</a:t>
            </a:r>
            <a:r>
              <a:rPr lang="nl-NL" b="0" dirty="0">
                <a:cs typeface="Calibri"/>
              </a:rPr>
              <a:t>; in </a:t>
            </a:r>
            <a:r>
              <a:rPr lang="nl-NL" b="0" dirty="0" err="1">
                <a:cs typeface="Calibri"/>
              </a:rPr>
              <a:t>the</a:t>
            </a:r>
            <a:r>
              <a:rPr lang="nl-NL" b="0" dirty="0">
                <a:cs typeface="Calibri"/>
              </a:rPr>
              <a:t> background we </a:t>
            </a:r>
            <a:r>
              <a:rPr lang="nl-NL" b="0" dirty="0" err="1">
                <a:cs typeface="Calibri"/>
              </a:rPr>
              <a:t>see</a:t>
            </a:r>
            <a:r>
              <a:rPr lang="nl-NL" b="0" dirty="0">
                <a:cs typeface="Calibri"/>
              </a:rPr>
              <a:t> </a:t>
            </a:r>
            <a:r>
              <a:rPr lang="nl-NL" b="0" dirty="0" err="1">
                <a:cs typeface="Calibri"/>
              </a:rPr>
              <a:t>the</a:t>
            </a:r>
            <a:r>
              <a:rPr lang="nl-NL" b="0" dirty="0">
                <a:cs typeface="Calibri"/>
              </a:rPr>
              <a:t> web of </a:t>
            </a:r>
            <a:r>
              <a:rPr lang="nl-NL" b="0" dirty="0" err="1">
                <a:cs typeface="Calibri"/>
              </a:rPr>
              <a:t>key</a:t>
            </a:r>
            <a:r>
              <a:rPr lang="nl-NL" b="0" dirty="0">
                <a:cs typeface="Calibri"/>
              </a:rPr>
              <a:t> </a:t>
            </a:r>
            <a:r>
              <a:rPr lang="nl-NL" b="0" dirty="0" err="1">
                <a:cs typeface="Calibri"/>
              </a:rPr>
              <a:t>global</a:t>
            </a:r>
            <a:r>
              <a:rPr lang="nl-NL" b="0" dirty="0">
                <a:cs typeface="Calibri"/>
              </a:rPr>
              <a:t> </a:t>
            </a:r>
            <a:r>
              <a:rPr lang="nl-NL" b="0" dirty="0" err="1">
                <a:cs typeface="Calibri"/>
              </a:rPr>
              <a:t>connections</a:t>
            </a:r>
            <a:r>
              <a:rPr lang="nl-NL" b="0" dirty="0">
                <a:cs typeface="Calibri"/>
              </a:rPr>
              <a:t> </a:t>
            </a:r>
            <a:r>
              <a:rPr lang="nl-NL" b="0" dirty="0" err="1">
                <a:cs typeface="Calibri"/>
              </a:rPr>
              <a:t>drawn</a:t>
            </a:r>
            <a:r>
              <a:rPr lang="nl-NL" b="0" dirty="0">
                <a:cs typeface="Calibri"/>
              </a:rPr>
              <a:t> </a:t>
            </a:r>
            <a:r>
              <a:rPr lang="nl-NL" b="0" dirty="0" err="1">
                <a:cs typeface="Calibri"/>
              </a:rPr>
              <a:t>by</a:t>
            </a:r>
            <a:r>
              <a:rPr lang="nl-NL" b="0" dirty="0">
                <a:cs typeface="Calibri"/>
              </a:rPr>
              <a:t> </a:t>
            </a:r>
            <a:r>
              <a:rPr lang="nl-NL" b="0" dirty="0" err="1">
                <a:cs typeface="Calibri"/>
              </a:rPr>
              <a:t>participants</a:t>
            </a:r>
            <a:r>
              <a:rPr lang="nl-NL" b="0" dirty="0">
                <a:cs typeface="Calibri"/>
              </a:rPr>
              <a:t> in </a:t>
            </a:r>
            <a:r>
              <a:rPr lang="nl-NL" b="0" dirty="0" err="1">
                <a:cs typeface="Calibri"/>
              </a:rPr>
              <a:t>the</a:t>
            </a:r>
            <a:r>
              <a:rPr lang="nl-NL" b="0" dirty="0">
                <a:cs typeface="Calibri"/>
              </a:rPr>
              <a:t> </a:t>
            </a:r>
            <a:r>
              <a:rPr lang="nl-NL" b="0" dirty="0" err="1">
                <a:cs typeface="Calibri"/>
              </a:rPr>
              <a:t>discussion</a:t>
            </a:r>
            <a:r>
              <a:rPr lang="nl-NL" b="0"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0"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p:txBody>
      </p:sp>
      <p:sp>
        <p:nvSpPr>
          <p:cNvPr id="4" name="Slide Number Placeholder 3">
            <a:extLst>
              <a:ext uri="{FF2B5EF4-FFF2-40B4-BE49-F238E27FC236}">
                <a16:creationId xmlns:a16="http://schemas.microsoft.com/office/drawing/2014/main" id="{991AA63F-91F4-DCCE-7F4E-D3C39A866B28}"/>
              </a:ext>
            </a:extLst>
          </p:cNvPr>
          <p:cNvSpPr>
            <a:spLocks noGrp="1"/>
          </p:cNvSpPr>
          <p:nvPr>
            <p:ph type="sldNum" sz="quarter" idx="5"/>
          </p:nvPr>
        </p:nvSpPr>
        <p:spPr/>
        <p:txBody>
          <a:bodyPr/>
          <a:lstStyle/>
          <a:p>
            <a:fld id="{38FBFCCF-258B-4FDF-84F3-22031A79B006}" type="slidenum">
              <a:rPr lang="en-GB" smtClean="0"/>
              <a:t>15</a:t>
            </a:fld>
            <a:endParaRPr lang="en-GB"/>
          </a:p>
        </p:txBody>
      </p:sp>
    </p:spTree>
    <p:extLst>
      <p:ext uri="{BB962C8B-B14F-4D97-AF65-F5344CB8AC3E}">
        <p14:creationId xmlns:p14="http://schemas.microsoft.com/office/powerpoint/2010/main" val="4096055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8FF4F-7CD3-742B-D343-A50139782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EC1B4-42CC-54DA-9F38-5089ABDE7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9836C-B2BD-2AA7-9CFB-974FFAEC5D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cs typeface="Calibri"/>
              </a:rPr>
              <a:t>The clusters </a:t>
            </a:r>
            <a:r>
              <a:rPr lang="nl-NL" b="0" dirty="0" err="1">
                <a:cs typeface="Calibri"/>
              </a:rPr>
              <a:t>offered</a:t>
            </a:r>
            <a:r>
              <a:rPr lang="nl-NL" b="0" dirty="0">
                <a:cs typeface="Calibri"/>
              </a:rPr>
              <a:t> a </a:t>
            </a:r>
            <a:r>
              <a:rPr lang="nl-NL" b="1" dirty="0">
                <a:cs typeface="Calibri"/>
              </a:rPr>
              <a:t>base </a:t>
            </a:r>
            <a:r>
              <a:rPr lang="nl-NL" b="1" dirty="0" err="1">
                <a:cs typeface="Calibri"/>
              </a:rPr>
              <a:t>for</a:t>
            </a:r>
            <a:r>
              <a:rPr lang="nl-NL" b="1" dirty="0">
                <a:cs typeface="Calibri"/>
              </a:rPr>
              <a:t> </a:t>
            </a:r>
            <a:r>
              <a:rPr lang="nl-NL" b="1" dirty="0" err="1">
                <a:cs typeface="Calibri"/>
              </a:rPr>
              <a:t>comparison</a:t>
            </a:r>
            <a:r>
              <a:rPr lang="nl-NL" b="1" dirty="0">
                <a:cs typeface="Calibri"/>
              </a:rPr>
              <a:t> </a:t>
            </a:r>
            <a:r>
              <a:rPr lang="nl-NL" b="1" dirty="0" err="1">
                <a:cs typeface="Calibri"/>
              </a:rPr>
              <a:t>with</a:t>
            </a:r>
            <a:r>
              <a:rPr lang="nl-NL" b="1" dirty="0">
                <a:cs typeface="Calibri"/>
              </a:rPr>
              <a:t>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33444C"/>
              </a:solidFill>
            </a:endParaRPr>
          </a:p>
          <a:p>
            <a:pPr marL="0" indent="0">
              <a:lnSpc>
                <a:spcPct val="100000"/>
              </a:lnSpc>
              <a:buNone/>
            </a:pPr>
            <a:r>
              <a:rPr lang="nl-NL" sz="1200" b="1" dirty="0">
                <a:solidFill>
                  <a:srgbClr val="33444C"/>
                </a:solidFill>
              </a:rPr>
              <a:t>Dark blue </a:t>
            </a:r>
            <a:r>
              <a:rPr lang="nl-NL" sz="1200" b="0" dirty="0" err="1">
                <a:solidFill>
                  <a:srgbClr val="33444C"/>
                </a:solidFill>
              </a:rPr>
              <a:t>indicates</a:t>
            </a:r>
            <a:r>
              <a:rPr lang="nl-NL" sz="1200" b="0" dirty="0">
                <a:solidFill>
                  <a:srgbClr val="33444C"/>
                </a:solidFill>
              </a:rPr>
              <a:t> </a:t>
            </a:r>
            <a:r>
              <a:rPr lang="nl-NL" sz="1200" b="0" dirty="0" err="1">
                <a:solidFill>
                  <a:srgbClr val="33444C"/>
                </a:solidFill>
              </a:rPr>
              <a:t>the</a:t>
            </a:r>
            <a:r>
              <a:rPr lang="nl-NL" sz="1200" b="0" dirty="0">
                <a:solidFill>
                  <a:srgbClr val="33444C"/>
                </a:solidFill>
              </a:rPr>
              <a:t> common </a:t>
            </a:r>
            <a:r>
              <a:rPr lang="nl-NL" sz="1200" b="0" dirty="0" err="1">
                <a:solidFill>
                  <a:srgbClr val="33444C"/>
                </a:solidFill>
              </a:rPr>
              <a:t>ground</a:t>
            </a:r>
            <a:r>
              <a:rPr lang="nl-NL" sz="1200" b="0" dirty="0">
                <a:solidFill>
                  <a:srgbClr val="33444C"/>
                </a:solidFill>
              </a:rPr>
              <a:t> </a:t>
            </a:r>
            <a:r>
              <a:rPr lang="nl-NL" sz="1200" b="0" dirty="0" err="1">
                <a:solidFill>
                  <a:srgbClr val="33444C"/>
                </a:solidFill>
              </a:rPr>
              <a:t>between</a:t>
            </a:r>
            <a:r>
              <a:rPr lang="nl-NL" sz="1200" b="0" dirty="0">
                <a:solidFill>
                  <a:srgbClr val="33444C"/>
                </a:solidFill>
              </a:rPr>
              <a:t> policy </a:t>
            </a:r>
            <a:r>
              <a:rPr lang="nl-NL" sz="1200" b="0" dirty="0" err="1">
                <a:solidFill>
                  <a:srgbClr val="33444C"/>
                </a:solidFill>
              </a:rPr>
              <a:t>and</a:t>
            </a:r>
            <a:r>
              <a:rPr lang="nl-NL" sz="1200" b="0" dirty="0">
                <a:solidFill>
                  <a:srgbClr val="33444C"/>
                </a:solidFill>
              </a:rPr>
              <a:t> community </a:t>
            </a:r>
            <a:r>
              <a:rPr lang="nl-NL" sz="1200" b="0" dirty="0" err="1">
                <a:solidFill>
                  <a:srgbClr val="33444C"/>
                </a:solidFill>
              </a:rPr>
              <a:t>perspectives</a:t>
            </a:r>
            <a:r>
              <a:rPr lang="nl-NL" sz="1200" b="0" dirty="0">
                <a:solidFill>
                  <a:srgbClr val="33444C"/>
                </a:solidFill>
              </a:rPr>
              <a:t> </a:t>
            </a:r>
            <a:r>
              <a:rPr lang="nl-NL" sz="1200" b="0" dirty="0" err="1">
                <a:solidFill>
                  <a:srgbClr val="33444C"/>
                </a:solidFill>
              </a:rPr>
              <a:t>with</a:t>
            </a:r>
            <a:r>
              <a:rPr lang="nl-NL" sz="1200" b="0" dirty="0">
                <a:solidFill>
                  <a:srgbClr val="33444C"/>
                </a:solidFill>
              </a:rPr>
              <a:t> a </a:t>
            </a:r>
            <a:r>
              <a:rPr lang="nl-NL" sz="1200" b="1" dirty="0" err="1">
                <a:solidFill>
                  <a:srgbClr val="33444C"/>
                </a:solidFill>
              </a:rPr>
              <a:t>degree</a:t>
            </a:r>
            <a:r>
              <a:rPr lang="nl-NL" sz="1200" b="1" dirty="0">
                <a:solidFill>
                  <a:srgbClr val="33444C"/>
                </a:solidFill>
              </a:rPr>
              <a:t> of </a:t>
            </a:r>
            <a:r>
              <a:rPr lang="nl-NL" sz="1200" b="1" dirty="0" err="1">
                <a:solidFill>
                  <a:srgbClr val="33444C"/>
                </a:solidFill>
              </a:rPr>
              <a:t>interpretation</a:t>
            </a:r>
            <a:r>
              <a:rPr lang="nl-NL" sz="1200" b="0" dirty="0">
                <a:solidFill>
                  <a:srgbClr val="33444C"/>
                </a:solidFill>
              </a:rPr>
              <a:t>: </a:t>
            </a:r>
            <a:r>
              <a:rPr lang="nl-NL" sz="1200" b="0" dirty="0" err="1">
                <a:solidFill>
                  <a:srgbClr val="33444C"/>
                </a:solidFill>
              </a:rPr>
              <a:t>if</a:t>
            </a:r>
            <a:r>
              <a:rPr lang="nl-NL" sz="1200" b="0" dirty="0">
                <a:solidFill>
                  <a:srgbClr val="33444C"/>
                </a:solidFill>
              </a:rPr>
              <a:t> </a:t>
            </a:r>
            <a:r>
              <a:rPr lang="nl-NL" sz="1200" b="0" dirty="0" err="1">
                <a:solidFill>
                  <a:srgbClr val="33444C"/>
                </a:solidFill>
              </a:rPr>
              <a:t>perspectives</a:t>
            </a:r>
            <a:r>
              <a:rPr lang="nl-NL" sz="1200" b="0" dirty="0">
                <a:solidFill>
                  <a:srgbClr val="33444C"/>
                </a:solidFill>
              </a:rPr>
              <a:t> </a:t>
            </a:r>
            <a:r>
              <a:rPr lang="nl-NL" sz="1200" b="0" dirty="0" err="1">
                <a:solidFill>
                  <a:srgbClr val="33444C"/>
                </a:solidFill>
              </a:rPr>
              <a:t>aling</a:t>
            </a:r>
            <a:r>
              <a:rPr lang="nl-NL" sz="1200" b="0" dirty="0">
                <a:solidFill>
                  <a:srgbClr val="33444C"/>
                </a:solidFill>
              </a:rPr>
              <a:t>, </a:t>
            </a:r>
            <a:r>
              <a:rPr lang="nl-NL" sz="1200" b="0" dirty="0" err="1">
                <a:solidFill>
                  <a:srgbClr val="33444C"/>
                </a:solidFill>
              </a:rPr>
              <a:t>differ</a:t>
            </a:r>
            <a:r>
              <a:rPr lang="nl-NL" sz="1200" b="0" dirty="0">
                <a:solidFill>
                  <a:srgbClr val="33444C"/>
                </a:solidFill>
              </a:rPr>
              <a:t>, </a:t>
            </a:r>
            <a:r>
              <a:rPr lang="nl-NL" sz="1200" b="0" dirty="0" err="1">
                <a:solidFill>
                  <a:srgbClr val="33444C"/>
                </a:solidFill>
              </a:rPr>
              <a:t>partially</a:t>
            </a:r>
            <a:r>
              <a:rPr lang="nl-NL" sz="1200" b="0" dirty="0">
                <a:solidFill>
                  <a:srgbClr val="33444C"/>
                </a:solidFill>
              </a:rPr>
              <a:t> </a:t>
            </a:r>
            <a:r>
              <a:rPr lang="nl-NL" sz="1200" b="0" dirty="0" err="1">
                <a:solidFill>
                  <a:srgbClr val="33444C"/>
                </a:solidFill>
              </a:rPr>
              <a:t>align</a:t>
            </a:r>
            <a:r>
              <a:rPr lang="nl-NL" sz="1200" b="0" dirty="0">
                <a:solidFill>
                  <a:srgbClr val="33444C"/>
                </a:solidFill>
              </a:rPr>
              <a:t> or </a:t>
            </a:r>
            <a:r>
              <a:rPr lang="nl-NL" sz="1200" b="0" dirty="0" err="1">
                <a:solidFill>
                  <a:srgbClr val="33444C"/>
                </a:solidFill>
              </a:rPr>
              <a:t>oppose</a:t>
            </a:r>
            <a:r>
              <a:rPr lang="nl-NL" sz="1200" b="0" dirty="0">
                <a:solidFill>
                  <a:srgbClr val="33444C"/>
                </a:solidFill>
              </a:rPr>
              <a:t>. </a:t>
            </a:r>
            <a:r>
              <a:rPr lang="nl-NL" sz="1200" b="1" dirty="0">
                <a:solidFill>
                  <a:srgbClr val="33444C"/>
                </a:solidFill>
              </a:rPr>
              <a:t>Light blue</a:t>
            </a:r>
            <a:r>
              <a:rPr lang="nl-NL" sz="1200" b="0" dirty="0">
                <a:solidFill>
                  <a:srgbClr val="33444C"/>
                </a:solidFill>
              </a:rPr>
              <a:t> </a:t>
            </a:r>
            <a:r>
              <a:rPr lang="nl-NL" sz="1200" b="0" dirty="0" err="1">
                <a:solidFill>
                  <a:srgbClr val="33444C"/>
                </a:solidFill>
              </a:rPr>
              <a:t>indicates</a:t>
            </a:r>
            <a:r>
              <a:rPr lang="nl-NL" sz="1200" b="0" dirty="0">
                <a:solidFill>
                  <a:srgbClr val="33444C"/>
                </a:solidFill>
              </a:rPr>
              <a:t> TC present </a:t>
            </a:r>
            <a:r>
              <a:rPr lang="nl-NL" sz="1200" b="0" dirty="0" err="1">
                <a:solidFill>
                  <a:srgbClr val="33444C"/>
                </a:solidFill>
              </a:rPr>
              <a:t>only</a:t>
            </a:r>
            <a:r>
              <a:rPr lang="nl-NL" sz="1200" b="0" dirty="0">
                <a:solidFill>
                  <a:srgbClr val="33444C"/>
                </a:solidFill>
              </a:rPr>
              <a:t> in </a:t>
            </a:r>
            <a:r>
              <a:rPr lang="nl-NL" sz="1200" b="0" dirty="0" err="1">
                <a:solidFill>
                  <a:srgbClr val="33444C"/>
                </a:solidFill>
              </a:rPr>
              <a:t>the</a:t>
            </a:r>
            <a:r>
              <a:rPr lang="nl-NL" sz="1200" b="0" dirty="0">
                <a:solidFill>
                  <a:srgbClr val="33444C"/>
                </a:solidFill>
              </a:rPr>
              <a:t> com. </a:t>
            </a:r>
            <a:r>
              <a:rPr lang="nl-NL" sz="1200" b="0" dirty="0" err="1">
                <a:solidFill>
                  <a:srgbClr val="33444C"/>
                </a:solidFill>
              </a:rPr>
              <a:t>perspective</a:t>
            </a:r>
            <a:r>
              <a:rPr lang="nl-NL" sz="1200" b="0" dirty="0">
                <a:solidFill>
                  <a:srgbClr val="33444C"/>
                </a:solidFill>
              </a:rPr>
              <a:t>.</a:t>
            </a:r>
          </a:p>
        </p:txBody>
      </p:sp>
      <p:sp>
        <p:nvSpPr>
          <p:cNvPr id="4" name="Slide Number Placeholder 3">
            <a:extLst>
              <a:ext uri="{FF2B5EF4-FFF2-40B4-BE49-F238E27FC236}">
                <a16:creationId xmlns:a16="http://schemas.microsoft.com/office/drawing/2014/main" id="{D8575013-75DC-F627-C3FD-142799C91379}"/>
              </a:ext>
            </a:extLst>
          </p:cNvPr>
          <p:cNvSpPr>
            <a:spLocks noGrp="1"/>
          </p:cNvSpPr>
          <p:nvPr>
            <p:ph type="sldNum" sz="quarter" idx="5"/>
          </p:nvPr>
        </p:nvSpPr>
        <p:spPr/>
        <p:txBody>
          <a:bodyPr/>
          <a:lstStyle/>
          <a:p>
            <a:fld id="{38FBFCCF-258B-4FDF-84F3-22031A79B006}" type="slidenum">
              <a:rPr lang="en-GB" smtClean="0"/>
              <a:t>16</a:t>
            </a:fld>
            <a:endParaRPr lang="en-GB"/>
          </a:p>
        </p:txBody>
      </p:sp>
    </p:spTree>
    <p:extLst>
      <p:ext uri="{BB962C8B-B14F-4D97-AF65-F5344CB8AC3E}">
        <p14:creationId xmlns:p14="http://schemas.microsoft.com/office/powerpoint/2010/main" val="291878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EEE42-A46B-7D40-E631-0E9410CB6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E983B-52C2-611C-33E8-E33AFF85B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D2FFA-455C-05D2-EFAD-61ABB1D4D9FE}"/>
              </a:ext>
            </a:extLst>
          </p:cNvPr>
          <p:cNvSpPr>
            <a:spLocks noGrp="1"/>
          </p:cNvSpPr>
          <p:nvPr>
            <p:ph type="body" idx="1"/>
          </p:nvPr>
        </p:nvSpPr>
        <p:spPr/>
        <p:txBody>
          <a:bodyPr/>
          <a:lstStyle/>
          <a:p>
            <a:pPr marL="0" indent="0">
              <a:lnSpc>
                <a:spcPct val="100000"/>
              </a:lnSpc>
              <a:buNone/>
            </a:pPr>
            <a:endParaRPr lang="nl-NL" sz="1200" dirty="0"/>
          </a:p>
          <a:p>
            <a:pPr marL="0" indent="0">
              <a:lnSpc>
                <a:spcPct val="100000"/>
              </a:lnSpc>
              <a:buNone/>
            </a:pPr>
            <a:r>
              <a:rPr lang="nl-NL" sz="1200" dirty="0"/>
              <a:t>we </a:t>
            </a:r>
            <a:r>
              <a:rPr lang="nl-NL" sz="1200" dirty="0" err="1"/>
              <a:t>used</a:t>
            </a:r>
            <a:r>
              <a:rPr lang="nl-NL" sz="1200" dirty="0"/>
              <a:t> These analyses </a:t>
            </a:r>
            <a:r>
              <a:rPr lang="nl-NL" sz="1200" dirty="0" err="1"/>
              <a:t>to</a:t>
            </a:r>
            <a:r>
              <a:rPr lang="nl-NL" sz="1200" dirty="0"/>
              <a:t> </a:t>
            </a:r>
            <a:r>
              <a:rPr lang="nl-NL" sz="1200" dirty="0" err="1"/>
              <a:t>formulate</a:t>
            </a:r>
            <a:r>
              <a:rPr lang="nl-NL" sz="1200" dirty="0"/>
              <a:t> policy </a:t>
            </a:r>
            <a:r>
              <a:rPr lang="nl-NL" sz="1200" b="1" dirty="0" err="1"/>
              <a:t>seed</a:t>
            </a:r>
            <a:r>
              <a:rPr lang="nl-NL" sz="1200" b="1" dirty="0"/>
              <a:t> </a:t>
            </a:r>
            <a:r>
              <a:rPr lang="nl-NL" sz="1200" b="1" dirty="0" err="1"/>
              <a:t>Staments</a:t>
            </a:r>
            <a:r>
              <a:rPr lang="nl-NL" sz="1200" b="1" dirty="0"/>
              <a:t> (SS)</a:t>
            </a:r>
            <a:r>
              <a:rPr lang="nl-NL" sz="1200" dirty="0"/>
              <a:t> </a:t>
            </a:r>
            <a:r>
              <a:rPr lang="nl-NL" sz="1200" dirty="0" err="1"/>
              <a:t>based</a:t>
            </a:r>
            <a:r>
              <a:rPr lang="nl-NL" sz="1200" dirty="0"/>
              <a:t> on community </a:t>
            </a:r>
            <a:r>
              <a:rPr lang="nl-NL" sz="1200" dirty="0" err="1"/>
              <a:t>perspectives</a:t>
            </a:r>
            <a:r>
              <a:rPr lang="nl-NL" sz="1200" dirty="0"/>
              <a:t> of </a:t>
            </a:r>
            <a:r>
              <a:rPr lang="nl-NL" sz="1200" dirty="0" err="1"/>
              <a:t>the</a:t>
            </a:r>
            <a:r>
              <a:rPr lang="nl-NL" sz="1200" dirty="0"/>
              <a:t> </a:t>
            </a:r>
            <a:r>
              <a:rPr lang="nl-NL" sz="1200" dirty="0" err="1"/>
              <a:t>transition</a:t>
            </a:r>
            <a:r>
              <a:rPr lang="nl-NL" sz="1200" dirty="0"/>
              <a:t>; </a:t>
            </a:r>
            <a:r>
              <a:rPr lang="nl-NL" sz="1200" dirty="0" err="1"/>
              <a:t>and</a:t>
            </a:r>
            <a:r>
              <a:rPr lang="nl-NL" sz="1200" dirty="0"/>
              <a:t> </a:t>
            </a:r>
            <a:r>
              <a:rPr lang="nl-NL" sz="1200" dirty="0" err="1"/>
              <a:t>to</a:t>
            </a:r>
            <a:r>
              <a:rPr lang="nl-NL" sz="1200" dirty="0"/>
              <a:t> </a:t>
            </a:r>
            <a:r>
              <a:rPr lang="nl-NL" sz="1200" dirty="0" err="1"/>
              <a:t>inform</a:t>
            </a:r>
            <a:r>
              <a:rPr lang="nl-NL" sz="1200" dirty="0"/>
              <a:t> </a:t>
            </a:r>
            <a:r>
              <a:rPr lang="nl-NL" sz="1200" b="1" dirty="0" err="1"/>
              <a:t>regional</a:t>
            </a:r>
            <a:r>
              <a:rPr lang="nl-NL" sz="1200" b="1" dirty="0"/>
              <a:t> design </a:t>
            </a:r>
            <a:r>
              <a:rPr lang="nl-NL" sz="1200" b="1" dirty="0" err="1"/>
              <a:t>illustrations</a:t>
            </a:r>
            <a:r>
              <a:rPr lang="nl-NL" sz="1200" b="1" dirty="0"/>
              <a:t>, </a:t>
            </a:r>
            <a:r>
              <a:rPr lang="nl-NL" sz="1200" b="1" dirty="0" err="1"/>
              <a:t>depicting</a:t>
            </a:r>
            <a:r>
              <a:rPr lang="nl-NL" sz="1200" b="1" dirty="0"/>
              <a:t> </a:t>
            </a:r>
            <a:r>
              <a:rPr lang="nl-NL" sz="1200" b="1" dirty="0" err="1"/>
              <a:t>regional</a:t>
            </a:r>
            <a:r>
              <a:rPr lang="nl-NL" sz="1200" b="1" dirty="0"/>
              <a:t> </a:t>
            </a:r>
            <a:r>
              <a:rPr lang="nl-NL" sz="1200" b="1" dirty="0" err="1"/>
              <a:t>futures</a:t>
            </a:r>
            <a:r>
              <a:rPr lang="nl-NL" sz="1200" b="1" dirty="0"/>
              <a:t> </a:t>
            </a:r>
            <a:r>
              <a:rPr lang="nl-NL" sz="1200" b="1" dirty="0" err="1"/>
              <a:t>from</a:t>
            </a:r>
            <a:r>
              <a:rPr lang="nl-NL" sz="1200" b="1" dirty="0"/>
              <a:t> </a:t>
            </a:r>
            <a:r>
              <a:rPr lang="nl-NL" sz="1200" b="1" dirty="0" err="1"/>
              <a:t>the</a:t>
            </a:r>
            <a:r>
              <a:rPr lang="nl-NL" sz="1200" b="1" dirty="0"/>
              <a:t> community </a:t>
            </a:r>
            <a:r>
              <a:rPr lang="nl-NL" sz="1200" b="1" dirty="0" err="1"/>
              <a:t>perspective</a:t>
            </a:r>
            <a:r>
              <a:rPr lang="nl-NL" sz="1200" b="1" dirty="0"/>
              <a:t>; </a:t>
            </a:r>
            <a:r>
              <a:rPr lang="nl-NL" sz="1200" b="1" dirty="0" err="1"/>
              <a:t>comparing</a:t>
            </a:r>
            <a:r>
              <a:rPr lang="nl-NL" sz="1200" b="1" dirty="0"/>
              <a:t> these </a:t>
            </a:r>
            <a:r>
              <a:rPr lang="nl-NL" sz="1200" b="1" dirty="0" err="1"/>
              <a:t>futures</a:t>
            </a:r>
            <a:r>
              <a:rPr lang="nl-NL" sz="1200" b="1" dirty="0"/>
              <a:t> </a:t>
            </a:r>
            <a:r>
              <a:rPr lang="nl-NL" sz="1200" b="1" dirty="0" err="1"/>
              <a:t>with</a:t>
            </a:r>
            <a:r>
              <a:rPr lang="nl-NL" sz="1200" b="1" dirty="0"/>
              <a:t> </a:t>
            </a:r>
            <a:r>
              <a:rPr lang="nl-NL" sz="1200" b="1" dirty="0" err="1"/>
              <a:t>the</a:t>
            </a:r>
            <a:r>
              <a:rPr lang="nl-NL" sz="1200" b="1" dirty="0"/>
              <a:t> policy </a:t>
            </a:r>
            <a:r>
              <a:rPr lang="nl-NL" sz="1200" b="1" dirty="0" err="1"/>
              <a:t>imagined</a:t>
            </a:r>
            <a:r>
              <a:rPr lang="nl-NL" sz="1200" b="1" dirty="0"/>
              <a:t> impact. </a:t>
            </a:r>
            <a:endParaRPr lang="nl-NL" b="0" dirty="0">
              <a:cs typeface="Calibri"/>
            </a:endParaRPr>
          </a:p>
          <a:p>
            <a:endParaRPr lang="nl-NL" b="0" dirty="0">
              <a:cs typeface="Calibri"/>
            </a:endParaRPr>
          </a:p>
          <a:p>
            <a:endParaRPr lang="nl-NL" b="0" dirty="0">
              <a:cs typeface="Calibri"/>
            </a:endParaRPr>
          </a:p>
        </p:txBody>
      </p:sp>
      <p:sp>
        <p:nvSpPr>
          <p:cNvPr id="4" name="Slide Number Placeholder 3">
            <a:extLst>
              <a:ext uri="{FF2B5EF4-FFF2-40B4-BE49-F238E27FC236}">
                <a16:creationId xmlns:a16="http://schemas.microsoft.com/office/drawing/2014/main" id="{2D2F4DA8-B131-1E2C-CE15-CE7DDF34CF6B}"/>
              </a:ext>
            </a:extLst>
          </p:cNvPr>
          <p:cNvSpPr>
            <a:spLocks noGrp="1"/>
          </p:cNvSpPr>
          <p:nvPr>
            <p:ph type="sldNum" sz="quarter" idx="5"/>
          </p:nvPr>
        </p:nvSpPr>
        <p:spPr/>
        <p:txBody>
          <a:bodyPr/>
          <a:lstStyle/>
          <a:p>
            <a:fld id="{38FBFCCF-258B-4FDF-84F3-22031A79B006}" type="slidenum">
              <a:rPr lang="en-GB" smtClean="0"/>
              <a:t>17</a:t>
            </a:fld>
            <a:endParaRPr lang="en-GB"/>
          </a:p>
        </p:txBody>
      </p:sp>
    </p:spTree>
    <p:extLst>
      <p:ext uri="{BB962C8B-B14F-4D97-AF65-F5344CB8AC3E}">
        <p14:creationId xmlns:p14="http://schemas.microsoft.com/office/powerpoint/2010/main" val="34242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C0926-DE14-596B-5A64-774DA8BD1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7AC38-5FAA-339D-03C0-18E8ED401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11D40-64CE-2FE3-86D4-8A3381AF1095}"/>
              </a:ext>
            </a:extLst>
          </p:cNvPr>
          <p:cNvSpPr>
            <a:spLocks noGrp="1"/>
          </p:cNvSpPr>
          <p:nvPr>
            <p:ph type="body" idx="1"/>
          </p:nvPr>
        </p:nvSpPr>
        <p:spPr/>
        <p:txBody>
          <a:bodyPr/>
          <a:lstStyle/>
          <a:p>
            <a:r>
              <a:rPr lang="nl-NL" b="0" dirty="0">
                <a:cs typeface="Calibri"/>
              </a:rPr>
              <a:t>The policy </a:t>
            </a:r>
            <a:r>
              <a:rPr lang="nl-NL" b="0" dirty="0" err="1">
                <a:cs typeface="Calibri"/>
              </a:rPr>
              <a:t>and</a:t>
            </a:r>
            <a:r>
              <a:rPr lang="nl-NL" b="0" dirty="0">
                <a:cs typeface="Calibri"/>
              </a:rPr>
              <a:t> community </a:t>
            </a:r>
            <a:r>
              <a:rPr lang="nl-NL" b="0" dirty="0" err="1">
                <a:cs typeface="Calibri"/>
              </a:rPr>
              <a:t>future</a:t>
            </a:r>
            <a:r>
              <a:rPr lang="nl-NL" b="0" dirty="0">
                <a:cs typeface="Calibri"/>
              </a:rPr>
              <a:t> </a:t>
            </a:r>
            <a:r>
              <a:rPr lang="nl-NL" b="0" dirty="0" err="1">
                <a:cs typeface="Calibri"/>
              </a:rPr>
              <a:t>futures</a:t>
            </a:r>
            <a:r>
              <a:rPr lang="nl-NL" b="0" dirty="0">
                <a:cs typeface="Calibri"/>
              </a:rPr>
              <a:t> </a:t>
            </a:r>
            <a:r>
              <a:rPr lang="nl-NL" b="0" dirty="0" err="1">
                <a:cs typeface="Calibri"/>
              </a:rPr>
              <a:t>were</a:t>
            </a:r>
            <a:r>
              <a:rPr lang="nl-NL" b="0" dirty="0">
                <a:cs typeface="Calibri"/>
              </a:rPr>
              <a:t> </a:t>
            </a:r>
            <a:r>
              <a:rPr lang="nl-NL" b="0" dirty="0" err="1">
                <a:cs typeface="Calibri"/>
              </a:rPr>
              <a:t>juxtaposed</a:t>
            </a:r>
            <a:r>
              <a:rPr lang="nl-NL" b="0" dirty="0">
                <a:cs typeface="Calibri"/>
              </a:rPr>
              <a:t> </a:t>
            </a:r>
            <a:r>
              <a:rPr lang="nl-NL" b="0" dirty="0" err="1">
                <a:cs typeface="Calibri"/>
              </a:rPr>
              <a:t>and</a:t>
            </a:r>
            <a:r>
              <a:rPr lang="nl-NL" b="0" dirty="0">
                <a:cs typeface="Calibri"/>
              </a:rPr>
              <a:t> </a:t>
            </a:r>
            <a:r>
              <a:rPr lang="nl-NL" b="0" dirty="0" err="1">
                <a:cs typeface="Calibri"/>
              </a:rPr>
              <a:t>reframed</a:t>
            </a:r>
            <a:r>
              <a:rPr lang="nl-NL" b="0" dirty="0">
                <a:cs typeface="Calibri"/>
              </a:rPr>
              <a:t> in a </a:t>
            </a:r>
            <a:r>
              <a:rPr lang="nl-NL" b="0" dirty="0" err="1">
                <a:cs typeface="Calibri"/>
              </a:rPr>
              <a:t>tryptich</a:t>
            </a:r>
            <a:r>
              <a:rPr lang="nl-NL" b="0" dirty="0">
                <a:cs typeface="Calibri"/>
              </a:rPr>
              <a:t> format. </a:t>
            </a:r>
          </a:p>
          <a:p>
            <a:r>
              <a:rPr lang="nl-NL" b="0" dirty="0" err="1">
                <a:cs typeface="Calibri"/>
              </a:rPr>
              <a:t>Example</a:t>
            </a:r>
            <a:r>
              <a:rPr lang="nl-NL" b="0" dirty="0">
                <a:cs typeface="Calibri"/>
              </a:rPr>
              <a:t> of </a:t>
            </a:r>
            <a:r>
              <a:rPr lang="nl-NL" b="0" dirty="0" err="1">
                <a:cs typeface="Calibri"/>
              </a:rPr>
              <a:t>regional</a:t>
            </a:r>
            <a:r>
              <a:rPr lang="nl-NL" b="0" dirty="0">
                <a:cs typeface="Calibri"/>
              </a:rPr>
              <a:t> design </a:t>
            </a:r>
            <a:r>
              <a:rPr lang="nl-NL" b="0" dirty="0" err="1">
                <a:cs typeface="Calibri"/>
              </a:rPr>
              <a:t>illustration</a:t>
            </a:r>
            <a:r>
              <a:rPr lang="nl-NL" b="0" dirty="0">
                <a:cs typeface="Calibri"/>
              </a:rPr>
              <a:t> </a:t>
            </a:r>
            <a:r>
              <a:rPr lang="nl-NL" b="0" dirty="0" err="1">
                <a:cs typeface="Calibri"/>
              </a:rPr>
              <a:t>from</a:t>
            </a:r>
            <a:r>
              <a:rPr lang="nl-NL" b="0" dirty="0">
                <a:cs typeface="Calibri"/>
              </a:rPr>
              <a:t> Katowice, </a:t>
            </a:r>
            <a:r>
              <a:rPr lang="nl-NL" b="0" dirty="0" err="1">
                <a:cs typeface="Calibri"/>
              </a:rPr>
              <a:t>combining</a:t>
            </a:r>
            <a:r>
              <a:rPr lang="nl-NL" b="0" dirty="0">
                <a:cs typeface="Calibri"/>
              </a:rPr>
              <a:t> policy </a:t>
            </a:r>
            <a:r>
              <a:rPr lang="nl-NL" b="0" dirty="0" err="1">
                <a:cs typeface="Calibri"/>
              </a:rPr>
              <a:t>and</a:t>
            </a:r>
            <a:r>
              <a:rPr lang="nl-NL" b="0" dirty="0">
                <a:cs typeface="Calibri"/>
              </a:rPr>
              <a:t> community </a:t>
            </a:r>
            <a:r>
              <a:rPr lang="nl-NL" b="0" dirty="0" err="1">
                <a:cs typeface="Calibri"/>
              </a:rPr>
              <a:t>futures</a:t>
            </a:r>
            <a:r>
              <a:rPr lang="nl-NL" b="0" dirty="0">
                <a:cs typeface="Calibri"/>
              </a:rPr>
              <a:t>. </a:t>
            </a:r>
            <a:endParaRPr lang="nl-NL" sz="1200" b="1" dirty="0"/>
          </a:p>
          <a:p>
            <a:endParaRPr lang="nl-NL" b="0" dirty="0">
              <a:cs typeface="Calibri"/>
            </a:endParaRPr>
          </a:p>
        </p:txBody>
      </p:sp>
      <p:sp>
        <p:nvSpPr>
          <p:cNvPr id="4" name="Slide Number Placeholder 3">
            <a:extLst>
              <a:ext uri="{FF2B5EF4-FFF2-40B4-BE49-F238E27FC236}">
                <a16:creationId xmlns:a16="http://schemas.microsoft.com/office/drawing/2014/main" id="{9508BFC3-A6B6-222E-BBAA-2B06A00758B7}"/>
              </a:ext>
            </a:extLst>
          </p:cNvPr>
          <p:cNvSpPr>
            <a:spLocks noGrp="1"/>
          </p:cNvSpPr>
          <p:nvPr>
            <p:ph type="sldNum" sz="quarter" idx="5"/>
          </p:nvPr>
        </p:nvSpPr>
        <p:spPr/>
        <p:txBody>
          <a:bodyPr/>
          <a:lstStyle/>
          <a:p>
            <a:fld id="{38FBFCCF-258B-4FDF-84F3-22031A79B006}" type="slidenum">
              <a:rPr lang="en-GB" smtClean="0"/>
              <a:t>18</a:t>
            </a:fld>
            <a:endParaRPr lang="en-GB"/>
          </a:p>
        </p:txBody>
      </p:sp>
    </p:spTree>
    <p:extLst>
      <p:ext uri="{BB962C8B-B14F-4D97-AF65-F5344CB8AC3E}">
        <p14:creationId xmlns:p14="http://schemas.microsoft.com/office/powerpoint/2010/main" val="273257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AA84-FBA1-9D67-85E1-1E770190C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B9B39-3989-1272-CC4F-3CBB5A621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4E8CC-8521-A948-55A4-084403A11D28}"/>
              </a:ext>
            </a:extLst>
          </p:cNvPr>
          <p:cNvSpPr>
            <a:spLocks noGrp="1"/>
          </p:cNvSpPr>
          <p:nvPr>
            <p:ph type="body" idx="1"/>
          </p:nvPr>
        </p:nvSpPr>
        <p:spPr/>
        <p:txBody>
          <a:bodyPr/>
          <a:lstStyle/>
          <a:p>
            <a:pPr marL="171450" indent="-171450">
              <a:buFontTx/>
              <a:buChar char="-"/>
            </a:pPr>
            <a:r>
              <a:rPr lang="en-US" sz="1200" b="0" dirty="0">
                <a:cs typeface="Calibri"/>
              </a:rPr>
              <a:t>reflection on the contribution and points for discussion</a:t>
            </a:r>
          </a:p>
          <a:p>
            <a:pPr marL="171450" indent="-171450">
              <a:buFontTx/>
              <a:buChar char="-"/>
            </a:pPr>
            <a:endParaRPr lang="en-US" sz="1200" b="0" dirty="0">
              <a:cs typeface="Calibri"/>
            </a:endParaRPr>
          </a:p>
          <a:p>
            <a:pPr marL="171450" indent="-171450">
              <a:buFontTx/>
              <a:buChar char="-"/>
            </a:pPr>
            <a:endParaRPr lang="en-US" sz="1200" b="0" dirty="0">
              <a:cs typeface="Calibri"/>
            </a:endParaRPr>
          </a:p>
          <a:p>
            <a:pPr marL="171450" indent="-171450">
              <a:buFontTx/>
              <a:buChar char="-"/>
            </a:pPr>
            <a:r>
              <a:rPr lang="en-US" sz="1200" b="0" dirty="0">
                <a:cs typeface="Calibri"/>
              </a:rPr>
              <a:t>visual </a:t>
            </a:r>
            <a:r>
              <a:rPr lang="en-US" sz="1200" b="0" dirty="0" err="1">
                <a:cs typeface="Calibri"/>
              </a:rPr>
              <a:t>controbution</a:t>
            </a:r>
            <a:r>
              <a:rPr lang="en-US" sz="1200" b="0" dirty="0">
                <a:cs typeface="Calibri"/>
              </a:rPr>
              <a:t>; data </a:t>
            </a:r>
            <a:r>
              <a:rPr lang="en-US" sz="1200" b="0" dirty="0" err="1">
                <a:cs typeface="Calibri"/>
              </a:rPr>
              <a:t>visualisation</a:t>
            </a:r>
            <a:r>
              <a:rPr lang="en-US" sz="1200" b="0" dirty="0">
                <a:cs typeface="Calibri"/>
              </a:rPr>
              <a:t> was a challenge, turning complex and layered data into </a:t>
            </a:r>
            <a:r>
              <a:rPr lang="en-US" sz="1200" b="0" dirty="0" err="1">
                <a:cs typeface="Calibri"/>
              </a:rPr>
              <a:t>comhensive</a:t>
            </a:r>
            <a:r>
              <a:rPr lang="en-US" sz="1200" b="0" dirty="0">
                <a:cs typeface="Calibri"/>
              </a:rPr>
              <a:t> information.;  such qualitative analyses are usually enquired by the researcher, and stay in their computer; not used as a instrument for collaborative reflection.</a:t>
            </a:r>
          </a:p>
          <a:p>
            <a:pPr marL="171450" indent="-171450">
              <a:buFontTx/>
              <a:buChar char="-"/>
            </a:pPr>
            <a:endParaRPr lang="en-US" sz="1200" b="0" dirty="0">
              <a:cs typeface="Calibri"/>
            </a:endParaRPr>
          </a:p>
          <a:p>
            <a:pPr marL="171450" indent="-171450">
              <a:buFontTx/>
              <a:buChar char="-"/>
            </a:pPr>
            <a:r>
              <a:rPr lang="en-US" sz="1200" b="0" dirty="0">
                <a:cs typeface="Calibri"/>
              </a:rPr>
              <a:t>- to what extent were the futures imagined by community regenerative? When /in which context did this happen?</a:t>
            </a:r>
          </a:p>
          <a:p>
            <a:pPr marL="171450" indent="-171450">
              <a:buFontTx/>
              <a:buChar char="-"/>
            </a:pPr>
            <a:endParaRPr lang="en-US" sz="1200" b="0" dirty="0">
              <a:cs typeface="Calibri"/>
            </a:endParaRPr>
          </a:p>
          <a:p>
            <a:r>
              <a:rPr lang="en-US" sz="1200" b="1" dirty="0">
                <a:cs typeface="Calibri"/>
              </a:rPr>
              <a:t>Regenerative futures identified via the TC clusters from each case:</a:t>
            </a:r>
          </a:p>
          <a:p>
            <a:endParaRPr lang="en-US" sz="1200"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Katowice: re-use of mines infrastructure for future energy systems, using their depths for geothermal energy;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a:t>
            </a:r>
            <a:r>
              <a:rPr lang="en-US" sz="1200" dirty="0" err="1"/>
              <a:t>Norrbotten</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(1) circular tax systems for large industrial companies in rural </a:t>
            </a:r>
            <a:r>
              <a:rPr lang="en-US" sz="1200" dirty="0" err="1"/>
              <a:t>Norrbotten</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(2) local small scale farming as a cultural practice to protect open land, and the value of green technology and automation support these local food system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Lusatia: 	(1) enhance youth knowledge and include them in participation processes at </a:t>
            </a:r>
            <a:r>
              <a:rPr lang="en-US" sz="1200" dirty="0" err="1"/>
              <a:t>neighbourhood</a:t>
            </a:r>
            <a:r>
              <a:rPr lang="en-US" sz="1200" dirty="0"/>
              <a:t> and regional level; the role of youth clubs in this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(2) rethinking rural-urban accessibility from the youth perspective; (3) rethink service availability, diversity and quality (recreation, health, commercial) in old </a:t>
            </a:r>
            <a:r>
              <a:rPr lang="en-US" sz="1200" dirty="0" err="1"/>
              <a:t>neighbourhoods</a:t>
            </a:r>
            <a:r>
              <a:rPr lang="en-US" sz="1200" dirty="0"/>
              <a:t> and remote rural municipalities;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(3) Rethink budget allocation system for small </a:t>
            </a:r>
            <a:r>
              <a:rPr lang="en-US" sz="1200" dirty="0" err="1"/>
              <a:t>municipilaties</a:t>
            </a:r>
            <a:r>
              <a:rPr lang="en-US" sz="1200" dirty="0"/>
              <a:t>, which puts at risk current </a:t>
            </a:r>
            <a:r>
              <a:rPr lang="en-US" sz="1200" dirty="0" err="1"/>
              <a:t>assests</a:t>
            </a:r>
            <a:r>
              <a:rPr lang="en-US" sz="1200" dirty="0"/>
              <a:t> (youth clubs as a Social 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nl-NL" b="0" dirty="0">
              <a:cs typeface="Calibri"/>
            </a:endParaRPr>
          </a:p>
          <a:p>
            <a:endParaRPr lang="nl-NL" b="0" dirty="0">
              <a:cs typeface="Calibri"/>
            </a:endParaRPr>
          </a:p>
        </p:txBody>
      </p:sp>
      <p:sp>
        <p:nvSpPr>
          <p:cNvPr id="4" name="Slide Number Placeholder 3">
            <a:extLst>
              <a:ext uri="{FF2B5EF4-FFF2-40B4-BE49-F238E27FC236}">
                <a16:creationId xmlns:a16="http://schemas.microsoft.com/office/drawing/2014/main" id="{85BAEA9D-D875-2254-635A-E90DC3D44B2C}"/>
              </a:ext>
            </a:extLst>
          </p:cNvPr>
          <p:cNvSpPr>
            <a:spLocks noGrp="1"/>
          </p:cNvSpPr>
          <p:nvPr>
            <p:ph type="sldNum" sz="quarter" idx="5"/>
          </p:nvPr>
        </p:nvSpPr>
        <p:spPr/>
        <p:txBody>
          <a:bodyPr/>
          <a:lstStyle/>
          <a:p>
            <a:fld id="{38FBFCCF-258B-4FDF-84F3-22031A79B006}" type="slidenum">
              <a:rPr lang="en-GB" smtClean="0"/>
              <a:t>19</a:t>
            </a:fld>
            <a:endParaRPr lang="en-GB"/>
          </a:p>
        </p:txBody>
      </p:sp>
    </p:spTree>
    <p:extLst>
      <p:ext uri="{BB962C8B-B14F-4D97-AF65-F5344CB8AC3E}">
        <p14:creationId xmlns:p14="http://schemas.microsoft.com/office/powerpoint/2010/main" val="18990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162F1-F2B9-47B1-5CD3-4EA899B0C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C7786-6ACF-DDC8-6CD6-77E0A909A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F89E0-8151-79EC-CDE4-0BBE8BD8752F}"/>
              </a:ext>
            </a:extLst>
          </p:cNvPr>
          <p:cNvSpPr>
            <a:spLocks noGrp="1"/>
          </p:cNvSpPr>
          <p:nvPr>
            <p:ph type="body" idx="1"/>
          </p:nvPr>
        </p:nvSpPr>
        <p:spPr/>
        <p:txBody>
          <a:bodyPr/>
          <a:lstStyle/>
          <a:p>
            <a:endParaRPr lang="en-US" sz="1200" dirty="0">
              <a:solidFill>
                <a:schemeClr val="tx1"/>
              </a:solidFill>
              <a:latin typeface="Hezaedrus Light" panose="02000604000000020004" pitchFamily="2" charset="-79"/>
              <a:cs typeface="Hezaedrus Light" panose="02000604000000020004" pitchFamily="2" charset="-79"/>
            </a:endParaRPr>
          </a:p>
          <a:p>
            <a:endParaRPr lang="sv-SE" dirty="0"/>
          </a:p>
        </p:txBody>
      </p:sp>
      <p:sp>
        <p:nvSpPr>
          <p:cNvPr id="4" name="Slide Number Placeholder 3">
            <a:extLst>
              <a:ext uri="{FF2B5EF4-FFF2-40B4-BE49-F238E27FC236}">
                <a16:creationId xmlns:a16="http://schemas.microsoft.com/office/drawing/2014/main" id="{62DAF3A5-49D5-0CF2-5470-D831F9473400}"/>
              </a:ext>
            </a:extLst>
          </p:cNvPr>
          <p:cNvSpPr>
            <a:spLocks noGrp="1"/>
          </p:cNvSpPr>
          <p:nvPr>
            <p:ph type="sldNum" sz="quarter" idx="5"/>
          </p:nvPr>
        </p:nvSpPr>
        <p:spPr/>
        <p:txBody>
          <a:bodyPr/>
          <a:lstStyle/>
          <a:p>
            <a:fld id="{38FBFCCF-258B-4FDF-84F3-22031A79B006}" type="slidenum">
              <a:rPr lang="en-GB" smtClean="0"/>
              <a:t>2</a:t>
            </a:fld>
            <a:endParaRPr lang="en-GB"/>
          </a:p>
        </p:txBody>
      </p:sp>
    </p:spTree>
    <p:extLst>
      <p:ext uri="{BB962C8B-B14F-4D97-AF65-F5344CB8AC3E}">
        <p14:creationId xmlns:p14="http://schemas.microsoft.com/office/powerpoint/2010/main" val="897125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06A2-B0C0-1A0D-CF50-B3E6CAAF8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EF8E4-FBAE-CFE5-3961-12C0FDBC0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738DC-EFAA-1197-C86E-BB0A4D4A36FC}"/>
              </a:ext>
            </a:extLst>
          </p:cNvPr>
          <p:cNvSpPr>
            <a:spLocks noGrp="1"/>
          </p:cNvSpPr>
          <p:nvPr>
            <p:ph type="body" idx="1"/>
          </p:nvPr>
        </p:nvSpPr>
        <p:spPr/>
        <p:txBody>
          <a:bodyPr/>
          <a:lstStyle/>
          <a:p>
            <a:endParaRPr lang="nl-NL" b="0" dirty="0">
              <a:cs typeface="Calibri"/>
            </a:endParaRPr>
          </a:p>
        </p:txBody>
      </p:sp>
      <p:sp>
        <p:nvSpPr>
          <p:cNvPr id="4" name="Slide Number Placeholder 3">
            <a:extLst>
              <a:ext uri="{FF2B5EF4-FFF2-40B4-BE49-F238E27FC236}">
                <a16:creationId xmlns:a16="http://schemas.microsoft.com/office/drawing/2014/main" id="{420260BE-39DB-5378-0BC9-EDB7FD074C42}"/>
              </a:ext>
            </a:extLst>
          </p:cNvPr>
          <p:cNvSpPr>
            <a:spLocks noGrp="1"/>
          </p:cNvSpPr>
          <p:nvPr>
            <p:ph type="sldNum" sz="quarter" idx="5"/>
          </p:nvPr>
        </p:nvSpPr>
        <p:spPr/>
        <p:txBody>
          <a:bodyPr/>
          <a:lstStyle/>
          <a:p>
            <a:fld id="{38FBFCCF-258B-4FDF-84F3-22031A79B006}" type="slidenum">
              <a:rPr lang="en-GB" smtClean="0"/>
              <a:t>20</a:t>
            </a:fld>
            <a:endParaRPr lang="en-GB"/>
          </a:p>
        </p:txBody>
      </p:sp>
    </p:spTree>
    <p:extLst>
      <p:ext uri="{BB962C8B-B14F-4D97-AF65-F5344CB8AC3E}">
        <p14:creationId xmlns:p14="http://schemas.microsoft.com/office/powerpoint/2010/main" val="49488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FBFCCF-258B-4FDF-84F3-22031A79B006}" type="slidenum">
              <a:rPr lang="en-GB" smtClean="0"/>
              <a:t>21</a:t>
            </a:fld>
            <a:endParaRPr lang="en-GB"/>
          </a:p>
        </p:txBody>
      </p:sp>
    </p:spTree>
    <p:extLst>
      <p:ext uri="{BB962C8B-B14F-4D97-AF65-F5344CB8AC3E}">
        <p14:creationId xmlns:p14="http://schemas.microsoft.com/office/powerpoint/2010/main" val="3041240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397D7-A9B3-B134-9487-33CE21E40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C5F49-2353-87B8-7C99-29D6276F1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919D4-BA0F-9737-FF09-DFEE3E494ED7}"/>
              </a:ext>
            </a:extLst>
          </p:cNvPr>
          <p:cNvSpPr>
            <a:spLocks noGrp="1"/>
          </p:cNvSpPr>
          <p:nvPr>
            <p:ph type="body" idx="1"/>
          </p:nvPr>
        </p:nvSpPr>
        <p:spPr/>
        <p:txBody>
          <a:bodyPr/>
          <a:lstStyle/>
          <a:p>
            <a:r>
              <a:rPr lang="nl-NL" b="0" dirty="0" err="1">
                <a:cs typeface="Calibri"/>
              </a:rPr>
              <a:t>To</a:t>
            </a:r>
            <a:r>
              <a:rPr lang="nl-NL" b="0" dirty="0">
                <a:cs typeface="Calibri"/>
              </a:rPr>
              <a:t> </a:t>
            </a:r>
            <a:r>
              <a:rPr lang="nl-NL" b="0" dirty="0" err="1">
                <a:cs typeface="Calibri"/>
              </a:rPr>
              <a:t>this</a:t>
            </a:r>
            <a:r>
              <a:rPr lang="nl-NL" b="0" dirty="0">
                <a:cs typeface="Calibri"/>
              </a:rPr>
              <a:t> point, </a:t>
            </a:r>
            <a:r>
              <a:rPr lang="nl-NL" b="0" dirty="0" err="1">
                <a:cs typeface="Calibri"/>
              </a:rPr>
              <a:t>findings</a:t>
            </a:r>
            <a:r>
              <a:rPr lang="nl-NL" b="0" dirty="0">
                <a:cs typeface="Calibri"/>
              </a:rPr>
              <a:t> </a:t>
            </a:r>
            <a:r>
              <a:rPr lang="nl-NL" b="0" dirty="0" err="1">
                <a:cs typeface="Calibri"/>
              </a:rPr>
              <a:t>were</a:t>
            </a:r>
            <a:r>
              <a:rPr lang="nl-NL" b="0" dirty="0">
                <a:cs typeface="Calibri"/>
              </a:rPr>
              <a:t> </a:t>
            </a:r>
            <a:r>
              <a:rPr lang="nl-NL" b="0" dirty="0" err="1">
                <a:cs typeface="Calibri"/>
              </a:rPr>
              <a:t>used</a:t>
            </a:r>
            <a:r>
              <a:rPr lang="nl-NL" b="0" dirty="0">
                <a:cs typeface="Calibri"/>
              </a:rPr>
              <a:t> </a:t>
            </a:r>
            <a:r>
              <a:rPr lang="nl-NL" b="0" dirty="0" err="1">
                <a:cs typeface="Calibri"/>
              </a:rPr>
              <a:t>to</a:t>
            </a:r>
            <a:r>
              <a:rPr lang="nl-NL" b="0" dirty="0">
                <a:cs typeface="Calibri"/>
              </a:rPr>
              <a:t> co-</a:t>
            </a:r>
            <a:r>
              <a:rPr lang="nl-NL" b="0" dirty="0" err="1">
                <a:cs typeface="Calibri"/>
              </a:rPr>
              <a:t>create</a:t>
            </a:r>
            <a:r>
              <a:rPr lang="nl-NL" b="0" dirty="0">
                <a:cs typeface="Calibri"/>
              </a:rPr>
              <a:t> policy </a:t>
            </a:r>
            <a:r>
              <a:rPr lang="nl-NL" b="0" dirty="0" err="1">
                <a:cs typeface="Calibri"/>
              </a:rPr>
              <a:t>seed</a:t>
            </a:r>
            <a:r>
              <a:rPr lang="nl-NL" b="0" dirty="0">
                <a:cs typeface="Calibri"/>
              </a:rPr>
              <a:t> statements </a:t>
            </a:r>
            <a:r>
              <a:rPr lang="nl-NL" b="0" dirty="0" err="1">
                <a:cs typeface="Calibri"/>
              </a:rPr>
              <a:t>and</a:t>
            </a:r>
            <a:r>
              <a:rPr lang="nl-NL" b="0" dirty="0">
                <a:cs typeface="Calibri"/>
              </a:rPr>
              <a:t> </a:t>
            </a:r>
            <a:r>
              <a:rPr lang="nl-NL" b="0" dirty="0" err="1">
                <a:cs typeface="Calibri"/>
              </a:rPr>
              <a:t>illustrate</a:t>
            </a:r>
            <a:r>
              <a:rPr lang="nl-NL" b="0" dirty="0">
                <a:cs typeface="Calibri"/>
              </a:rPr>
              <a:t> </a:t>
            </a:r>
            <a:r>
              <a:rPr lang="nl-NL" b="0" dirty="0" err="1">
                <a:cs typeface="Calibri"/>
              </a:rPr>
              <a:t>the</a:t>
            </a:r>
            <a:r>
              <a:rPr lang="nl-NL" b="0" dirty="0">
                <a:cs typeface="Calibri"/>
              </a:rPr>
              <a:t> community </a:t>
            </a:r>
            <a:r>
              <a:rPr lang="nl-NL" b="0" dirty="0" err="1">
                <a:cs typeface="Calibri"/>
              </a:rPr>
              <a:t>perspective</a:t>
            </a:r>
            <a:r>
              <a:rPr lang="nl-NL" b="0" dirty="0">
                <a:cs typeface="Calibri"/>
              </a:rPr>
              <a:t> in </a:t>
            </a:r>
            <a:r>
              <a:rPr lang="nl-NL" b="0" dirty="0" err="1">
                <a:cs typeface="Calibri"/>
              </a:rPr>
              <a:t>comparison</a:t>
            </a:r>
            <a:r>
              <a:rPr lang="nl-NL" b="0" dirty="0">
                <a:cs typeface="Calibri"/>
              </a:rPr>
              <a:t> </a:t>
            </a:r>
            <a:r>
              <a:rPr lang="nl-NL" b="0" dirty="0" err="1">
                <a:cs typeface="Calibri"/>
              </a:rPr>
              <a:t>to</a:t>
            </a:r>
            <a:r>
              <a:rPr lang="nl-NL" b="0" dirty="0">
                <a:cs typeface="Calibri"/>
              </a:rPr>
              <a:t> policy </a:t>
            </a:r>
            <a:r>
              <a:rPr lang="nl-NL" b="0" dirty="0" err="1">
                <a:cs typeface="Calibri"/>
              </a:rPr>
              <a:t>futures</a:t>
            </a:r>
            <a:endParaRPr lang="nl-NL" b="0" dirty="0">
              <a:cs typeface="Calibri"/>
            </a:endParaRPr>
          </a:p>
          <a:p>
            <a:endParaRPr lang="nl-NL" b="0" dirty="0">
              <a:cs typeface="Calibri"/>
            </a:endParaRPr>
          </a:p>
          <a:p>
            <a:pPr marL="0" indent="0">
              <a:lnSpc>
                <a:spcPct val="100000"/>
              </a:lnSpc>
              <a:buNone/>
            </a:pPr>
            <a:endParaRPr lang="nl-NL" sz="1200" dirty="0"/>
          </a:p>
          <a:p>
            <a:pPr marL="0" indent="0">
              <a:lnSpc>
                <a:spcPct val="100000"/>
              </a:lnSpc>
              <a:buNone/>
            </a:pPr>
            <a:r>
              <a:rPr lang="nl-NL" sz="1200" dirty="0"/>
              <a:t>Both </a:t>
            </a:r>
            <a:r>
              <a:rPr lang="nl-NL" sz="1200" dirty="0" err="1"/>
              <a:t>using</a:t>
            </a:r>
            <a:r>
              <a:rPr lang="nl-NL" sz="1200" dirty="0"/>
              <a:t> tekst </a:t>
            </a:r>
            <a:r>
              <a:rPr lang="nl-NL" sz="1200" dirty="0" err="1"/>
              <a:t>and</a:t>
            </a:r>
            <a:r>
              <a:rPr lang="nl-NL" sz="1200" dirty="0"/>
              <a:t> image </a:t>
            </a:r>
            <a:r>
              <a:rPr lang="nl-NL" sz="1200" dirty="0" err="1"/>
              <a:t>to</a:t>
            </a:r>
            <a:r>
              <a:rPr lang="nl-NL" sz="1200" dirty="0"/>
              <a:t> </a:t>
            </a:r>
            <a:r>
              <a:rPr lang="nl-NL" sz="1200" dirty="0" err="1"/>
              <a:t>be</a:t>
            </a:r>
            <a:r>
              <a:rPr lang="nl-NL" sz="1200" dirty="0"/>
              <a:t> </a:t>
            </a:r>
            <a:r>
              <a:rPr lang="nl-NL" sz="1200" dirty="0" err="1"/>
              <a:t>compared</a:t>
            </a:r>
            <a:r>
              <a:rPr lang="nl-NL" sz="1200" dirty="0"/>
              <a:t> </a:t>
            </a:r>
            <a:r>
              <a:rPr lang="nl-NL" sz="1200" dirty="0" err="1"/>
              <a:t>with</a:t>
            </a:r>
            <a:r>
              <a:rPr lang="nl-NL" sz="1200" dirty="0"/>
              <a:t> policy. </a:t>
            </a:r>
          </a:p>
          <a:p>
            <a:pPr marL="0" indent="0">
              <a:lnSpc>
                <a:spcPct val="100000"/>
              </a:lnSpc>
              <a:buNone/>
            </a:pPr>
            <a:endParaRPr lang="nl-NL" sz="1200" dirty="0"/>
          </a:p>
          <a:p>
            <a:pPr marL="0" indent="0">
              <a:lnSpc>
                <a:spcPct val="100000"/>
              </a:lnSpc>
              <a:buNone/>
            </a:pPr>
            <a:r>
              <a:rPr lang="nl-NL" sz="1200" dirty="0" err="1"/>
              <a:t>Based</a:t>
            </a:r>
            <a:r>
              <a:rPr lang="nl-NL" sz="1200" dirty="0"/>
              <a:t> on </a:t>
            </a:r>
            <a:r>
              <a:rPr lang="nl-NL" sz="1200" dirty="0" err="1"/>
              <a:t>findings</a:t>
            </a:r>
            <a:r>
              <a:rPr lang="nl-NL" sz="1200" dirty="0"/>
              <a:t> we </a:t>
            </a:r>
            <a:r>
              <a:rPr lang="nl-NL" sz="1200" dirty="0" err="1"/>
              <a:t>Formulated</a:t>
            </a:r>
            <a:r>
              <a:rPr lang="nl-NL" sz="1200" dirty="0"/>
              <a:t> policy </a:t>
            </a:r>
            <a:r>
              <a:rPr lang="nl-NL" sz="1200" b="1" dirty="0" err="1"/>
              <a:t>Seed</a:t>
            </a:r>
            <a:r>
              <a:rPr lang="nl-NL" sz="1200" b="1" dirty="0"/>
              <a:t> </a:t>
            </a:r>
            <a:r>
              <a:rPr lang="nl-NL" sz="1200" b="1" dirty="0" err="1"/>
              <a:t>Staments</a:t>
            </a:r>
            <a:r>
              <a:rPr lang="nl-NL" sz="1200" b="1" dirty="0"/>
              <a:t> (SS)</a:t>
            </a:r>
            <a:r>
              <a:rPr lang="nl-NL" sz="1200" dirty="0"/>
              <a:t> </a:t>
            </a:r>
            <a:r>
              <a:rPr lang="nl-NL" sz="1200" dirty="0" err="1"/>
              <a:t>and</a:t>
            </a:r>
            <a:r>
              <a:rPr lang="nl-NL" sz="1200" dirty="0"/>
              <a:t> </a:t>
            </a:r>
            <a:r>
              <a:rPr lang="nl-NL" sz="1200" b="1" dirty="0" err="1"/>
              <a:t>evidence-based</a:t>
            </a:r>
            <a:r>
              <a:rPr lang="nl-NL" sz="1200" b="1" dirty="0"/>
              <a:t> </a:t>
            </a:r>
            <a:r>
              <a:rPr lang="nl-NL" sz="1200" b="1" dirty="0" err="1"/>
              <a:t>regional</a:t>
            </a:r>
            <a:r>
              <a:rPr lang="nl-NL" sz="1200" b="1" dirty="0"/>
              <a:t> design images.</a:t>
            </a:r>
          </a:p>
          <a:p>
            <a:endParaRPr lang="nl-NL" b="0" dirty="0">
              <a:cs typeface="Calibri"/>
            </a:endParaRPr>
          </a:p>
        </p:txBody>
      </p:sp>
      <p:sp>
        <p:nvSpPr>
          <p:cNvPr id="4" name="Slide Number Placeholder 3">
            <a:extLst>
              <a:ext uri="{FF2B5EF4-FFF2-40B4-BE49-F238E27FC236}">
                <a16:creationId xmlns:a16="http://schemas.microsoft.com/office/drawing/2014/main" id="{DA947881-51C7-A30C-48B3-A5B8D9374E08}"/>
              </a:ext>
            </a:extLst>
          </p:cNvPr>
          <p:cNvSpPr>
            <a:spLocks noGrp="1"/>
          </p:cNvSpPr>
          <p:nvPr>
            <p:ph type="sldNum" sz="quarter" idx="5"/>
          </p:nvPr>
        </p:nvSpPr>
        <p:spPr/>
        <p:txBody>
          <a:bodyPr/>
          <a:lstStyle/>
          <a:p>
            <a:fld id="{38FBFCCF-258B-4FDF-84F3-22031A79B006}" type="slidenum">
              <a:rPr lang="en-GB" smtClean="0"/>
              <a:t>22</a:t>
            </a:fld>
            <a:endParaRPr lang="en-GB"/>
          </a:p>
        </p:txBody>
      </p:sp>
    </p:spTree>
    <p:extLst>
      <p:ext uri="{BB962C8B-B14F-4D97-AF65-F5344CB8AC3E}">
        <p14:creationId xmlns:p14="http://schemas.microsoft.com/office/powerpoint/2010/main" val="1416179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79E4-D4F3-6285-6C9F-CCDC07A2E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6C0A3-A249-E057-E13C-0C63F1C5F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ED912-5284-67A4-95AE-5D2E0F55DB2D}"/>
              </a:ext>
            </a:extLst>
          </p:cNvPr>
          <p:cNvSpPr>
            <a:spLocks noGrp="1"/>
          </p:cNvSpPr>
          <p:nvPr>
            <p:ph type="body" idx="1"/>
          </p:nvPr>
        </p:nvSpPr>
        <p:spPr/>
        <p:txBody>
          <a:bodyPr/>
          <a:lstStyle/>
          <a:p>
            <a:endParaRPr lang="nl-NL" b="0" dirty="0">
              <a:cs typeface="Calibri"/>
            </a:endParaRPr>
          </a:p>
        </p:txBody>
      </p:sp>
      <p:sp>
        <p:nvSpPr>
          <p:cNvPr id="4" name="Slide Number Placeholder 3">
            <a:extLst>
              <a:ext uri="{FF2B5EF4-FFF2-40B4-BE49-F238E27FC236}">
                <a16:creationId xmlns:a16="http://schemas.microsoft.com/office/drawing/2014/main" id="{6A210A11-2F61-5712-724E-B55DF918952C}"/>
              </a:ext>
            </a:extLst>
          </p:cNvPr>
          <p:cNvSpPr>
            <a:spLocks noGrp="1"/>
          </p:cNvSpPr>
          <p:nvPr>
            <p:ph type="sldNum" sz="quarter" idx="5"/>
          </p:nvPr>
        </p:nvSpPr>
        <p:spPr/>
        <p:txBody>
          <a:bodyPr/>
          <a:lstStyle/>
          <a:p>
            <a:fld id="{38FBFCCF-258B-4FDF-84F3-22031A79B006}" type="slidenum">
              <a:rPr lang="en-GB" smtClean="0"/>
              <a:t>23</a:t>
            </a:fld>
            <a:endParaRPr lang="en-GB"/>
          </a:p>
        </p:txBody>
      </p:sp>
    </p:spTree>
    <p:extLst>
      <p:ext uri="{BB962C8B-B14F-4D97-AF65-F5344CB8AC3E}">
        <p14:creationId xmlns:p14="http://schemas.microsoft.com/office/powerpoint/2010/main" val="343477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D4EB-D712-2D58-EFAD-BEA2B5A3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78E25-EC7A-6DF8-E7C1-109DAE40D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41D58-6CE1-139F-82C3-F21FA02356EF}"/>
              </a:ext>
            </a:extLst>
          </p:cNvPr>
          <p:cNvSpPr>
            <a:spLocks noGrp="1"/>
          </p:cNvSpPr>
          <p:nvPr>
            <p:ph type="body" idx="1"/>
          </p:nvPr>
        </p:nvSpPr>
        <p:spPr/>
        <p:txBody>
          <a:bodyPr/>
          <a:lstStyle/>
          <a:p>
            <a:r>
              <a:rPr lang="nl-NL" b="0" dirty="0">
                <a:cs typeface="Calibri"/>
              </a:rPr>
              <a:t>4 </a:t>
            </a:r>
            <a:r>
              <a:rPr lang="nl-NL" b="0" dirty="0" err="1">
                <a:cs typeface="Calibri"/>
              </a:rPr>
              <a:t>case-study</a:t>
            </a:r>
            <a:r>
              <a:rPr lang="nl-NL" b="0" dirty="0">
                <a:cs typeface="Calibri"/>
              </a:rPr>
              <a:t> </a:t>
            </a:r>
            <a:r>
              <a:rPr lang="nl-NL" b="0" dirty="0" err="1">
                <a:cs typeface="Calibri"/>
              </a:rPr>
              <a:t>regions</a:t>
            </a:r>
            <a:r>
              <a:rPr lang="nl-NL" b="0" dirty="0">
                <a:cs typeface="Calibri"/>
              </a:rPr>
              <a:t> </a:t>
            </a:r>
            <a:r>
              <a:rPr lang="nl-NL" b="0" dirty="0" err="1">
                <a:cs typeface="Calibri"/>
              </a:rPr>
              <a:t>facing</a:t>
            </a:r>
            <a:r>
              <a:rPr lang="nl-NL" b="0" dirty="0">
                <a:cs typeface="Calibri"/>
              </a:rPr>
              <a:t> energy </a:t>
            </a:r>
            <a:r>
              <a:rPr lang="nl-NL" b="0" dirty="0" err="1">
                <a:cs typeface="Calibri"/>
              </a:rPr>
              <a:t>trasition</a:t>
            </a:r>
            <a:r>
              <a:rPr lang="nl-NL" b="0" dirty="0">
                <a:cs typeface="Calibri"/>
              </a:rPr>
              <a:t> </a:t>
            </a:r>
            <a:r>
              <a:rPr lang="nl-NL" b="0" dirty="0" err="1">
                <a:cs typeface="Calibri"/>
              </a:rPr>
              <a:t>from</a:t>
            </a:r>
            <a:r>
              <a:rPr lang="nl-NL" b="0" dirty="0">
                <a:cs typeface="Calibri"/>
              </a:rPr>
              <a:t> </a:t>
            </a:r>
            <a:r>
              <a:rPr lang="nl-NL" b="0" dirty="0" err="1">
                <a:cs typeface="Calibri"/>
              </a:rPr>
              <a:t>coal</a:t>
            </a:r>
            <a:r>
              <a:rPr lang="nl-NL" b="0" dirty="0">
                <a:cs typeface="Calibri"/>
              </a:rPr>
              <a:t> </a:t>
            </a:r>
            <a:r>
              <a:rPr lang="nl-NL" b="0" dirty="0" err="1">
                <a:cs typeface="Calibri"/>
              </a:rPr>
              <a:t>and</a:t>
            </a:r>
            <a:r>
              <a:rPr lang="nl-NL" b="0" dirty="0">
                <a:cs typeface="Calibri"/>
              </a:rPr>
              <a:t> </a:t>
            </a:r>
            <a:r>
              <a:rPr lang="nl-NL" b="0" dirty="0" err="1">
                <a:cs typeface="Calibri"/>
              </a:rPr>
              <a:t>engaged</a:t>
            </a:r>
            <a:r>
              <a:rPr lang="nl-NL" b="0" dirty="0">
                <a:cs typeface="Calibri"/>
              </a:rPr>
              <a:t> </a:t>
            </a:r>
            <a:r>
              <a:rPr lang="nl-NL" b="0" dirty="0" err="1">
                <a:cs typeface="Calibri"/>
              </a:rPr>
              <a:t>in.a</a:t>
            </a:r>
            <a:r>
              <a:rPr lang="nl-NL" b="0" dirty="0">
                <a:cs typeface="Calibri"/>
              </a:rPr>
              <a:t> </a:t>
            </a:r>
            <a:r>
              <a:rPr lang="nl-NL" b="0" dirty="0" err="1">
                <a:cs typeface="Calibri"/>
              </a:rPr>
              <a:t>process</a:t>
            </a:r>
            <a:r>
              <a:rPr lang="nl-NL" b="0" dirty="0">
                <a:cs typeface="Calibri"/>
              </a:rPr>
              <a:t> of </a:t>
            </a:r>
            <a:r>
              <a:rPr lang="nl-NL" b="0" dirty="0" err="1">
                <a:cs typeface="Calibri"/>
              </a:rPr>
              <a:t>sustainaibility</a:t>
            </a:r>
            <a:r>
              <a:rPr lang="nl-NL" b="0" dirty="0">
                <a:cs typeface="Calibri"/>
              </a:rPr>
              <a:t> </a:t>
            </a:r>
            <a:r>
              <a:rPr lang="nl-NL" b="0" dirty="0" err="1">
                <a:cs typeface="Calibri"/>
              </a:rPr>
              <a:t>transition</a:t>
            </a:r>
            <a:r>
              <a:rPr lang="nl-NL" b="0" dirty="0">
                <a:cs typeface="Calibri"/>
              </a:rPr>
              <a:t>. </a:t>
            </a:r>
          </a:p>
        </p:txBody>
      </p:sp>
      <p:sp>
        <p:nvSpPr>
          <p:cNvPr id="4" name="Slide Number Placeholder 3">
            <a:extLst>
              <a:ext uri="{FF2B5EF4-FFF2-40B4-BE49-F238E27FC236}">
                <a16:creationId xmlns:a16="http://schemas.microsoft.com/office/drawing/2014/main" id="{BD6C07A4-332F-CAD0-F5D8-5E2CF68E1403}"/>
              </a:ext>
            </a:extLst>
          </p:cNvPr>
          <p:cNvSpPr>
            <a:spLocks noGrp="1"/>
          </p:cNvSpPr>
          <p:nvPr>
            <p:ph type="sldNum" sz="quarter" idx="5"/>
          </p:nvPr>
        </p:nvSpPr>
        <p:spPr/>
        <p:txBody>
          <a:bodyPr/>
          <a:lstStyle/>
          <a:p>
            <a:fld id="{38FBFCCF-258B-4FDF-84F3-22031A79B006}" type="slidenum">
              <a:rPr lang="en-GB" smtClean="0"/>
              <a:t>3</a:t>
            </a:fld>
            <a:endParaRPr lang="en-GB"/>
          </a:p>
        </p:txBody>
      </p:sp>
    </p:spTree>
    <p:extLst>
      <p:ext uri="{BB962C8B-B14F-4D97-AF65-F5344CB8AC3E}">
        <p14:creationId xmlns:p14="http://schemas.microsoft.com/office/powerpoint/2010/main" val="230266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DC1F5-2C51-2A40-822E-F7B9EF744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1D686-0077-99FA-9478-BE29FDF60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201A3-C172-89A2-71FE-7302339D6944}"/>
              </a:ext>
            </a:extLst>
          </p:cNvPr>
          <p:cNvSpPr>
            <a:spLocks noGrp="1"/>
          </p:cNvSpPr>
          <p:nvPr>
            <p:ph type="body" idx="1"/>
          </p:nvPr>
        </p:nvSpPr>
        <p:spPr/>
        <p:txBody>
          <a:bodyPr/>
          <a:lstStyle/>
          <a:p>
            <a:endParaRPr lang="nl-NL" b="0" dirty="0">
              <a:cs typeface="Calibri"/>
            </a:endParaRPr>
          </a:p>
        </p:txBody>
      </p:sp>
      <p:sp>
        <p:nvSpPr>
          <p:cNvPr id="4" name="Slide Number Placeholder 3">
            <a:extLst>
              <a:ext uri="{FF2B5EF4-FFF2-40B4-BE49-F238E27FC236}">
                <a16:creationId xmlns:a16="http://schemas.microsoft.com/office/drawing/2014/main" id="{F3AB8847-544B-9BB2-91CA-2DEE69D6473A}"/>
              </a:ext>
            </a:extLst>
          </p:cNvPr>
          <p:cNvSpPr>
            <a:spLocks noGrp="1"/>
          </p:cNvSpPr>
          <p:nvPr>
            <p:ph type="sldNum" sz="quarter" idx="5"/>
          </p:nvPr>
        </p:nvSpPr>
        <p:spPr/>
        <p:txBody>
          <a:bodyPr/>
          <a:lstStyle/>
          <a:p>
            <a:fld id="{38FBFCCF-258B-4FDF-84F3-22031A79B006}" type="slidenum">
              <a:rPr lang="en-GB" smtClean="0"/>
              <a:t>4</a:t>
            </a:fld>
            <a:endParaRPr lang="en-GB"/>
          </a:p>
        </p:txBody>
      </p:sp>
    </p:spTree>
    <p:extLst>
      <p:ext uri="{BB962C8B-B14F-4D97-AF65-F5344CB8AC3E}">
        <p14:creationId xmlns:p14="http://schemas.microsoft.com/office/powerpoint/2010/main" val="318984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497BE-4F99-D8D2-DCA4-526F09EF8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949AA-294B-3C84-9BB4-95E8E3D62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EAEC5-0BCC-8563-DA04-F27D26F1E1E2}"/>
              </a:ext>
            </a:extLst>
          </p:cNvPr>
          <p:cNvSpPr>
            <a:spLocks noGrp="1"/>
          </p:cNvSpPr>
          <p:nvPr>
            <p:ph type="body" idx="1"/>
          </p:nvPr>
        </p:nvSpPr>
        <p:spPr/>
        <p:txBody>
          <a:bodyPr/>
          <a:lstStyle/>
          <a:p>
            <a:r>
              <a:rPr lang="nl-NL" b="0" dirty="0" err="1">
                <a:cs typeface="Calibri"/>
              </a:rPr>
              <a:t>Adopted</a:t>
            </a:r>
            <a:r>
              <a:rPr lang="nl-NL" b="0" dirty="0">
                <a:cs typeface="Calibri"/>
              </a:rPr>
              <a:t>, </a:t>
            </a:r>
            <a:r>
              <a:rPr lang="nl-NL" b="0" dirty="0" err="1">
                <a:cs typeface="Calibri"/>
              </a:rPr>
              <a:t>combined</a:t>
            </a:r>
            <a:r>
              <a:rPr lang="nl-NL" b="0" dirty="0">
                <a:cs typeface="Calibri"/>
              </a:rPr>
              <a:t>, </a:t>
            </a:r>
            <a:r>
              <a:rPr lang="nl-NL" b="0" dirty="0" err="1">
                <a:cs typeface="Calibri"/>
              </a:rPr>
              <a:t>used</a:t>
            </a:r>
            <a:r>
              <a:rPr lang="nl-NL" b="0" dirty="0">
                <a:cs typeface="Calibri"/>
              </a:rPr>
              <a:t>;</a:t>
            </a:r>
          </a:p>
          <a:p>
            <a:r>
              <a:rPr lang="nl-NL" b="0" dirty="0" err="1">
                <a:cs typeface="Calibri"/>
              </a:rPr>
              <a:t>Deductive</a:t>
            </a:r>
            <a:r>
              <a:rPr lang="nl-NL" b="0" dirty="0">
                <a:cs typeface="Calibri"/>
              </a:rPr>
              <a:t> part, </a:t>
            </a:r>
            <a:r>
              <a:rPr lang="nl-NL" b="0" dirty="0" err="1">
                <a:cs typeface="Calibri"/>
              </a:rPr>
              <a:t>based</a:t>
            </a:r>
            <a:r>
              <a:rPr lang="nl-NL" b="0" dirty="0">
                <a:cs typeface="Calibri"/>
              </a:rPr>
              <a:t> on </a:t>
            </a:r>
            <a:r>
              <a:rPr lang="nl-NL" b="0" dirty="0" err="1">
                <a:cs typeface="Calibri"/>
              </a:rPr>
              <a:t>two</a:t>
            </a:r>
            <a:r>
              <a:rPr lang="nl-NL" b="0" dirty="0">
                <a:cs typeface="Calibri"/>
              </a:rPr>
              <a:t> </a:t>
            </a:r>
            <a:r>
              <a:rPr lang="nl-NL" b="0" dirty="0" err="1">
                <a:cs typeface="Calibri"/>
              </a:rPr>
              <a:t>conceptual</a:t>
            </a:r>
            <a:r>
              <a:rPr lang="nl-NL" b="0" dirty="0">
                <a:cs typeface="Calibri"/>
              </a:rPr>
              <a:t> </a:t>
            </a:r>
            <a:r>
              <a:rPr lang="nl-NL" b="0" dirty="0" err="1">
                <a:cs typeface="Calibri"/>
              </a:rPr>
              <a:t>frameworks</a:t>
            </a:r>
            <a:endParaRPr lang="nl-NL" b="0" dirty="0">
              <a:cs typeface="Calibri"/>
            </a:endParaRPr>
          </a:p>
        </p:txBody>
      </p:sp>
      <p:sp>
        <p:nvSpPr>
          <p:cNvPr id="4" name="Slide Number Placeholder 3">
            <a:extLst>
              <a:ext uri="{FF2B5EF4-FFF2-40B4-BE49-F238E27FC236}">
                <a16:creationId xmlns:a16="http://schemas.microsoft.com/office/drawing/2014/main" id="{9BDD2E64-6BCE-69AD-B198-DF82FA684BE3}"/>
              </a:ext>
            </a:extLst>
          </p:cNvPr>
          <p:cNvSpPr>
            <a:spLocks noGrp="1"/>
          </p:cNvSpPr>
          <p:nvPr>
            <p:ph type="sldNum" sz="quarter" idx="5"/>
          </p:nvPr>
        </p:nvSpPr>
        <p:spPr/>
        <p:txBody>
          <a:bodyPr/>
          <a:lstStyle/>
          <a:p>
            <a:fld id="{38FBFCCF-258B-4FDF-84F3-22031A79B006}" type="slidenum">
              <a:rPr lang="en-GB" smtClean="0"/>
              <a:t>5</a:t>
            </a:fld>
            <a:endParaRPr lang="en-GB"/>
          </a:p>
        </p:txBody>
      </p:sp>
    </p:spTree>
    <p:extLst>
      <p:ext uri="{BB962C8B-B14F-4D97-AF65-F5344CB8AC3E}">
        <p14:creationId xmlns:p14="http://schemas.microsoft.com/office/powerpoint/2010/main" val="1409586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95D15-70AF-0780-29FD-CC472AD64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9FB80-2D74-3F3C-03D5-E3BE08839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41418-A627-3C9E-36FE-C082D5FCA8C2}"/>
              </a:ext>
            </a:extLst>
          </p:cNvPr>
          <p:cNvSpPr>
            <a:spLocks noGrp="1"/>
          </p:cNvSpPr>
          <p:nvPr>
            <p:ph type="body" idx="1"/>
          </p:nvPr>
        </p:nvSpPr>
        <p:spPr/>
        <p:txBody>
          <a:bodyPr/>
          <a:lstStyle/>
          <a:p>
            <a:endParaRPr lang="nl-NL" b="0" dirty="0">
              <a:cs typeface="Calibri"/>
            </a:endParaRPr>
          </a:p>
        </p:txBody>
      </p:sp>
      <p:sp>
        <p:nvSpPr>
          <p:cNvPr id="4" name="Slide Number Placeholder 3">
            <a:extLst>
              <a:ext uri="{FF2B5EF4-FFF2-40B4-BE49-F238E27FC236}">
                <a16:creationId xmlns:a16="http://schemas.microsoft.com/office/drawing/2014/main" id="{70B80ED2-DBE2-EC7E-8697-278221566FCB}"/>
              </a:ext>
            </a:extLst>
          </p:cNvPr>
          <p:cNvSpPr>
            <a:spLocks noGrp="1"/>
          </p:cNvSpPr>
          <p:nvPr>
            <p:ph type="sldNum" sz="quarter" idx="5"/>
          </p:nvPr>
        </p:nvSpPr>
        <p:spPr/>
        <p:txBody>
          <a:bodyPr/>
          <a:lstStyle/>
          <a:p>
            <a:fld id="{38FBFCCF-258B-4FDF-84F3-22031A79B006}" type="slidenum">
              <a:rPr lang="en-GB" smtClean="0"/>
              <a:t>6</a:t>
            </a:fld>
            <a:endParaRPr lang="en-GB"/>
          </a:p>
        </p:txBody>
      </p:sp>
    </p:spTree>
    <p:extLst>
      <p:ext uri="{BB962C8B-B14F-4D97-AF65-F5344CB8AC3E}">
        <p14:creationId xmlns:p14="http://schemas.microsoft.com/office/powerpoint/2010/main" val="3390681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5B8ED-2D7C-5C63-78B6-83EB1C0E2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D6968-1D2D-1CE5-2F1E-D9B8E64EF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3220D-6310-446C-E09A-69B586228EF9}"/>
              </a:ext>
            </a:extLst>
          </p:cNvPr>
          <p:cNvSpPr>
            <a:spLocks noGrp="1"/>
          </p:cNvSpPr>
          <p:nvPr>
            <p:ph type="body" idx="1"/>
          </p:nvPr>
        </p:nvSpPr>
        <p:spPr/>
        <p:txBody>
          <a:bodyPr/>
          <a:lstStyle/>
          <a:p>
            <a:r>
              <a:rPr lang="nl-NL" b="0" dirty="0" err="1">
                <a:cs typeface="Calibri"/>
              </a:rPr>
              <a:t>after</a:t>
            </a:r>
            <a:r>
              <a:rPr lang="nl-NL" b="0" dirty="0">
                <a:cs typeface="Calibri"/>
              </a:rPr>
              <a:t> </a:t>
            </a:r>
            <a:r>
              <a:rPr lang="nl-NL" b="0" dirty="0" err="1">
                <a:cs typeface="Calibri"/>
              </a:rPr>
              <a:t>the</a:t>
            </a:r>
            <a:r>
              <a:rPr lang="nl-NL" b="0" dirty="0">
                <a:cs typeface="Calibri"/>
              </a:rPr>
              <a:t> </a:t>
            </a:r>
            <a:r>
              <a:rPr lang="nl-NL" b="0" dirty="0" err="1">
                <a:cs typeface="Calibri"/>
              </a:rPr>
              <a:t>coding</a:t>
            </a:r>
            <a:r>
              <a:rPr lang="nl-NL" b="0" dirty="0">
                <a:cs typeface="Calibri"/>
              </a:rPr>
              <a:t> </a:t>
            </a:r>
            <a:r>
              <a:rPr lang="nl-NL" b="0" dirty="0" err="1">
                <a:cs typeface="Calibri"/>
              </a:rPr>
              <a:t>process</a:t>
            </a:r>
            <a:r>
              <a:rPr lang="nl-NL" b="0" dirty="0">
                <a:cs typeface="Calibri"/>
              </a:rPr>
              <a:t> was complete</a:t>
            </a:r>
          </a:p>
          <a:p>
            <a:endParaRPr lang="nl-NL" b="0" dirty="0">
              <a:cs typeface="Calibri"/>
            </a:endParaRPr>
          </a:p>
          <a:p>
            <a:r>
              <a:rPr lang="nl-NL" b="0" dirty="0">
                <a:cs typeface="Calibri"/>
              </a:rPr>
              <a:t>we </a:t>
            </a:r>
            <a:r>
              <a:rPr lang="nl-NL" b="0" dirty="0" err="1">
                <a:cs typeface="Calibri"/>
              </a:rPr>
              <a:t>used</a:t>
            </a:r>
            <a:r>
              <a:rPr lang="nl-NL" b="0" dirty="0">
                <a:cs typeface="Calibri"/>
              </a:rPr>
              <a:t> 3 types of </a:t>
            </a:r>
            <a:r>
              <a:rPr lang="nl-NL" b="0" dirty="0" err="1">
                <a:cs typeface="Calibri"/>
              </a:rPr>
              <a:t>analytical</a:t>
            </a:r>
            <a:r>
              <a:rPr lang="nl-NL" b="0" dirty="0">
                <a:cs typeface="Calibri"/>
              </a:rPr>
              <a:t> </a:t>
            </a:r>
            <a:r>
              <a:rPr lang="nl-NL" b="0" dirty="0" err="1">
                <a:cs typeface="Calibri"/>
              </a:rPr>
              <a:t>visualisations</a:t>
            </a:r>
            <a:r>
              <a:rPr lang="nl-NL" b="0" dirty="0">
                <a:cs typeface="Calibri"/>
              </a:rPr>
              <a:t> </a:t>
            </a:r>
            <a:r>
              <a:rPr lang="nl-NL" b="0" dirty="0" err="1">
                <a:cs typeface="Calibri"/>
              </a:rPr>
              <a:t>to</a:t>
            </a:r>
            <a:r>
              <a:rPr lang="nl-NL" b="0" dirty="0">
                <a:cs typeface="Calibri"/>
              </a:rPr>
              <a:t> </a:t>
            </a:r>
            <a:r>
              <a:rPr lang="nl-NL" b="0" dirty="0" err="1">
                <a:cs typeface="Calibri"/>
              </a:rPr>
              <a:t>further</a:t>
            </a:r>
            <a:r>
              <a:rPr lang="nl-NL" b="0" dirty="0">
                <a:cs typeface="Calibri"/>
              </a:rPr>
              <a:t> </a:t>
            </a:r>
            <a:r>
              <a:rPr lang="nl-NL" b="0" dirty="0" err="1">
                <a:cs typeface="Calibri"/>
              </a:rPr>
              <a:t>interpret</a:t>
            </a:r>
            <a:r>
              <a:rPr lang="nl-NL" b="0" dirty="0">
                <a:cs typeface="Calibri"/>
              </a:rPr>
              <a:t> </a:t>
            </a:r>
            <a:r>
              <a:rPr lang="nl-NL" b="0" dirty="0" err="1">
                <a:cs typeface="Calibri"/>
              </a:rPr>
              <a:t>the</a:t>
            </a:r>
            <a:r>
              <a:rPr lang="nl-NL" b="0" dirty="0">
                <a:cs typeface="Calibri"/>
              </a:rPr>
              <a:t> </a:t>
            </a:r>
            <a:r>
              <a:rPr lang="nl-NL" b="0" dirty="0" err="1">
                <a:cs typeface="Calibri"/>
              </a:rPr>
              <a:t>results</a:t>
            </a:r>
            <a:r>
              <a:rPr lang="nl-NL" b="0" dirty="0">
                <a:cs typeface="Calibri"/>
              </a:rPr>
              <a:t>. </a:t>
            </a:r>
          </a:p>
          <a:p>
            <a:endParaRPr lang="nl-NL" b="0" dirty="0">
              <a:cs typeface="Calibri"/>
            </a:endParaRPr>
          </a:p>
          <a:p>
            <a:r>
              <a:rPr lang="nl-NL" b="0" dirty="0" err="1">
                <a:cs typeface="Calibri"/>
              </a:rPr>
              <a:t>further</a:t>
            </a:r>
            <a:r>
              <a:rPr lang="nl-NL" b="0" dirty="0">
                <a:cs typeface="Calibri"/>
              </a:rPr>
              <a:t> </a:t>
            </a:r>
            <a:r>
              <a:rPr lang="nl-NL" b="0" dirty="0" err="1">
                <a:cs typeface="Calibri"/>
              </a:rPr>
              <a:t>exemplified</a:t>
            </a:r>
            <a:endParaRPr lang="nl-NL" b="0" dirty="0">
              <a:cs typeface="Calibri"/>
            </a:endParaRPr>
          </a:p>
        </p:txBody>
      </p:sp>
      <p:sp>
        <p:nvSpPr>
          <p:cNvPr id="4" name="Slide Number Placeholder 3">
            <a:extLst>
              <a:ext uri="{FF2B5EF4-FFF2-40B4-BE49-F238E27FC236}">
                <a16:creationId xmlns:a16="http://schemas.microsoft.com/office/drawing/2014/main" id="{CE4B99A8-6798-EB0F-1982-BC24F37A5A79}"/>
              </a:ext>
            </a:extLst>
          </p:cNvPr>
          <p:cNvSpPr>
            <a:spLocks noGrp="1"/>
          </p:cNvSpPr>
          <p:nvPr>
            <p:ph type="sldNum" sz="quarter" idx="5"/>
          </p:nvPr>
        </p:nvSpPr>
        <p:spPr/>
        <p:txBody>
          <a:bodyPr/>
          <a:lstStyle/>
          <a:p>
            <a:fld id="{38FBFCCF-258B-4FDF-84F3-22031A79B006}" type="slidenum">
              <a:rPr lang="en-GB" smtClean="0"/>
              <a:t>7</a:t>
            </a:fld>
            <a:endParaRPr lang="en-GB"/>
          </a:p>
        </p:txBody>
      </p:sp>
    </p:spTree>
    <p:extLst>
      <p:ext uri="{BB962C8B-B14F-4D97-AF65-F5344CB8AC3E}">
        <p14:creationId xmlns:p14="http://schemas.microsoft.com/office/powerpoint/2010/main" val="3624661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0AE6-75A2-B50D-AED1-18CA000B4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103E0-6CC2-F201-65A0-184DD2163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B2FDA-EB5F-7502-F391-91613B26A36A}"/>
              </a:ext>
            </a:extLst>
          </p:cNvPr>
          <p:cNvSpPr>
            <a:spLocks noGrp="1"/>
          </p:cNvSpPr>
          <p:nvPr>
            <p:ph type="body" idx="1"/>
          </p:nvPr>
        </p:nvSpPr>
        <p:spPr/>
        <p:txBody>
          <a:bodyPr/>
          <a:lstStyle/>
          <a:p>
            <a:pPr marL="0" indent="0">
              <a:lnSpc>
                <a:spcPct val="100000"/>
              </a:lnSpc>
              <a:buNone/>
            </a:pPr>
            <a:endParaRPr lang="nl-NL" sz="1200" b="0" dirty="0">
              <a:solidFill>
                <a:srgbClr val="33444C"/>
              </a:solidFill>
            </a:endParaRPr>
          </a:p>
        </p:txBody>
      </p:sp>
      <p:sp>
        <p:nvSpPr>
          <p:cNvPr id="4" name="Slide Number Placeholder 3">
            <a:extLst>
              <a:ext uri="{FF2B5EF4-FFF2-40B4-BE49-F238E27FC236}">
                <a16:creationId xmlns:a16="http://schemas.microsoft.com/office/drawing/2014/main" id="{0868FD87-B116-C07F-FCC8-701744F10CED}"/>
              </a:ext>
            </a:extLst>
          </p:cNvPr>
          <p:cNvSpPr>
            <a:spLocks noGrp="1"/>
          </p:cNvSpPr>
          <p:nvPr>
            <p:ph type="sldNum" sz="quarter" idx="5"/>
          </p:nvPr>
        </p:nvSpPr>
        <p:spPr/>
        <p:txBody>
          <a:bodyPr/>
          <a:lstStyle/>
          <a:p>
            <a:fld id="{38FBFCCF-258B-4FDF-84F3-22031A79B006}" type="slidenum">
              <a:rPr lang="en-GB" smtClean="0"/>
              <a:t>8</a:t>
            </a:fld>
            <a:endParaRPr lang="en-GB"/>
          </a:p>
        </p:txBody>
      </p:sp>
    </p:spTree>
    <p:extLst>
      <p:ext uri="{BB962C8B-B14F-4D97-AF65-F5344CB8AC3E}">
        <p14:creationId xmlns:p14="http://schemas.microsoft.com/office/powerpoint/2010/main" val="313758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AF659-F839-E901-FB7F-D845DD302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F9994-B163-7069-CE1E-DF65CAEDB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BB6B7-3027-9F96-412C-DF893CCEDE5C}"/>
              </a:ext>
            </a:extLst>
          </p:cNvPr>
          <p:cNvSpPr>
            <a:spLocks noGrp="1"/>
          </p:cNvSpPr>
          <p:nvPr>
            <p:ph type="body" idx="1"/>
          </p:nvPr>
        </p:nvSpPr>
        <p:spPr/>
        <p:txBody>
          <a:bodyPr/>
          <a:lstStyle/>
          <a:p>
            <a:pPr marL="0" indent="0">
              <a:lnSpc>
                <a:spcPct val="100000"/>
              </a:lnSpc>
              <a:buNone/>
            </a:pPr>
            <a:endParaRPr lang="nl-NL" sz="1200" b="0" dirty="0">
              <a:solidFill>
                <a:srgbClr val="33444C"/>
              </a:solidFill>
            </a:endParaRPr>
          </a:p>
        </p:txBody>
      </p:sp>
      <p:sp>
        <p:nvSpPr>
          <p:cNvPr id="4" name="Slide Number Placeholder 3">
            <a:extLst>
              <a:ext uri="{FF2B5EF4-FFF2-40B4-BE49-F238E27FC236}">
                <a16:creationId xmlns:a16="http://schemas.microsoft.com/office/drawing/2014/main" id="{C5E34BE2-373C-CAEB-AAD5-689276BDF3FC}"/>
              </a:ext>
            </a:extLst>
          </p:cNvPr>
          <p:cNvSpPr>
            <a:spLocks noGrp="1"/>
          </p:cNvSpPr>
          <p:nvPr>
            <p:ph type="sldNum" sz="quarter" idx="5"/>
          </p:nvPr>
        </p:nvSpPr>
        <p:spPr/>
        <p:txBody>
          <a:bodyPr/>
          <a:lstStyle/>
          <a:p>
            <a:fld id="{38FBFCCF-258B-4FDF-84F3-22031A79B006}" type="slidenum">
              <a:rPr lang="en-GB" smtClean="0"/>
              <a:t>9</a:t>
            </a:fld>
            <a:endParaRPr lang="en-GB"/>
          </a:p>
        </p:txBody>
      </p:sp>
    </p:spTree>
    <p:extLst>
      <p:ext uri="{BB962C8B-B14F-4D97-AF65-F5344CB8AC3E}">
        <p14:creationId xmlns:p14="http://schemas.microsoft.com/office/powerpoint/2010/main" val="2593924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2" descr="A close-up of letters&#10;&#10;Description automatically generated">
            <a:extLst>
              <a:ext uri="{FF2B5EF4-FFF2-40B4-BE49-F238E27FC236}">
                <a16:creationId xmlns:a16="http://schemas.microsoft.com/office/drawing/2014/main" id="{BB5D4419-C898-58C7-1C0B-A53B75135B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097" y="1978026"/>
            <a:ext cx="11229805" cy="2901948"/>
          </a:xfrm>
          <a:prstGeom prst="rect">
            <a:avLst/>
          </a:prstGeom>
        </p:spPr>
      </p:pic>
    </p:spTree>
    <p:extLst>
      <p:ext uri="{BB962C8B-B14F-4D97-AF65-F5344CB8AC3E}">
        <p14:creationId xmlns:p14="http://schemas.microsoft.com/office/powerpoint/2010/main" val="204658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ntact">
    <p:spTree>
      <p:nvGrpSpPr>
        <p:cNvPr id="1" name=""/>
        <p:cNvGrpSpPr/>
        <p:nvPr/>
      </p:nvGrpSpPr>
      <p:grpSpPr>
        <a:xfrm>
          <a:off x="0" y="0"/>
          <a:ext cx="0" cy="0"/>
          <a:chOff x="0" y="0"/>
          <a:chExt cx="0" cy="0"/>
        </a:xfrm>
      </p:grpSpPr>
      <p:sp>
        <p:nvSpPr>
          <p:cNvPr id="23" name="Rectángulo 22"/>
          <p:cNvSpPr/>
          <p:nvPr userDrawn="1"/>
        </p:nvSpPr>
        <p:spPr>
          <a:xfrm flipH="1">
            <a:off x="9350888" y="0"/>
            <a:ext cx="2841111" cy="6858000"/>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3699" y="488697"/>
            <a:ext cx="3868852" cy="3555162"/>
          </a:xfrm>
          <a:prstGeom prst="rect">
            <a:avLst/>
          </a:prstGeom>
        </p:spPr>
      </p:pic>
      <p:pic>
        <p:nvPicPr>
          <p:cNvPr id="26" name="Imagen 2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008704" y="1332739"/>
            <a:ext cx="2787744" cy="2171936"/>
          </a:xfrm>
          <a:prstGeom prst="rect">
            <a:avLst/>
          </a:prstGeom>
        </p:spPr>
      </p:pic>
      <p:grpSp>
        <p:nvGrpSpPr>
          <p:cNvPr id="53" name="Grupo 52"/>
          <p:cNvGrpSpPr/>
          <p:nvPr userDrawn="1"/>
        </p:nvGrpSpPr>
        <p:grpSpPr>
          <a:xfrm>
            <a:off x="675764" y="612747"/>
            <a:ext cx="4636849" cy="1835238"/>
            <a:chOff x="675764" y="610879"/>
            <a:chExt cx="4636849" cy="1835238"/>
          </a:xfrm>
        </p:grpSpPr>
        <p:sp>
          <p:nvSpPr>
            <p:cNvPr id="40" name="TextBox 18">
              <a:extLst>
                <a:ext uri="{FF2B5EF4-FFF2-40B4-BE49-F238E27FC236}">
                  <a16:creationId xmlns:a16="http://schemas.microsoft.com/office/drawing/2014/main" id="{0E264F7A-9E5E-0770-6CAF-F14A50F388F1}"/>
                </a:ext>
              </a:extLst>
            </p:cNvPr>
            <p:cNvSpPr txBox="1"/>
            <p:nvPr userDrawn="1"/>
          </p:nvSpPr>
          <p:spPr>
            <a:xfrm>
              <a:off x="2629984" y="630235"/>
              <a:ext cx="2682629" cy="1815882"/>
            </a:xfrm>
            <a:prstGeom prst="rect">
              <a:avLst/>
            </a:prstGeom>
            <a:noFill/>
          </p:spPr>
          <p:txBody>
            <a:bodyPr wrap="square" rtlCol="0">
              <a:spAutoFit/>
            </a:bodyPr>
            <a:lstStyle/>
            <a:p>
              <a:pPr algn="l"/>
              <a:r>
                <a:rPr lang="nl-NL" sz="2800" b="0">
                  <a:solidFill>
                    <a:srgbClr val="33444C"/>
                  </a:solidFill>
                  <a:latin typeface="Hezaedrus Light" panose="02000604000000020004" pitchFamily="2" charset="-79"/>
                  <a:cs typeface="Hezaedrus Light" panose="02000604000000020004" pitchFamily="2" charset="-79"/>
                </a:rPr>
                <a:t>Scan the QR code to find out more</a:t>
              </a:r>
              <a:r>
                <a:rPr lang="nl-NL" sz="2800" b="0" baseline="0">
                  <a:solidFill>
                    <a:srgbClr val="33444C"/>
                  </a:solidFill>
                  <a:latin typeface="Hezaedrus Light" panose="02000604000000020004" pitchFamily="2" charset="-79"/>
                  <a:cs typeface="Hezaedrus Light" panose="02000604000000020004" pitchFamily="2" charset="-79"/>
                </a:rPr>
                <a:t> about the project!</a:t>
              </a:r>
              <a:endParaRPr lang="nl-NL" sz="2800" b="0">
                <a:solidFill>
                  <a:srgbClr val="33444C"/>
                </a:solidFill>
                <a:latin typeface="Hezaedrus Light" panose="02000604000000020004" pitchFamily="2" charset="-79"/>
                <a:cs typeface="Hezaedrus Light" panose="02000604000000020004" pitchFamily="2" charset="-79"/>
              </a:endParaRPr>
            </a:p>
          </p:txBody>
        </p:sp>
        <p:pic>
          <p:nvPicPr>
            <p:cNvPr id="6" name="Imagen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764" y="610879"/>
              <a:ext cx="1842328" cy="1818297"/>
            </a:xfrm>
            <a:prstGeom prst="rect">
              <a:avLst/>
            </a:prstGeom>
          </p:spPr>
        </p:pic>
      </p:grpSp>
      <p:sp>
        <p:nvSpPr>
          <p:cNvPr id="57" name="TextBox 18">
            <a:extLst>
              <a:ext uri="{FF2B5EF4-FFF2-40B4-BE49-F238E27FC236}">
                <a16:creationId xmlns:a16="http://schemas.microsoft.com/office/drawing/2014/main" id="{0E264F7A-9E5E-0770-6CAF-F14A50F388F1}"/>
              </a:ext>
            </a:extLst>
          </p:cNvPr>
          <p:cNvSpPr txBox="1"/>
          <p:nvPr userDrawn="1"/>
        </p:nvSpPr>
        <p:spPr>
          <a:xfrm>
            <a:off x="665390" y="3071016"/>
            <a:ext cx="4086877" cy="523220"/>
          </a:xfrm>
          <a:prstGeom prst="rect">
            <a:avLst/>
          </a:prstGeom>
          <a:noFill/>
        </p:spPr>
        <p:txBody>
          <a:bodyPr wrap="square" lIns="36000" rtlCol="0">
            <a:spAutoFit/>
          </a:bodyPr>
          <a:lstStyle/>
          <a:p>
            <a:pPr algn="l"/>
            <a:r>
              <a:rPr lang="nl-NL" sz="2800" b="0">
                <a:solidFill>
                  <a:srgbClr val="33444C"/>
                </a:solidFill>
                <a:latin typeface="Hezaedrus Light" panose="02000604000000020004" pitchFamily="2" charset="-79"/>
                <a:cs typeface="Hezaedrus Light" panose="02000604000000020004" pitchFamily="2" charset="-79"/>
              </a:rPr>
              <a:t>Get in touch</a:t>
            </a:r>
            <a:r>
              <a:rPr lang="nl-NL" sz="2800" b="0" baseline="0">
                <a:solidFill>
                  <a:srgbClr val="33444C"/>
                </a:solidFill>
                <a:latin typeface="Hezaedrus Light" panose="02000604000000020004" pitchFamily="2" charset="-79"/>
                <a:cs typeface="Hezaedrus Light" panose="02000604000000020004" pitchFamily="2" charset="-79"/>
              </a:rPr>
              <a:t> with us:</a:t>
            </a:r>
            <a:endParaRPr lang="nl-NL" sz="2800" b="0">
              <a:solidFill>
                <a:srgbClr val="33444C"/>
              </a:solidFill>
              <a:latin typeface="Hezaedrus Light" panose="02000604000000020004" pitchFamily="2" charset="-79"/>
              <a:cs typeface="Hezaedrus Light" panose="02000604000000020004" pitchFamily="2" charset="-79"/>
            </a:endParaRPr>
          </a:p>
        </p:txBody>
      </p:sp>
      <p:sp>
        <p:nvSpPr>
          <p:cNvPr id="58" name="TextBox 18">
            <a:extLst>
              <a:ext uri="{FF2B5EF4-FFF2-40B4-BE49-F238E27FC236}">
                <a16:creationId xmlns:a16="http://schemas.microsoft.com/office/drawing/2014/main" id="{0E264F7A-9E5E-0770-6CAF-F14A50F388F1}"/>
              </a:ext>
            </a:extLst>
          </p:cNvPr>
          <p:cNvSpPr txBox="1"/>
          <p:nvPr userDrawn="1"/>
        </p:nvSpPr>
        <p:spPr>
          <a:xfrm>
            <a:off x="1257909" y="3690773"/>
            <a:ext cx="4086877" cy="492443"/>
          </a:xfrm>
          <a:prstGeom prst="rect">
            <a:avLst/>
          </a:prstGeom>
          <a:noFill/>
        </p:spPr>
        <p:txBody>
          <a:bodyPr wrap="square" rtlCol="0">
            <a:spAutoFit/>
          </a:bodyPr>
          <a:lstStyle/>
          <a:p>
            <a:pPr algn="l">
              <a:spcBef>
                <a:spcPts val="600"/>
              </a:spcBef>
            </a:pPr>
            <a:r>
              <a:rPr lang="nl-NL" sz="2600" b="0" u="sng">
                <a:solidFill>
                  <a:srgbClr val="33444C"/>
                </a:solidFill>
                <a:latin typeface="Hezaedrus Light" panose="02000604000000020004" pitchFamily="2" charset="-79"/>
                <a:cs typeface="Hezaedrus Light" panose="02000604000000020004" pitchFamily="2" charset="-79"/>
              </a:rPr>
              <a:t>dustproject.eu</a:t>
            </a:r>
          </a:p>
        </p:txBody>
      </p:sp>
      <p:pic>
        <p:nvPicPr>
          <p:cNvPr id="59" name="Imagen 5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75805" y="5598598"/>
            <a:ext cx="529334" cy="529334"/>
          </a:xfrm>
          <a:prstGeom prst="rect">
            <a:avLst/>
          </a:prstGeom>
        </p:spPr>
      </p:pic>
      <p:pic>
        <p:nvPicPr>
          <p:cNvPr id="60" name="Imagen 5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1600" y="5598599"/>
            <a:ext cx="529334" cy="529334"/>
          </a:xfrm>
          <a:prstGeom prst="rect">
            <a:avLst/>
          </a:prstGeom>
        </p:spPr>
      </p:pic>
      <p:sp>
        <p:nvSpPr>
          <p:cNvPr id="61" name="TextBox 18">
            <a:extLst>
              <a:ext uri="{FF2B5EF4-FFF2-40B4-BE49-F238E27FC236}">
                <a16:creationId xmlns:a16="http://schemas.microsoft.com/office/drawing/2014/main" id="{0E264F7A-9E5E-0770-6CAF-F14A50F388F1}"/>
              </a:ext>
            </a:extLst>
          </p:cNvPr>
          <p:cNvSpPr txBox="1"/>
          <p:nvPr userDrawn="1"/>
        </p:nvSpPr>
        <p:spPr>
          <a:xfrm>
            <a:off x="1837914" y="5647822"/>
            <a:ext cx="1437891" cy="430887"/>
          </a:xfrm>
          <a:prstGeom prst="rect">
            <a:avLst/>
          </a:prstGeom>
          <a:noFill/>
        </p:spPr>
        <p:txBody>
          <a:bodyPr wrap="square" rtlCol="0">
            <a:spAutoFit/>
          </a:bodyPr>
          <a:lstStyle/>
          <a:p>
            <a:pPr algn="l">
              <a:spcBef>
                <a:spcPts val="600"/>
              </a:spcBef>
            </a:pPr>
            <a:r>
              <a:rPr lang="nl-NL" sz="2200" b="0" u="none">
                <a:solidFill>
                  <a:srgbClr val="33444C"/>
                </a:solidFill>
                <a:latin typeface="Hezaedrus Light" panose="02000604000000020004" pitchFamily="2" charset="-79"/>
                <a:cs typeface="Hezaedrus Light" panose="02000604000000020004" pitchFamily="2" charset="-79"/>
              </a:rPr>
              <a:t>@</a:t>
            </a:r>
            <a:r>
              <a:rPr lang="nl-NL" sz="2200" b="0" u="sng">
                <a:solidFill>
                  <a:srgbClr val="33444C"/>
                </a:solidFill>
                <a:latin typeface="Hezaedrus Light" panose="02000604000000020004" pitchFamily="2" charset="-79"/>
                <a:cs typeface="Hezaedrus Light" panose="02000604000000020004" pitchFamily="2" charset="-79"/>
              </a:rPr>
              <a:t>dust</a:t>
            </a:r>
          </a:p>
        </p:txBody>
      </p:sp>
      <p:sp>
        <p:nvSpPr>
          <p:cNvPr id="62" name="TextBox 18">
            <a:extLst>
              <a:ext uri="{FF2B5EF4-FFF2-40B4-BE49-F238E27FC236}">
                <a16:creationId xmlns:a16="http://schemas.microsoft.com/office/drawing/2014/main" id="{0E264F7A-9E5E-0770-6CAF-F14A50F388F1}"/>
              </a:ext>
            </a:extLst>
          </p:cNvPr>
          <p:cNvSpPr txBox="1"/>
          <p:nvPr userDrawn="1"/>
        </p:nvSpPr>
        <p:spPr>
          <a:xfrm>
            <a:off x="3842119" y="5647821"/>
            <a:ext cx="2419504" cy="430887"/>
          </a:xfrm>
          <a:prstGeom prst="rect">
            <a:avLst/>
          </a:prstGeom>
          <a:noFill/>
        </p:spPr>
        <p:txBody>
          <a:bodyPr wrap="square" rtlCol="0">
            <a:spAutoFit/>
          </a:bodyPr>
          <a:lstStyle/>
          <a:p>
            <a:pPr algn="l">
              <a:spcBef>
                <a:spcPts val="600"/>
              </a:spcBef>
            </a:pPr>
            <a:r>
              <a:rPr lang="nl-NL" sz="2200" b="0" u="none">
                <a:solidFill>
                  <a:srgbClr val="33444C"/>
                </a:solidFill>
                <a:latin typeface="Hezaedrus Light" panose="02000604000000020004" pitchFamily="2" charset="-79"/>
                <a:cs typeface="Hezaedrus Light" panose="02000604000000020004" pitchFamily="2" charset="-79"/>
              </a:rPr>
              <a:t>@</a:t>
            </a:r>
            <a:r>
              <a:rPr lang="nl-NL" sz="2200" b="0" u="sng">
                <a:solidFill>
                  <a:srgbClr val="33444C"/>
                </a:solidFill>
                <a:latin typeface="Hezaedrus Light" panose="02000604000000020004" pitchFamily="2" charset="-79"/>
                <a:cs typeface="Hezaedrus Light" panose="02000604000000020004" pitchFamily="2" charset="-79"/>
              </a:rPr>
              <a:t>dustproject.eu</a:t>
            </a:r>
          </a:p>
        </p:txBody>
      </p:sp>
      <p:pic>
        <p:nvPicPr>
          <p:cNvPr id="63" name="Imagen 6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5764" y="3673849"/>
            <a:ext cx="525498" cy="529334"/>
          </a:xfrm>
          <a:prstGeom prst="rect">
            <a:avLst/>
          </a:prstGeom>
        </p:spPr>
      </p:pic>
      <p:pic>
        <p:nvPicPr>
          <p:cNvPr id="64" name="Imagen 6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5390" y="4347274"/>
            <a:ext cx="532376" cy="532376"/>
          </a:xfrm>
          <a:prstGeom prst="rect">
            <a:avLst/>
          </a:prstGeom>
        </p:spPr>
      </p:pic>
      <p:sp>
        <p:nvSpPr>
          <p:cNvPr id="65" name="TextBox 18">
            <a:extLst>
              <a:ext uri="{FF2B5EF4-FFF2-40B4-BE49-F238E27FC236}">
                <a16:creationId xmlns:a16="http://schemas.microsoft.com/office/drawing/2014/main" id="{0E264F7A-9E5E-0770-6CAF-F14A50F388F1}"/>
              </a:ext>
            </a:extLst>
          </p:cNvPr>
          <p:cNvSpPr txBox="1"/>
          <p:nvPr userDrawn="1"/>
        </p:nvSpPr>
        <p:spPr>
          <a:xfrm>
            <a:off x="1257909" y="4369911"/>
            <a:ext cx="4086877" cy="492443"/>
          </a:xfrm>
          <a:prstGeom prst="rect">
            <a:avLst/>
          </a:prstGeom>
          <a:noFill/>
        </p:spPr>
        <p:txBody>
          <a:bodyPr wrap="square" rtlCol="0">
            <a:spAutoFit/>
          </a:bodyPr>
          <a:lstStyle/>
          <a:p>
            <a:pPr algn="l">
              <a:spcBef>
                <a:spcPts val="600"/>
              </a:spcBef>
            </a:pPr>
            <a:r>
              <a:rPr lang="nl-NL" sz="2600" b="0" u="sng">
                <a:solidFill>
                  <a:srgbClr val="33444C"/>
                </a:solidFill>
                <a:effectLst/>
                <a:latin typeface="Hezaedrus Light" panose="02000604000000020004" pitchFamily="2" charset="-79"/>
                <a:cs typeface="Hezaedrus Light" panose="02000604000000020004" pitchFamily="2" charset="-79"/>
              </a:rPr>
              <a:t>contact@dustproject.eu</a:t>
            </a:r>
          </a:p>
        </p:txBody>
      </p:sp>
      <p:pic>
        <p:nvPicPr>
          <p:cNvPr id="66" name="Imagen 6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65070" y="5602837"/>
            <a:ext cx="529334" cy="529334"/>
          </a:xfrm>
          <a:prstGeom prst="rect">
            <a:avLst/>
          </a:prstGeom>
        </p:spPr>
      </p:pic>
      <p:sp>
        <p:nvSpPr>
          <p:cNvPr id="67" name="TextBox 18">
            <a:extLst>
              <a:ext uri="{FF2B5EF4-FFF2-40B4-BE49-F238E27FC236}">
                <a16:creationId xmlns:a16="http://schemas.microsoft.com/office/drawing/2014/main" id="{0E264F7A-9E5E-0770-6CAF-F14A50F388F1}"/>
              </a:ext>
            </a:extLst>
          </p:cNvPr>
          <p:cNvSpPr txBox="1"/>
          <p:nvPr userDrawn="1"/>
        </p:nvSpPr>
        <p:spPr>
          <a:xfrm>
            <a:off x="6931384" y="5647821"/>
            <a:ext cx="2419504" cy="430887"/>
          </a:xfrm>
          <a:prstGeom prst="rect">
            <a:avLst/>
          </a:prstGeom>
          <a:noFill/>
        </p:spPr>
        <p:txBody>
          <a:bodyPr wrap="square" rtlCol="0">
            <a:spAutoFit/>
          </a:bodyPr>
          <a:lstStyle/>
          <a:p>
            <a:pPr algn="l">
              <a:spcBef>
                <a:spcPts val="600"/>
              </a:spcBef>
            </a:pPr>
            <a:r>
              <a:rPr lang="nl-NL" sz="2200" b="0" u="none">
                <a:solidFill>
                  <a:srgbClr val="33444C"/>
                </a:solidFill>
                <a:latin typeface="Hezaedrus Light" panose="02000604000000020004" pitchFamily="2" charset="-79"/>
                <a:cs typeface="Hezaedrus Light" panose="02000604000000020004" pitchFamily="2" charset="-79"/>
              </a:rPr>
              <a:t>@</a:t>
            </a:r>
            <a:r>
              <a:rPr lang="nl-NL" sz="2200" b="0" u="sng">
                <a:solidFill>
                  <a:srgbClr val="33444C"/>
                </a:solidFill>
                <a:latin typeface="Hezaedrus Light" panose="02000604000000020004" pitchFamily="2" charset="-79"/>
                <a:cs typeface="Hezaedrus Light" panose="02000604000000020004" pitchFamily="2" charset="-79"/>
              </a:rPr>
              <a:t>dust_eu</a:t>
            </a:r>
          </a:p>
        </p:txBody>
      </p:sp>
      <p:pic>
        <p:nvPicPr>
          <p:cNvPr id="68" name="Imagen 6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75764" y="5594734"/>
            <a:ext cx="529334" cy="533198"/>
          </a:xfrm>
          <a:prstGeom prst="rect">
            <a:avLst/>
          </a:prstGeom>
        </p:spPr>
      </p:pic>
    </p:spTree>
    <p:extLst>
      <p:ext uri="{BB962C8B-B14F-4D97-AF65-F5344CB8AC3E}">
        <p14:creationId xmlns:p14="http://schemas.microsoft.com/office/powerpoint/2010/main" val="251557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52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ángulo 10"/>
          <p:cNvSpPr/>
          <p:nvPr userDrawn="1"/>
        </p:nvSpPr>
        <p:spPr>
          <a:xfrm>
            <a:off x="0" y="0"/>
            <a:ext cx="9699513" cy="6858000"/>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C9FC7-09C3-82C3-3BE8-8C7EAC870D37}"/>
              </a:ext>
            </a:extLst>
          </p:cNvPr>
          <p:cNvSpPr>
            <a:spLocks noGrp="1"/>
          </p:cNvSpPr>
          <p:nvPr>
            <p:ph type="ctrTitle" hasCustomPrompt="1"/>
          </p:nvPr>
        </p:nvSpPr>
        <p:spPr>
          <a:xfrm>
            <a:off x="609222" y="1061484"/>
            <a:ext cx="6629400" cy="2387600"/>
          </a:xfrm>
        </p:spPr>
        <p:txBody>
          <a:bodyPr anchor="ctr"/>
          <a:lstStyle>
            <a:lvl1pPr algn="l">
              <a:defRPr sz="6000">
                <a:solidFill>
                  <a:schemeClr val="tx1"/>
                </a:solidFill>
              </a:defRPr>
            </a:lvl1pPr>
          </a:lstStyle>
          <a:p>
            <a:r>
              <a:rPr lang="en-US"/>
              <a:t>TITLE OF THE PRESENTATION</a:t>
            </a:r>
            <a:endParaRPr lang="en-GB"/>
          </a:p>
        </p:txBody>
      </p:sp>
      <p:sp>
        <p:nvSpPr>
          <p:cNvPr id="3" name="Subtitle 2">
            <a:extLst>
              <a:ext uri="{FF2B5EF4-FFF2-40B4-BE49-F238E27FC236}">
                <a16:creationId xmlns:a16="http://schemas.microsoft.com/office/drawing/2014/main" id="{A908B18B-1F84-4540-5220-77AA253361A0}"/>
              </a:ext>
            </a:extLst>
          </p:cNvPr>
          <p:cNvSpPr>
            <a:spLocks noGrp="1"/>
          </p:cNvSpPr>
          <p:nvPr>
            <p:ph type="subTitle" idx="1" hasCustomPrompt="1"/>
          </p:nvPr>
        </p:nvSpPr>
        <p:spPr>
          <a:xfrm>
            <a:off x="609222" y="3449084"/>
            <a:ext cx="5076000" cy="432000"/>
          </a:xfrm>
          <a:ln>
            <a:noFill/>
          </a:ln>
        </p:spPr>
        <p:txBody>
          <a:bodyPr anchor="ctr">
            <a:normAutofit/>
          </a:bodyPr>
          <a:lstStyle>
            <a:lvl1pPr marL="0" indent="0" algn="l">
              <a:buNone/>
              <a:defRPr sz="2000" b="1">
                <a:solidFill>
                  <a:schemeClr val="tx1"/>
                </a:solidFill>
                <a:latin typeface="Hezaedrus Light" panose="02000604000000020004" pitchFamily="2" charset="-79"/>
                <a:cs typeface="Hezaedrus Light" panose="02000604000000020004"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EVENT TITLE </a:t>
            </a:r>
            <a:endParaRPr lang="en-GB"/>
          </a:p>
        </p:txBody>
      </p:sp>
      <p:sp>
        <p:nvSpPr>
          <p:cNvPr id="4" name="L-Shape 3">
            <a:extLst>
              <a:ext uri="{FF2B5EF4-FFF2-40B4-BE49-F238E27FC236}">
                <a16:creationId xmlns:a16="http://schemas.microsoft.com/office/drawing/2014/main" id="{99A54190-4748-7EF3-FED7-C927AE4E8937}"/>
              </a:ext>
            </a:extLst>
          </p:cNvPr>
          <p:cNvSpPr/>
          <p:nvPr userDrawn="1"/>
        </p:nvSpPr>
        <p:spPr>
          <a:xfrm rot="10800000">
            <a:off x="9699513" y="1030288"/>
            <a:ext cx="1080000" cy="1080000"/>
          </a:xfrm>
          <a:prstGeom prst="corner">
            <a:avLst>
              <a:gd name="adj1" fmla="val 1356"/>
              <a:gd name="adj2" fmla="val 124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BF155DB8-0775-A5E1-A124-876531AFBC1D}"/>
              </a:ext>
            </a:extLst>
          </p:cNvPr>
          <p:cNvSpPr>
            <a:spLocks noGrp="1"/>
          </p:cNvSpPr>
          <p:nvPr>
            <p:ph type="body" sz="quarter" idx="12" hasCustomPrompt="1"/>
          </p:nvPr>
        </p:nvSpPr>
        <p:spPr>
          <a:xfrm>
            <a:off x="609222" y="3885548"/>
            <a:ext cx="5076000" cy="430213"/>
          </a:xfrm>
          <a:ln>
            <a:noFill/>
          </a:ln>
        </p:spPr>
        <p:txBody>
          <a:bodyPr vert="horz" lIns="91440" tIns="45720" rIns="91440" bIns="45720" rtlCol="0" anchor="ctr">
            <a:normAutofit/>
          </a:bodyPr>
          <a:lstStyle>
            <a:lvl1pPr marL="0" indent="0">
              <a:buNone/>
              <a:defRPr lang="en-GB" sz="2000" b="1" dirty="0">
                <a:solidFill>
                  <a:schemeClr val="tx1"/>
                </a:solidFill>
                <a:latin typeface="Hezaedrus Light" panose="02000604000000020004" pitchFamily="2" charset="-79"/>
                <a:cs typeface="Hezaedrus Light" panose="02000604000000020004" pitchFamily="2" charset="-79"/>
              </a:defRPr>
            </a:lvl1pPr>
          </a:lstStyle>
          <a:p>
            <a:pPr marL="228600" lvl="0" indent="-228600"/>
            <a:r>
              <a:rPr lang="en-US"/>
              <a:t>LOCATION | DATE</a:t>
            </a:r>
            <a:endParaRPr lang="en-GB"/>
          </a:p>
        </p:txBody>
      </p:sp>
      <p:sp>
        <p:nvSpPr>
          <p:cNvPr id="5" name="Picture Placeholder 14">
            <a:extLst>
              <a:ext uri="{FF2B5EF4-FFF2-40B4-BE49-F238E27FC236}">
                <a16:creationId xmlns:a16="http://schemas.microsoft.com/office/drawing/2014/main" id="{CCAF0F93-7B7C-B4E0-28B9-C35A6B8FC862}"/>
              </a:ext>
            </a:extLst>
          </p:cNvPr>
          <p:cNvSpPr>
            <a:spLocks noGrp="1"/>
          </p:cNvSpPr>
          <p:nvPr>
            <p:ph type="pic" sz="quarter" idx="10" hasCustomPrompt="1"/>
          </p:nvPr>
        </p:nvSpPr>
        <p:spPr>
          <a:xfrm>
            <a:off x="7666596" y="5629160"/>
            <a:ext cx="1752600" cy="921750"/>
          </a:xfrm>
          <a:ln>
            <a:noFill/>
          </a:ln>
        </p:spPr>
        <p:txBody>
          <a:bodyPr anchor="ctr">
            <a:normAutofit/>
          </a:bodyPr>
          <a:lstStyle>
            <a:lvl1pPr marL="0" indent="0">
              <a:buNone/>
              <a:defRPr sz="1800"/>
            </a:lvl1pPr>
          </a:lstStyle>
          <a:p>
            <a:r>
              <a:rPr lang="nl-NL"/>
              <a:t>Logo partner 1</a:t>
            </a:r>
            <a:endParaRPr lang="en-GB"/>
          </a:p>
        </p:txBody>
      </p:sp>
      <p:sp>
        <p:nvSpPr>
          <p:cNvPr id="7" name="Picture Placeholder 14">
            <a:extLst>
              <a:ext uri="{FF2B5EF4-FFF2-40B4-BE49-F238E27FC236}">
                <a16:creationId xmlns:a16="http://schemas.microsoft.com/office/drawing/2014/main" id="{05AC9DA7-264A-A757-7D2C-2DD619C761FF}"/>
              </a:ext>
            </a:extLst>
          </p:cNvPr>
          <p:cNvSpPr>
            <a:spLocks noGrp="1"/>
          </p:cNvSpPr>
          <p:nvPr>
            <p:ph type="pic" sz="quarter" idx="11" hasCustomPrompt="1"/>
          </p:nvPr>
        </p:nvSpPr>
        <p:spPr>
          <a:xfrm>
            <a:off x="5659996" y="5629160"/>
            <a:ext cx="1752600" cy="921750"/>
          </a:xfrm>
          <a:ln>
            <a:noFill/>
          </a:ln>
        </p:spPr>
        <p:txBody>
          <a:bodyPr anchor="ctr">
            <a:normAutofit/>
          </a:bodyPr>
          <a:lstStyle>
            <a:lvl1pPr marL="0" indent="0">
              <a:buNone/>
              <a:defRPr sz="1800"/>
            </a:lvl1pPr>
          </a:lstStyle>
          <a:p>
            <a:r>
              <a:rPr lang="nl-NL"/>
              <a:t>Logo partner 2</a:t>
            </a:r>
            <a:endParaRPr lang="en-GB"/>
          </a:p>
        </p:txBody>
      </p:sp>
      <p:pic>
        <p:nvPicPr>
          <p:cNvPr id="1026" name="Picture 2" descr="eu funded">
            <a:extLst>
              <a:ext uri="{FF2B5EF4-FFF2-40B4-BE49-F238E27FC236}">
                <a16:creationId xmlns:a16="http://schemas.microsoft.com/office/drawing/2014/main" id="{6565AEB4-A6DF-0472-1D56-65F12B5B4EA8}"/>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r="5257"/>
          <a:stretch/>
        </p:blipFill>
        <p:spPr bwMode="auto">
          <a:xfrm>
            <a:off x="9953513" y="6144273"/>
            <a:ext cx="1835541" cy="4066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p:cNvGrpSpPr/>
          <p:nvPr userDrawn="1"/>
        </p:nvGrpSpPr>
        <p:grpSpPr>
          <a:xfrm>
            <a:off x="7539596" y="518949"/>
            <a:ext cx="3963164" cy="3482780"/>
            <a:chOff x="7539596" y="616313"/>
            <a:chExt cx="3963164" cy="3482780"/>
          </a:xfrm>
        </p:grpSpPr>
        <p:pic>
          <p:nvPicPr>
            <p:cNvPr id="8" name="Imagen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9596" y="616313"/>
              <a:ext cx="3963164" cy="3482780"/>
            </a:xfrm>
            <a:prstGeom prst="rect">
              <a:avLst/>
            </a:prstGeom>
          </p:spPr>
        </p:pic>
        <p:pic>
          <p:nvPicPr>
            <p:cNvPr id="12" name="Imagen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008704" y="1430103"/>
              <a:ext cx="2787744" cy="2171936"/>
            </a:xfrm>
            <a:prstGeom prst="rect">
              <a:avLst/>
            </a:prstGeom>
          </p:spPr>
        </p:pic>
      </p:grpSp>
      <p:sp>
        <p:nvSpPr>
          <p:cNvPr id="16" name="Text Placeholder 8">
            <a:extLst>
              <a:ext uri="{FF2B5EF4-FFF2-40B4-BE49-F238E27FC236}">
                <a16:creationId xmlns:a16="http://schemas.microsoft.com/office/drawing/2014/main" id="{BF155DB8-0775-A5E1-A124-876531AFBC1D}"/>
              </a:ext>
            </a:extLst>
          </p:cNvPr>
          <p:cNvSpPr>
            <a:spLocks noGrp="1"/>
          </p:cNvSpPr>
          <p:nvPr>
            <p:ph type="body" sz="quarter" idx="15" hasCustomPrompt="1"/>
          </p:nvPr>
        </p:nvSpPr>
        <p:spPr>
          <a:xfrm>
            <a:off x="5659996" y="4709465"/>
            <a:ext cx="3759200" cy="430213"/>
          </a:xfrm>
          <a:ln>
            <a:noFill/>
          </a:ln>
        </p:spPr>
        <p:txBody>
          <a:bodyPr vert="horz" lIns="91440" tIns="45720" rIns="91440" bIns="45720" rtlCol="0" anchor="ctr">
            <a:normAutofit/>
          </a:bodyPr>
          <a:lstStyle>
            <a:lvl1pPr marL="0" indent="0" algn="r">
              <a:buNone/>
              <a:defRPr lang="en-GB" sz="1800" b="1" dirty="0">
                <a:solidFill>
                  <a:schemeClr val="tx1"/>
                </a:solidFill>
                <a:latin typeface="Hezaedrus Light" panose="02000604000000020004" pitchFamily="2" charset="-79"/>
                <a:cs typeface="Hezaedrus Light" panose="02000604000000020004" pitchFamily="2" charset="-79"/>
              </a:defRPr>
            </a:lvl1pPr>
          </a:lstStyle>
          <a:p>
            <a:pPr marL="228600" lvl="0" indent="-228600"/>
            <a:r>
              <a:rPr lang="en-US"/>
              <a:t>AUTHOR | ORGANISATION</a:t>
            </a:r>
            <a:endParaRPr lang="en-GB"/>
          </a:p>
        </p:txBody>
      </p:sp>
      <p:sp>
        <p:nvSpPr>
          <p:cNvPr id="17" name="Text Placeholder 8">
            <a:extLst>
              <a:ext uri="{FF2B5EF4-FFF2-40B4-BE49-F238E27FC236}">
                <a16:creationId xmlns:a16="http://schemas.microsoft.com/office/drawing/2014/main" id="{BF155DB8-0775-A5E1-A124-876531AFBC1D}"/>
              </a:ext>
            </a:extLst>
          </p:cNvPr>
          <p:cNvSpPr>
            <a:spLocks noGrp="1"/>
          </p:cNvSpPr>
          <p:nvPr>
            <p:ph type="body" sz="quarter" idx="16" hasCustomPrompt="1"/>
          </p:nvPr>
        </p:nvSpPr>
        <p:spPr>
          <a:xfrm>
            <a:off x="5659996" y="5139678"/>
            <a:ext cx="3759200" cy="430213"/>
          </a:xfrm>
          <a:ln>
            <a:noFill/>
          </a:ln>
        </p:spPr>
        <p:txBody>
          <a:bodyPr vert="horz" lIns="91440" tIns="45720" rIns="91440" bIns="45720" rtlCol="0" anchor="ctr">
            <a:normAutofit/>
          </a:bodyPr>
          <a:lstStyle>
            <a:lvl1pPr marL="0" indent="0" algn="r">
              <a:buNone/>
              <a:defRPr lang="en-GB" sz="1800" b="1" dirty="0">
                <a:solidFill>
                  <a:schemeClr val="tx1"/>
                </a:solidFill>
                <a:latin typeface="Hezaedrus Light" panose="02000604000000020004" pitchFamily="2" charset="-79"/>
                <a:cs typeface="Hezaedrus Light" panose="02000604000000020004" pitchFamily="2" charset="-79"/>
              </a:defRPr>
            </a:lvl1pPr>
          </a:lstStyle>
          <a:p>
            <a:pPr marL="228600" lvl="0" indent="-228600"/>
            <a:r>
              <a:rPr lang="en-US"/>
              <a:t>AUTHOR | ORGANISATION</a:t>
            </a:r>
            <a:endParaRPr lang="en-GB"/>
          </a:p>
        </p:txBody>
      </p:sp>
    </p:spTree>
    <p:extLst>
      <p:ext uri="{BB962C8B-B14F-4D97-AF65-F5344CB8AC3E}">
        <p14:creationId xmlns:p14="http://schemas.microsoft.com/office/powerpoint/2010/main" val="38375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p:cNvSpPr/>
          <p:nvPr userDrawn="1"/>
        </p:nvSpPr>
        <p:spPr>
          <a:xfrm flipH="1">
            <a:off x="9699513" y="0"/>
            <a:ext cx="2492487" cy="6858000"/>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44EEB-03F8-010B-2F6E-7893C96464B2}"/>
              </a:ext>
            </a:extLst>
          </p:cNvPr>
          <p:cNvSpPr>
            <a:spLocks noGrp="1"/>
          </p:cNvSpPr>
          <p:nvPr>
            <p:ph type="title" hasCustomPrompt="1"/>
          </p:nvPr>
        </p:nvSpPr>
        <p:spPr>
          <a:xfrm>
            <a:off x="609222" y="365126"/>
            <a:ext cx="8693908" cy="684742"/>
          </a:xfrm>
        </p:spPr>
        <p:txBody>
          <a:bodyPr>
            <a:normAutofit/>
          </a:bodyPr>
          <a:lstStyle>
            <a:lvl1pPr>
              <a:defRPr sz="3200">
                <a:solidFill>
                  <a:srgbClr val="33444C"/>
                </a:solidFill>
              </a:defRPr>
            </a:lvl1pPr>
          </a:lstStyle>
          <a:p>
            <a:r>
              <a:rPr lang="en-US"/>
              <a:t>SLIDE TITLE</a:t>
            </a:r>
            <a:endParaRPr lang="en-GB"/>
          </a:p>
        </p:txBody>
      </p:sp>
      <p:sp>
        <p:nvSpPr>
          <p:cNvPr id="3" name="Content Placeholder 2">
            <a:extLst>
              <a:ext uri="{FF2B5EF4-FFF2-40B4-BE49-F238E27FC236}">
                <a16:creationId xmlns:a16="http://schemas.microsoft.com/office/drawing/2014/main" id="{BE1BA4B2-6874-E2BC-E7B0-D787C0B459C2}"/>
              </a:ext>
            </a:extLst>
          </p:cNvPr>
          <p:cNvSpPr>
            <a:spLocks noGrp="1"/>
          </p:cNvSpPr>
          <p:nvPr>
            <p:ph idx="1"/>
          </p:nvPr>
        </p:nvSpPr>
        <p:spPr>
          <a:xfrm>
            <a:off x="609222" y="1253330"/>
            <a:ext cx="8693908" cy="4537869"/>
          </a:xfrm>
          <a:ln>
            <a:noFill/>
          </a:ln>
        </p:spPr>
        <p:txBody>
          <a:bodyPr/>
          <a:lstStyle>
            <a:lvl1pPr>
              <a:defRPr>
                <a:solidFill>
                  <a:srgbClr val="33444C"/>
                </a:solidFill>
              </a:defRPr>
            </a:lvl1pPr>
            <a:lvl2pPr>
              <a:defRPr>
                <a:solidFill>
                  <a:srgbClr val="33444C"/>
                </a:solidFill>
              </a:defRPr>
            </a:lvl2pPr>
            <a:lvl3pPr>
              <a:defRPr>
                <a:solidFill>
                  <a:srgbClr val="33444C"/>
                </a:solidFill>
              </a:defRPr>
            </a:lvl3pPr>
            <a:lvl4pPr>
              <a:defRPr>
                <a:solidFill>
                  <a:srgbClr val="33444C"/>
                </a:solidFill>
              </a:defRPr>
            </a:lvl4pPr>
            <a:lvl5pPr>
              <a:defRPr>
                <a:solidFill>
                  <a:srgbClr val="3344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Imagen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6466" y="6084480"/>
            <a:ext cx="2465008" cy="636995"/>
          </a:xfrm>
          <a:prstGeom prst="rect">
            <a:avLst/>
          </a:prstGeom>
        </p:spPr>
      </p:pic>
      <p:sp>
        <p:nvSpPr>
          <p:cNvPr id="8" name="Slide Number Placeholder 5">
            <a:extLst>
              <a:ext uri="{FF2B5EF4-FFF2-40B4-BE49-F238E27FC236}">
                <a16:creationId xmlns:a16="http://schemas.microsoft.com/office/drawing/2014/main" id="{94875942-D648-5017-9DB2-A9D7C2A84173}"/>
              </a:ext>
            </a:extLst>
          </p:cNvPr>
          <p:cNvSpPr txBox="1">
            <a:spLocks/>
          </p:cNvSpPr>
          <p:nvPr userDrawn="1"/>
        </p:nvSpPr>
        <p:spPr>
          <a:xfrm>
            <a:off x="9824623" y="6356350"/>
            <a:ext cx="4699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33444C"/>
                </a:solidFill>
                <a:latin typeface="Hezaedrus Light" panose="02000604000000020004" pitchFamily="2" charset="-79"/>
                <a:ea typeface="+mn-ea"/>
                <a:cs typeface="Hezaedrus Light" panose="02000604000000020004"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9E616F41-3008-4381-9711-01B94B1B3E74}" type="slidenum">
              <a:rPr lang="en-GB" smtClean="0"/>
              <a:pPr algn="l"/>
              <a:t>‹#›</a:t>
            </a:fld>
            <a:endParaRPr lang="en-GB"/>
          </a:p>
        </p:txBody>
      </p:sp>
    </p:spTree>
    <p:extLst>
      <p:ext uri="{BB962C8B-B14F-4D97-AF65-F5344CB8AC3E}">
        <p14:creationId xmlns:p14="http://schemas.microsoft.com/office/powerpoint/2010/main" val="215402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Blue RIGHT">
    <p:spTree>
      <p:nvGrpSpPr>
        <p:cNvPr id="1" name=""/>
        <p:cNvGrpSpPr/>
        <p:nvPr/>
      </p:nvGrpSpPr>
      <p:grpSpPr>
        <a:xfrm>
          <a:off x="0" y="0"/>
          <a:ext cx="0" cy="0"/>
          <a:chOff x="0" y="0"/>
          <a:chExt cx="0" cy="0"/>
        </a:xfrm>
      </p:grpSpPr>
      <p:sp>
        <p:nvSpPr>
          <p:cNvPr id="6" name="Rectángulo 5"/>
          <p:cNvSpPr/>
          <p:nvPr userDrawn="1"/>
        </p:nvSpPr>
        <p:spPr>
          <a:xfrm flipH="1">
            <a:off x="9699513" y="0"/>
            <a:ext cx="2492487" cy="6858000"/>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23CC3-AB72-D2E7-3BEB-2EF048568860}"/>
              </a:ext>
            </a:extLst>
          </p:cNvPr>
          <p:cNvSpPr>
            <a:spLocks noGrp="1"/>
          </p:cNvSpPr>
          <p:nvPr>
            <p:ph type="title" hasCustomPrompt="1"/>
          </p:nvPr>
        </p:nvSpPr>
        <p:spPr>
          <a:xfrm>
            <a:off x="609222" y="365125"/>
            <a:ext cx="8693908" cy="684743"/>
          </a:xfrm>
        </p:spPr>
        <p:txBody>
          <a:bodyPr>
            <a:normAutofit/>
          </a:bodyPr>
          <a:lstStyle>
            <a:lvl1pPr>
              <a:defRPr sz="3200" baseline="0">
                <a:solidFill>
                  <a:srgbClr val="33444C"/>
                </a:solidFill>
              </a:defRPr>
            </a:lvl1pPr>
          </a:lstStyle>
          <a:p>
            <a:r>
              <a:rPr lang="es-ES"/>
              <a:t>SLIDE TITLE</a:t>
            </a:r>
            <a:endParaRPr lang="en-GB"/>
          </a:p>
        </p:txBody>
      </p:sp>
      <p:pic>
        <p:nvPicPr>
          <p:cNvPr id="9" name="Imagen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6466" y="6084480"/>
            <a:ext cx="2465008" cy="636995"/>
          </a:xfrm>
          <a:prstGeom prst="rect">
            <a:avLst/>
          </a:prstGeom>
        </p:spPr>
      </p:pic>
      <p:sp>
        <p:nvSpPr>
          <p:cNvPr id="10" name="Slide Number Placeholder 5">
            <a:extLst>
              <a:ext uri="{FF2B5EF4-FFF2-40B4-BE49-F238E27FC236}">
                <a16:creationId xmlns:a16="http://schemas.microsoft.com/office/drawing/2014/main" id="{94875942-D648-5017-9DB2-A9D7C2A84173}"/>
              </a:ext>
            </a:extLst>
          </p:cNvPr>
          <p:cNvSpPr txBox="1">
            <a:spLocks/>
          </p:cNvSpPr>
          <p:nvPr userDrawn="1"/>
        </p:nvSpPr>
        <p:spPr>
          <a:xfrm>
            <a:off x="9824623" y="6356350"/>
            <a:ext cx="4699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33444C"/>
                </a:solidFill>
                <a:latin typeface="Hezaedrus Light" panose="02000604000000020004" pitchFamily="2" charset="-79"/>
                <a:ea typeface="+mn-ea"/>
                <a:cs typeface="Hezaedrus Light" panose="02000604000000020004"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9E616F41-3008-4381-9711-01B94B1B3E74}" type="slidenum">
              <a:rPr lang="en-GB" smtClean="0"/>
              <a:pPr algn="l"/>
              <a:t>‹#›</a:t>
            </a:fld>
            <a:endParaRPr lang="en-GB"/>
          </a:p>
        </p:txBody>
      </p:sp>
    </p:spTree>
    <p:extLst>
      <p:ext uri="{BB962C8B-B14F-4D97-AF65-F5344CB8AC3E}">
        <p14:creationId xmlns:p14="http://schemas.microsoft.com/office/powerpoint/2010/main" val="147880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Blue LEFT">
    <p:spTree>
      <p:nvGrpSpPr>
        <p:cNvPr id="1" name=""/>
        <p:cNvGrpSpPr/>
        <p:nvPr/>
      </p:nvGrpSpPr>
      <p:grpSpPr>
        <a:xfrm>
          <a:off x="0" y="0"/>
          <a:ext cx="0" cy="0"/>
          <a:chOff x="0" y="0"/>
          <a:chExt cx="0" cy="0"/>
        </a:xfrm>
      </p:grpSpPr>
      <p:sp>
        <p:nvSpPr>
          <p:cNvPr id="6" name="Rectángulo 5"/>
          <p:cNvSpPr/>
          <p:nvPr userDrawn="1"/>
        </p:nvSpPr>
        <p:spPr>
          <a:xfrm flipH="1">
            <a:off x="-1" y="0"/>
            <a:ext cx="2853267" cy="6858000"/>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23CC3-AB72-D2E7-3BEB-2EF048568860}"/>
              </a:ext>
            </a:extLst>
          </p:cNvPr>
          <p:cNvSpPr>
            <a:spLocks noGrp="1"/>
          </p:cNvSpPr>
          <p:nvPr>
            <p:ph type="title" hasCustomPrompt="1"/>
          </p:nvPr>
        </p:nvSpPr>
        <p:spPr>
          <a:xfrm>
            <a:off x="3348732" y="365125"/>
            <a:ext cx="8224008" cy="684743"/>
          </a:xfrm>
        </p:spPr>
        <p:txBody>
          <a:bodyPr>
            <a:normAutofit/>
          </a:bodyPr>
          <a:lstStyle>
            <a:lvl1pPr>
              <a:defRPr sz="3200" baseline="0">
                <a:solidFill>
                  <a:srgbClr val="33444C"/>
                </a:solidFill>
              </a:defRPr>
            </a:lvl1pPr>
          </a:lstStyle>
          <a:p>
            <a:r>
              <a:rPr lang="es-ES"/>
              <a:t>SLIDE TITLE</a:t>
            </a:r>
            <a:endParaRPr lang="en-GB"/>
          </a:p>
        </p:txBody>
      </p:sp>
      <p:pic>
        <p:nvPicPr>
          <p:cNvPr id="3" name="Imagen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6466" y="6084480"/>
            <a:ext cx="2465008" cy="636995"/>
          </a:xfrm>
          <a:prstGeom prst="rect">
            <a:avLst/>
          </a:prstGeom>
        </p:spPr>
      </p:pic>
      <p:sp>
        <p:nvSpPr>
          <p:cNvPr id="7" name="Slide Number Placeholder 5">
            <a:extLst>
              <a:ext uri="{FF2B5EF4-FFF2-40B4-BE49-F238E27FC236}">
                <a16:creationId xmlns:a16="http://schemas.microsoft.com/office/drawing/2014/main" id="{94875942-D648-5017-9DB2-A9D7C2A84173}"/>
              </a:ext>
            </a:extLst>
          </p:cNvPr>
          <p:cNvSpPr txBox="1">
            <a:spLocks/>
          </p:cNvSpPr>
          <p:nvPr userDrawn="1"/>
        </p:nvSpPr>
        <p:spPr>
          <a:xfrm>
            <a:off x="11572740" y="6356350"/>
            <a:ext cx="4699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33444C"/>
                </a:solidFill>
                <a:latin typeface="Hezaedrus Light" panose="02000604000000020004" pitchFamily="2" charset="-79"/>
                <a:ea typeface="+mn-ea"/>
                <a:cs typeface="Hezaedrus Light" panose="02000604000000020004"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E616F41-3008-4381-9711-01B94B1B3E74}" type="slidenum">
              <a:rPr lang="en-GB" smtClean="0"/>
              <a:pPr algn="r"/>
              <a:t>‹#›</a:t>
            </a:fld>
            <a:endParaRPr lang="en-GB"/>
          </a:p>
        </p:txBody>
      </p:sp>
    </p:spTree>
    <p:extLst>
      <p:ext uri="{BB962C8B-B14F-4D97-AF65-F5344CB8AC3E}">
        <p14:creationId xmlns:p14="http://schemas.microsoft.com/office/powerpoint/2010/main" val="3353946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23CC3-AB72-D2E7-3BEB-2EF048568860}"/>
              </a:ext>
            </a:extLst>
          </p:cNvPr>
          <p:cNvSpPr>
            <a:spLocks noGrp="1"/>
          </p:cNvSpPr>
          <p:nvPr>
            <p:ph type="title" hasCustomPrompt="1"/>
          </p:nvPr>
        </p:nvSpPr>
        <p:spPr>
          <a:xfrm>
            <a:off x="609222" y="365125"/>
            <a:ext cx="8693908" cy="684743"/>
          </a:xfrm>
        </p:spPr>
        <p:txBody>
          <a:bodyPr>
            <a:normAutofit/>
          </a:bodyPr>
          <a:lstStyle>
            <a:lvl1pPr>
              <a:defRPr sz="3200" baseline="0">
                <a:solidFill>
                  <a:srgbClr val="33444C"/>
                </a:solidFill>
              </a:defRPr>
            </a:lvl1pPr>
          </a:lstStyle>
          <a:p>
            <a:r>
              <a:rPr lang="es-ES"/>
              <a:t>SLIDE TITLE</a:t>
            </a:r>
            <a:endParaRPr lang="en-GB"/>
          </a:p>
        </p:txBody>
      </p:sp>
      <p:pic>
        <p:nvPicPr>
          <p:cNvPr id="11" name="Imagen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6466" y="6084480"/>
            <a:ext cx="2465008" cy="636995"/>
          </a:xfrm>
          <a:prstGeom prst="rect">
            <a:avLst/>
          </a:prstGeom>
        </p:spPr>
      </p:pic>
      <p:sp>
        <p:nvSpPr>
          <p:cNvPr id="5" name="Content Placeholder 2">
            <a:extLst>
              <a:ext uri="{FF2B5EF4-FFF2-40B4-BE49-F238E27FC236}">
                <a16:creationId xmlns:a16="http://schemas.microsoft.com/office/drawing/2014/main" id="{BE1BA4B2-6874-E2BC-E7B0-D787C0B459C2}"/>
              </a:ext>
            </a:extLst>
          </p:cNvPr>
          <p:cNvSpPr>
            <a:spLocks noGrp="1"/>
          </p:cNvSpPr>
          <p:nvPr>
            <p:ph idx="1"/>
          </p:nvPr>
        </p:nvSpPr>
        <p:spPr>
          <a:xfrm>
            <a:off x="609222" y="1253330"/>
            <a:ext cx="8693908" cy="4537869"/>
          </a:xfrm>
          <a:ln>
            <a:noFill/>
          </a:ln>
        </p:spPr>
        <p:txBody>
          <a:bodyPr/>
          <a:lstStyle>
            <a:lvl1pPr>
              <a:defRPr>
                <a:solidFill>
                  <a:srgbClr val="33444C"/>
                </a:solidFill>
              </a:defRPr>
            </a:lvl1pPr>
            <a:lvl2pPr>
              <a:defRPr>
                <a:solidFill>
                  <a:srgbClr val="33444C"/>
                </a:solidFill>
              </a:defRPr>
            </a:lvl2pPr>
            <a:lvl3pPr>
              <a:defRPr>
                <a:solidFill>
                  <a:srgbClr val="33444C"/>
                </a:solidFill>
              </a:defRPr>
            </a:lvl3pPr>
            <a:lvl4pPr>
              <a:defRPr>
                <a:solidFill>
                  <a:srgbClr val="33444C"/>
                </a:solidFill>
              </a:defRPr>
            </a:lvl4pPr>
            <a:lvl5pPr>
              <a:defRPr>
                <a:solidFill>
                  <a:srgbClr val="3344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a:extLst>
              <a:ext uri="{FF2B5EF4-FFF2-40B4-BE49-F238E27FC236}">
                <a16:creationId xmlns:a16="http://schemas.microsoft.com/office/drawing/2014/main" id="{94875942-D648-5017-9DB2-A9D7C2A84173}"/>
              </a:ext>
            </a:extLst>
          </p:cNvPr>
          <p:cNvSpPr txBox="1">
            <a:spLocks/>
          </p:cNvSpPr>
          <p:nvPr userDrawn="1"/>
        </p:nvSpPr>
        <p:spPr>
          <a:xfrm>
            <a:off x="11572740" y="6356350"/>
            <a:ext cx="4699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33444C"/>
                </a:solidFill>
                <a:latin typeface="Hezaedrus Light" panose="02000604000000020004" pitchFamily="2" charset="-79"/>
                <a:ea typeface="+mn-ea"/>
                <a:cs typeface="Hezaedrus Light" panose="02000604000000020004"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E616F41-3008-4381-9711-01B94B1B3E74}" type="slidenum">
              <a:rPr lang="en-GB" smtClean="0"/>
              <a:pPr algn="r"/>
              <a:t>‹#›</a:t>
            </a:fld>
            <a:endParaRPr lang="en-GB"/>
          </a:p>
        </p:txBody>
      </p:sp>
    </p:spTree>
    <p:extLst>
      <p:ext uri="{BB962C8B-B14F-4D97-AF65-F5344CB8AC3E}">
        <p14:creationId xmlns:p14="http://schemas.microsoft.com/office/powerpoint/2010/main" val="608391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ángulo 5"/>
          <p:cNvSpPr/>
          <p:nvPr userDrawn="1"/>
        </p:nvSpPr>
        <p:spPr>
          <a:xfrm flipH="1">
            <a:off x="0" y="-12436"/>
            <a:ext cx="12192000" cy="4222297"/>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23CC3-AB72-D2E7-3BEB-2EF048568860}"/>
              </a:ext>
            </a:extLst>
          </p:cNvPr>
          <p:cNvSpPr>
            <a:spLocks noGrp="1"/>
          </p:cNvSpPr>
          <p:nvPr>
            <p:ph type="title" hasCustomPrompt="1"/>
          </p:nvPr>
        </p:nvSpPr>
        <p:spPr>
          <a:xfrm>
            <a:off x="609222" y="365125"/>
            <a:ext cx="9423778" cy="684743"/>
          </a:xfrm>
        </p:spPr>
        <p:txBody>
          <a:bodyPr>
            <a:normAutofit/>
          </a:bodyPr>
          <a:lstStyle>
            <a:lvl1pPr>
              <a:defRPr sz="3200">
                <a:solidFill>
                  <a:srgbClr val="33444C"/>
                </a:solidFill>
              </a:defRPr>
            </a:lvl1pPr>
          </a:lstStyle>
          <a:p>
            <a:r>
              <a:rPr lang="en-US"/>
              <a:t>SLIDE TITLE</a:t>
            </a:r>
            <a:endParaRPr lang="en-GB"/>
          </a:p>
        </p:txBody>
      </p:sp>
      <p:sp>
        <p:nvSpPr>
          <p:cNvPr id="5" name="Marcador de texto 4"/>
          <p:cNvSpPr>
            <a:spLocks noGrp="1"/>
          </p:cNvSpPr>
          <p:nvPr>
            <p:ph type="body" sz="quarter" idx="10" hasCustomPrompt="1"/>
          </p:nvPr>
        </p:nvSpPr>
        <p:spPr>
          <a:xfrm>
            <a:off x="609222" y="1185336"/>
            <a:ext cx="8399312" cy="1388532"/>
          </a:xfrm>
          <a:ln>
            <a:noFill/>
          </a:ln>
        </p:spPr>
        <p:txBody>
          <a:bodyPr anchor="ctr"/>
          <a:lstStyle>
            <a:lvl1pPr marL="0" indent="0">
              <a:buNone/>
              <a:defRPr baseline="0">
                <a:solidFill>
                  <a:srgbClr val="33444C"/>
                </a:solidFill>
              </a:defRPr>
            </a:lvl1pPr>
          </a:lstStyle>
          <a:p>
            <a:pPr lvl="0"/>
            <a:r>
              <a:rPr lang="es-ES"/>
              <a:t>Text </a:t>
            </a:r>
            <a:r>
              <a:rPr lang="es-ES" err="1"/>
              <a:t>for</a:t>
            </a:r>
            <a:r>
              <a:rPr lang="es-ES"/>
              <a:t> </a:t>
            </a:r>
            <a:r>
              <a:rPr lang="es-ES" err="1"/>
              <a:t>the</a:t>
            </a:r>
            <a:r>
              <a:rPr lang="es-ES"/>
              <a:t> </a:t>
            </a:r>
            <a:r>
              <a:rPr lang="es-ES" err="1"/>
              <a:t>Heading</a:t>
            </a:r>
            <a:endParaRPr lang="es-ES"/>
          </a:p>
        </p:txBody>
      </p:sp>
      <p:pic>
        <p:nvPicPr>
          <p:cNvPr id="9" name="Imagen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6466" y="6084480"/>
            <a:ext cx="2465008" cy="636995"/>
          </a:xfrm>
          <a:prstGeom prst="rect">
            <a:avLst/>
          </a:prstGeom>
        </p:spPr>
      </p:pic>
      <p:sp>
        <p:nvSpPr>
          <p:cNvPr id="7" name="Slide Number Placeholder 5">
            <a:extLst>
              <a:ext uri="{FF2B5EF4-FFF2-40B4-BE49-F238E27FC236}">
                <a16:creationId xmlns:a16="http://schemas.microsoft.com/office/drawing/2014/main" id="{94875942-D648-5017-9DB2-A9D7C2A84173}"/>
              </a:ext>
            </a:extLst>
          </p:cNvPr>
          <p:cNvSpPr txBox="1">
            <a:spLocks/>
          </p:cNvSpPr>
          <p:nvPr userDrawn="1"/>
        </p:nvSpPr>
        <p:spPr>
          <a:xfrm>
            <a:off x="11572740" y="6356350"/>
            <a:ext cx="4699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33444C"/>
                </a:solidFill>
                <a:latin typeface="Hezaedrus Light" panose="02000604000000020004" pitchFamily="2" charset="-79"/>
                <a:ea typeface="+mn-ea"/>
                <a:cs typeface="Hezaedrus Light" panose="02000604000000020004"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E616F41-3008-4381-9711-01B94B1B3E74}" type="slidenum">
              <a:rPr lang="en-GB" smtClean="0"/>
              <a:pPr algn="r"/>
              <a:t>‹#›</a:t>
            </a:fld>
            <a:endParaRPr lang="en-GB"/>
          </a:p>
        </p:txBody>
      </p:sp>
    </p:spTree>
    <p:extLst>
      <p:ext uri="{BB962C8B-B14F-4D97-AF65-F5344CB8AC3E}">
        <p14:creationId xmlns:p14="http://schemas.microsoft.com/office/powerpoint/2010/main" val="2144588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alves">
    <p:spTree>
      <p:nvGrpSpPr>
        <p:cNvPr id="1" name=""/>
        <p:cNvGrpSpPr/>
        <p:nvPr/>
      </p:nvGrpSpPr>
      <p:grpSpPr>
        <a:xfrm>
          <a:off x="0" y="0"/>
          <a:ext cx="0" cy="0"/>
          <a:chOff x="0" y="0"/>
          <a:chExt cx="0" cy="0"/>
        </a:xfrm>
      </p:grpSpPr>
      <p:sp>
        <p:nvSpPr>
          <p:cNvPr id="6" name="Rectángulo 5"/>
          <p:cNvSpPr/>
          <p:nvPr userDrawn="1"/>
        </p:nvSpPr>
        <p:spPr>
          <a:xfrm flipH="1">
            <a:off x="6095999" y="0"/>
            <a:ext cx="6096000" cy="6858000"/>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23CC3-AB72-D2E7-3BEB-2EF048568860}"/>
              </a:ext>
            </a:extLst>
          </p:cNvPr>
          <p:cNvSpPr>
            <a:spLocks noGrp="1"/>
          </p:cNvSpPr>
          <p:nvPr>
            <p:ph type="title" hasCustomPrompt="1"/>
          </p:nvPr>
        </p:nvSpPr>
        <p:spPr>
          <a:xfrm>
            <a:off x="609222" y="365125"/>
            <a:ext cx="5004178" cy="684743"/>
          </a:xfrm>
        </p:spPr>
        <p:txBody>
          <a:bodyPr>
            <a:normAutofit/>
          </a:bodyPr>
          <a:lstStyle>
            <a:lvl1pPr>
              <a:defRPr sz="3200" baseline="0">
                <a:solidFill>
                  <a:srgbClr val="33444C"/>
                </a:solidFill>
              </a:defRPr>
            </a:lvl1pPr>
          </a:lstStyle>
          <a:p>
            <a:r>
              <a:rPr lang="es-ES"/>
              <a:t>SLIDE TITLE</a:t>
            </a:r>
            <a:endParaRPr lang="en-GB"/>
          </a:p>
        </p:txBody>
      </p:sp>
      <p:sp>
        <p:nvSpPr>
          <p:cNvPr id="8" name="Content Placeholder 2">
            <a:extLst>
              <a:ext uri="{FF2B5EF4-FFF2-40B4-BE49-F238E27FC236}">
                <a16:creationId xmlns:a16="http://schemas.microsoft.com/office/drawing/2014/main" id="{BE1BA4B2-6874-E2BC-E7B0-D787C0B459C2}"/>
              </a:ext>
            </a:extLst>
          </p:cNvPr>
          <p:cNvSpPr>
            <a:spLocks noGrp="1"/>
          </p:cNvSpPr>
          <p:nvPr>
            <p:ph idx="1"/>
          </p:nvPr>
        </p:nvSpPr>
        <p:spPr>
          <a:xfrm>
            <a:off x="609222" y="1253330"/>
            <a:ext cx="5004178" cy="4537869"/>
          </a:xfrm>
          <a:ln>
            <a:noFill/>
          </a:ln>
        </p:spPr>
        <p:txBody>
          <a:bodyPr/>
          <a:lstStyle>
            <a:lvl1pPr>
              <a:defRPr>
                <a:solidFill>
                  <a:srgbClr val="33444C"/>
                </a:solidFill>
              </a:defRPr>
            </a:lvl1pPr>
            <a:lvl2pPr>
              <a:defRPr>
                <a:solidFill>
                  <a:srgbClr val="33444C"/>
                </a:solidFill>
              </a:defRPr>
            </a:lvl2pPr>
            <a:lvl3pPr>
              <a:defRPr>
                <a:solidFill>
                  <a:srgbClr val="33444C"/>
                </a:solidFill>
              </a:defRPr>
            </a:lvl3pPr>
            <a:lvl4pPr>
              <a:defRPr>
                <a:solidFill>
                  <a:srgbClr val="33444C"/>
                </a:solidFill>
              </a:defRPr>
            </a:lvl4pPr>
            <a:lvl5pPr>
              <a:defRPr>
                <a:solidFill>
                  <a:srgbClr val="3344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E1BA4B2-6874-E2BC-E7B0-D787C0B459C2}"/>
              </a:ext>
            </a:extLst>
          </p:cNvPr>
          <p:cNvSpPr>
            <a:spLocks noGrp="1"/>
          </p:cNvSpPr>
          <p:nvPr>
            <p:ph idx="10"/>
          </p:nvPr>
        </p:nvSpPr>
        <p:spPr>
          <a:xfrm>
            <a:off x="6641910" y="1253329"/>
            <a:ext cx="5004178" cy="4537869"/>
          </a:xfrm>
          <a:ln>
            <a:noFill/>
          </a:ln>
        </p:spPr>
        <p:txBody>
          <a:bodyPr/>
          <a:lstStyle>
            <a:lvl1pPr>
              <a:defRPr>
                <a:solidFill>
                  <a:srgbClr val="33444C"/>
                </a:solidFill>
              </a:defRPr>
            </a:lvl1pPr>
            <a:lvl2pPr>
              <a:defRPr>
                <a:solidFill>
                  <a:srgbClr val="33444C"/>
                </a:solidFill>
              </a:defRPr>
            </a:lvl2pPr>
            <a:lvl3pPr>
              <a:defRPr>
                <a:solidFill>
                  <a:srgbClr val="33444C"/>
                </a:solidFill>
              </a:defRPr>
            </a:lvl3pPr>
            <a:lvl4pPr>
              <a:defRPr>
                <a:solidFill>
                  <a:srgbClr val="33444C"/>
                </a:solidFill>
              </a:defRPr>
            </a:lvl4pPr>
            <a:lvl5pPr>
              <a:defRPr>
                <a:solidFill>
                  <a:srgbClr val="3344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Number Placeholder 5">
            <a:extLst>
              <a:ext uri="{FF2B5EF4-FFF2-40B4-BE49-F238E27FC236}">
                <a16:creationId xmlns:a16="http://schemas.microsoft.com/office/drawing/2014/main" id="{94875942-D648-5017-9DB2-A9D7C2A84173}"/>
              </a:ext>
            </a:extLst>
          </p:cNvPr>
          <p:cNvSpPr txBox="1">
            <a:spLocks/>
          </p:cNvSpPr>
          <p:nvPr userDrawn="1"/>
        </p:nvSpPr>
        <p:spPr>
          <a:xfrm>
            <a:off x="11572740" y="6356350"/>
            <a:ext cx="4699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33444C"/>
                </a:solidFill>
                <a:latin typeface="Hezaedrus Light" panose="02000604000000020004" pitchFamily="2" charset="-79"/>
                <a:ea typeface="+mn-ea"/>
                <a:cs typeface="Hezaedrus Light" panose="02000604000000020004"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E616F41-3008-4381-9711-01B94B1B3E74}" type="slidenum">
              <a:rPr lang="en-GB" smtClean="0"/>
              <a:pPr algn="r"/>
              <a:t>‹#›</a:t>
            </a:fld>
            <a:endParaRPr lang="en-GB"/>
          </a:p>
        </p:txBody>
      </p:sp>
      <p:pic>
        <p:nvPicPr>
          <p:cNvPr id="10" name="Imagen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6466" y="6084480"/>
            <a:ext cx="2465008" cy="636995"/>
          </a:xfrm>
          <a:prstGeom prst="rect">
            <a:avLst/>
          </a:prstGeom>
        </p:spPr>
      </p:pic>
    </p:spTree>
    <p:extLst>
      <p:ext uri="{BB962C8B-B14F-4D97-AF65-F5344CB8AC3E}">
        <p14:creationId xmlns:p14="http://schemas.microsoft.com/office/powerpoint/2010/main" val="388800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5" name="Rectángulo 14"/>
          <p:cNvSpPr/>
          <p:nvPr userDrawn="1"/>
        </p:nvSpPr>
        <p:spPr>
          <a:xfrm flipH="1">
            <a:off x="6095999" y="0"/>
            <a:ext cx="6096000" cy="6858000"/>
          </a:xfrm>
          <a:prstGeom prst="rect">
            <a:avLst/>
          </a:prstGeom>
          <a:solidFill>
            <a:srgbClr val="7ACED1">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7A355C6A-7073-5CF6-EE24-E92F30B66F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555" y="2075507"/>
            <a:ext cx="4680000" cy="3310465"/>
          </a:xfrm>
          <a:prstGeom prst="rect">
            <a:avLst/>
          </a:prstGeom>
        </p:spPr>
      </p:pic>
      <p:sp>
        <p:nvSpPr>
          <p:cNvPr id="8" name="TextBox 7">
            <a:extLst>
              <a:ext uri="{FF2B5EF4-FFF2-40B4-BE49-F238E27FC236}">
                <a16:creationId xmlns:a16="http://schemas.microsoft.com/office/drawing/2014/main" id="{5CF401A0-028E-0D74-EC4C-6EC1E435BD63}"/>
              </a:ext>
            </a:extLst>
          </p:cNvPr>
          <p:cNvSpPr txBox="1"/>
          <p:nvPr userDrawn="1"/>
        </p:nvSpPr>
        <p:spPr>
          <a:xfrm>
            <a:off x="6470277" y="738621"/>
            <a:ext cx="4677335" cy="1323439"/>
          </a:xfrm>
          <a:prstGeom prst="rect">
            <a:avLst/>
          </a:prstGeom>
          <a:noFill/>
        </p:spPr>
        <p:txBody>
          <a:bodyPr wrap="square" rtlCol="0">
            <a:spAutoFit/>
          </a:bodyPr>
          <a:lstStyle/>
          <a:p>
            <a:pPr algn="l"/>
            <a:r>
              <a:rPr lang="nl-NL" sz="4000" b="0">
                <a:latin typeface="Hezaedrus Light" panose="02000604000000020004" pitchFamily="2" charset="-79"/>
                <a:cs typeface="Hezaedrus Light" panose="02000604000000020004" pitchFamily="2" charset="-79"/>
              </a:rPr>
              <a:t>THANK YOU FOR YOUR ATTENTION!</a:t>
            </a:r>
            <a:endParaRPr lang="en-GB" sz="4000" b="0">
              <a:latin typeface="Hezaedrus Light" panose="02000604000000020004" pitchFamily="2" charset="-79"/>
              <a:cs typeface="Hezaedrus Light" panose="02000604000000020004" pitchFamily="2" charset="-79"/>
            </a:endParaRPr>
          </a:p>
        </p:txBody>
      </p:sp>
      <p:sp>
        <p:nvSpPr>
          <p:cNvPr id="12" name="Picture Placeholder 14">
            <a:extLst>
              <a:ext uri="{FF2B5EF4-FFF2-40B4-BE49-F238E27FC236}">
                <a16:creationId xmlns:a16="http://schemas.microsoft.com/office/drawing/2014/main" id="{44A77B48-AC2A-ED93-3B97-8B2D9C88A8CC}"/>
              </a:ext>
            </a:extLst>
          </p:cNvPr>
          <p:cNvSpPr>
            <a:spLocks noGrp="1"/>
          </p:cNvSpPr>
          <p:nvPr>
            <p:ph type="pic" sz="quarter" idx="10" hasCustomPrompt="1"/>
          </p:nvPr>
        </p:nvSpPr>
        <p:spPr>
          <a:xfrm>
            <a:off x="10038977" y="5735637"/>
            <a:ext cx="1752600" cy="921750"/>
          </a:xfrm>
          <a:ln>
            <a:noFill/>
          </a:ln>
        </p:spPr>
        <p:txBody>
          <a:bodyPr anchor="ctr">
            <a:normAutofit/>
          </a:bodyPr>
          <a:lstStyle>
            <a:lvl1pPr marL="0" indent="0">
              <a:buNone/>
              <a:defRPr sz="1800"/>
            </a:lvl1pPr>
          </a:lstStyle>
          <a:p>
            <a:r>
              <a:rPr lang="nl-NL"/>
              <a:t>Logo partner 1</a:t>
            </a:r>
            <a:endParaRPr lang="en-GB"/>
          </a:p>
        </p:txBody>
      </p:sp>
      <p:sp>
        <p:nvSpPr>
          <p:cNvPr id="13" name="Picture Placeholder 14">
            <a:extLst>
              <a:ext uri="{FF2B5EF4-FFF2-40B4-BE49-F238E27FC236}">
                <a16:creationId xmlns:a16="http://schemas.microsoft.com/office/drawing/2014/main" id="{E5CE1BD6-FA1E-ABA6-32B4-64BBCECF1154}"/>
              </a:ext>
            </a:extLst>
          </p:cNvPr>
          <p:cNvSpPr>
            <a:spLocks noGrp="1"/>
          </p:cNvSpPr>
          <p:nvPr>
            <p:ph type="pic" sz="quarter" idx="11" hasCustomPrompt="1"/>
          </p:nvPr>
        </p:nvSpPr>
        <p:spPr>
          <a:xfrm>
            <a:off x="8032377" y="5735637"/>
            <a:ext cx="1752600" cy="921750"/>
          </a:xfrm>
          <a:ln>
            <a:noFill/>
          </a:ln>
        </p:spPr>
        <p:txBody>
          <a:bodyPr anchor="ctr">
            <a:normAutofit/>
          </a:bodyPr>
          <a:lstStyle>
            <a:lvl1pPr marL="0" indent="0">
              <a:buNone/>
              <a:defRPr sz="1800"/>
            </a:lvl1pPr>
          </a:lstStyle>
          <a:p>
            <a:r>
              <a:rPr lang="nl-NL"/>
              <a:t>Logo partner 2</a:t>
            </a:r>
            <a:endParaRPr lang="en-GB"/>
          </a:p>
        </p:txBody>
      </p:sp>
      <p:sp>
        <p:nvSpPr>
          <p:cNvPr id="16" name="Text Placeholder 15">
            <a:extLst>
              <a:ext uri="{FF2B5EF4-FFF2-40B4-BE49-F238E27FC236}">
                <a16:creationId xmlns:a16="http://schemas.microsoft.com/office/drawing/2014/main" id="{04A70AAB-C7E4-6CE4-31ED-113A5E47DE44}"/>
              </a:ext>
            </a:extLst>
          </p:cNvPr>
          <p:cNvSpPr>
            <a:spLocks noGrp="1"/>
          </p:cNvSpPr>
          <p:nvPr>
            <p:ph type="body" sz="quarter" idx="14" hasCustomPrompt="1"/>
          </p:nvPr>
        </p:nvSpPr>
        <p:spPr>
          <a:xfrm>
            <a:off x="6470277" y="2218549"/>
            <a:ext cx="5321300" cy="337656"/>
          </a:xfrm>
          <a:ln>
            <a:noFill/>
          </a:ln>
        </p:spPr>
        <p:txBody>
          <a:bodyPr anchor="t">
            <a:noAutofit/>
          </a:bodyPr>
          <a:lstStyle>
            <a:lvl1pPr marL="0" indent="0">
              <a:buNone/>
              <a:defRPr sz="1800" b="0">
                <a:solidFill>
                  <a:schemeClr val="tx1"/>
                </a:solidFill>
                <a:latin typeface="Hezaedrus Light" panose="02000604000000020004" pitchFamily="2" charset="-79"/>
                <a:cs typeface="Hezaedrus Light" panose="02000604000000020004" pitchFamily="2" charset="-79"/>
              </a:defRPr>
            </a:lvl1pPr>
          </a:lstStyle>
          <a:p>
            <a:pPr lvl="0"/>
            <a:r>
              <a:rPr lang="en-GB"/>
              <a:t>AUTHOR </a:t>
            </a:r>
            <a:r>
              <a:rPr lang="nl-NL"/>
              <a:t>| ORGANISATION</a:t>
            </a:r>
          </a:p>
        </p:txBody>
      </p:sp>
      <p:sp>
        <p:nvSpPr>
          <p:cNvPr id="20" name="Text Placeholder 15">
            <a:extLst>
              <a:ext uri="{FF2B5EF4-FFF2-40B4-BE49-F238E27FC236}">
                <a16:creationId xmlns:a16="http://schemas.microsoft.com/office/drawing/2014/main" id="{EC4CA4DC-D4AA-9021-4500-B198A04E2BB6}"/>
              </a:ext>
            </a:extLst>
          </p:cNvPr>
          <p:cNvSpPr>
            <a:spLocks noGrp="1"/>
          </p:cNvSpPr>
          <p:nvPr>
            <p:ph type="body" sz="quarter" idx="16" hasCustomPrompt="1"/>
          </p:nvPr>
        </p:nvSpPr>
        <p:spPr>
          <a:xfrm>
            <a:off x="6470277" y="2623931"/>
            <a:ext cx="5321300" cy="337656"/>
          </a:xfrm>
          <a:ln>
            <a:noFill/>
          </a:ln>
        </p:spPr>
        <p:txBody>
          <a:bodyPr anchor="b">
            <a:noAutofit/>
          </a:bodyPr>
          <a:lstStyle>
            <a:lvl1pPr marL="0" indent="0">
              <a:buNone/>
              <a:defRPr sz="1800" b="0">
                <a:solidFill>
                  <a:schemeClr val="tx1"/>
                </a:solidFill>
                <a:latin typeface="Hezaedrus Light" panose="02000604000000020004" pitchFamily="2" charset="-79"/>
                <a:cs typeface="Hezaedrus Light" panose="02000604000000020004" pitchFamily="2" charset="-79"/>
              </a:defRPr>
            </a:lvl1pPr>
          </a:lstStyle>
          <a:p>
            <a:pPr lvl="0"/>
            <a:r>
              <a:rPr lang="nl-NL"/>
              <a:t>Email</a:t>
            </a:r>
          </a:p>
        </p:txBody>
      </p:sp>
      <p:sp>
        <p:nvSpPr>
          <p:cNvPr id="21" name="Text Placeholder 15">
            <a:extLst>
              <a:ext uri="{FF2B5EF4-FFF2-40B4-BE49-F238E27FC236}">
                <a16:creationId xmlns:a16="http://schemas.microsoft.com/office/drawing/2014/main" id="{1BB1E679-5583-3CCE-95AB-264F1ECD9D05}"/>
              </a:ext>
            </a:extLst>
          </p:cNvPr>
          <p:cNvSpPr>
            <a:spLocks noGrp="1"/>
          </p:cNvSpPr>
          <p:nvPr>
            <p:ph type="body" sz="quarter" idx="17" hasCustomPrompt="1"/>
          </p:nvPr>
        </p:nvSpPr>
        <p:spPr>
          <a:xfrm>
            <a:off x="6470277" y="3029313"/>
            <a:ext cx="5321300" cy="337656"/>
          </a:xfrm>
          <a:ln>
            <a:noFill/>
          </a:ln>
        </p:spPr>
        <p:txBody>
          <a:bodyPr anchor="t">
            <a:noAutofit/>
          </a:bodyPr>
          <a:lstStyle>
            <a:lvl1pPr marL="0" indent="0">
              <a:buNone/>
              <a:defRPr sz="1800" b="0">
                <a:solidFill>
                  <a:schemeClr val="tx1"/>
                </a:solidFill>
                <a:latin typeface="Hezaedrus Light" panose="02000604000000020004" pitchFamily="2" charset="-79"/>
                <a:cs typeface="Hezaedrus Light" panose="02000604000000020004" pitchFamily="2" charset="-79"/>
              </a:defRPr>
            </a:lvl1pPr>
          </a:lstStyle>
          <a:p>
            <a:pPr lvl="0"/>
            <a:r>
              <a:rPr lang="en-GB"/>
              <a:t>AUTHOR </a:t>
            </a:r>
            <a:r>
              <a:rPr lang="nl-NL"/>
              <a:t>| ORGANISATION</a:t>
            </a:r>
          </a:p>
        </p:txBody>
      </p:sp>
      <p:sp>
        <p:nvSpPr>
          <p:cNvPr id="22" name="Text Placeholder 15">
            <a:extLst>
              <a:ext uri="{FF2B5EF4-FFF2-40B4-BE49-F238E27FC236}">
                <a16:creationId xmlns:a16="http://schemas.microsoft.com/office/drawing/2014/main" id="{8AF01855-56E7-93A9-58A7-71C40D5CA50E}"/>
              </a:ext>
            </a:extLst>
          </p:cNvPr>
          <p:cNvSpPr>
            <a:spLocks noGrp="1"/>
          </p:cNvSpPr>
          <p:nvPr>
            <p:ph type="body" sz="quarter" idx="18" hasCustomPrompt="1"/>
          </p:nvPr>
        </p:nvSpPr>
        <p:spPr>
          <a:xfrm>
            <a:off x="6470277" y="3434695"/>
            <a:ext cx="5321300" cy="337656"/>
          </a:xfrm>
          <a:ln>
            <a:noFill/>
          </a:ln>
        </p:spPr>
        <p:txBody>
          <a:bodyPr anchor="b">
            <a:noAutofit/>
          </a:bodyPr>
          <a:lstStyle>
            <a:lvl1pPr marL="0" indent="0">
              <a:buNone/>
              <a:defRPr sz="1800" b="0">
                <a:solidFill>
                  <a:schemeClr val="tx1"/>
                </a:solidFill>
                <a:latin typeface="Hezaedrus Light" panose="02000604000000020004" pitchFamily="2" charset="-79"/>
                <a:cs typeface="Hezaedrus Light" panose="02000604000000020004" pitchFamily="2" charset="-79"/>
              </a:defRPr>
            </a:lvl1pPr>
          </a:lstStyle>
          <a:p>
            <a:pPr lvl="0"/>
            <a:r>
              <a:rPr lang="nl-NL"/>
              <a:t>Email</a:t>
            </a:r>
          </a:p>
        </p:txBody>
      </p:sp>
      <p:sp>
        <p:nvSpPr>
          <p:cNvPr id="4" name="TextBox 3">
            <a:extLst>
              <a:ext uri="{FF2B5EF4-FFF2-40B4-BE49-F238E27FC236}">
                <a16:creationId xmlns:a16="http://schemas.microsoft.com/office/drawing/2014/main" id="{E922C2DE-89B1-B311-B942-DE5F5B2E6713}"/>
              </a:ext>
            </a:extLst>
          </p:cNvPr>
          <p:cNvSpPr txBox="1"/>
          <p:nvPr userDrawn="1"/>
        </p:nvSpPr>
        <p:spPr>
          <a:xfrm>
            <a:off x="6470277" y="4177957"/>
            <a:ext cx="5321299" cy="954107"/>
          </a:xfrm>
          <a:prstGeom prst="rect">
            <a:avLst/>
          </a:prstGeom>
          <a:noFill/>
        </p:spPr>
        <p:txBody>
          <a:bodyPr wrap="square">
            <a:spAutoFit/>
          </a:bodyPr>
          <a:lstStyle/>
          <a:p>
            <a:pPr algn="just"/>
            <a:r>
              <a:rPr lang="en-GB" sz="1400" i="1">
                <a:effectLst/>
                <a:latin typeface="Hezaedrus Light" panose="02000604000000020004" pitchFamily="2" charset="-79"/>
                <a:ea typeface="Calibri" panose="020F0502020204030204" pitchFamily="34" charset="0"/>
                <a:cs typeface="Hezaedrus Light" panose="02000604000000020004" pitchFamily="2" charset="-79"/>
              </a:rPr>
              <a:t>Views and opinions expressed are those of the author(s) only and do not necessarily reflect those of the European Union or the Agency. Neither the European Union nor the granting authority can be held responsible for them.</a:t>
            </a:r>
            <a:endParaRPr lang="en-GB" sz="1400">
              <a:latin typeface="Hezaedrus Light" panose="02000604000000020004" pitchFamily="2" charset="-79"/>
              <a:cs typeface="Hezaedrus Light" panose="02000604000000020004" pitchFamily="2" charset="-79"/>
            </a:endParaRPr>
          </a:p>
        </p:txBody>
      </p:sp>
      <p:grpSp>
        <p:nvGrpSpPr>
          <p:cNvPr id="11" name="Group 10">
            <a:extLst>
              <a:ext uri="{FF2B5EF4-FFF2-40B4-BE49-F238E27FC236}">
                <a16:creationId xmlns:a16="http://schemas.microsoft.com/office/drawing/2014/main" id="{FCABF320-DDF9-AF73-F353-AA1E08F5C6D9}"/>
              </a:ext>
            </a:extLst>
          </p:cNvPr>
          <p:cNvGrpSpPr/>
          <p:nvPr userDrawn="1"/>
        </p:nvGrpSpPr>
        <p:grpSpPr>
          <a:xfrm>
            <a:off x="104453" y="6196512"/>
            <a:ext cx="5642297" cy="597318"/>
            <a:chOff x="104453" y="6196512"/>
            <a:chExt cx="5642297" cy="597318"/>
          </a:xfrm>
        </p:grpSpPr>
        <p:sp>
          <p:nvSpPr>
            <p:cNvPr id="7" name="TextBox 6">
              <a:extLst>
                <a:ext uri="{FF2B5EF4-FFF2-40B4-BE49-F238E27FC236}">
                  <a16:creationId xmlns:a16="http://schemas.microsoft.com/office/drawing/2014/main" id="{CD4BCAEE-18EA-CF83-21EF-9AFC1FCE7BC4}"/>
                </a:ext>
              </a:extLst>
            </p:cNvPr>
            <p:cNvSpPr txBox="1"/>
            <p:nvPr userDrawn="1"/>
          </p:nvSpPr>
          <p:spPr>
            <a:xfrm>
              <a:off x="916547" y="6279728"/>
              <a:ext cx="4830203" cy="430887"/>
            </a:xfrm>
            <a:prstGeom prst="rect">
              <a:avLst/>
            </a:prstGeom>
            <a:noFill/>
          </p:spPr>
          <p:txBody>
            <a:bodyPr wrap="square" rtlCol="0" anchor="ctr">
              <a:spAutoFit/>
            </a:bodyPr>
            <a:lstStyle/>
            <a:p>
              <a:r>
                <a:rPr lang="en-US" sz="1100" b="0" i="0" kern="1200">
                  <a:solidFill>
                    <a:srgbClr val="003399"/>
                  </a:solidFill>
                  <a:effectLst/>
                </a:rPr>
                <a:t>This project has received funding from the European Union’s Horizon Europe Research and Innovation </a:t>
              </a:r>
              <a:r>
                <a:rPr lang="en-US" sz="1100" b="0" i="0" kern="1200" err="1">
                  <a:solidFill>
                    <a:srgbClr val="003399"/>
                  </a:solidFill>
                  <a:effectLst/>
                </a:rPr>
                <a:t>programme</a:t>
              </a:r>
              <a:r>
                <a:rPr lang="en-US" sz="1100" b="0" i="0" kern="1200">
                  <a:solidFill>
                    <a:srgbClr val="003399"/>
                  </a:solidFill>
                  <a:effectLst/>
                </a:rPr>
                <a:t> under Grant Agreement No 101094869</a:t>
              </a:r>
              <a:endParaRPr lang="en-US" sz="1100">
                <a:solidFill>
                  <a:srgbClr val="FF0000"/>
                </a:solidFill>
              </a:endParaRPr>
            </a:p>
          </p:txBody>
        </p:sp>
        <p:pic>
          <p:nvPicPr>
            <p:cNvPr id="10" name="Picture 2" descr="eu funded">
              <a:extLst>
                <a:ext uri="{FF2B5EF4-FFF2-40B4-BE49-F238E27FC236}">
                  <a16:creationId xmlns:a16="http://schemas.microsoft.com/office/drawing/2014/main" id="{F646B99D-B455-C0D8-1E3E-C4CB1E8693E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9563"/>
            <a:stretch/>
          </p:blipFill>
          <p:spPr bwMode="auto">
            <a:xfrm>
              <a:off x="104453" y="6196512"/>
              <a:ext cx="866205" cy="5973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314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98681-FD3C-408F-EBC4-6BC37B5B3E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B5FD51-6072-0300-4DBD-E6C1349C6520}"/>
              </a:ext>
            </a:extLst>
          </p:cNvPr>
          <p:cNvSpPr>
            <a:spLocks noGrp="1"/>
          </p:cNvSpPr>
          <p:nvPr>
            <p:ph type="body" idx="1"/>
          </p:nvPr>
        </p:nvSpPr>
        <p:spPr>
          <a:xfrm>
            <a:off x="838200" y="1825625"/>
            <a:ext cx="10515600" cy="4351338"/>
          </a:xfrm>
          <a:prstGeom prst="rect">
            <a:avLst/>
          </a:prstGeom>
          <a:ln>
            <a:solidFill>
              <a:srgbClr val="B6C0C2"/>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B5D61BD7-295E-F683-2E76-1D91A281DA78}"/>
              </a:ext>
            </a:extLst>
          </p:cNvPr>
          <p:cNvSpPr>
            <a:spLocks noGrp="1"/>
          </p:cNvSpPr>
          <p:nvPr>
            <p:ph type="sldNum" sz="quarter" idx="4"/>
          </p:nvPr>
        </p:nvSpPr>
        <p:spPr>
          <a:xfrm>
            <a:off x="10873961" y="6356350"/>
            <a:ext cx="4699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16F41-3008-4381-9711-01B94B1B3E74}" type="slidenum">
              <a:rPr lang="en-GB" smtClean="0"/>
              <a:t>‹#›</a:t>
            </a:fld>
            <a:endParaRPr lang="en-GB"/>
          </a:p>
        </p:txBody>
      </p:sp>
    </p:spTree>
    <p:extLst>
      <p:ext uri="{BB962C8B-B14F-4D97-AF65-F5344CB8AC3E}">
        <p14:creationId xmlns:p14="http://schemas.microsoft.com/office/powerpoint/2010/main" val="12252752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Hezaedrus Light" panose="02000604000000020004" pitchFamily="2" charset="-79"/>
          <a:ea typeface="+mj-ea"/>
          <a:cs typeface="Hezaedrus Light" panose="02000604000000020004"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787/9789264244160-en" TargetMode="External"/><Relationship Id="rId7" Type="http://schemas.openxmlformats.org/officeDocument/2006/relationships/hyperlink" Target="https://unesdoc.unesco.org/ark:/48223/pf0000385485"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doi.org/10.1111/ejed.12157" TargetMode="External"/><Relationship Id="rId5" Type="http://schemas.openxmlformats.org/officeDocument/2006/relationships/hyperlink" Target="https://doi.org/10.1016/j.futures.2006.12.001" TargetMode="External"/><Relationship Id="rId4" Type="http://schemas.openxmlformats.org/officeDocument/2006/relationships/hyperlink" Target="https://doi.org/10.1080/02697459.2022.212049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customXml" Target="../ink/ink3.xml"/><Relationship Id="rId5" Type="http://schemas.openxmlformats.org/officeDocument/2006/relationships/image" Target="../media/image21.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2">
            <a:extLst>
              <a:ext uri="{FF2B5EF4-FFF2-40B4-BE49-F238E27FC236}">
                <a16:creationId xmlns:a16="http://schemas.microsoft.com/office/drawing/2014/main" id="{E38B6284-010F-7476-1A72-D5FEBD5A310F}"/>
              </a:ext>
            </a:extLst>
          </p:cNvPr>
          <p:cNvSpPr txBox="1">
            <a:spLocks/>
          </p:cNvSpPr>
          <p:nvPr/>
        </p:nvSpPr>
        <p:spPr>
          <a:xfrm>
            <a:off x="3519056" y="4500296"/>
            <a:ext cx="5878914" cy="3612821"/>
          </a:xfrm>
          <a:prstGeom prst="rect">
            <a:avLst/>
          </a:prstGeom>
          <a:ln>
            <a:noFill/>
          </a:ln>
        </p:spPr>
        <p:txBody>
          <a:bodyPr vert="horz" lIns="91440" tIns="45720" rIns="91440" bIns="4572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lang="en-GB" sz="1800" b="1" kern="1200" dirty="0">
                <a:solidFill>
                  <a:schemeClr val="tx1"/>
                </a:solidFill>
                <a:latin typeface="Hezaedrus Light" panose="02000604000000020004" pitchFamily="2" charset="-79"/>
                <a:ea typeface="+mn-ea"/>
                <a:cs typeface="Hezaedrus Light" panose="02000604000000020004"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Authors: Anca Ioana Forgaci &amp; Verena Balz, TU Delft</a:t>
            </a:r>
          </a:p>
          <a:p>
            <a:r>
              <a:rPr lang="en-US" dirty="0"/>
              <a:t>Contributors: Nohemi Ramirez Aranda &amp; </a:t>
            </a:r>
          </a:p>
          <a:p>
            <a:r>
              <a:rPr lang="en-US" dirty="0"/>
              <a:t>Alexander Wandl, TU Delft</a:t>
            </a:r>
          </a:p>
          <a:p>
            <a:br>
              <a:rPr lang="en-US" dirty="0"/>
            </a:br>
            <a:endParaRPr lang="en-US" dirty="0"/>
          </a:p>
          <a:p>
            <a:br>
              <a:rPr lang="en-US" dirty="0"/>
            </a:br>
            <a:endParaRPr lang="en-US" dirty="0"/>
          </a:p>
          <a:p>
            <a:endParaRPr lang="en-US" dirty="0"/>
          </a:p>
        </p:txBody>
      </p:sp>
      <p:sp>
        <p:nvSpPr>
          <p:cNvPr id="5" name="TextBox 4">
            <a:extLst>
              <a:ext uri="{FF2B5EF4-FFF2-40B4-BE49-F238E27FC236}">
                <a16:creationId xmlns:a16="http://schemas.microsoft.com/office/drawing/2014/main" id="{200D942D-1BBB-B998-9B1D-370479C8DB8D}"/>
              </a:ext>
            </a:extLst>
          </p:cNvPr>
          <p:cNvSpPr txBox="1"/>
          <p:nvPr/>
        </p:nvSpPr>
        <p:spPr>
          <a:xfrm>
            <a:off x="89899" y="6306707"/>
            <a:ext cx="6097712" cy="369332"/>
          </a:xfrm>
          <a:prstGeom prst="rect">
            <a:avLst/>
          </a:prstGeom>
          <a:noFill/>
        </p:spPr>
        <p:txBody>
          <a:bodyPr wrap="square">
            <a:spAutoFit/>
          </a:bodyPr>
          <a:lstStyle/>
          <a:p>
            <a:r>
              <a:rPr lang="en-GB" dirty="0"/>
              <a:t>8 July  2025, AESOP Congress Istanbul </a:t>
            </a:r>
          </a:p>
        </p:txBody>
      </p:sp>
      <p:sp>
        <p:nvSpPr>
          <p:cNvPr id="13" name="Título 8">
            <a:extLst>
              <a:ext uri="{FF2B5EF4-FFF2-40B4-BE49-F238E27FC236}">
                <a16:creationId xmlns:a16="http://schemas.microsoft.com/office/drawing/2014/main" id="{54578D78-9B07-5E5E-C33E-A2E37ADF0AB7}"/>
              </a:ext>
            </a:extLst>
          </p:cNvPr>
          <p:cNvSpPr txBox="1">
            <a:spLocks noGrp="1"/>
          </p:cNvSpPr>
          <p:nvPr>
            <p:ph type="ctrTitle"/>
          </p:nvPr>
        </p:nvSpPr>
        <p:spPr>
          <a:xfrm>
            <a:off x="609222" y="1061484"/>
            <a:ext cx="8038832" cy="2387600"/>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3200" kern="1200">
                <a:solidFill>
                  <a:srgbClr val="33444C"/>
                </a:solidFill>
                <a:latin typeface="Hezaedrus Light" panose="02000604000000020004" pitchFamily="2" charset="-79"/>
                <a:ea typeface="+mj-ea"/>
                <a:cs typeface="Hezaedrus Light" panose="02000604000000020004" pitchFamily="2" charset="-79"/>
              </a:defRPr>
            </a:lvl1pPr>
          </a:lstStyle>
          <a:p>
            <a:r>
              <a:rPr lang="en-US" sz="5400" dirty="0"/>
              <a:t>Mapping community perspectives for </a:t>
            </a:r>
            <a:br>
              <a:rPr lang="en-US" sz="5400" dirty="0"/>
            </a:br>
            <a:r>
              <a:rPr lang="en-US" sz="5400" dirty="0"/>
              <a:t>co-designing </a:t>
            </a:r>
          </a:p>
          <a:p>
            <a:r>
              <a:rPr lang="en-US" sz="5400" dirty="0"/>
              <a:t>regional sustainability transitions </a:t>
            </a:r>
            <a:r>
              <a:rPr lang="sv-SE" sz="5400" dirty="0"/>
              <a:t> </a:t>
            </a:r>
          </a:p>
        </p:txBody>
      </p:sp>
    </p:spTree>
    <p:extLst>
      <p:ext uri="{BB962C8B-B14F-4D97-AF65-F5344CB8AC3E}">
        <p14:creationId xmlns:p14="http://schemas.microsoft.com/office/powerpoint/2010/main" val="3734237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1C98E-A9A3-364A-8B97-E11FCC61834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3A102C8-6460-6DAC-61F4-27663FE26951}"/>
              </a:ext>
            </a:extLst>
          </p:cNvPr>
          <p:cNvSpPr/>
          <p:nvPr/>
        </p:nvSpPr>
        <p:spPr>
          <a:xfrm>
            <a:off x="0" y="4572000"/>
            <a:ext cx="2907792"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ebsite&#10;&#10;AI-generated content may be incorrect.">
            <a:extLst>
              <a:ext uri="{FF2B5EF4-FFF2-40B4-BE49-F238E27FC236}">
                <a16:creationId xmlns:a16="http://schemas.microsoft.com/office/drawing/2014/main" id="{AE2A0A7B-8EA2-23F2-1CC4-C68B2701C694}"/>
              </a:ext>
            </a:extLst>
          </p:cNvPr>
          <p:cNvPicPr>
            <a:picLocks noChangeAspect="1"/>
          </p:cNvPicPr>
          <p:nvPr/>
        </p:nvPicPr>
        <p:blipFill>
          <a:blip r:embed="rId3">
            <a:extLst>
              <a:ext uri="{28A0092B-C50C-407E-A947-70E740481C1C}">
                <a14:useLocalDpi xmlns:a14="http://schemas.microsoft.com/office/drawing/2010/main" val="0"/>
              </a:ext>
            </a:extLst>
          </a:blip>
          <a:srcRect t="7630"/>
          <a:stretch>
            <a:fillRect/>
          </a:stretch>
        </p:blipFill>
        <p:spPr>
          <a:xfrm>
            <a:off x="912055" y="615277"/>
            <a:ext cx="10367889" cy="6242723"/>
          </a:xfrm>
          <a:prstGeom prst="rect">
            <a:avLst/>
          </a:prstGeom>
        </p:spPr>
      </p:pic>
      <p:sp>
        <p:nvSpPr>
          <p:cNvPr id="3" name="Title 1">
            <a:extLst>
              <a:ext uri="{FF2B5EF4-FFF2-40B4-BE49-F238E27FC236}">
                <a16:creationId xmlns:a16="http://schemas.microsoft.com/office/drawing/2014/main" id="{E2109546-A335-DB14-041A-3623C20AB75C}"/>
              </a:ext>
            </a:extLst>
          </p:cNvPr>
          <p:cNvSpPr txBox="1">
            <a:spLocks/>
          </p:cNvSpPr>
          <p:nvPr/>
        </p:nvSpPr>
        <p:spPr>
          <a:xfrm>
            <a:off x="609220" y="136525"/>
            <a:ext cx="11873401" cy="6847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33444C"/>
                </a:solidFill>
                <a:latin typeface="Hezaedrus Light" panose="02000604000000020004" pitchFamily="2" charset="-79"/>
                <a:ea typeface="+mj-ea"/>
                <a:cs typeface="Hezaedrus Light" panose="02000604000000020004" pitchFamily="2" charset="-79"/>
              </a:defRPr>
            </a:lvl1pPr>
          </a:lstStyle>
          <a:p>
            <a:r>
              <a:rPr lang="nl-NL" sz="2600" dirty="0" err="1"/>
              <a:t>What</a:t>
            </a:r>
            <a:r>
              <a:rPr lang="nl-NL" sz="2600" dirty="0"/>
              <a:t> do </a:t>
            </a:r>
            <a:r>
              <a:rPr lang="nl-NL" sz="2600" dirty="0" err="1"/>
              <a:t>rural</a:t>
            </a:r>
            <a:r>
              <a:rPr lang="nl-NL" sz="2600" dirty="0"/>
              <a:t> </a:t>
            </a:r>
            <a:r>
              <a:rPr lang="nl-NL" sz="2600" dirty="0" err="1"/>
              <a:t>communities</a:t>
            </a:r>
            <a:r>
              <a:rPr lang="nl-NL" sz="2600" dirty="0"/>
              <a:t> in </a:t>
            </a:r>
            <a:r>
              <a:rPr lang="nl-NL" sz="2600" dirty="0" err="1"/>
              <a:t>Norrbotten</a:t>
            </a:r>
            <a:r>
              <a:rPr lang="nl-NL" sz="2600" dirty="0"/>
              <a:t> </a:t>
            </a:r>
            <a:r>
              <a:rPr lang="nl-NL" sz="2600" dirty="0" err="1"/>
              <a:t>dream</a:t>
            </a:r>
            <a:r>
              <a:rPr lang="nl-NL" sz="2600" dirty="0"/>
              <a:t> </a:t>
            </a:r>
            <a:r>
              <a:rPr lang="nl-NL" sz="2600" dirty="0" err="1"/>
              <a:t>about</a:t>
            </a:r>
            <a:r>
              <a:rPr lang="nl-NL" sz="2600" dirty="0"/>
              <a:t> </a:t>
            </a:r>
            <a:r>
              <a:rPr lang="nl-NL" sz="2600" dirty="0" err="1"/>
              <a:t>their</a:t>
            </a:r>
            <a:r>
              <a:rPr lang="nl-NL" sz="2600" dirty="0"/>
              <a:t> </a:t>
            </a:r>
            <a:r>
              <a:rPr lang="nl-NL" sz="2600" dirty="0" err="1"/>
              <a:t>future</a:t>
            </a:r>
            <a:r>
              <a:rPr lang="nl-NL" sz="2600" dirty="0"/>
              <a:t> </a:t>
            </a:r>
            <a:r>
              <a:rPr lang="nl-NL" sz="2600" dirty="0" err="1"/>
              <a:t>region</a:t>
            </a:r>
            <a:r>
              <a:rPr lang="nl-NL" sz="2600" dirty="0"/>
              <a:t>? </a:t>
            </a:r>
            <a:endParaRPr lang="LID4096" sz="2600"/>
          </a:p>
        </p:txBody>
      </p:sp>
    </p:spTree>
    <p:extLst>
      <p:ext uri="{BB962C8B-B14F-4D97-AF65-F5344CB8AC3E}">
        <p14:creationId xmlns:p14="http://schemas.microsoft.com/office/powerpoint/2010/main" val="1371255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16D38-06E7-FBC4-304F-F2AD8E1E9AC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EDA5E05-E462-A98E-1247-3071B477A722}"/>
              </a:ext>
            </a:extLst>
          </p:cNvPr>
          <p:cNvSpPr/>
          <p:nvPr/>
        </p:nvSpPr>
        <p:spPr>
          <a:xfrm>
            <a:off x="0" y="4572000"/>
            <a:ext cx="2907792"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EA83B-C87F-ED37-6227-EA1A21E70226}"/>
              </a:ext>
            </a:extLst>
          </p:cNvPr>
          <p:cNvSpPr>
            <a:spLocks noGrp="1"/>
          </p:cNvSpPr>
          <p:nvPr>
            <p:ph type="title"/>
          </p:nvPr>
        </p:nvSpPr>
        <p:spPr>
          <a:xfrm>
            <a:off x="609220" y="136525"/>
            <a:ext cx="11873401" cy="684743"/>
          </a:xfrm>
        </p:spPr>
        <p:txBody>
          <a:bodyPr anchor="ctr">
            <a:normAutofit/>
          </a:bodyPr>
          <a:lstStyle/>
          <a:p>
            <a:r>
              <a:rPr lang="en-GB" dirty="0"/>
              <a:t>TC clusters: </a:t>
            </a:r>
            <a:r>
              <a:rPr lang="en-US" dirty="0">
                <a:solidFill>
                  <a:schemeClr val="tx1"/>
                </a:solidFill>
              </a:rPr>
              <a:t>regional values from community perspectives</a:t>
            </a:r>
            <a:endParaRPr lang="LID4096"/>
          </a:p>
        </p:txBody>
      </p:sp>
      <p:pic>
        <p:nvPicPr>
          <p:cNvPr id="3" name="Picture 2" descr="A diagram of a community knowledge and information&#10;&#10;AI-generated content may be incorrect.">
            <a:extLst>
              <a:ext uri="{FF2B5EF4-FFF2-40B4-BE49-F238E27FC236}">
                <a16:creationId xmlns:a16="http://schemas.microsoft.com/office/drawing/2014/main" id="{42396EF4-3191-4575-F197-605D23CE6859}"/>
              </a:ext>
            </a:extLst>
          </p:cNvPr>
          <p:cNvPicPr>
            <a:picLocks noChangeAspect="1"/>
          </p:cNvPicPr>
          <p:nvPr/>
        </p:nvPicPr>
        <p:blipFill>
          <a:blip r:embed="rId3">
            <a:extLst>
              <a:ext uri="{28A0092B-C50C-407E-A947-70E740481C1C}">
                <a14:useLocalDpi xmlns:a14="http://schemas.microsoft.com/office/drawing/2010/main" val="0"/>
              </a:ext>
            </a:extLst>
          </a:blip>
          <a:srcRect l="7524" t="2072" r="28476" b="14108"/>
          <a:stretch>
            <a:fillRect/>
          </a:stretch>
        </p:blipFill>
        <p:spPr>
          <a:xfrm>
            <a:off x="1109472" y="821268"/>
            <a:ext cx="6456740" cy="5976263"/>
          </a:xfrm>
          <a:prstGeom prst="rect">
            <a:avLst/>
          </a:prstGeom>
        </p:spPr>
      </p:pic>
      <p:pic>
        <p:nvPicPr>
          <p:cNvPr id="4" name="Picture 3" descr="A diagram of a community knowledge and information&#10;&#10;AI-generated content may be incorrect.">
            <a:extLst>
              <a:ext uri="{FF2B5EF4-FFF2-40B4-BE49-F238E27FC236}">
                <a16:creationId xmlns:a16="http://schemas.microsoft.com/office/drawing/2014/main" id="{5271E153-2343-9795-CAE1-5CB61C5D9188}"/>
              </a:ext>
            </a:extLst>
          </p:cNvPr>
          <p:cNvPicPr>
            <a:picLocks noChangeAspect="1"/>
          </p:cNvPicPr>
          <p:nvPr/>
        </p:nvPicPr>
        <p:blipFill>
          <a:blip r:embed="rId3">
            <a:extLst>
              <a:ext uri="{28A0092B-C50C-407E-A947-70E740481C1C}">
                <a14:useLocalDpi xmlns:a14="http://schemas.microsoft.com/office/drawing/2010/main" val="0"/>
              </a:ext>
            </a:extLst>
          </a:blip>
          <a:srcRect l="77406" t="73351"/>
          <a:stretch>
            <a:fillRect/>
          </a:stretch>
        </p:blipFill>
        <p:spPr>
          <a:xfrm>
            <a:off x="8066464" y="3419051"/>
            <a:ext cx="4125536" cy="3438949"/>
          </a:xfrm>
          <a:prstGeom prst="rect">
            <a:avLst/>
          </a:prstGeom>
        </p:spPr>
      </p:pic>
      <p:sp>
        <p:nvSpPr>
          <p:cNvPr id="5" name="Rounded Rectangle 4">
            <a:extLst>
              <a:ext uri="{FF2B5EF4-FFF2-40B4-BE49-F238E27FC236}">
                <a16:creationId xmlns:a16="http://schemas.microsoft.com/office/drawing/2014/main" id="{9A2003DF-174D-1BB8-4724-F3611CB6C87D}"/>
              </a:ext>
            </a:extLst>
          </p:cNvPr>
          <p:cNvSpPr/>
          <p:nvPr/>
        </p:nvSpPr>
        <p:spPr>
          <a:xfrm>
            <a:off x="6545921" y="768605"/>
            <a:ext cx="1985554" cy="939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00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CA072-7DDA-7846-AD82-900A7D57C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A6B54-7777-BDBA-8A9E-2A2B1F2149CB}"/>
              </a:ext>
            </a:extLst>
          </p:cNvPr>
          <p:cNvSpPr>
            <a:spLocks noGrp="1"/>
          </p:cNvSpPr>
          <p:nvPr>
            <p:ph type="title"/>
          </p:nvPr>
        </p:nvSpPr>
        <p:spPr>
          <a:xfrm>
            <a:off x="609220" y="136525"/>
            <a:ext cx="11873401" cy="684743"/>
          </a:xfrm>
        </p:spPr>
        <p:txBody>
          <a:bodyPr anchor="ctr">
            <a:normAutofit/>
          </a:bodyPr>
          <a:lstStyle/>
          <a:p>
            <a:r>
              <a:rPr lang="en-GB" dirty="0"/>
              <a:t>TC clusters: </a:t>
            </a:r>
            <a:r>
              <a:rPr lang="en-US" dirty="0">
                <a:solidFill>
                  <a:schemeClr val="tx1"/>
                </a:solidFill>
              </a:rPr>
              <a:t>regional values from community perspectives</a:t>
            </a:r>
            <a:endParaRPr lang="LID4096"/>
          </a:p>
        </p:txBody>
      </p:sp>
      <p:pic>
        <p:nvPicPr>
          <p:cNvPr id="3" name="Picture 2" descr="A diagram of a community knowledge and information&#10;&#10;AI-generated content may be incorrect.">
            <a:extLst>
              <a:ext uri="{FF2B5EF4-FFF2-40B4-BE49-F238E27FC236}">
                <a16:creationId xmlns:a16="http://schemas.microsoft.com/office/drawing/2014/main" id="{317C2F91-BA9A-6A80-399A-6F7AC7435B80}"/>
              </a:ext>
            </a:extLst>
          </p:cNvPr>
          <p:cNvPicPr>
            <a:picLocks noChangeAspect="1"/>
          </p:cNvPicPr>
          <p:nvPr/>
        </p:nvPicPr>
        <p:blipFill>
          <a:blip r:embed="rId3">
            <a:extLst>
              <a:ext uri="{28A0092B-C50C-407E-A947-70E740481C1C}">
                <a14:useLocalDpi xmlns:a14="http://schemas.microsoft.com/office/drawing/2010/main" val="0"/>
              </a:ext>
            </a:extLst>
          </a:blip>
          <a:srcRect l="33198" t="14495" r="27743" b="36123"/>
          <a:stretch>
            <a:fillRect/>
          </a:stretch>
        </p:blipFill>
        <p:spPr>
          <a:xfrm>
            <a:off x="0" y="1138989"/>
            <a:ext cx="6400800" cy="5719011"/>
          </a:xfrm>
          <a:prstGeom prst="rect">
            <a:avLst/>
          </a:prstGeom>
        </p:spPr>
      </p:pic>
      <p:pic>
        <p:nvPicPr>
          <p:cNvPr id="4" name="Picture 3" descr="A diagram of a community knowledge and information&#10;&#10;AI-generated content may be incorrect.">
            <a:extLst>
              <a:ext uri="{FF2B5EF4-FFF2-40B4-BE49-F238E27FC236}">
                <a16:creationId xmlns:a16="http://schemas.microsoft.com/office/drawing/2014/main" id="{8729B174-96AC-8DC4-39B2-37C1038993DB}"/>
              </a:ext>
            </a:extLst>
          </p:cNvPr>
          <p:cNvPicPr>
            <a:picLocks noChangeAspect="1"/>
          </p:cNvPicPr>
          <p:nvPr/>
        </p:nvPicPr>
        <p:blipFill>
          <a:blip r:embed="rId3">
            <a:extLst>
              <a:ext uri="{28A0092B-C50C-407E-A947-70E740481C1C}">
                <a14:useLocalDpi xmlns:a14="http://schemas.microsoft.com/office/drawing/2010/main" val="0"/>
              </a:ext>
            </a:extLst>
          </a:blip>
          <a:srcRect l="77406" t="73351"/>
          <a:stretch>
            <a:fillRect/>
          </a:stretch>
        </p:blipFill>
        <p:spPr>
          <a:xfrm>
            <a:off x="8066464" y="3419051"/>
            <a:ext cx="4125536" cy="3438949"/>
          </a:xfrm>
          <a:prstGeom prst="rect">
            <a:avLst/>
          </a:prstGeom>
        </p:spPr>
      </p:pic>
    </p:spTree>
    <p:extLst>
      <p:ext uri="{BB962C8B-B14F-4D97-AF65-F5344CB8AC3E}">
        <p14:creationId xmlns:p14="http://schemas.microsoft.com/office/powerpoint/2010/main" val="218819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99C32-4587-F38C-2529-29DC60609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CF719-1CA1-0231-3C8F-1D9B6B997297}"/>
              </a:ext>
            </a:extLst>
          </p:cNvPr>
          <p:cNvSpPr>
            <a:spLocks noGrp="1"/>
          </p:cNvSpPr>
          <p:nvPr>
            <p:ph type="title"/>
          </p:nvPr>
        </p:nvSpPr>
        <p:spPr>
          <a:xfrm>
            <a:off x="609220" y="136525"/>
            <a:ext cx="11873401" cy="684743"/>
          </a:xfrm>
        </p:spPr>
        <p:txBody>
          <a:bodyPr anchor="ctr">
            <a:normAutofit/>
          </a:bodyPr>
          <a:lstStyle/>
          <a:p>
            <a:r>
              <a:rPr lang="en-GB" dirty="0"/>
              <a:t>TC clusters: </a:t>
            </a:r>
            <a:r>
              <a:rPr lang="en-US" dirty="0">
                <a:solidFill>
                  <a:schemeClr val="tx1"/>
                </a:solidFill>
              </a:rPr>
              <a:t>regional values from community perspectives</a:t>
            </a:r>
            <a:endParaRPr lang="LID4096"/>
          </a:p>
        </p:txBody>
      </p:sp>
      <p:pic>
        <p:nvPicPr>
          <p:cNvPr id="7" name="Picture 6" descr="A diagram of a diagram&#10;&#10;AI-generated content may be incorrect.">
            <a:extLst>
              <a:ext uri="{FF2B5EF4-FFF2-40B4-BE49-F238E27FC236}">
                <a16:creationId xmlns:a16="http://schemas.microsoft.com/office/drawing/2014/main" id="{D3ABBD2E-F596-B58C-19BF-9DD51CE12539}"/>
              </a:ext>
            </a:extLst>
          </p:cNvPr>
          <p:cNvPicPr>
            <a:picLocks noChangeAspect="1"/>
          </p:cNvPicPr>
          <p:nvPr/>
        </p:nvPicPr>
        <p:blipFill>
          <a:blip r:embed="rId3">
            <a:extLst>
              <a:ext uri="{28A0092B-C50C-407E-A947-70E740481C1C}">
                <a14:useLocalDpi xmlns:a14="http://schemas.microsoft.com/office/drawing/2010/main" val="0"/>
              </a:ext>
            </a:extLst>
          </a:blip>
          <a:srcRect l="6810" t="27098" r="44568" b="15554"/>
          <a:stretch>
            <a:fillRect/>
          </a:stretch>
        </p:blipFill>
        <p:spPr>
          <a:xfrm>
            <a:off x="146304" y="821268"/>
            <a:ext cx="7242048" cy="6036732"/>
          </a:xfrm>
          <a:prstGeom prst="rect">
            <a:avLst/>
          </a:prstGeom>
        </p:spPr>
      </p:pic>
      <p:pic>
        <p:nvPicPr>
          <p:cNvPr id="10" name="Picture 9" descr="A diagram of a diagram&#10;&#10;AI-generated content may be incorrect.">
            <a:extLst>
              <a:ext uri="{FF2B5EF4-FFF2-40B4-BE49-F238E27FC236}">
                <a16:creationId xmlns:a16="http://schemas.microsoft.com/office/drawing/2014/main" id="{330C7A10-8411-CF36-2268-68DDBD9AD11E}"/>
              </a:ext>
            </a:extLst>
          </p:cNvPr>
          <p:cNvPicPr>
            <a:picLocks noChangeAspect="1"/>
          </p:cNvPicPr>
          <p:nvPr/>
        </p:nvPicPr>
        <p:blipFill>
          <a:blip r:embed="rId3">
            <a:extLst>
              <a:ext uri="{28A0092B-C50C-407E-A947-70E740481C1C}">
                <a14:useLocalDpi xmlns:a14="http://schemas.microsoft.com/office/drawing/2010/main" val="0"/>
              </a:ext>
            </a:extLst>
          </a:blip>
          <a:srcRect l="76762" t="69653" r="1794" b="-11"/>
          <a:stretch>
            <a:fillRect/>
          </a:stretch>
        </p:blipFill>
        <p:spPr>
          <a:xfrm>
            <a:off x="8071256" y="3352110"/>
            <a:ext cx="3504055" cy="3505890"/>
          </a:xfrm>
          <a:prstGeom prst="rect">
            <a:avLst/>
          </a:prstGeom>
        </p:spPr>
      </p:pic>
      <p:sp>
        <p:nvSpPr>
          <p:cNvPr id="3" name="Rounded Rectangle 2">
            <a:extLst>
              <a:ext uri="{FF2B5EF4-FFF2-40B4-BE49-F238E27FC236}">
                <a16:creationId xmlns:a16="http://schemas.microsoft.com/office/drawing/2014/main" id="{27D653C2-42AA-5997-6859-0AE8BB7A885C}"/>
              </a:ext>
            </a:extLst>
          </p:cNvPr>
          <p:cNvSpPr/>
          <p:nvPr/>
        </p:nvSpPr>
        <p:spPr>
          <a:xfrm>
            <a:off x="5553143" y="821268"/>
            <a:ext cx="1985554" cy="939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96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94F58-3FA3-0A91-7D71-9F6CBCAD5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CAB53-FA29-F97A-1E62-3A2059629D5C}"/>
              </a:ext>
            </a:extLst>
          </p:cNvPr>
          <p:cNvSpPr>
            <a:spLocks noGrp="1"/>
          </p:cNvSpPr>
          <p:nvPr>
            <p:ph type="title"/>
          </p:nvPr>
        </p:nvSpPr>
        <p:spPr>
          <a:xfrm>
            <a:off x="609220" y="136525"/>
            <a:ext cx="11873401" cy="684743"/>
          </a:xfrm>
        </p:spPr>
        <p:txBody>
          <a:bodyPr anchor="ctr">
            <a:normAutofit/>
          </a:bodyPr>
          <a:lstStyle/>
          <a:p>
            <a:r>
              <a:rPr lang="en-GB" dirty="0"/>
              <a:t>TC clusters: </a:t>
            </a:r>
            <a:r>
              <a:rPr lang="en-US" dirty="0">
                <a:solidFill>
                  <a:schemeClr val="tx1"/>
                </a:solidFill>
              </a:rPr>
              <a:t>regional values from community perspectives</a:t>
            </a:r>
            <a:endParaRPr lang="LID4096"/>
          </a:p>
        </p:txBody>
      </p:sp>
      <p:pic>
        <p:nvPicPr>
          <p:cNvPr id="7" name="Picture 6" descr="A diagram of a diagram&#10;&#10;AI-generated content may be incorrect.">
            <a:extLst>
              <a:ext uri="{FF2B5EF4-FFF2-40B4-BE49-F238E27FC236}">
                <a16:creationId xmlns:a16="http://schemas.microsoft.com/office/drawing/2014/main" id="{A16347B1-288F-BE5F-5F68-BE1246AE3678}"/>
              </a:ext>
            </a:extLst>
          </p:cNvPr>
          <p:cNvPicPr>
            <a:picLocks noChangeAspect="1"/>
          </p:cNvPicPr>
          <p:nvPr/>
        </p:nvPicPr>
        <p:blipFill>
          <a:blip r:embed="rId3">
            <a:extLst>
              <a:ext uri="{28A0092B-C50C-407E-A947-70E740481C1C}">
                <a14:useLocalDpi xmlns:a14="http://schemas.microsoft.com/office/drawing/2010/main" val="0"/>
              </a:ext>
            </a:extLst>
          </a:blip>
          <a:srcRect t="4007" r="26303" b="958"/>
          <a:stretch>
            <a:fillRect/>
          </a:stretch>
        </p:blipFill>
        <p:spPr>
          <a:xfrm>
            <a:off x="172687" y="1049868"/>
            <a:ext cx="6373234" cy="5808132"/>
          </a:xfrm>
          <a:prstGeom prst="rect">
            <a:avLst/>
          </a:prstGeom>
        </p:spPr>
      </p:pic>
      <p:pic>
        <p:nvPicPr>
          <p:cNvPr id="10" name="Picture 9" descr="A diagram of a diagram&#10;&#10;AI-generated content may be incorrect.">
            <a:extLst>
              <a:ext uri="{FF2B5EF4-FFF2-40B4-BE49-F238E27FC236}">
                <a16:creationId xmlns:a16="http://schemas.microsoft.com/office/drawing/2014/main" id="{3F392B64-7FF9-5544-627F-08F4EEB0B403}"/>
              </a:ext>
            </a:extLst>
          </p:cNvPr>
          <p:cNvPicPr>
            <a:picLocks noChangeAspect="1"/>
          </p:cNvPicPr>
          <p:nvPr/>
        </p:nvPicPr>
        <p:blipFill>
          <a:blip r:embed="rId3">
            <a:extLst>
              <a:ext uri="{28A0092B-C50C-407E-A947-70E740481C1C}">
                <a14:useLocalDpi xmlns:a14="http://schemas.microsoft.com/office/drawing/2010/main" val="0"/>
              </a:ext>
            </a:extLst>
          </a:blip>
          <a:srcRect l="76762" t="69653" r="1794" b="-11"/>
          <a:stretch>
            <a:fillRect/>
          </a:stretch>
        </p:blipFill>
        <p:spPr>
          <a:xfrm>
            <a:off x="8071256" y="3352110"/>
            <a:ext cx="3504055" cy="3505890"/>
          </a:xfrm>
          <a:prstGeom prst="rect">
            <a:avLst/>
          </a:prstGeom>
        </p:spPr>
      </p:pic>
      <p:sp>
        <p:nvSpPr>
          <p:cNvPr id="3" name="Rounded Rectangle 2">
            <a:extLst>
              <a:ext uri="{FF2B5EF4-FFF2-40B4-BE49-F238E27FC236}">
                <a16:creationId xmlns:a16="http://schemas.microsoft.com/office/drawing/2014/main" id="{C73D8709-C392-A3B6-BD90-AE2113DEF8AE}"/>
              </a:ext>
            </a:extLst>
          </p:cNvPr>
          <p:cNvSpPr/>
          <p:nvPr/>
        </p:nvSpPr>
        <p:spPr>
          <a:xfrm>
            <a:off x="5553143" y="821268"/>
            <a:ext cx="1985554" cy="939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65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C6AFE-E670-0BC7-E3A4-674228D2F25D}"/>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5F23665B-B3F2-F98C-BDD0-48EC38B840FE}"/>
              </a:ext>
            </a:extLst>
          </p:cNvPr>
          <p:cNvSpPr/>
          <p:nvPr/>
        </p:nvSpPr>
        <p:spPr>
          <a:xfrm>
            <a:off x="6309359" y="5094514"/>
            <a:ext cx="1985553" cy="16249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B59D0F47-B1A4-C1AC-8065-E231C7FC8CCE}"/>
              </a:ext>
            </a:extLst>
          </p:cNvPr>
          <p:cNvSpPr/>
          <p:nvPr/>
        </p:nvSpPr>
        <p:spPr>
          <a:xfrm>
            <a:off x="6545921" y="768605"/>
            <a:ext cx="1985554" cy="939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city&#10;&#10;AI-generated content may be incorrect.">
            <a:extLst>
              <a:ext uri="{FF2B5EF4-FFF2-40B4-BE49-F238E27FC236}">
                <a16:creationId xmlns:a16="http://schemas.microsoft.com/office/drawing/2014/main" id="{61637232-EBF6-FF80-25B3-E0650D01EE5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1088" y="768605"/>
            <a:ext cx="8420387" cy="5950878"/>
          </a:xfrm>
          <a:prstGeom prst="rect">
            <a:avLst/>
          </a:prstGeom>
        </p:spPr>
      </p:pic>
      <p:sp>
        <p:nvSpPr>
          <p:cNvPr id="9" name="Rounded Rectangle 8">
            <a:extLst>
              <a:ext uri="{FF2B5EF4-FFF2-40B4-BE49-F238E27FC236}">
                <a16:creationId xmlns:a16="http://schemas.microsoft.com/office/drawing/2014/main" id="{41ADA656-7A37-175E-7902-69D9FD3E2514}"/>
              </a:ext>
            </a:extLst>
          </p:cNvPr>
          <p:cNvSpPr>
            <a:spLocks noGrp="1" noRot="1" noMove="1" noResize="1" noEditPoints="1" noAdjustHandles="1" noChangeArrowheads="1" noChangeShapeType="1"/>
          </p:cNvSpPr>
          <p:nvPr/>
        </p:nvSpPr>
        <p:spPr>
          <a:xfrm>
            <a:off x="6309359" y="5094513"/>
            <a:ext cx="1985553" cy="16249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5A721C8-DA42-835D-6899-AA85F504EEE3}"/>
              </a:ext>
            </a:extLst>
          </p:cNvPr>
          <p:cNvSpPr/>
          <p:nvPr/>
        </p:nvSpPr>
        <p:spPr>
          <a:xfrm>
            <a:off x="6698321" y="921005"/>
            <a:ext cx="1985554" cy="939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8142D78-F7A1-09DD-B068-87EEA054EEBB}"/>
              </a:ext>
            </a:extLst>
          </p:cNvPr>
          <p:cNvSpPr>
            <a:spLocks noGrp="1"/>
          </p:cNvSpPr>
          <p:nvPr>
            <p:ph type="title"/>
          </p:nvPr>
        </p:nvSpPr>
        <p:spPr>
          <a:xfrm>
            <a:off x="609220" y="136525"/>
            <a:ext cx="11873401" cy="684743"/>
          </a:xfrm>
        </p:spPr>
        <p:txBody>
          <a:bodyPr anchor="ctr">
            <a:normAutofit/>
          </a:bodyPr>
          <a:lstStyle/>
          <a:p>
            <a:r>
              <a:rPr lang="en-GB" dirty="0"/>
              <a:t>TC clusters: </a:t>
            </a:r>
            <a:r>
              <a:rPr lang="en-US" dirty="0">
                <a:solidFill>
                  <a:schemeClr val="tx1"/>
                </a:solidFill>
              </a:rPr>
              <a:t>regional values from community perspectives</a:t>
            </a:r>
            <a:endParaRPr lang="LID4096"/>
          </a:p>
        </p:txBody>
      </p:sp>
      <p:pic>
        <p:nvPicPr>
          <p:cNvPr id="11" name="Picture 10" descr="A diagram of a diagram&#10;&#10;AI-generated content may be incorrect.">
            <a:extLst>
              <a:ext uri="{FF2B5EF4-FFF2-40B4-BE49-F238E27FC236}">
                <a16:creationId xmlns:a16="http://schemas.microsoft.com/office/drawing/2014/main" id="{2AD2732A-38CF-2EB0-E629-791D790D6677}"/>
              </a:ext>
            </a:extLst>
          </p:cNvPr>
          <p:cNvPicPr>
            <a:picLocks noChangeAspect="1"/>
          </p:cNvPicPr>
          <p:nvPr/>
        </p:nvPicPr>
        <p:blipFill>
          <a:blip r:embed="rId4">
            <a:extLst>
              <a:ext uri="{28A0092B-C50C-407E-A947-70E740481C1C}">
                <a14:useLocalDpi xmlns:a14="http://schemas.microsoft.com/office/drawing/2010/main" val="0"/>
              </a:ext>
            </a:extLst>
          </a:blip>
          <a:srcRect l="76762" t="69653" r="1794" b="-11"/>
          <a:stretch>
            <a:fillRect/>
          </a:stretch>
        </p:blipFill>
        <p:spPr>
          <a:xfrm>
            <a:off x="8071256" y="3352110"/>
            <a:ext cx="3504055" cy="3505890"/>
          </a:xfrm>
          <a:prstGeom prst="rect">
            <a:avLst/>
          </a:prstGeom>
        </p:spPr>
      </p:pic>
    </p:spTree>
    <p:extLst>
      <p:ext uri="{BB962C8B-B14F-4D97-AF65-F5344CB8AC3E}">
        <p14:creationId xmlns:p14="http://schemas.microsoft.com/office/powerpoint/2010/main" val="130496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46CE-83FB-8EDF-A4A8-82611B72F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821DE-7B71-18AA-D093-F0E52F5E22E7}"/>
              </a:ext>
            </a:extLst>
          </p:cNvPr>
          <p:cNvSpPr>
            <a:spLocks noGrp="1"/>
          </p:cNvSpPr>
          <p:nvPr>
            <p:ph type="title"/>
          </p:nvPr>
        </p:nvSpPr>
        <p:spPr>
          <a:xfrm>
            <a:off x="609221" y="365125"/>
            <a:ext cx="11873401" cy="684743"/>
          </a:xfrm>
        </p:spPr>
        <p:txBody>
          <a:bodyPr anchor="ctr">
            <a:normAutofit fontScale="90000"/>
          </a:bodyPr>
          <a:lstStyle/>
          <a:p>
            <a:r>
              <a:rPr lang="en-US" dirty="0">
                <a:solidFill>
                  <a:schemeClr val="tx1"/>
                </a:solidFill>
              </a:rPr>
              <a:t>How do LECs’ futures compare to policy?</a:t>
            </a:r>
            <a:br>
              <a:rPr lang="en-US" dirty="0">
                <a:solidFill>
                  <a:schemeClr val="tx1"/>
                </a:solidFill>
              </a:rPr>
            </a:br>
            <a:endParaRPr lang="LID4096"/>
          </a:p>
        </p:txBody>
      </p:sp>
      <p:sp>
        <p:nvSpPr>
          <p:cNvPr id="5" name="Rounded Rectangle 4">
            <a:extLst>
              <a:ext uri="{FF2B5EF4-FFF2-40B4-BE49-F238E27FC236}">
                <a16:creationId xmlns:a16="http://schemas.microsoft.com/office/drawing/2014/main" id="{2CBCF239-E095-40B9-D957-406B5218735D}"/>
              </a:ext>
            </a:extLst>
          </p:cNvPr>
          <p:cNvSpPr/>
          <p:nvPr/>
        </p:nvSpPr>
        <p:spPr>
          <a:xfrm>
            <a:off x="6309359" y="5094514"/>
            <a:ext cx="1985553" cy="16249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94CE364-5948-450F-3468-F1CF39E6E3FF}"/>
              </a:ext>
            </a:extLst>
          </p:cNvPr>
          <p:cNvSpPr/>
          <p:nvPr/>
        </p:nvSpPr>
        <p:spPr>
          <a:xfrm>
            <a:off x="6545921" y="768605"/>
            <a:ext cx="1985554" cy="939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city&#10;&#10;AI-generated content may be incorrect.">
            <a:extLst>
              <a:ext uri="{FF2B5EF4-FFF2-40B4-BE49-F238E27FC236}">
                <a16:creationId xmlns:a16="http://schemas.microsoft.com/office/drawing/2014/main" id="{EDEF80F7-2F29-1B0D-F733-3A6DD609657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1088" y="768604"/>
            <a:ext cx="8420387" cy="5950878"/>
          </a:xfrm>
          <a:prstGeom prst="rect">
            <a:avLst/>
          </a:prstGeom>
        </p:spPr>
      </p:pic>
      <p:sp>
        <p:nvSpPr>
          <p:cNvPr id="9" name="Rounded Rectangle 8">
            <a:extLst>
              <a:ext uri="{FF2B5EF4-FFF2-40B4-BE49-F238E27FC236}">
                <a16:creationId xmlns:a16="http://schemas.microsoft.com/office/drawing/2014/main" id="{0969B02A-2D8D-426C-2C5D-21B702F4917E}"/>
              </a:ext>
            </a:extLst>
          </p:cNvPr>
          <p:cNvSpPr/>
          <p:nvPr/>
        </p:nvSpPr>
        <p:spPr>
          <a:xfrm>
            <a:off x="6698321" y="4484318"/>
            <a:ext cx="1748991" cy="2387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331A0D2-2189-4063-C8A2-327DA1C6B079}"/>
              </a:ext>
            </a:extLst>
          </p:cNvPr>
          <p:cNvSpPr/>
          <p:nvPr/>
        </p:nvSpPr>
        <p:spPr>
          <a:xfrm>
            <a:off x="6698321" y="921005"/>
            <a:ext cx="1985554" cy="939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diagram of a city&#10;&#10;AI-generated content may be incorrect.">
            <a:extLst>
              <a:ext uri="{FF2B5EF4-FFF2-40B4-BE49-F238E27FC236}">
                <a16:creationId xmlns:a16="http://schemas.microsoft.com/office/drawing/2014/main" id="{13E2FFE2-EF94-B973-6470-DFE9420E5559}"/>
              </a:ext>
            </a:extLst>
          </p:cNvPr>
          <p:cNvPicPr>
            <a:picLocks noChangeAspect="1"/>
          </p:cNvPicPr>
          <p:nvPr/>
        </p:nvPicPr>
        <p:blipFill>
          <a:blip r:embed="rId3">
            <a:alphaModFix/>
            <a:extLst>
              <a:ext uri="{28A0092B-C50C-407E-A947-70E740481C1C}">
                <a14:useLocalDpi xmlns:a14="http://schemas.microsoft.com/office/drawing/2010/main" val="0"/>
              </a:ext>
            </a:extLst>
          </a:blip>
          <a:srcRect l="77856" t="62915"/>
          <a:stretch>
            <a:fillRect/>
          </a:stretch>
        </p:blipFill>
        <p:spPr>
          <a:xfrm>
            <a:off x="8123712" y="2042934"/>
            <a:ext cx="4068288" cy="4815066"/>
          </a:xfrm>
          <a:prstGeom prst="rect">
            <a:avLst/>
          </a:prstGeom>
        </p:spPr>
      </p:pic>
    </p:spTree>
    <p:extLst>
      <p:ext uri="{BB962C8B-B14F-4D97-AF65-F5344CB8AC3E}">
        <p14:creationId xmlns:p14="http://schemas.microsoft.com/office/powerpoint/2010/main" val="1781673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465C-0CC0-A230-C63B-EE6BC1C19E67}"/>
            </a:ext>
          </a:extLst>
        </p:cNvPr>
        <p:cNvGrpSpPr/>
        <p:nvPr/>
      </p:nvGrpSpPr>
      <p:grpSpPr>
        <a:xfrm>
          <a:off x="0" y="0"/>
          <a:ext cx="0" cy="0"/>
          <a:chOff x="0" y="0"/>
          <a:chExt cx="0" cy="0"/>
        </a:xfrm>
      </p:grpSpPr>
      <p:pic>
        <p:nvPicPr>
          <p:cNvPr id="6" name="Picture 5" descr="A map of a city&#10;&#10;AI-generated content may be incorrect.">
            <a:extLst>
              <a:ext uri="{FF2B5EF4-FFF2-40B4-BE49-F238E27FC236}">
                <a16:creationId xmlns:a16="http://schemas.microsoft.com/office/drawing/2014/main" id="{148CD583-54F7-57D9-3583-A34E84B8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969" y="387456"/>
            <a:ext cx="5680129" cy="5680129"/>
          </a:xfrm>
          <a:prstGeom prst="rect">
            <a:avLst/>
          </a:prstGeom>
        </p:spPr>
      </p:pic>
    </p:spTree>
    <p:extLst>
      <p:ext uri="{BB962C8B-B14F-4D97-AF65-F5344CB8AC3E}">
        <p14:creationId xmlns:p14="http://schemas.microsoft.com/office/powerpoint/2010/main" val="4233942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99DC-2EE2-3928-789B-D89B0C980CC7}"/>
            </a:ext>
          </a:extLst>
        </p:cNvPr>
        <p:cNvGrpSpPr/>
        <p:nvPr/>
      </p:nvGrpSpPr>
      <p:grpSpPr>
        <a:xfrm>
          <a:off x="0" y="0"/>
          <a:ext cx="0" cy="0"/>
          <a:chOff x="0" y="0"/>
          <a:chExt cx="0" cy="0"/>
        </a:xfrm>
      </p:grpSpPr>
      <p:pic>
        <p:nvPicPr>
          <p:cNvPr id="13" name="Picture 12" descr="A collage of images of people&#10;&#10;AI-generated content may be incorrect.">
            <a:extLst>
              <a:ext uri="{FF2B5EF4-FFF2-40B4-BE49-F238E27FC236}">
                <a16:creationId xmlns:a16="http://schemas.microsoft.com/office/drawing/2014/main" id="{07C1450A-6E3B-F613-358A-EDFCEFD09B1A}"/>
              </a:ext>
            </a:extLst>
          </p:cNvPr>
          <p:cNvPicPr>
            <a:picLocks noChangeAspect="1"/>
          </p:cNvPicPr>
          <p:nvPr/>
        </p:nvPicPr>
        <p:blipFill>
          <a:blip r:embed="rId3">
            <a:extLst>
              <a:ext uri="{28A0092B-C50C-407E-A947-70E740481C1C}">
                <a14:useLocalDpi xmlns:a14="http://schemas.microsoft.com/office/drawing/2010/main" val="0"/>
              </a:ext>
            </a:extLst>
          </a:blip>
          <a:srcRect t="6065" b="5627"/>
          <a:stretch>
            <a:fillRect/>
          </a:stretch>
        </p:blipFill>
        <p:spPr>
          <a:xfrm>
            <a:off x="266015" y="0"/>
            <a:ext cx="11659969" cy="6913418"/>
          </a:xfrm>
          <a:prstGeom prst="rect">
            <a:avLst/>
          </a:prstGeom>
        </p:spPr>
      </p:pic>
      <p:pic>
        <p:nvPicPr>
          <p:cNvPr id="7" name="Picture 6" descr="A collage of images of people&#10;&#10;AI-generated content may be incorrect.">
            <a:extLst>
              <a:ext uri="{FF2B5EF4-FFF2-40B4-BE49-F238E27FC236}">
                <a16:creationId xmlns:a16="http://schemas.microsoft.com/office/drawing/2014/main" id="{C31045EC-CCA5-F6A0-B5CB-66D7F20E1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78" y="8058150"/>
            <a:ext cx="7772400" cy="5218611"/>
          </a:xfrm>
          <a:prstGeom prst="rect">
            <a:avLst/>
          </a:prstGeom>
        </p:spPr>
      </p:pic>
      <p:sp>
        <p:nvSpPr>
          <p:cNvPr id="10" name="TextBox 9">
            <a:extLst>
              <a:ext uri="{FF2B5EF4-FFF2-40B4-BE49-F238E27FC236}">
                <a16:creationId xmlns:a16="http://schemas.microsoft.com/office/drawing/2014/main" id="{E09D7067-3A6D-1140-96EE-CA87210F4392}"/>
              </a:ext>
            </a:extLst>
          </p:cNvPr>
          <p:cNvSpPr txBox="1"/>
          <p:nvPr/>
        </p:nvSpPr>
        <p:spPr>
          <a:xfrm>
            <a:off x="-128064" y="6427735"/>
            <a:ext cx="5003242" cy="276999"/>
          </a:xfrm>
          <a:prstGeom prst="rect">
            <a:avLst/>
          </a:prstGeom>
          <a:noFill/>
        </p:spPr>
        <p:txBody>
          <a:bodyPr wrap="square">
            <a:spAutoFit/>
          </a:bodyPr>
          <a:lstStyle/>
          <a:p>
            <a:pPr algn="r"/>
            <a:r>
              <a:rPr lang="nl-NL" sz="1200" b="0" dirty="0" err="1">
                <a:solidFill>
                  <a:schemeClr val="bg1"/>
                </a:solidFill>
                <a:effectLst/>
              </a:rPr>
              <a:t>Illustration</a:t>
            </a:r>
            <a:r>
              <a:rPr lang="nl-NL" sz="1200" b="0" dirty="0">
                <a:solidFill>
                  <a:schemeClr val="bg1"/>
                </a:solidFill>
                <a:effectLst/>
              </a:rPr>
              <a:t> </a:t>
            </a:r>
            <a:r>
              <a:rPr lang="nl-NL" sz="1200" b="0" dirty="0" err="1">
                <a:solidFill>
                  <a:schemeClr val="bg1"/>
                </a:solidFill>
                <a:effectLst/>
              </a:rPr>
              <a:t>by</a:t>
            </a:r>
            <a:r>
              <a:rPr lang="nl-NL" sz="1200" b="0" dirty="0">
                <a:solidFill>
                  <a:schemeClr val="bg1"/>
                </a:solidFill>
                <a:effectLst/>
              </a:rPr>
              <a:t> OOZE </a:t>
            </a:r>
            <a:r>
              <a:rPr lang="nl-NL" sz="1200" b="0" dirty="0" err="1">
                <a:solidFill>
                  <a:schemeClr val="bg1"/>
                </a:solidFill>
                <a:effectLst/>
              </a:rPr>
              <a:t>architects</a:t>
            </a:r>
            <a:r>
              <a:rPr lang="nl-NL" sz="1200" b="0" dirty="0">
                <a:solidFill>
                  <a:schemeClr val="bg1"/>
                </a:solidFill>
                <a:effectLst/>
              </a:rPr>
              <a:t> </a:t>
            </a:r>
            <a:r>
              <a:rPr lang="nl-NL" sz="1200" b="0" dirty="0" err="1">
                <a:solidFill>
                  <a:schemeClr val="bg1"/>
                </a:solidFill>
                <a:effectLst/>
              </a:rPr>
              <a:t>and</a:t>
            </a:r>
            <a:r>
              <a:rPr lang="nl-NL" sz="1200" dirty="0">
                <a:solidFill>
                  <a:schemeClr val="bg1"/>
                </a:solidFill>
              </a:rPr>
              <a:t> </a:t>
            </a:r>
            <a:r>
              <a:rPr lang="en-US" sz="1200" dirty="0">
                <a:solidFill>
                  <a:schemeClr val="bg1"/>
                </a:solidFill>
              </a:rPr>
              <a:t>Małgorzata Rybak (TU Delft)</a:t>
            </a:r>
            <a:endParaRPr lang="en-GB" sz="1200" dirty="0">
              <a:solidFill>
                <a:schemeClr val="bg1"/>
              </a:solidFill>
            </a:endParaRPr>
          </a:p>
        </p:txBody>
      </p:sp>
    </p:spTree>
    <p:extLst>
      <p:ext uri="{BB962C8B-B14F-4D97-AF65-F5344CB8AC3E}">
        <p14:creationId xmlns:p14="http://schemas.microsoft.com/office/powerpoint/2010/main" val="162020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A8412-13CA-BDAD-3EEB-BB5394F30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6496F-965E-CBEF-5DC5-8A1A6FF085E7}"/>
              </a:ext>
            </a:extLst>
          </p:cNvPr>
          <p:cNvSpPr>
            <a:spLocks noGrp="1"/>
          </p:cNvSpPr>
          <p:nvPr>
            <p:ph type="title"/>
          </p:nvPr>
        </p:nvSpPr>
        <p:spPr>
          <a:xfrm>
            <a:off x="609222" y="365125"/>
            <a:ext cx="8693908" cy="684743"/>
          </a:xfrm>
        </p:spPr>
        <p:txBody>
          <a:bodyPr anchor="ctr">
            <a:normAutofit/>
          </a:bodyPr>
          <a:lstStyle/>
          <a:p>
            <a:r>
              <a:rPr lang="en-GB" dirty="0"/>
              <a:t>Contribution and discussion</a:t>
            </a:r>
            <a:endParaRPr lang="LID4096"/>
          </a:p>
        </p:txBody>
      </p:sp>
      <p:sp>
        <p:nvSpPr>
          <p:cNvPr id="3" name="Content Placeholder 2">
            <a:extLst>
              <a:ext uri="{FF2B5EF4-FFF2-40B4-BE49-F238E27FC236}">
                <a16:creationId xmlns:a16="http://schemas.microsoft.com/office/drawing/2014/main" id="{70996C47-9261-75DF-DEF1-2E5628B05177}"/>
              </a:ext>
            </a:extLst>
          </p:cNvPr>
          <p:cNvSpPr>
            <a:spLocks noGrp="1"/>
          </p:cNvSpPr>
          <p:nvPr>
            <p:ph idx="1"/>
          </p:nvPr>
        </p:nvSpPr>
        <p:spPr>
          <a:xfrm>
            <a:off x="1553027" y="908915"/>
            <a:ext cx="9781279" cy="5280870"/>
          </a:xfrm>
        </p:spPr>
        <p:txBody>
          <a:bodyPr vert="horz" lIns="91440" tIns="45720" rIns="91440" bIns="45720" rtlCol="0" anchor="t">
            <a:noAutofit/>
          </a:bodyPr>
          <a:lstStyle/>
          <a:p>
            <a:pPr marL="0" indent="0">
              <a:lnSpc>
                <a:spcPct val="100000"/>
              </a:lnSpc>
              <a:buNone/>
            </a:pPr>
            <a:endParaRPr lang="en-GB" sz="1100" dirty="0">
              <a:solidFill>
                <a:schemeClr val="tx1"/>
              </a:solidFill>
            </a:endParaRPr>
          </a:p>
          <a:p>
            <a:pPr>
              <a:lnSpc>
                <a:spcPct val="100000"/>
              </a:lnSpc>
            </a:pPr>
            <a:r>
              <a:rPr lang="en-US" sz="1800" dirty="0">
                <a:solidFill>
                  <a:schemeClr val="tx1"/>
                </a:solidFill>
              </a:rPr>
              <a:t>Further demonstrates the value of the </a:t>
            </a:r>
            <a:r>
              <a:rPr lang="en-US" sz="1800" b="1" dirty="0">
                <a:solidFill>
                  <a:schemeClr val="tx1"/>
                </a:solidFill>
              </a:rPr>
              <a:t>TC concept and use of ‘futures’ for regional policy co-design </a:t>
            </a:r>
            <a:r>
              <a:rPr lang="en-US" sz="1800" dirty="0">
                <a:solidFill>
                  <a:schemeClr val="tx1"/>
                </a:solidFill>
              </a:rPr>
              <a:t>(by successfully mapping and comparing policy and community perspectives). </a:t>
            </a:r>
          </a:p>
          <a:p>
            <a:pPr>
              <a:lnSpc>
                <a:spcPct val="100000"/>
              </a:lnSpc>
            </a:pPr>
            <a:r>
              <a:rPr lang="en-US" sz="1800" dirty="0">
                <a:solidFill>
                  <a:schemeClr val="tx1"/>
                </a:solidFill>
              </a:rPr>
              <a:t>Contributes to overcoming the challenge of </a:t>
            </a:r>
            <a:r>
              <a:rPr lang="en-US" sz="1800" b="1" dirty="0">
                <a:solidFill>
                  <a:schemeClr val="tx1"/>
                </a:solidFill>
              </a:rPr>
              <a:t>combining inductive and deductive</a:t>
            </a:r>
            <a:r>
              <a:rPr lang="en-US" sz="1800" dirty="0">
                <a:solidFill>
                  <a:schemeClr val="tx1"/>
                </a:solidFill>
              </a:rPr>
              <a:t> </a:t>
            </a:r>
            <a:r>
              <a:rPr lang="en-US" sz="1800" b="1" dirty="0">
                <a:solidFill>
                  <a:schemeClr val="tx1"/>
                </a:solidFill>
              </a:rPr>
              <a:t>approaches</a:t>
            </a:r>
            <a:r>
              <a:rPr lang="en-US" sz="1800" dirty="0">
                <a:solidFill>
                  <a:schemeClr val="tx1"/>
                </a:solidFill>
              </a:rPr>
              <a:t>. </a:t>
            </a:r>
          </a:p>
          <a:p>
            <a:pPr>
              <a:lnSpc>
                <a:spcPct val="100000"/>
              </a:lnSpc>
            </a:pPr>
            <a:r>
              <a:rPr lang="en-US" sz="1800" dirty="0">
                <a:solidFill>
                  <a:schemeClr val="tx1"/>
                </a:solidFill>
              </a:rPr>
              <a:t>Integrates </a:t>
            </a:r>
            <a:r>
              <a:rPr lang="en-US" sz="1800" b="1" dirty="0">
                <a:solidFill>
                  <a:schemeClr val="tx1"/>
                </a:solidFill>
              </a:rPr>
              <a:t>different levels of information</a:t>
            </a:r>
            <a:r>
              <a:rPr lang="en-US" sz="1800" dirty="0">
                <a:solidFill>
                  <a:schemeClr val="tx1"/>
                </a:solidFill>
              </a:rPr>
              <a:t>: from in-depth and detailed to general and abstract. </a:t>
            </a:r>
          </a:p>
          <a:p>
            <a:pPr>
              <a:lnSpc>
                <a:spcPct val="100000"/>
              </a:lnSpc>
            </a:pPr>
            <a:r>
              <a:rPr lang="en-US" sz="1800" dirty="0">
                <a:solidFill>
                  <a:schemeClr val="tx1"/>
                </a:solidFill>
              </a:rPr>
              <a:t>Offers </a:t>
            </a:r>
            <a:r>
              <a:rPr lang="en-US" sz="1800" b="1" dirty="0">
                <a:solidFill>
                  <a:schemeClr val="tx1"/>
                </a:solidFill>
              </a:rPr>
              <a:t>a systemic perspective</a:t>
            </a:r>
            <a:r>
              <a:rPr lang="en-US" sz="1800" dirty="0">
                <a:solidFill>
                  <a:schemeClr val="tx1"/>
                </a:solidFill>
              </a:rPr>
              <a:t>: </a:t>
            </a:r>
            <a:r>
              <a:rPr lang="en-US" sz="1800" dirty="0">
                <a:solidFill>
                  <a:schemeClr val="tx1"/>
                </a:solidFill>
                <a:cs typeface="Calibri"/>
              </a:rPr>
              <a:t>demonstrates the value of integrated approaches and reveals specific relations across TC categories.</a:t>
            </a:r>
          </a:p>
          <a:p>
            <a:pPr>
              <a:lnSpc>
                <a:spcPct val="100000"/>
              </a:lnSpc>
            </a:pPr>
            <a:r>
              <a:rPr lang="en-US" sz="1800" dirty="0">
                <a:solidFill>
                  <a:schemeClr val="tx1"/>
                </a:solidFill>
                <a:cs typeface="Calibri"/>
              </a:rPr>
              <a:t>Proposes a </a:t>
            </a:r>
            <a:r>
              <a:rPr lang="en-US" sz="1800" b="1" dirty="0">
                <a:solidFill>
                  <a:schemeClr val="tx1"/>
                </a:solidFill>
                <a:cs typeface="Calibri"/>
              </a:rPr>
              <a:t>nuanced TC categorization </a:t>
            </a:r>
            <a:r>
              <a:rPr lang="en-US" sz="1800" dirty="0">
                <a:solidFill>
                  <a:schemeClr val="tx1"/>
                </a:solidFill>
                <a:cs typeface="Calibri"/>
              </a:rPr>
              <a:t>based on community perspectives </a:t>
            </a:r>
            <a:r>
              <a:rPr lang="en-US" sz="1800" b="1" dirty="0">
                <a:solidFill>
                  <a:schemeClr val="tx1"/>
                </a:solidFill>
                <a:cs typeface="Calibri"/>
              </a:rPr>
              <a:t>(TC X)</a:t>
            </a:r>
            <a:r>
              <a:rPr lang="en-US" sz="1800" dirty="0">
                <a:solidFill>
                  <a:schemeClr val="tx1"/>
                </a:solidFill>
                <a:cs typeface="Calibri"/>
              </a:rPr>
              <a:t>. </a:t>
            </a:r>
            <a:endParaRPr lang="en-US" sz="1800" dirty="0">
              <a:solidFill>
                <a:schemeClr val="tx1"/>
              </a:solidFill>
            </a:endParaRPr>
          </a:p>
          <a:p>
            <a:pPr>
              <a:lnSpc>
                <a:spcPct val="100000"/>
              </a:lnSpc>
            </a:pPr>
            <a:r>
              <a:rPr lang="en-US" sz="1800" dirty="0">
                <a:solidFill>
                  <a:schemeClr val="tx1"/>
                </a:solidFill>
              </a:rPr>
              <a:t>Studies</a:t>
            </a:r>
            <a:r>
              <a:rPr lang="en-US" sz="1800" b="1" dirty="0">
                <a:solidFill>
                  <a:schemeClr val="tx1"/>
                </a:solidFill>
              </a:rPr>
              <a:t> community perspectives at different time scales</a:t>
            </a:r>
            <a:r>
              <a:rPr lang="en-US" sz="1800" dirty="0">
                <a:solidFill>
                  <a:schemeClr val="tx1"/>
                </a:solidFill>
              </a:rPr>
              <a:t>.  </a:t>
            </a:r>
          </a:p>
          <a:p>
            <a:pPr>
              <a:lnSpc>
                <a:spcPct val="100000"/>
              </a:lnSpc>
            </a:pPr>
            <a:r>
              <a:rPr lang="en-US" sz="1800" b="1" dirty="0">
                <a:solidFill>
                  <a:schemeClr val="tx1"/>
                </a:solidFill>
              </a:rPr>
              <a:t>The three types of analytical visualizations </a:t>
            </a:r>
            <a:r>
              <a:rPr lang="en-US" sz="1800" dirty="0">
                <a:solidFill>
                  <a:schemeClr val="tx1"/>
                </a:solidFill>
              </a:rPr>
              <a:t>can effectively capture community perspectives, potentially becoming a decision support tool for place-based policy making.</a:t>
            </a:r>
            <a:endParaRPr lang="en-US" sz="1800" b="1" dirty="0">
              <a:solidFill>
                <a:schemeClr val="tx1"/>
              </a:solidFill>
            </a:endParaRPr>
          </a:p>
          <a:p>
            <a:pPr>
              <a:lnSpc>
                <a:spcPct val="100000"/>
              </a:lnSpc>
            </a:pPr>
            <a:endParaRPr lang="en-US" sz="1800" dirty="0">
              <a:solidFill>
                <a:schemeClr val="bg2">
                  <a:lumMod val="75000"/>
                </a:schemeClr>
              </a:solidFill>
            </a:endParaRPr>
          </a:p>
          <a:p>
            <a:pPr>
              <a:lnSpc>
                <a:spcPct val="100000"/>
              </a:lnSpc>
            </a:pPr>
            <a:endParaRPr lang="en-US" sz="1800" dirty="0"/>
          </a:p>
          <a:p>
            <a:pPr>
              <a:lnSpc>
                <a:spcPct val="100000"/>
              </a:lnSpc>
            </a:pPr>
            <a:endParaRPr lang="nl-NL" sz="1800" dirty="0"/>
          </a:p>
          <a:p>
            <a:pPr>
              <a:lnSpc>
                <a:spcPct val="100000"/>
              </a:lnSpc>
            </a:pPr>
            <a:endParaRPr lang="nl-NL" sz="1800" dirty="0">
              <a:solidFill>
                <a:srgbClr val="33444C"/>
              </a:solidFill>
            </a:endParaRPr>
          </a:p>
        </p:txBody>
      </p:sp>
    </p:spTree>
    <p:extLst>
      <p:ext uri="{BB962C8B-B14F-4D97-AF65-F5344CB8AC3E}">
        <p14:creationId xmlns:p14="http://schemas.microsoft.com/office/powerpoint/2010/main" val="181838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38CDD-7A07-1BDE-9A35-C3479BE8BA4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A9916C9-4177-4273-48DB-D3B986EFA9EC}"/>
              </a:ext>
            </a:extLst>
          </p:cNvPr>
          <p:cNvSpPr>
            <a:spLocks/>
          </p:cNvSpPr>
          <p:nvPr/>
        </p:nvSpPr>
        <p:spPr>
          <a:xfrm>
            <a:off x="1" y="0"/>
            <a:ext cx="12192000" cy="6858000"/>
          </a:xfrm>
          <a:prstGeom prst="rect">
            <a:avLst/>
          </a:prstGeom>
          <a:gradFill flip="none" rotWithShape="1">
            <a:gsLst>
              <a:gs pos="0">
                <a:schemeClr val="accent1">
                  <a:lumMod val="20000"/>
                  <a:lumOff val="80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900" dirty="0">
                <a:solidFill>
                  <a:schemeClr val="tx1"/>
                </a:solidFill>
                <a:latin typeface="Hezaedrus Light" panose="02000604000000020004" pitchFamily="2" charset="-79"/>
                <a:cs typeface="Hezaedrus Light" panose="02000604000000020004" pitchFamily="2" charset="-79"/>
              </a:rPr>
              <a:t>What do communities expect and hope</a:t>
            </a:r>
          </a:p>
          <a:p>
            <a:pPr algn="ctr"/>
            <a:r>
              <a:rPr lang="en-US" sz="2900" dirty="0">
                <a:solidFill>
                  <a:schemeClr val="tx1"/>
                </a:solidFill>
                <a:latin typeface="Hezaedrus Light" panose="02000604000000020004" pitchFamily="2" charset="-79"/>
                <a:cs typeface="Hezaedrus Light" panose="02000604000000020004" pitchFamily="2" charset="-79"/>
              </a:rPr>
              <a:t>regarding sustainability transitions? </a:t>
            </a:r>
          </a:p>
          <a:p>
            <a:pPr algn="ctr"/>
            <a:r>
              <a:rPr lang="en-US" sz="2900" dirty="0">
                <a:solidFill>
                  <a:schemeClr val="tx1"/>
                </a:solidFill>
                <a:latin typeface="Hezaedrus Light" panose="02000604000000020004" pitchFamily="2" charset="-79"/>
                <a:cs typeface="Hezaedrus Light" panose="02000604000000020004" pitchFamily="2" charset="-79"/>
              </a:rPr>
              <a:t>And how can we map these futures for policy co-design? </a:t>
            </a:r>
          </a:p>
          <a:p>
            <a:pPr algn="ctr"/>
            <a:endParaRPr lang="en-US" sz="3200" dirty="0">
              <a:solidFill>
                <a:schemeClr val="tx1"/>
              </a:solidFill>
              <a:latin typeface="Hezaedrus Light" panose="02000604000000020004" pitchFamily="2" charset="-79"/>
              <a:cs typeface="Hezaedrus Light" panose="02000604000000020004" pitchFamily="2" charset="-79"/>
            </a:endParaRPr>
          </a:p>
          <a:p>
            <a:pPr algn="ctr"/>
            <a:endParaRPr lang="en-US" sz="4000" dirty="0">
              <a:solidFill>
                <a:schemeClr val="tx1"/>
              </a:solidFill>
              <a:latin typeface="Hezaedrus Light" panose="02000604000000020004" pitchFamily="2" charset="-79"/>
              <a:cs typeface="Hezaedrus Light" panose="02000604000000020004" pitchFamily="2" charset="-79"/>
            </a:endParaRPr>
          </a:p>
        </p:txBody>
      </p:sp>
      <p:sp>
        <p:nvSpPr>
          <p:cNvPr id="4" name="Slide Number Placeholder 3">
            <a:extLst>
              <a:ext uri="{FF2B5EF4-FFF2-40B4-BE49-F238E27FC236}">
                <a16:creationId xmlns:a16="http://schemas.microsoft.com/office/drawing/2014/main" id="{83E1A4A1-801A-178F-B5E5-E12EE9A807B2}"/>
              </a:ext>
            </a:extLst>
          </p:cNvPr>
          <p:cNvSpPr>
            <a:spLocks noGrp="1"/>
          </p:cNvSpPr>
          <p:nvPr>
            <p:ph type="sldNum" sz="quarter" idx="4"/>
          </p:nvPr>
        </p:nvSpPr>
        <p:spPr>
          <a:xfrm>
            <a:off x="10873961" y="6356350"/>
            <a:ext cx="4699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6F41-3008-4381-9711-01B94B1B3E74}" type="slidenum">
              <a:rPr lang="en-GB" smtClean="0"/>
              <a:pPr/>
              <a:t>2</a:t>
            </a:fld>
            <a:endParaRPr lang="en-GB"/>
          </a:p>
        </p:txBody>
      </p:sp>
      <p:pic>
        <p:nvPicPr>
          <p:cNvPr id="2" name="Graphic 1">
            <a:extLst>
              <a:ext uri="{FF2B5EF4-FFF2-40B4-BE49-F238E27FC236}">
                <a16:creationId xmlns:a16="http://schemas.microsoft.com/office/drawing/2014/main" id="{71376D36-1A1A-C770-A9FF-003EE2C63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30632" y="4781448"/>
            <a:ext cx="1930735" cy="1757464"/>
          </a:xfrm>
          <a:prstGeom prst="rect">
            <a:avLst/>
          </a:prstGeom>
        </p:spPr>
      </p:pic>
    </p:spTree>
    <p:extLst>
      <p:ext uri="{BB962C8B-B14F-4D97-AF65-F5344CB8AC3E}">
        <p14:creationId xmlns:p14="http://schemas.microsoft.com/office/powerpoint/2010/main" val="423235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E474-27FB-3135-0BEB-E4B6143D3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A21A23-FA59-5B66-F535-42EDF844E72E}"/>
              </a:ext>
            </a:extLst>
          </p:cNvPr>
          <p:cNvSpPr>
            <a:spLocks noGrp="1"/>
          </p:cNvSpPr>
          <p:nvPr>
            <p:ph type="title"/>
          </p:nvPr>
        </p:nvSpPr>
        <p:spPr>
          <a:xfrm>
            <a:off x="609222" y="365125"/>
            <a:ext cx="8693908" cy="684743"/>
          </a:xfrm>
        </p:spPr>
        <p:txBody>
          <a:bodyPr anchor="ctr">
            <a:normAutofit/>
          </a:bodyPr>
          <a:lstStyle/>
          <a:p>
            <a:r>
              <a:rPr lang="en-GB" dirty="0"/>
              <a:t>References</a:t>
            </a:r>
            <a:endParaRPr lang="LID4096"/>
          </a:p>
        </p:txBody>
      </p:sp>
      <p:sp>
        <p:nvSpPr>
          <p:cNvPr id="3" name="Content Placeholder 2">
            <a:extLst>
              <a:ext uri="{FF2B5EF4-FFF2-40B4-BE49-F238E27FC236}">
                <a16:creationId xmlns:a16="http://schemas.microsoft.com/office/drawing/2014/main" id="{71C74B01-A7BD-2840-B4F8-A1DF7F00F353}"/>
              </a:ext>
            </a:extLst>
          </p:cNvPr>
          <p:cNvSpPr>
            <a:spLocks noGrp="1"/>
          </p:cNvSpPr>
          <p:nvPr>
            <p:ph idx="1"/>
          </p:nvPr>
        </p:nvSpPr>
        <p:spPr>
          <a:xfrm>
            <a:off x="1553028" y="1208460"/>
            <a:ext cx="9644960" cy="4817896"/>
          </a:xfrm>
        </p:spPr>
        <p:txBody>
          <a:bodyPr vert="horz" lIns="91440" tIns="45720" rIns="91440" bIns="45720" rtlCol="0" anchor="t">
            <a:noAutofit/>
          </a:bodyPr>
          <a:lstStyle/>
          <a:p>
            <a:pPr marL="0" indent="0">
              <a:buNone/>
            </a:pPr>
            <a:r>
              <a:rPr lang="en-US" sz="1800" dirty="0" err="1"/>
              <a:t>Organisation</a:t>
            </a:r>
            <a:r>
              <a:rPr lang="en-US" sz="1800" dirty="0"/>
              <a:t> for Economic Co‑operation and Development. (2015, November 19). </a:t>
            </a:r>
            <a:r>
              <a:rPr lang="en-US" sz="1800" i="1" dirty="0"/>
              <a:t>OECD guidelines on corporate governance of state‑owned enterprises: 2015 edition</a:t>
            </a:r>
            <a:r>
              <a:rPr lang="en-US" sz="1800" dirty="0"/>
              <a:t> (OECD Publishing, Paris). </a:t>
            </a:r>
            <a:r>
              <a:rPr lang="en-US" sz="1800" dirty="0">
                <a:hlinkClick r:id="rId3"/>
              </a:rPr>
              <a:t>https://doi.org/10.1787/9789264244160-en</a:t>
            </a:r>
            <a:endParaRPr lang="en-US" sz="1800" dirty="0"/>
          </a:p>
          <a:p>
            <a:pPr marL="0" indent="0">
              <a:buNone/>
            </a:pPr>
            <a:r>
              <a:rPr lang="en-US" sz="1800" dirty="0"/>
              <a:t>Orsi, F., Cavaco, C., &amp; Gil, J. (2022). From territorial capital to regional design: A multidimensional model for territorial analysis and scenario evaluation. </a:t>
            </a:r>
            <a:r>
              <a:rPr lang="en-US" sz="1800" i="1" dirty="0"/>
              <a:t>Planning Practice &amp; Research</a:t>
            </a:r>
            <a:r>
              <a:rPr lang="en-US" sz="1800" dirty="0"/>
              <a:t>. Advance online publication. </a:t>
            </a:r>
            <a:r>
              <a:rPr lang="en-US" sz="1800" dirty="0">
                <a:hlinkClick r:id="rId4"/>
              </a:rPr>
              <a:t>https://doi.org/10.1080/02697459.2022.2120490</a:t>
            </a:r>
            <a:endParaRPr lang="en-US" sz="1800" dirty="0"/>
          </a:p>
          <a:p>
            <a:pPr marL="0" indent="0">
              <a:buNone/>
            </a:pPr>
            <a:r>
              <a:rPr lang="en-US" sz="1800" dirty="0"/>
              <a:t>Miller, R. (2007). Futures literacy: A hybrid strategic scenario method. </a:t>
            </a:r>
            <a:r>
              <a:rPr lang="en-US" sz="1800" i="1" dirty="0"/>
              <a:t>Futures, 39</a:t>
            </a:r>
            <a:r>
              <a:rPr lang="en-US" sz="1800" dirty="0"/>
              <a:t>(4), 341–362. </a:t>
            </a:r>
            <a:r>
              <a:rPr lang="en-US" sz="1800" dirty="0">
                <a:hlinkClick r:id="rId5"/>
              </a:rPr>
              <a:t>https://doi.org/10.1016/j.futures.2006.12.001</a:t>
            </a:r>
            <a:endParaRPr lang="en-US" sz="1800" dirty="0"/>
          </a:p>
          <a:p>
            <a:pPr marL="0" indent="0">
              <a:buNone/>
            </a:pPr>
            <a:r>
              <a:rPr lang="en-US" sz="1800" dirty="0"/>
              <a:t>Miller, R. (2015). Learning, the future, and complexity: An essay on the emergence of futures literacy. </a:t>
            </a:r>
            <a:r>
              <a:rPr lang="en-US" sz="1800" i="1" dirty="0"/>
              <a:t>European Journal of Education, 50</a:t>
            </a:r>
            <a:r>
              <a:rPr lang="en-US" sz="1800" dirty="0"/>
              <a:t>(4), 513–523. </a:t>
            </a:r>
            <a:r>
              <a:rPr lang="en-US" sz="1800" dirty="0">
                <a:hlinkClick r:id="rId6"/>
              </a:rPr>
              <a:t>https://doi.org/10.1111/ejed.12157</a:t>
            </a:r>
            <a:endParaRPr lang="en-US" sz="1800" dirty="0"/>
          </a:p>
          <a:p>
            <a:pPr marL="0" indent="0">
              <a:buNone/>
            </a:pPr>
            <a:r>
              <a:rPr lang="en-US" sz="1800" dirty="0"/>
              <a:t>UNESCO, Prince Mohammad bin Fahd University (Saudi Arabia)., &amp; Center for Futuristic Studies. (2023). </a:t>
            </a:r>
            <a:r>
              <a:rPr lang="en-US" sz="1800" i="1" dirty="0"/>
              <a:t>Futures literacy laboratory playbook: An essentials guide for co-designing a lab to explore how and why we anticipate—UNESCO Digital Library</a:t>
            </a:r>
            <a:r>
              <a:rPr lang="en-US" sz="1800" dirty="0"/>
              <a:t>. </a:t>
            </a:r>
            <a:r>
              <a:rPr lang="en-US" sz="1800" dirty="0">
                <a:hlinkClick r:id="rId7"/>
              </a:rPr>
              <a:t>https://unesdoc.unesco.org/ark:/48223/pf0000385485</a:t>
            </a:r>
            <a:endParaRPr lang="en-US" sz="1800" dirty="0"/>
          </a:p>
          <a:p>
            <a:pPr marL="0" indent="0">
              <a:buNone/>
            </a:pPr>
            <a:endParaRPr lang="en-US" sz="1800" dirty="0"/>
          </a:p>
          <a:p>
            <a:pPr marL="0" indent="0">
              <a:lnSpc>
                <a:spcPct val="100000"/>
              </a:lnSpc>
              <a:buNone/>
            </a:pPr>
            <a:endParaRPr lang="en-US" sz="1800" dirty="0"/>
          </a:p>
          <a:p>
            <a:pPr marL="0" indent="0">
              <a:lnSpc>
                <a:spcPct val="100000"/>
              </a:lnSpc>
              <a:buNone/>
            </a:pPr>
            <a:endParaRPr lang="en-US" sz="1800" dirty="0"/>
          </a:p>
          <a:p>
            <a:pPr marL="0" indent="0">
              <a:lnSpc>
                <a:spcPct val="100000"/>
              </a:lnSpc>
              <a:buNone/>
            </a:pPr>
            <a:endParaRPr lang="nl-NL" sz="1800" dirty="0"/>
          </a:p>
          <a:p>
            <a:pPr marL="0" indent="0">
              <a:lnSpc>
                <a:spcPct val="100000"/>
              </a:lnSpc>
              <a:buNone/>
            </a:pPr>
            <a:endParaRPr lang="nl-NL" sz="1800" dirty="0">
              <a:solidFill>
                <a:srgbClr val="33444C"/>
              </a:solidFill>
            </a:endParaRPr>
          </a:p>
        </p:txBody>
      </p:sp>
    </p:spTree>
    <p:extLst>
      <p:ext uri="{BB962C8B-B14F-4D97-AF65-F5344CB8AC3E}">
        <p14:creationId xmlns:p14="http://schemas.microsoft.com/office/powerpoint/2010/main" val="2325247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A84078-9077-F58F-3AAB-87E39AF8339B}"/>
              </a:ext>
            </a:extLst>
          </p:cNvPr>
          <p:cNvSpPr>
            <a:spLocks/>
          </p:cNvSpPr>
          <p:nvPr/>
        </p:nvSpPr>
        <p:spPr>
          <a:xfrm>
            <a:off x="6096000" y="0"/>
            <a:ext cx="626887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qr code with a white background&#10;&#10;AI-generated content may be incorrect.">
            <a:extLst>
              <a:ext uri="{FF2B5EF4-FFF2-40B4-BE49-F238E27FC236}">
                <a16:creationId xmlns:a16="http://schemas.microsoft.com/office/drawing/2014/main" id="{21FAB272-2450-7ED8-82DE-09B0DA34B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584" y="1240807"/>
            <a:ext cx="3619951" cy="3619951"/>
          </a:xfrm>
          <a:prstGeom prst="rect">
            <a:avLst/>
          </a:prstGeom>
          <a:pattFill prst="pct50">
            <a:fgClr>
              <a:srgbClr val="5F8583"/>
            </a:fgClr>
            <a:bgClr>
              <a:schemeClr val="bg1"/>
            </a:bgClr>
          </a:pattFill>
        </p:spPr>
      </p:pic>
      <p:sp>
        <p:nvSpPr>
          <p:cNvPr id="13" name="TextBox 12">
            <a:extLst>
              <a:ext uri="{FF2B5EF4-FFF2-40B4-BE49-F238E27FC236}">
                <a16:creationId xmlns:a16="http://schemas.microsoft.com/office/drawing/2014/main" id="{D5066675-4D68-37B9-88AF-9EFA8D2E9429}"/>
              </a:ext>
            </a:extLst>
          </p:cNvPr>
          <p:cNvSpPr txBox="1"/>
          <p:nvPr/>
        </p:nvSpPr>
        <p:spPr>
          <a:xfrm>
            <a:off x="7041584" y="5053305"/>
            <a:ext cx="6102626" cy="369332"/>
          </a:xfrm>
          <a:prstGeom prst="rect">
            <a:avLst/>
          </a:prstGeom>
          <a:noFill/>
        </p:spPr>
        <p:txBody>
          <a:bodyPr wrap="square">
            <a:spAutoFit/>
          </a:bodyPr>
          <a:lstStyle/>
          <a:p>
            <a:r>
              <a:rPr lang="en-US" dirty="0">
                <a:solidFill>
                  <a:srgbClr val="799694"/>
                </a:solidFill>
                <a:latin typeface="Hezaedrus Light" panose="02000604000000020004" pitchFamily="2" charset="-79"/>
                <a:cs typeface="Hezaedrus Light" panose="02000604000000020004" pitchFamily="2" charset="-79"/>
              </a:rPr>
              <a:t>Find out more about DUST here!</a:t>
            </a:r>
          </a:p>
        </p:txBody>
      </p:sp>
    </p:spTree>
    <p:extLst>
      <p:ext uri="{BB962C8B-B14F-4D97-AF65-F5344CB8AC3E}">
        <p14:creationId xmlns:p14="http://schemas.microsoft.com/office/powerpoint/2010/main" val="2305163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D38F37-10F9-4726-61D2-1BBC3547BF04}"/>
            </a:ext>
          </a:extLst>
        </p:cNvPr>
        <p:cNvGrpSpPr/>
        <p:nvPr/>
      </p:nvGrpSpPr>
      <p:grpSpPr>
        <a:xfrm>
          <a:off x="0" y="0"/>
          <a:ext cx="0" cy="0"/>
          <a:chOff x="0" y="0"/>
          <a:chExt cx="0" cy="0"/>
        </a:xfrm>
      </p:grpSpPr>
      <p:pic>
        <p:nvPicPr>
          <p:cNvPr id="3" name="Picture 2" descr="A collage of a person's face&#10;&#10;AI-generated content may be incorrect.">
            <a:extLst>
              <a:ext uri="{FF2B5EF4-FFF2-40B4-BE49-F238E27FC236}">
                <a16:creationId xmlns:a16="http://schemas.microsoft.com/office/drawing/2014/main" id="{B1D1E5A6-E99B-59B1-4F79-F29E5839F7F2}"/>
              </a:ext>
            </a:extLst>
          </p:cNvPr>
          <p:cNvPicPr>
            <a:picLocks noChangeAspect="1"/>
          </p:cNvPicPr>
          <p:nvPr/>
        </p:nvPicPr>
        <p:blipFill>
          <a:blip r:embed="rId3">
            <a:extLst>
              <a:ext uri="{28A0092B-C50C-407E-A947-70E740481C1C}">
                <a14:useLocalDpi xmlns:a14="http://schemas.microsoft.com/office/drawing/2010/main" val="0"/>
              </a:ext>
            </a:extLst>
          </a:blip>
          <a:srcRect t="5840" b="5576"/>
          <a:stretch>
            <a:fillRect/>
          </a:stretch>
        </p:blipFill>
        <p:spPr>
          <a:xfrm>
            <a:off x="302287" y="0"/>
            <a:ext cx="11587425" cy="6891867"/>
          </a:xfrm>
          <a:prstGeom prst="rect">
            <a:avLst/>
          </a:prstGeom>
        </p:spPr>
      </p:pic>
      <p:pic>
        <p:nvPicPr>
          <p:cNvPr id="7" name="Picture 6" descr="A collage of images of people&#10;&#10;AI-generated content may be incorrect.">
            <a:extLst>
              <a:ext uri="{FF2B5EF4-FFF2-40B4-BE49-F238E27FC236}">
                <a16:creationId xmlns:a16="http://schemas.microsoft.com/office/drawing/2014/main" id="{338FD8FF-0EA0-98BA-4C7A-CC738F356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978" y="8058150"/>
            <a:ext cx="7772400" cy="5218611"/>
          </a:xfrm>
          <a:prstGeom prst="rect">
            <a:avLst/>
          </a:prstGeom>
        </p:spPr>
      </p:pic>
      <p:sp>
        <p:nvSpPr>
          <p:cNvPr id="10" name="TextBox 9">
            <a:extLst>
              <a:ext uri="{FF2B5EF4-FFF2-40B4-BE49-F238E27FC236}">
                <a16:creationId xmlns:a16="http://schemas.microsoft.com/office/drawing/2014/main" id="{74AEDC4D-B801-9528-35C4-CE9E13880480}"/>
              </a:ext>
            </a:extLst>
          </p:cNvPr>
          <p:cNvSpPr txBox="1"/>
          <p:nvPr/>
        </p:nvSpPr>
        <p:spPr>
          <a:xfrm>
            <a:off x="-128064" y="6427735"/>
            <a:ext cx="5003242" cy="276999"/>
          </a:xfrm>
          <a:prstGeom prst="rect">
            <a:avLst/>
          </a:prstGeom>
          <a:noFill/>
        </p:spPr>
        <p:txBody>
          <a:bodyPr wrap="square">
            <a:spAutoFit/>
          </a:bodyPr>
          <a:lstStyle/>
          <a:p>
            <a:pPr algn="r"/>
            <a:r>
              <a:rPr lang="nl-NL" sz="1200" b="0" dirty="0" err="1">
                <a:solidFill>
                  <a:schemeClr val="bg1"/>
                </a:solidFill>
                <a:effectLst/>
              </a:rPr>
              <a:t>Illustration</a:t>
            </a:r>
            <a:r>
              <a:rPr lang="nl-NL" sz="1200" b="0" dirty="0">
                <a:solidFill>
                  <a:schemeClr val="bg1"/>
                </a:solidFill>
                <a:effectLst/>
              </a:rPr>
              <a:t> </a:t>
            </a:r>
            <a:r>
              <a:rPr lang="nl-NL" sz="1200" b="0" dirty="0" err="1">
                <a:solidFill>
                  <a:schemeClr val="bg1"/>
                </a:solidFill>
                <a:effectLst/>
              </a:rPr>
              <a:t>by</a:t>
            </a:r>
            <a:r>
              <a:rPr lang="nl-NL" sz="1200" b="0" dirty="0">
                <a:solidFill>
                  <a:schemeClr val="bg1"/>
                </a:solidFill>
                <a:effectLst/>
              </a:rPr>
              <a:t> OOZE </a:t>
            </a:r>
            <a:r>
              <a:rPr lang="nl-NL" sz="1200" b="0" dirty="0" err="1">
                <a:solidFill>
                  <a:schemeClr val="bg1"/>
                </a:solidFill>
                <a:effectLst/>
              </a:rPr>
              <a:t>architects</a:t>
            </a:r>
            <a:r>
              <a:rPr lang="nl-NL" sz="1200" b="0" dirty="0">
                <a:solidFill>
                  <a:schemeClr val="bg1"/>
                </a:solidFill>
                <a:effectLst/>
              </a:rPr>
              <a:t> </a:t>
            </a:r>
            <a:r>
              <a:rPr lang="nl-NL" sz="1200" b="0" dirty="0" err="1">
                <a:solidFill>
                  <a:schemeClr val="bg1"/>
                </a:solidFill>
                <a:effectLst/>
              </a:rPr>
              <a:t>and</a:t>
            </a:r>
            <a:r>
              <a:rPr lang="nl-NL" sz="1200" dirty="0">
                <a:solidFill>
                  <a:schemeClr val="bg1"/>
                </a:solidFill>
              </a:rPr>
              <a:t> </a:t>
            </a:r>
            <a:r>
              <a:rPr lang="en-US" sz="1200" dirty="0">
                <a:solidFill>
                  <a:schemeClr val="bg1"/>
                </a:solidFill>
              </a:rPr>
              <a:t>Małgorzata Rybak (TU Delft)</a:t>
            </a:r>
            <a:endParaRPr lang="en-GB" sz="1200" dirty="0">
              <a:solidFill>
                <a:schemeClr val="bg1"/>
              </a:solidFill>
            </a:endParaRPr>
          </a:p>
        </p:txBody>
      </p:sp>
    </p:spTree>
    <p:extLst>
      <p:ext uri="{BB962C8B-B14F-4D97-AF65-F5344CB8AC3E}">
        <p14:creationId xmlns:p14="http://schemas.microsoft.com/office/powerpoint/2010/main" val="2546406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AE3EED-731E-6AE0-9150-456015F7BAD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D009685-26D6-64CA-ACC3-8D2AD0C32F68}"/>
              </a:ext>
            </a:extLst>
          </p:cNvPr>
          <p:cNvSpPr/>
          <p:nvPr/>
        </p:nvSpPr>
        <p:spPr>
          <a:xfrm>
            <a:off x="0" y="4572000"/>
            <a:ext cx="2907792"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1686B-D60D-7FF6-E63D-94D30BB00E13}"/>
              </a:ext>
            </a:extLst>
          </p:cNvPr>
          <p:cNvSpPr>
            <a:spLocks noGrp="1"/>
          </p:cNvSpPr>
          <p:nvPr>
            <p:ph type="title"/>
          </p:nvPr>
        </p:nvSpPr>
        <p:spPr>
          <a:xfrm>
            <a:off x="609222" y="365125"/>
            <a:ext cx="8693908" cy="684743"/>
          </a:xfrm>
        </p:spPr>
        <p:txBody>
          <a:bodyPr anchor="ctr">
            <a:normAutofit/>
          </a:bodyPr>
          <a:lstStyle/>
          <a:p>
            <a:r>
              <a:rPr lang="en-GB" dirty="0"/>
              <a:t>Cross case overview</a:t>
            </a:r>
            <a:endParaRPr lang="LID4096"/>
          </a:p>
        </p:txBody>
      </p:sp>
      <p:sp>
        <p:nvSpPr>
          <p:cNvPr id="3" name="Content Placeholder 2">
            <a:extLst>
              <a:ext uri="{FF2B5EF4-FFF2-40B4-BE49-F238E27FC236}">
                <a16:creationId xmlns:a16="http://schemas.microsoft.com/office/drawing/2014/main" id="{28F5AA50-9A57-5678-A689-86083DEC54C1}"/>
              </a:ext>
            </a:extLst>
          </p:cNvPr>
          <p:cNvSpPr>
            <a:spLocks noGrp="1"/>
          </p:cNvSpPr>
          <p:nvPr>
            <p:ph idx="1"/>
          </p:nvPr>
        </p:nvSpPr>
        <p:spPr>
          <a:xfrm>
            <a:off x="795835" y="1049868"/>
            <a:ext cx="2619170" cy="5808132"/>
          </a:xfrm>
          <a:solidFill>
            <a:schemeClr val="accent3"/>
          </a:solidFill>
        </p:spPr>
        <p:txBody>
          <a:bodyPr vert="horz" lIns="91440" tIns="45720" rIns="91440" bIns="45720" rtlCol="0" anchor="t">
            <a:noAutofit/>
          </a:bodyPr>
          <a:lstStyle/>
          <a:p>
            <a:pPr marL="0" indent="0">
              <a:lnSpc>
                <a:spcPct val="100000"/>
              </a:lnSpc>
              <a:buNone/>
            </a:pPr>
            <a:r>
              <a:rPr lang="nl-NL" sz="2000" dirty="0" err="1">
                <a:solidFill>
                  <a:srgbClr val="33444C"/>
                </a:solidFill>
              </a:rPr>
              <a:t>Norrbotten</a:t>
            </a:r>
            <a:endParaRPr lang="nl-NL" sz="2000" dirty="0">
              <a:solidFill>
                <a:srgbClr val="33444C"/>
              </a:solidFill>
            </a:endParaRPr>
          </a:p>
          <a:p>
            <a:pPr marL="0" indent="0">
              <a:lnSpc>
                <a:spcPct val="100000"/>
              </a:lnSpc>
              <a:buNone/>
            </a:pPr>
            <a:endParaRPr lang="nl-NL" sz="2000" dirty="0">
              <a:solidFill>
                <a:srgbClr val="33444C"/>
              </a:solidFill>
            </a:endParaRPr>
          </a:p>
          <a:p>
            <a:pPr marL="0" indent="0">
              <a:lnSpc>
                <a:spcPct val="100000"/>
              </a:lnSpc>
              <a:buNone/>
            </a:pPr>
            <a:r>
              <a:rPr lang="nl-NL" sz="1800" dirty="0"/>
              <a:t>3 TC clusters</a:t>
            </a:r>
          </a:p>
          <a:p>
            <a:pPr marL="0" indent="0">
              <a:lnSpc>
                <a:spcPct val="100000"/>
              </a:lnSpc>
              <a:buNone/>
            </a:pPr>
            <a:r>
              <a:rPr lang="nl-NL" sz="1800" dirty="0"/>
              <a:t>47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55 </a:t>
            </a:r>
            <a:r>
              <a:rPr lang="nl-NL" sz="1800" dirty="0" err="1"/>
              <a:t>Probable</a:t>
            </a:r>
            <a:r>
              <a:rPr lang="nl-NL" sz="1800" dirty="0"/>
              <a:t> </a:t>
            </a:r>
            <a:r>
              <a:rPr lang="nl-NL" sz="1800" dirty="0" err="1"/>
              <a:t>Futures</a:t>
            </a:r>
            <a:endParaRPr lang="nl-NL" sz="1800" dirty="0"/>
          </a:p>
          <a:p>
            <a:pPr marL="0" indent="0">
              <a:lnSpc>
                <a:spcPct val="100000"/>
              </a:lnSpc>
              <a:buNone/>
            </a:pPr>
            <a:r>
              <a:rPr lang="nl-NL" sz="1800" dirty="0"/>
              <a:t>(25 – 19) </a:t>
            </a:r>
            <a:r>
              <a:rPr lang="nl-NL" sz="1800" dirty="0" err="1"/>
              <a:t>Tangible</a:t>
            </a:r>
            <a:r>
              <a:rPr lang="nl-NL" sz="1800" dirty="0"/>
              <a:t> </a:t>
            </a:r>
            <a:r>
              <a:rPr lang="nl-NL" sz="1800" dirty="0" err="1"/>
              <a:t>Probable</a:t>
            </a:r>
            <a:r>
              <a:rPr lang="nl-NL" sz="1800" dirty="0"/>
              <a:t> </a:t>
            </a:r>
            <a:r>
              <a:rPr lang="nl-NL" sz="1800" dirty="0" err="1"/>
              <a:t>futures</a:t>
            </a:r>
            <a:r>
              <a:rPr lang="nl-NL" sz="1800" dirty="0"/>
              <a:t> </a:t>
            </a:r>
          </a:p>
          <a:p>
            <a:pPr marL="0" indent="0">
              <a:lnSpc>
                <a:spcPct val="100000"/>
              </a:lnSpc>
              <a:buNone/>
            </a:pPr>
            <a:r>
              <a:rPr lang="nl-NL" sz="1800" dirty="0"/>
              <a:t>(20 - 18) </a:t>
            </a:r>
            <a:r>
              <a:rPr lang="nl-NL" sz="1800" dirty="0" err="1"/>
              <a:t>Intangible</a:t>
            </a:r>
            <a:r>
              <a:rPr lang="nl-NL" sz="1800" dirty="0"/>
              <a:t>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Most </a:t>
            </a:r>
            <a:r>
              <a:rPr lang="nl-NL" sz="1800" dirty="0" err="1"/>
              <a:t>grounded</a:t>
            </a:r>
            <a:r>
              <a:rPr lang="nl-NL" sz="1800" dirty="0"/>
              <a:t> </a:t>
            </a:r>
            <a:r>
              <a:rPr lang="nl-NL" sz="1800" dirty="0" err="1"/>
              <a:t>TCs</a:t>
            </a:r>
            <a:r>
              <a:rPr lang="nl-NL" sz="1800" dirty="0"/>
              <a:t>: Community &amp; </a:t>
            </a:r>
            <a:r>
              <a:rPr lang="nl-NL" sz="1800" dirty="0" err="1"/>
              <a:t>social</a:t>
            </a:r>
            <a:r>
              <a:rPr lang="nl-NL" sz="1800" dirty="0"/>
              <a:t> relations, Technology &amp; Automation, </a:t>
            </a:r>
            <a:r>
              <a:rPr lang="nl-NL" sz="1800" dirty="0" err="1"/>
              <a:t>Farming</a:t>
            </a:r>
            <a:r>
              <a:rPr lang="nl-NL" sz="1800" dirty="0"/>
              <a:t> , (</a:t>
            </a:r>
            <a:r>
              <a:rPr lang="nl-NL" sz="1800" dirty="0" err="1"/>
              <a:t>Aspects</a:t>
            </a:r>
            <a:r>
              <a:rPr lang="nl-NL" sz="1800" dirty="0"/>
              <a:t> of) </a:t>
            </a:r>
            <a:r>
              <a:rPr lang="nl-NL" sz="1800" dirty="0" err="1"/>
              <a:t>Population</a:t>
            </a:r>
            <a:r>
              <a:rPr lang="nl-NL" sz="1800" dirty="0"/>
              <a:t> </a:t>
            </a:r>
            <a:r>
              <a:rPr lang="nl-NL" sz="1800" dirty="0" err="1"/>
              <a:t>dynamics</a:t>
            </a:r>
            <a:r>
              <a:rPr lang="nl-NL" sz="1800" dirty="0"/>
              <a:t>, </a:t>
            </a:r>
            <a:r>
              <a:rPr lang="nl-NL" sz="1800" dirty="0" err="1"/>
              <a:t>Regional</a:t>
            </a:r>
            <a:r>
              <a:rPr lang="nl-NL" sz="1800" dirty="0"/>
              <a:t> </a:t>
            </a:r>
            <a:r>
              <a:rPr lang="nl-NL" sz="1800" dirty="0" err="1"/>
              <a:t>governance</a:t>
            </a:r>
            <a:r>
              <a:rPr lang="nl-NL" sz="1800" dirty="0"/>
              <a:t>; </a:t>
            </a:r>
            <a:endParaRPr lang="nl-NL" sz="1800" dirty="0">
              <a:solidFill>
                <a:srgbClr val="33444C"/>
              </a:solidFill>
            </a:endParaRPr>
          </a:p>
        </p:txBody>
      </p:sp>
      <p:sp>
        <p:nvSpPr>
          <p:cNvPr id="4" name="Content Placeholder 2">
            <a:extLst>
              <a:ext uri="{FF2B5EF4-FFF2-40B4-BE49-F238E27FC236}">
                <a16:creationId xmlns:a16="http://schemas.microsoft.com/office/drawing/2014/main" id="{544A07BC-4AA1-E1EC-BCD3-98A9C9D4DBB1}"/>
              </a:ext>
            </a:extLst>
          </p:cNvPr>
          <p:cNvSpPr txBox="1">
            <a:spLocks/>
          </p:cNvSpPr>
          <p:nvPr/>
        </p:nvSpPr>
        <p:spPr>
          <a:xfrm>
            <a:off x="3681388" y="1049867"/>
            <a:ext cx="2619170" cy="5823040"/>
          </a:xfrm>
          <a:prstGeom prst="rect">
            <a:avLst/>
          </a:prstGeom>
          <a:solidFill>
            <a:schemeClr val="accent3"/>
          </a:solid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000" dirty="0" err="1"/>
              <a:t>Lusatia</a:t>
            </a:r>
            <a:endParaRPr lang="en-US" sz="2000" dirty="0"/>
          </a:p>
          <a:p>
            <a:pPr marL="0" indent="0">
              <a:lnSpc>
                <a:spcPct val="100000"/>
              </a:lnSpc>
              <a:buFont typeface="Arial" panose="020B0604020202020204" pitchFamily="34" charset="0"/>
              <a:buNone/>
            </a:pPr>
            <a:endParaRPr lang="nl-NL" sz="1800" dirty="0"/>
          </a:p>
          <a:p>
            <a:pPr marL="0" indent="0">
              <a:lnSpc>
                <a:spcPct val="100000"/>
              </a:lnSpc>
              <a:buNone/>
            </a:pPr>
            <a:r>
              <a:rPr lang="nl-NL" sz="1800" dirty="0"/>
              <a:t>2 TC clusters</a:t>
            </a:r>
          </a:p>
          <a:p>
            <a:pPr marL="0" indent="0">
              <a:lnSpc>
                <a:spcPct val="100000"/>
              </a:lnSpc>
              <a:buNone/>
            </a:pPr>
            <a:r>
              <a:rPr lang="nl-NL" sz="1800" dirty="0"/>
              <a:t>62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51 </a:t>
            </a:r>
            <a:r>
              <a:rPr lang="nl-NL" sz="1800" dirty="0" err="1"/>
              <a:t>Probable</a:t>
            </a:r>
            <a:r>
              <a:rPr lang="nl-NL" sz="1800" dirty="0"/>
              <a:t> </a:t>
            </a:r>
            <a:r>
              <a:rPr lang="nl-NL" sz="1800" dirty="0" err="1"/>
              <a:t>Futures</a:t>
            </a:r>
            <a:endParaRPr lang="nl-NL" sz="1800" dirty="0"/>
          </a:p>
          <a:p>
            <a:pPr marL="0" indent="0">
              <a:lnSpc>
                <a:spcPct val="100000"/>
              </a:lnSpc>
              <a:buNone/>
            </a:pPr>
            <a:r>
              <a:rPr lang="nl-NL" sz="1800" dirty="0"/>
              <a:t>(33 – 29) </a:t>
            </a:r>
            <a:r>
              <a:rPr lang="nl-NL" sz="1800" dirty="0" err="1"/>
              <a:t>Intangible</a:t>
            </a:r>
            <a:r>
              <a:rPr lang="nl-NL" sz="1800" dirty="0"/>
              <a:t> </a:t>
            </a:r>
            <a:r>
              <a:rPr lang="nl-NL" sz="1800" dirty="0" err="1"/>
              <a:t>Probable</a:t>
            </a:r>
            <a:r>
              <a:rPr lang="nl-NL" sz="1800" dirty="0"/>
              <a:t> </a:t>
            </a:r>
            <a:r>
              <a:rPr lang="nl-NL" sz="1800" dirty="0" err="1"/>
              <a:t>futures</a:t>
            </a:r>
            <a:r>
              <a:rPr lang="nl-NL" sz="1800" dirty="0"/>
              <a:t> </a:t>
            </a:r>
          </a:p>
          <a:p>
            <a:pPr marL="0" indent="0">
              <a:lnSpc>
                <a:spcPct val="100000"/>
              </a:lnSpc>
              <a:buNone/>
            </a:pPr>
            <a:r>
              <a:rPr lang="nl-NL" sz="1800" dirty="0"/>
              <a:t>(33 – 24) </a:t>
            </a:r>
            <a:r>
              <a:rPr lang="nl-NL" sz="1800" dirty="0" err="1"/>
              <a:t>Intangible</a:t>
            </a:r>
            <a:r>
              <a:rPr lang="nl-NL" sz="1800" dirty="0"/>
              <a:t>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Most </a:t>
            </a:r>
            <a:r>
              <a:rPr lang="nl-NL" sz="1800" dirty="0" err="1"/>
              <a:t>grounded</a:t>
            </a:r>
            <a:r>
              <a:rPr lang="nl-NL" sz="1800" dirty="0"/>
              <a:t> </a:t>
            </a:r>
            <a:r>
              <a:rPr lang="nl-NL" sz="1800" dirty="0" err="1"/>
              <a:t>TCs</a:t>
            </a:r>
            <a:r>
              <a:rPr lang="nl-NL" sz="1800" dirty="0"/>
              <a:t>: Community </a:t>
            </a:r>
            <a:r>
              <a:rPr lang="nl-NL" sz="1800" dirty="0" err="1"/>
              <a:t>knowledge</a:t>
            </a:r>
            <a:r>
              <a:rPr lang="nl-NL" sz="1800" dirty="0"/>
              <a:t> </a:t>
            </a:r>
            <a:r>
              <a:rPr lang="nl-NL" sz="1800" dirty="0" err="1"/>
              <a:t>and</a:t>
            </a:r>
            <a:r>
              <a:rPr lang="nl-NL" sz="1800" dirty="0"/>
              <a:t> </a:t>
            </a:r>
            <a:r>
              <a:rPr lang="nl-NL" sz="1800" dirty="0" err="1"/>
              <a:t>participation</a:t>
            </a:r>
            <a:r>
              <a:rPr lang="nl-NL" sz="1800" dirty="0"/>
              <a:t>; </a:t>
            </a:r>
            <a:r>
              <a:rPr lang="nl-NL" sz="1800" dirty="0" err="1"/>
              <a:t>Youth</a:t>
            </a:r>
            <a:r>
              <a:rPr lang="nl-NL" sz="1800" dirty="0"/>
              <a:t>; </a:t>
            </a:r>
            <a:r>
              <a:rPr lang="nl-NL" sz="1800" dirty="0" err="1"/>
              <a:t>Youth</a:t>
            </a:r>
            <a:r>
              <a:rPr lang="nl-NL" sz="1800" dirty="0"/>
              <a:t> Clubs; Leisure </a:t>
            </a:r>
            <a:r>
              <a:rPr lang="nl-NL" sz="1800" dirty="0" err="1"/>
              <a:t>facilities</a:t>
            </a:r>
            <a:r>
              <a:rPr lang="nl-NL" sz="1800" dirty="0"/>
              <a:t>; Public transport; </a:t>
            </a:r>
          </a:p>
        </p:txBody>
      </p:sp>
      <p:sp>
        <p:nvSpPr>
          <p:cNvPr id="5" name="Content Placeholder 2">
            <a:extLst>
              <a:ext uri="{FF2B5EF4-FFF2-40B4-BE49-F238E27FC236}">
                <a16:creationId xmlns:a16="http://schemas.microsoft.com/office/drawing/2014/main" id="{9C8C71FD-1D0E-E74B-BCC8-273A11ECB32B}"/>
              </a:ext>
            </a:extLst>
          </p:cNvPr>
          <p:cNvSpPr txBox="1">
            <a:spLocks/>
          </p:cNvSpPr>
          <p:nvPr/>
        </p:nvSpPr>
        <p:spPr>
          <a:xfrm>
            <a:off x="6565188" y="1049868"/>
            <a:ext cx="2619170" cy="5823040"/>
          </a:xfrm>
          <a:prstGeom prst="rect">
            <a:avLst/>
          </a:prstGeom>
          <a:solidFill>
            <a:schemeClr val="accent1"/>
          </a:solid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000" dirty="0"/>
              <a:t>Katowice</a:t>
            </a:r>
          </a:p>
          <a:p>
            <a:pPr marL="0" indent="0">
              <a:lnSpc>
                <a:spcPct val="100000"/>
              </a:lnSpc>
              <a:buNone/>
            </a:pPr>
            <a:endParaRPr lang="nl-NL" sz="2000" dirty="0"/>
          </a:p>
          <a:p>
            <a:pPr marL="0" indent="0">
              <a:lnSpc>
                <a:spcPct val="100000"/>
              </a:lnSpc>
              <a:buNone/>
            </a:pPr>
            <a:r>
              <a:rPr lang="nl-NL" sz="1800" dirty="0"/>
              <a:t>5 TC clusters</a:t>
            </a:r>
          </a:p>
          <a:p>
            <a:pPr marL="0" indent="0">
              <a:lnSpc>
                <a:spcPct val="100000"/>
              </a:lnSpc>
              <a:buNone/>
            </a:pPr>
            <a:r>
              <a:rPr lang="nl-NL" sz="1800" dirty="0"/>
              <a:t>182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221 </a:t>
            </a:r>
            <a:r>
              <a:rPr lang="nl-NL" sz="1800" dirty="0" err="1"/>
              <a:t>Probable</a:t>
            </a:r>
            <a:r>
              <a:rPr lang="nl-NL" sz="1800" dirty="0"/>
              <a:t> </a:t>
            </a:r>
            <a:r>
              <a:rPr lang="nl-NL" sz="1800" dirty="0" err="1"/>
              <a:t>Futures</a:t>
            </a:r>
            <a:endParaRPr lang="nl-NL" sz="1800" dirty="0"/>
          </a:p>
          <a:p>
            <a:pPr marL="0" indent="0">
              <a:lnSpc>
                <a:spcPct val="100000"/>
              </a:lnSpc>
              <a:buNone/>
            </a:pPr>
            <a:r>
              <a:rPr lang="nl-NL" sz="1800" dirty="0"/>
              <a:t>(110 – 88) </a:t>
            </a:r>
            <a:r>
              <a:rPr lang="nl-NL" sz="1800" dirty="0" err="1"/>
              <a:t>Intangible</a:t>
            </a:r>
            <a:r>
              <a:rPr lang="nl-NL" sz="1800" dirty="0"/>
              <a:t> </a:t>
            </a:r>
            <a:r>
              <a:rPr lang="nl-NL" sz="1800" dirty="0" err="1"/>
              <a:t>Probable</a:t>
            </a:r>
            <a:r>
              <a:rPr lang="nl-NL" sz="1800" dirty="0"/>
              <a:t> </a:t>
            </a:r>
            <a:r>
              <a:rPr lang="nl-NL" sz="1800" dirty="0" err="1"/>
              <a:t>futures</a:t>
            </a:r>
            <a:r>
              <a:rPr lang="nl-NL" sz="1800" dirty="0"/>
              <a:t> </a:t>
            </a:r>
          </a:p>
          <a:p>
            <a:pPr marL="0" indent="0">
              <a:lnSpc>
                <a:spcPct val="100000"/>
              </a:lnSpc>
              <a:buNone/>
            </a:pPr>
            <a:r>
              <a:rPr lang="nl-NL" sz="1800" dirty="0"/>
              <a:t>(108 – 64) </a:t>
            </a:r>
            <a:r>
              <a:rPr lang="nl-NL" sz="1800" dirty="0" err="1"/>
              <a:t>Intangible</a:t>
            </a:r>
            <a:r>
              <a:rPr lang="nl-NL" sz="1800" dirty="0"/>
              <a:t>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Most </a:t>
            </a:r>
            <a:r>
              <a:rPr lang="nl-NL" sz="1800" dirty="0" err="1"/>
              <a:t>grounded</a:t>
            </a:r>
            <a:r>
              <a:rPr lang="nl-NL" sz="1800" dirty="0"/>
              <a:t> </a:t>
            </a:r>
            <a:r>
              <a:rPr lang="nl-NL" sz="1800" dirty="0" err="1"/>
              <a:t>TCs</a:t>
            </a:r>
            <a:r>
              <a:rPr lang="nl-NL" sz="1800" dirty="0"/>
              <a:t>: </a:t>
            </a:r>
            <a:r>
              <a:rPr lang="nl-NL" sz="1800" dirty="0" err="1"/>
              <a:t>Economic</a:t>
            </a:r>
            <a:r>
              <a:rPr lang="nl-NL" sz="1800" dirty="0"/>
              <a:t> </a:t>
            </a:r>
            <a:r>
              <a:rPr lang="nl-NL" sz="1800" dirty="0" err="1"/>
              <a:t>vision</a:t>
            </a:r>
            <a:r>
              <a:rPr lang="nl-NL" sz="1800" dirty="0"/>
              <a:t> </a:t>
            </a:r>
            <a:r>
              <a:rPr lang="nl-NL" sz="1800" dirty="0" err="1"/>
              <a:t>beyond</a:t>
            </a:r>
            <a:r>
              <a:rPr lang="nl-NL" sz="1800" dirty="0"/>
              <a:t> </a:t>
            </a:r>
            <a:r>
              <a:rPr lang="nl-NL" sz="1800" dirty="0" err="1"/>
              <a:t>mining</a:t>
            </a:r>
            <a:r>
              <a:rPr lang="nl-NL" sz="1800" dirty="0"/>
              <a:t>; </a:t>
            </a:r>
            <a:r>
              <a:rPr lang="nl-NL" sz="1800" dirty="0" err="1"/>
              <a:t>Investors</a:t>
            </a:r>
            <a:r>
              <a:rPr lang="nl-NL" sz="1800" dirty="0"/>
              <a:t> &amp; investment; </a:t>
            </a:r>
            <a:r>
              <a:rPr lang="nl-NL" sz="1800" dirty="0" err="1"/>
              <a:t>Education</a:t>
            </a:r>
            <a:r>
              <a:rPr lang="nl-NL" sz="1800" dirty="0"/>
              <a:t> programs; Industrial </a:t>
            </a:r>
            <a:r>
              <a:rPr lang="nl-NL" sz="1800" dirty="0" err="1"/>
              <a:t>heritage</a:t>
            </a:r>
            <a:r>
              <a:rPr lang="nl-NL" sz="1800" dirty="0"/>
              <a:t>; New </a:t>
            </a:r>
            <a:r>
              <a:rPr lang="nl-NL" sz="1800" dirty="0" err="1"/>
              <a:t>construction</a:t>
            </a:r>
            <a:r>
              <a:rPr lang="nl-NL" sz="1800" dirty="0"/>
              <a:t> &amp; development; </a:t>
            </a:r>
          </a:p>
          <a:p>
            <a:pPr marL="0" indent="0">
              <a:lnSpc>
                <a:spcPct val="100000"/>
              </a:lnSpc>
              <a:buFont typeface="Arial" panose="020B0604020202020204" pitchFamily="34" charset="0"/>
              <a:buNone/>
            </a:pPr>
            <a:endParaRPr lang="nl-NL" sz="1800" dirty="0"/>
          </a:p>
        </p:txBody>
      </p:sp>
      <p:sp>
        <p:nvSpPr>
          <p:cNvPr id="6" name="Content Placeholder 2">
            <a:extLst>
              <a:ext uri="{FF2B5EF4-FFF2-40B4-BE49-F238E27FC236}">
                <a16:creationId xmlns:a16="http://schemas.microsoft.com/office/drawing/2014/main" id="{F5A5EBFC-F629-6D37-2CC4-B1F6029179F4}"/>
              </a:ext>
            </a:extLst>
          </p:cNvPr>
          <p:cNvSpPr txBox="1">
            <a:spLocks/>
          </p:cNvSpPr>
          <p:nvPr/>
        </p:nvSpPr>
        <p:spPr>
          <a:xfrm>
            <a:off x="9489743" y="1034960"/>
            <a:ext cx="2619170" cy="5823040"/>
          </a:xfrm>
          <a:prstGeom prst="rect">
            <a:avLst/>
          </a:prstGeom>
          <a:solidFill>
            <a:schemeClr val="accent6"/>
          </a:solid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000" dirty="0"/>
              <a:t>Stara Zagora</a:t>
            </a:r>
            <a:endParaRPr lang="en-US" sz="2000" dirty="0"/>
          </a:p>
          <a:p>
            <a:pPr marL="0" indent="0">
              <a:lnSpc>
                <a:spcPct val="100000"/>
              </a:lnSpc>
              <a:buFont typeface="Arial" panose="020B0604020202020204" pitchFamily="34" charset="0"/>
              <a:buNone/>
            </a:pPr>
            <a:endParaRPr lang="nl-NL" sz="1800" dirty="0"/>
          </a:p>
          <a:p>
            <a:pPr marL="0" indent="0">
              <a:lnSpc>
                <a:spcPct val="100000"/>
              </a:lnSpc>
              <a:buNone/>
            </a:pPr>
            <a:r>
              <a:rPr lang="nl-NL" sz="1800" dirty="0"/>
              <a:t>3 TC clusters</a:t>
            </a:r>
          </a:p>
          <a:p>
            <a:pPr marL="0" indent="0">
              <a:lnSpc>
                <a:spcPct val="100000"/>
              </a:lnSpc>
              <a:buNone/>
            </a:pPr>
            <a:r>
              <a:rPr lang="nl-NL" sz="1800" dirty="0"/>
              <a:t>45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28 </a:t>
            </a:r>
            <a:r>
              <a:rPr lang="nl-NL" sz="1800" dirty="0" err="1"/>
              <a:t>Probable</a:t>
            </a:r>
            <a:r>
              <a:rPr lang="nl-NL" sz="1800" dirty="0"/>
              <a:t> </a:t>
            </a:r>
            <a:r>
              <a:rPr lang="nl-NL" sz="1800" dirty="0" err="1"/>
              <a:t>Futures</a:t>
            </a:r>
            <a:endParaRPr lang="nl-NL" sz="1800" dirty="0"/>
          </a:p>
          <a:p>
            <a:pPr marL="0" indent="0">
              <a:lnSpc>
                <a:spcPct val="100000"/>
              </a:lnSpc>
              <a:buNone/>
            </a:pPr>
            <a:r>
              <a:rPr lang="nl-NL" sz="1800" dirty="0"/>
              <a:t>(19 - 9) </a:t>
            </a:r>
            <a:r>
              <a:rPr lang="nl-NL" sz="1800" dirty="0" err="1"/>
              <a:t>Intangible</a:t>
            </a:r>
            <a:r>
              <a:rPr lang="nl-NL" sz="1800" dirty="0"/>
              <a:t> </a:t>
            </a:r>
            <a:r>
              <a:rPr lang="nl-NL" sz="1800" dirty="0" err="1"/>
              <a:t>Probable</a:t>
            </a:r>
            <a:r>
              <a:rPr lang="nl-NL" sz="1800" dirty="0"/>
              <a:t> </a:t>
            </a:r>
            <a:r>
              <a:rPr lang="nl-NL" sz="1800" dirty="0" err="1"/>
              <a:t>futures</a:t>
            </a:r>
            <a:endParaRPr lang="nl-NL" sz="1800" dirty="0"/>
          </a:p>
          <a:p>
            <a:pPr marL="0" indent="0">
              <a:lnSpc>
                <a:spcPct val="100000"/>
              </a:lnSpc>
              <a:buNone/>
            </a:pPr>
            <a:r>
              <a:rPr lang="nl-NL" sz="1800" dirty="0"/>
              <a:t>(26 - 24) </a:t>
            </a:r>
            <a:r>
              <a:rPr lang="nl-NL" sz="1800" dirty="0" err="1"/>
              <a:t>Tangible</a:t>
            </a:r>
            <a:r>
              <a:rPr lang="nl-NL" sz="1800" dirty="0"/>
              <a:t> </a:t>
            </a:r>
            <a:r>
              <a:rPr lang="nl-NL" sz="1800" dirty="0" err="1"/>
              <a:t>Preffered</a:t>
            </a:r>
            <a:r>
              <a:rPr lang="nl-NL" sz="1800" dirty="0"/>
              <a:t> </a:t>
            </a:r>
            <a:r>
              <a:rPr lang="nl-NL" sz="1800" dirty="0" err="1"/>
              <a:t>futures</a:t>
            </a:r>
            <a:endParaRPr lang="nl-NL" sz="1800" dirty="0"/>
          </a:p>
          <a:p>
            <a:pPr marL="0" indent="0">
              <a:lnSpc>
                <a:spcPct val="100000"/>
              </a:lnSpc>
              <a:buNone/>
            </a:pPr>
            <a:r>
              <a:rPr lang="nl-NL" sz="1800" dirty="0"/>
              <a:t>Most </a:t>
            </a:r>
            <a:r>
              <a:rPr lang="nl-NL" sz="1800" dirty="0" err="1"/>
              <a:t>grounded</a:t>
            </a:r>
            <a:r>
              <a:rPr lang="nl-NL" sz="1800" dirty="0"/>
              <a:t> </a:t>
            </a:r>
            <a:r>
              <a:rPr lang="nl-NL" sz="1800" dirty="0" err="1"/>
              <a:t>TCs</a:t>
            </a:r>
            <a:r>
              <a:rPr lang="nl-NL" sz="1800" dirty="0"/>
              <a:t>: </a:t>
            </a:r>
            <a:r>
              <a:rPr lang="nl-NL" sz="1800" dirty="0" err="1"/>
              <a:t>Education</a:t>
            </a:r>
            <a:r>
              <a:rPr lang="nl-NL" sz="1800" dirty="0"/>
              <a:t> </a:t>
            </a:r>
            <a:r>
              <a:rPr lang="nl-NL" sz="1800" dirty="0" err="1"/>
              <a:t>facilities</a:t>
            </a:r>
            <a:r>
              <a:rPr lang="nl-NL" sz="1800" dirty="0"/>
              <a:t> &amp; </a:t>
            </a:r>
            <a:r>
              <a:rPr lang="nl-NL" sz="1800" dirty="0" err="1"/>
              <a:t>Education</a:t>
            </a:r>
            <a:r>
              <a:rPr lang="nl-NL" sz="1800" dirty="0"/>
              <a:t>; </a:t>
            </a:r>
            <a:r>
              <a:rPr lang="nl-NL" sz="1800" dirty="0" err="1"/>
              <a:t>Sports</a:t>
            </a:r>
            <a:r>
              <a:rPr lang="nl-NL" sz="1800" dirty="0"/>
              <a:t> &amp; culture </a:t>
            </a:r>
            <a:r>
              <a:rPr lang="nl-NL" sz="1800" dirty="0" err="1"/>
              <a:t>facilities</a:t>
            </a:r>
            <a:r>
              <a:rPr lang="nl-NL" sz="1800" dirty="0"/>
              <a:t>; </a:t>
            </a:r>
            <a:r>
              <a:rPr lang="nl-NL" sz="1800" dirty="0" err="1"/>
              <a:t>Future</a:t>
            </a:r>
            <a:r>
              <a:rPr lang="nl-NL" sz="1800" dirty="0"/>
              <a:t> </a:t>
            </a:r>
            <a:r>
              <a:rPr lang="nl-NL" sz="1800" dirty="0" err="1"/>
              <a:t>work</a:t>
            </a:r>
            <a:r>
              <a:rPr lang="nl-NL" sz="1800" dirty="0"/>
              <a:t>  culture; </a:t>
            </a:r>
            <a:r>
              <a:rPr lang="nl-NL" sz="1800" dirty="0" err="1"/>
              <a:t>Economic</a:t>
            </a:r>
            <a:r>
              <a:rPr lang="nl-NL" sz="1800" dirty="0"/>
              <a:t> </a:t>
            </a:r>
            <a:r>
              <a:rPr lang="nl-NL" sz="1800" dirty="0" err="1"/>
              <a:t>transition</a:t>
            </a:r>
            <a:r>
              <a:rPr lang="nl-NL" sz="1800" dirty="0"/>
              <a:t>; </a:t>
            </a:r>
          </a:p>
          <a:p>
            <a:pPr marL="0" indent="0">
              <a:lnSpc>
                <a:spcPct val="100000"/>
              </a:lnSpc>
              <a:buFont typeface="Arial" panose="020B0604020202020204" pitchFamily="34" charset="0"/>
              <a:buNone/>
            </a:pPr>
            <a:endParaRPr lang="nl-NL" sz="1800" dirty="0"/>
          </a:p>
        </p:txBody>
      </p:sp>
    </p:spTree>
    <p:extLst>
      <p:ext uri="{BB962C8B-B14F-4D97-AF65-F5344CB8AC3E}">
        <p14:creationId xmlns:p14="http://schemas.microsoft.com/office/powerpoint/2010/main" val="13260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3AB94-59C1-70D2-B1CA-4D44E4F27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9E5D3-E2C0-67C2-9902-C90E2C3ECF5A}"/>
              </a:ext>
            </a:extLst>
          </p:cNvPr>
          <p:cNvSpPr>
            <a:spLocks noGrp="1"/>
          </p:cNvSpPr>
          <p:nvPr>
            <p:ph type="title"/>
          </p:nvPr>
        </p:nvSpPr>
        <p:spPr>
          <a:xfrm>
            <a:off x="609222" y="365125"/>
            <a:ext cx="10214288" cy="684743"/>
          </a:xfrm>
        </p:spPr>
        <p:txBody>
          <a:bodyPr>
            <a:normAutofit/>
          </a:bodyPr>
          <a:lstStyle/>
          <a:p>
            <a:r>
              <a:rPr lang="en-GB" sz="3100" dirty="0"/>
              <a:t>The DUST context</a:t>
            </a:r>
            <a:endParaRPr lang="LID4096" sz="3100"/>
          </a:p>
        </p:txBody>
      </p:sp>
      <p:grpSp>
        <p:nvGrpSpPr>
          <p:cNvPr id="10" name="Group 9">
            <a:extLst>
              <a:ext uri="{FF2B5EF4-FFF2-40B4-BE49-F238E27FC236}">
                <a16:creationId xmlns:a16="http://schemas.microsoft.com/office/drawing/2014/main" id="{0DE06A09-C34E-2F19-055A-13AA2FAEF196}"/>
              </a:ext>
            </a:extLst>
          </p:cNvPr>
          <p:cNvGrpSpPr/>
          <p:nvPr/>
        </p:nvGrpSpPr>
        <p:grpSpPr>
          <a:xfrm>
            <a:off x="428067" y="2024585"/>
            <a:ext cx="3198349" cy="5119407"/>
            <a:chOff x="428067" y="2024585"/>
            <a:chExt cx="3198349" cy="5119407"/>
          </a:xfrm>
        </p:grpSpPr>
        <p:pic>
          <p:nvPicPr>
            <p:cNvPr id="3" name="Imagen 9">
              <a:extLst>
                <a:ext uri="{FF2B5EF4-FFF2-40B4-BE49-F238E27FC236}">
                  <a16:creationId xmlns:a16="http://schemas.microsoft.com/office/drawing/2014/main" id="{77FE3828-DFB1-F2F1-DC61-8F5372CC25B5}"/>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428067" y="2024585"/>
              <a:ext cx="3198349" cy="3155358"/>
            </a:xfrm>
            <a:prstGeom prst="rect">
              <a:avLst/>
            </a:prstGeom>
          </p:spPr>
        </p:pic>
        <p:sp>
          <p:nvSpPr>
            <p:cNvPr id="4" name="Content Placeholder 2">
              <a:extLst>
                <a:ext uri="{FF2B5EF4-FFF2-40B4-BE49-F238E27FC236}">
                  <a16:creationId xmlns:a16="http://schemas.microsoft.com/office/drawing/2014/main" id="{28B80530-F625-B039-0706-42B347348102}"/>
                </a:ext>
              </a:extLst>
            </p:cNvPr>
            <p:cNvSpPr txBox="1">
              <a:spLocks/>
            </p:cNvSpPr>
            <p:nvPr/>
          </p:nvSpPr>
          <p:spPr>
            <a:xfrm>
              <a:off x="1149312" y="2326096"/>
              <a:ext cx="2095165" cy="4817896"/>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GB" sz="1600" dirty="0"/>
            </a:p>
            <a:p>
              <a:pPr marL="0" indent="0">
                <a:lnSpc>
                  <a:spcPct val="100000"/>
                </a:lnSpc>
                <a:buFont typeface="Arial" panose="020B0604020202020204" pitchFamily="34" charset="0"/>
                <a:buNone/>
              </a:pPr>
              <a:r>
                <a:rPr lang="en-US" sz="2000" b="1" dirty="0"/>
                <a:t>Least Engaged Communities (LECs)</a:t>
              </a:r>
            </a:p>
            <a:p>
              <a:pPr marL="0" indent="0">
                <a:lnSpc>
                  <a:spcPct val="100000"/>
                </a:lnSpc>
                <a:buFont typeface="Arial" panose="020B0604020202020204" pitchFamily="34" charset="0"/>
                <a:buNone/>
              </a:pPr>
              <a:r>
                <a:rPr lang="en-US" sz="1800" dirty="0"/>
                <a:t>youth, miners, women, rural communities</a:t>
              </a:r>
            </a:p>
            <a:p>
              <a:pPr marL="0" indent="0">
                <a:lnSpc>
                  <a:spcPct val="100000"/>
                </a:lnSpc>
                <a:buFont typeface="Arial" panose="020B0604020202020204" pitchFamily="34" charset="0"/>
                <a:buNone/>
              </a:pPr>
              <a:endParaRPr lang="en-US" sz="1600" b="1" dirty="0"/>
            </a:p>
            <a:p>
              <a:pPr marL="0" indent="0">
                <a:lnSpc>
                  <a:spcPct val="100000"/>
                </a:lnSpc>
                <a:buFont typeface="Arial" panose="020B0604020202020204" pitchFamily="34" charset="0"/>
                <a:buNone/>
              </a:pPr>
              <a:r>
                <a:rPr lang="en-US" sz="1600" dirty="0"/>
                <a:t> </a:t>
              </a:r>
              <a:endParaRPr lang="nl-NL" sz="1600" dirty="0"/>
            </a:p>
          </p:txBody>
        </p:sp>
      </p:grpSp>
      <p:grpSp>
        <p:nvGrpSpPr>
          <p:cNvPr id="11" name="Group 10">
            <a:extLst>
              <a:ext uri="{FF2B5EF4-FFF2-40B4-BE49-F238E27FC236}">
                <a16:creationId xmlns:a16="http://schemas.microsoft.com/office/drawing/2014/main" id="{6111FF26-41E1-BC35-2D53-E3F56863F19D}"/>
              </a:ext>
            </a:extLst>
          </p:cNvPr>
          <p:cNvGrpSpPr/>
          <p:nvPr/>
        </p:nvGrpSpPr>
        <p:grpSpPr>
          <a:xfrm>
            <a:off x="7816043" y="2024585"/>
            <a:ext cx="3198349" cy="5341682"/>
            <a:chOff x="7816043" y="2024585"/>
            <a:chExt cx="3198349" cy="5341682"/>
          </a:xfrm>
        </p:grpSpPr>
        <p:pic>
          <p:nvPicPr>
            <p:cNvPr id="8" name="Imagen 9">
              <a:extLst>
                <a:ext uri="{FF2B5EF4-FFF2-40B4-BE49-F238E27FC236}">
                  <a16:creationId xmlns:a16="http://schemas.microsoft.com/office/drawing/2014/main" id="{33FF072B-F0E2-1E27-68DC-CFD20AA04488}"/>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7816043" y="2024585"/>
              <a:ext cx="3198349" cy="3155358"/>
            </a:xfrm>
            <a:prstGeom prst="rect">
              <a:avLst/>
            </a:prstGeom>
          </p:spPr>
        </p:pic>
        <p:sp>
          <p:nvSpPr>
            <p:cNvPr id="9" name="Content Placeholder 2">
              <a:extLst>
                <a:ext uri="{FF2B5EF4-FFF2-40B4-BE49-F238E27FC236}">
                  <a16:creationId xmlns:a16="http://schemas.microsoft.com/office/drawing/2014/main" id="{801C3C17-775D-0ED7-9F53-70A109F3A562}"/>
                </a:ext>
              </a:extLst>
            </p:cNvPr>
            <p:cNvSpPr txBox="1">
              <a:spLocks/>
            </p:cNvSpPr>
            <p:nvPr/>
          </p:nvSpPr>
          <p:spPr>
            <a:xfrm>
              <a:off x="8367634" y="2548371"/>
              <a:ext cx="2095165" cy="4817896"/>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dirty="0"/>
                <a:t>Regional Futures Literacy Labs (RFLLs)</a:t>
              </a:r>
              <a:endParaRPr lang="en-US" sz="2000" dirty="0"/>
            </a:p>
            <a:p>
              <a:pPr marL="0" indent="0">
                <a:lnSpc>
                  <a:spcPct val="100000"/>
                </a:lnSpc>
                <a:buFont typeface="Arial" panose="020B0604020202020204" pitchFamily="34" charset="0"/>
                <a:buNone/>
              </a:pPr>
              <a:r>
                <a:rPr lang="en-US" sz="1800" dirty="0"/>
                <a:t>4 workshops </a:t>
              </a:r>
            </a:p>
            <a:p>
              <a:pPr marL="0" indent="0">
                <a:lnSpc>
                  <a:spcPct val="100000"/>
                </a:lnSpc>
                <a:buFont typeface="Arial" panose="020B0604020202020204" pitchFamily="34" charset="0"/>
                <a:buNone/>
              </a:pPr>
              <a:r>
                <a:rPr lang="en-US" sz="1800" dirty="0"/>
                <a:t>Community co-designed policy recommendations</a:t>
              </a:r>
            </a:p>
            <a:p>
              <a:pPr marL="0" indent="0">
                <a:lnSpc>
                  <a:spcPct val="100000"/>
                </a:lnSpc>
                <a:buFont typeface="Arial" panose="020B0604020202020204" pitchFamily="34" charset="0"/>
                <a:buNone/>
              </a:pPr>
              <a:endParaRPr lang="en-US" sz="1100" dirty="0"/>
            </a:p>
            <a:p>
              <a:pPr marL="0" indent="0">
                <a:lnSpc>
                  <a:spcPct val="100000"/>
                </a:lnSpc>
                <a:buFont typeface="Arial" panose="020B0604020202020204" pitchFamily="34" charset="0"/>
                <a:buNone/>
              </a:pPr>
              <a:endParaRPr lang="nl-NL" sz="1800" dirty="0"/>
            </a:p>
            <a:p>
              <a:pPr marL="0" indent="0">
                <a:lnSpc>
                  <a:spcPct val="100000"/>
                </a:lnSpc>
                <a:buFont typeface="Arial" panose="020B0604020202020204" pitchFamily="34" charset="0"/>
                <a:buNone/>
              </a:pPr>
              <a:endParaRPr lang="nl-NL" sz="1800" dirty="0"/>
            </a:p>
            <a:p>
              <a:pPr marL="0" indent="0">
                <a:lnSpc>
                  <a:spcPct val="100000"/>
                </a:lnSpc>
                <a:buFont typeface="Arial" panose="020B0604020202020204" pitchFamily="34" charset="0"/>
                <a:buNone/>
              </a:pPr>
              <a:endParaRPr lang="nl-NL" sz="1800" dirty="0"/>
            </a:p>
          </p:txBody>
        </p:sp>
      </p:grpSp>
      <p:grpSp>
        <p:nvGrpSpPr>
          <p:cNvPr id="15" name="Group 14">
            <a:extLst>
              <a:ext uri="{FF2B5EF4-FFF2-40B4-BE49-F238E27FC236}">
                <a16:creationId xmlns:a16="http://schemas.microsoft.com/office/drawing/2014/main" id="{AA4BA33C-8707-5575-D0A0-5AE5DDF650A8}"/>
              </a:ext>
            </a:extLst>
          </p:cNvPr>
          <p:cNvGrpSpPr/>
          <p:nvPr/>
        </p:nvGrpSpPr>
        <p:grpSpPr>
          <a:xfrm>
            <a:off x="4099279" y="2024585"/>
            <a:ext cx="3243900" cy="5119407"/>
            <a:chOff x="428067" y="2024585"/>
            <a:chExt cx="3243900" cy="5119407"/>
          </a:xfrm>
        </p:grpSpPr>
        <p:pic>
          <p:nvPicPr>
            <p:cNvPr id="16" name="Imagen 9">
              <a:extLst>
                <a:ext uri="{FF2B5EF4-FFF2-40B4-BE49-F238E27FC236}">
                  <a16:creationId xmlns:a16="http://schemas.microsoft.com/office/drawing/2014/main" id="{7EEA83E3-2305-8C7F-021E-A4F4475D07EE}"/>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428067" y="2024585"/>
              <a:ext cx="3198349" cy="3155358"/>
            </a:xfrm>
            <a:prstGeom prst="rect">
              <a:avLst/>
            </a:prstGeom>
          </p:spPr>
        </p:pic>
        <p:sp>
          <p:nvSpPr>
            <p:cNvPr id="17" name="Content Placeholder 2">
              <a:extLst>
                <a:ext uri="{FF2B5EF4-FFF2-40B4-BE49-F238E27FC236}">
                  <a16:creationId xmlns:a16="http://schemas.microsoft.com/office/drawing/2014/main" id="{76953B7B-DECF-327E-74B2-140C1F1F863F}"/>
                </a:ext>
              </a:extLst>
            </p:cNvPr>
            <p:cNvSpPr txBox="1">
              <a:spLocks/>
            </p:cNvSpPr>
            <p:nvPr/>
          </p:nvSpPr>
          <p:spPr>
            <a:xfrm>
              <a:off x="1149312" y="2326096"/>
              <a:ext cx="2522655" cy="4817896"/>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b="1" dirty="0"/>
            </a:p>
            <a:p>
              <a:pPr marL="0" indent="0">
                <a:lnSpc>
                  <a:spcPct val="100000"/>
                </a:lnSpc>
                <a:buNone/>
              </a:pPr>
              <a:r>
                <a:rPr lang="en-US" sz="2000" b="1" dirty="0"/>
                <a:t>4 Case-study</a:t>
              </a:r>
              <a:br>
                <a:rPr lang="en-US" sz="2000" b="1" dirty="0"/>
              </a:br>
              <a:r>
                <a:rPr lang="en-US" sz="2000" b="1" dirty="0"/>
                <a:t>Regions</a:t>
              </a:r>
            </a:p>
            <a:p>
              <a:pPr marL="0" indent="0">
                <a:lnSpc>
                  <a:spcPct val="100000"/>
                </a:lnSpc>
                <a:buNone/>
              </a:pPr>
              <a:r>
                <a:rPr lang="en-US" sz="2000" dirty="0" err="1"/>
                <a:t>Norrbotten</a:t>
              </a:r>
              <a:r>
                <a:rPr lang="en-US" sz="2000" dirty="0"/>
                <a:t> (SE),</a:t>
              </a:r>
              <a:br>
                <a:rPr lang="en-US" sz="2000" dirty="0"/>
              </a:br>
              <a:r>
                <a:rPr lang="en-US" sz="2000" dirty="0"/>
                <a:t>Stara Zagora (BG),</a:t>
              </a:r>
              <a:br>
                <a:rPr lang="en-US" sz="2000" dirty="0"/>
              </a:br>
              <a:r>
                <a:rPr lang="en-US" sz="2000" dirty="0"/>
                <a:t>Lusatia (DE), </a:t>
              </a:r>
              <a:br>
                <a:rPr lang="en-US" sz="2000" dirty="0"/>
              </a:br>
              <a:r>
                <a:rPr lang="en-US" sz="2000" dirty="0"/>
                <a:t>Katowice (PL)</a:t>
              </a:r>
              <a:endParaRPr lang="en-US" sz="2000" b="1" dirty="0"/>
            </a:p>
            <a:p>
              <a:pPr marL="0" indent="0">
                <a:lnSpc>
                  <a:spcPct val="100000"/>
                </a:lnSpc>
                <a:buFont typeface="Arial" panose="020B0604020202020204" pitchFamily="34" charset="0"/>
                <a:buNone/>
              </a:pPr>
              <a:r>
                <a:rPr lang="en-US" sz="2000" dirty="0"/>
                <a:t> </a:t>
              </a:r>
              <a:endParaRPr lang="nl-NL" sz="2000" dirty="0"/>
            </a:p>
          </p:txBody>
        </p:sp>
      </p:grpSp>
    </p:spTree>
    <p:extLst>
      <p:ext uri="{BB962C8B-B14F-4D97-AF65-F5344CB8AC3E}">
        <p14:creationId xmlns:p14="http://schemas.microsoft.com/office/powerpoint/2010/main" val="5631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E7918-20C2-B917-0818-25E7F861BD2D}"/>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E50711B-F89A-74ED-115F-DD0FCE7C0402}"/>
              </a:ext>
            </a:extLst>
          </p:cNvPr>
          <p:cNvSpPr>
            <a:spLocks noGrp="1"/>
          </p:cNvSpPr>
          <p:nvPr>
            <p:ph idx="1"/>
          </p:nvPr>
        </p:nvSpPr>
        <p:spPr>
          <a:xfrm>
            <a:off x="1553028" y="2421035"/>
            <a:ext cx="10008008" cy="1007966"/>
          </a:xfrm>
        </p:spPr>
        <p:txBody>
          <a:bodyPr vert="horz" lIns="91440" tIns="45720" rIns="91440" bIns="45720" rtlCol="0" anchor="t">
            <a:noAutofit/>
          </a:bodyPr>
          <a:lstStyle/>
          <a:p>
            <a:pPr marL="0" indent="0">
              <a:lnSpc>
                <a:spcPct val="100000"/>
              </a:lnSpc>
              <a:buNone/>
            </a:pPr>
            <a:endParaRPr lang="en-GB" sz="1100" dirty="0">
              <a:solidFill>
                <a:srgbClr val="33444C"/>
              </a:solidFill>
            </a:endParaRPr>
          </a:p>
          <a:p>
            <a:pPr marL="0" indent="0">
              <a:lnSpc>
                <a:spcPct val="100000"/>
              </a:lnSpc>
              <a:buNone/>
            </a:pPr>
            <a:r>
              <a:rPr lang="en-US" sz="1800" b="1" dirty="0"/>
              <a:t>Futures</a:t>
            </a:r>
            <a:r>
              <a:rPr lang="en-US" sz="1800" dirty="0"/>
              <a:t>: preferred (hopes, dreams), probable — drawing on UNESCO Future Literacy Lab (Miller, 2007; Miller, 2015; UNESCO et al., 2023)</a:t>
            </a:r>
            <a:endParaRPr lang="nl-NL" sz="1800" dirty="0"/>
          </a:p>
          <a:p>
            <a:pPr marL="0" indent="0">
              <a:lnSpc>
                <a:spcPct val="100000"/>
              </a:lnSpc>
              <a:buNone/>
            </a:pPr>
            <a:endParaRPr lang="nl-NL" sz="1800" dirty="0"/>
          </a:p>
        </p:txBody>
      </p:sp>
      <p:sp>
        <p:nvSpPr>
          <p:cNvPr id="8" name="Title 1">
            <a:extLst>
              <a:ext uri="{FF2B5EF4-FFF2-40B4-BE49-F238E27FC236}">
                <a16:creationId xmlns:a16="http://schemas.microsoft.com/office/drawing/2014/main" id="{12361B56-9C3D-D80C-F380-8B0EEAA4432D}"/>
              </a:ext>
            </a:extLst>
          </p:cNvPr>
          <p:cNvSpPr txBox="1">
            <a:spLocks/>
          </p:cNvSpPr>
          <p:nvPr/>
        </p:nvSpPr>
        <p:spPr>
          <a:xfrm>
            <a:off x="609222" y="365125"/>
            <a:ext cx="10951814" cy="684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baseline="0">
                <a:solidFill>
                  <a:srgbClr val="33444C"/>
                </a:solidFill>
                <a:latin typeface="Hezaedrus Light" panose="02000604000000020004" pitchFamily="2" charset="-79"/>
                <a:ea typeface="+mj-ea"/>
                <a:cs typeface="Hezaedrus Light" panose="02000604000000020004" pitchFamily="2" charset="-79"/>
              </a:defRPr>
            </a:lvl1pPr>
          </a:lstStyle>
          <a:p>
            <a:r>
              <a:rPr lang="en-GB" dirty="0"/>
              <a:t>The DUST context</a:t>
            </a:r>
            <a:endParaRPr lang="LID4096"/>
          </a:p>
        </p:txBody>
      </p:sp>
      <p:pic>
        <p:nvPicPr>
          <p:cNvPr id="13" name="Imagen 9">
            <a:extLst>
              <a:ext uri="{FF2B5EF4-FFF2-40B4-BE49-F238E27FC236}">
                <a16:creationId xmlns:a16="http://schemas.microsoft.com/office/drawing/2014/main" id="{6AE4384A-8912-4FF9-2A80-BD649AD4C1F2}"/>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609222" y="2570630"/>
            <a:ext cx="726095" cy="716335"/>
          </a:xfrm>
          <a:prstGeom prst="rect">
            <a:avLst/>
          </a:prstGeom>
        </p:spPr>
      </p:pic>
      <p:grpSp>
        <p:nvGrpSpPr>
          <p:cNvPr id="4" name="Group 3">
            <a:extLst>
              <a:ext uri="{FF2B5EF4-FFF2-40B4-BE49-F238E27FC236}">
                <a16:creationId xmlns:a16="http://schemas.microsoft.com/office/drawing/2014/main" id="{E06FFC8B-60DC-2A19-9670-C86106ACA698}"/>
              </a:ext>
            </a:extLst>
          </p:cNvPr>
          <p:cNvGrpSpPr/>
          <p:nvPr/>
        </p:nvGrpSpPr>
        <p:grpSpPr>
          <a:xfrm>
            <a:off x="609222" y="3783204"/>
            <a:ext cx="10973556" cy="1039500"/>
            <a:chOff x="609222" y="3783204"/>
            <a:chExt cx="10973556" cy="1039500"/>
          </a:xfrm>
        </p:grpSpPr>
        <p:pic>
          <p:nvPicPr>
            <p:cNvPr id="3" name="Imagen 9">
              <a:extLst>
                <a:ext uri="{FF2B5EF4-FFF2-40B4-BE49-F238E27FC236}">
                  <a16:creationId xmlns:a16="http://schemas.microsoft.com/office/drawing/2014/main" id="{BBC9A453-6F5A-90EB-0196-36013E1643AC}"/>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609222" y="3783204"/>
              <a:ext cx="726095" cy="716335"/>
            </a:xfrm>
            <a:prstGeom prst="rect">
              <a:avLst/>
            </a:prstGeom>
          </p:spPr>
        </p:pic>
        <p:sp>
          <p:nvSpPr>
            <p:cNvPr id="2" name="TextBox 1">
              <a:extLst>
                <a:ext uri="{FF2B5EF4-FFF2-40B4-BE49-F238E27FC236}">
                  <a16:creationId xmlns:a16="http://schemas.microsoft.com/office/drawing/2014/main" id="{0DAF0E15-0042-F8C9-C21F-44F4CFF57094}"/>
                </a:ext>
              </a:extLst>
            </p:cNvPr>
            <p:cNvSpPr txBox="1"/>
            <p:nvPr/>
          </p:nvSpPr>
          <p:spPr>
            <a:xfrm>
              <a:off x="1553028" y="3899374"/>
              <a:ext cx="10029750" cy="923330"/>
            </a:xfrm>
            <a:prstGeom prst="rect">
              <a:avLst/>
            </a:prstGeom>
            <a:noFill/>
          </p:spPr>
          <p:txBody>
            <a:bodyPr wrap="square" rtlCol="0">
              <a:spAutoFit/>
            </a:bodyPr>
            <a:lstStyle/>
            <a:p>
              <a:r>
                <a:rPr lang="en-US" b="1" dirty="0"/>
                <a:t>Territorial capital</a:t>
              </a:r>
              <a:r>
                <a:rPr lang="en-US" dirty="0"/>
                <a:t>, rooted in policy (OECD, 2015), recognized for its value in regional design (Orsi et. al., 2022) describes physical and non-physical values of a specific region. </a:t>
              </a:r>
            </a:p>
            <a:p>
              <a:endParaRPr lang="en-US" dirty="0"/>
            </a:p>
          </p:txBody>
        </p:sp>
      </p:grpSp>
    </p:spTree>
    <p:extLst>
      <p:ext uri="{BB962C8B-B14F-4D97-AF65-F5344CB8AC3E}">
        <p14:creationId xmlns:p14="http://schemas.microsoft.com/office/powerpoint/2010/main" val="302463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36E3F-ACC0-C472-268E-BF767BC351D7}"/>
            </a:ext>
          </a:extLst>
        </p:cNvPr>
        <p:cNvGrpSpPr/>
        <p:nvPr/>
      </p:nvGrpSpPr>
      <p:grpSpPr>
        <a:xfrm>
          <a:off x="0" y="0"/>
          <a:ext cx="0" cy="0"/>
          <a:chOff x="0" y="0"/>
          <a:chExt cx="0" cy="0"/>
        </a:xfrm>
      </p:grpSpPr>
      <p:pic>
        <p:nvPicPr>
          <p:cNvPr id="13" name="Imagen 9">
            <a:extLst>
              <a:ext uri="{FF2B5EF4-FFF2-40B4-BE49-F238E27FC236}">
                <a16:creationId xmlns:a16="http://schemas.microsoft.com/office/drawing/2014/main" id="{D5AA334F-F0D4-32E4-2BBB-D6B1F7C898A0}"/>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8090304" y="1851523"/>
            <a:ext cx="3589317" cy="3541071"/>
          </a:xfrm>
          <a:prstGeom prst="rect">
            <a:avLst/>
          </a:prstGeom>
        </p:spPr>
      </p:pic>
      <p:pic>
        <p:nvPicPr>
          <p:cNvPr id="12" name="Imagen 9">
            <a:extLst>
              <a:ext uri="{FF2B5EF4-FFF2-40B4-BE49-F238E27FC236}">
                <a16:creationId xmlns:a16="http://schemas.microsoft.com/office/drawing/2014/main" id="{7220B3D1-94F5-0D29-B6A2-D4FFEAC9F17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246240" y="1851523"/>
            <a:ext cx="3589317" cy="3541071"/>
          </a:xfrm>
          <a:prstGeom prst="rect">
            <a:avLst/>
          </a:prstGeom>
        </p:spPr>
      </p:pic>
      <p:sp>
        <p:nvSpPr>
          <p:cNvPr id="2" name="Title 1">
            <a:extLst>
              <a:ext uri="{FF2B5EF4-FFF2-40B4-BE49-F238E27FC236}">
                <a16:creationId xmlns:a16="http://schemas.microsoft.com/office/drawing/2014/main" id="{B06E4103-C69C-3CF3-810B-234E38FDBDDD}"/>
              </a:ext>
            </a:extLst>
          </p:cNvPr>
          <p:cNvSpPr>
            <a:spLocks noGrp="1"/>
          </p:cNvSpPr>
          <p:nvPr>
            <p:ph type="title"/>
          </p:nvPr>
        </p:nvSpPr>
        <p:spPr>
          <a:xfrm>
            <a:off x="609222" y="365125"/>
            <a:ext cx="10214288" cy="684743"/>
          </a:xfrm>
        </p:spPr>
        <p:txBody>
          <a:bodyPr>
            <a:normAutofit/>
          </a:bodyPr>
          <a:lstStyle/>
          <a:p>
            <a:r>
              <a:rPr lang="en-GB" dirty="0"/>
              <a:t>Method for mapping the community perspective</a:t>
            </a:r>
            <a:endParaRPr lang="LID4096"/>
          </a:p>
        </p:txBody>
      </p:sp>
      <p:sp>
        <p:nvSpPr>
          <p:cNvPr id="4" name="Content Placeholder 2">
            <a:extLst>
              <a:ext uri="{FF2B5EF4-FFF2-40B4-BE49-F238E27FC236}">
                <a16:creationId xmlns:a16="http://schemas.microsoft.com/office/drawing/2014/main" id="{60E60D13-554A-2D64-AECB-50EB1F7DADFE}"/>
              </a:ext>
            </a:extLst>
          </p:cNvPr>
          <p:cNvSpPr txBox="1">
            <a:spLocks/>
          </p:cNvSpPr>
          <p:nvPr/>
        </p:nvSpPr>
        <p:spPr>
          <a:xfrm>
            <a:off x="1182023" y="2348240"/>
            <a:ext cx="2095165" cy="4817896"/>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GB" sz="1600" dirty="0"/>
          </a:p>
          <a:p>
            <a:pPr marL="0" indent="0">
              <a:lnSpc>
                <a:spcPct val="100000"/>
              </a:lnSpc>
              <a:buNone/>
            </a:pPr>
            <a:r>
              <a:rPr lang="en-US" sz="2000" b="1" dirty="0"/>
              <a:t>Data collection: </a:t>
            </a:r>
          </a:p>
          <a:p>
            <a:pPr>
              <a:lnSpc>
                <a:spcPct val="100000"/>
              </a:lnSpc>
            </a:pPr>
            <a:r>
              <a:rPr lang="en-US" sz="2000" b="1" dirty="0"/>
              <a:t>Transcripts </a:t>
            </a:r>
            <a:r>
              <a:rPr lang="en-US" sz="2000" dirty="0"/>
              <a:t>from RFLLs workshops</a:t>
            </a:r>
          </a:p>
          <a:p>
            <a:pPr marL="0" indent="0">
              <a:lnSpc>
                <a:spcPct val="100000"/>
              </a:lnSpc>
              <a:buFont typeface="Arial" panose="020B0604020202020204" pitchFamily="34" charset="0"/>
              <a:buNone/>
            </a:pPr>
            <a:endParaRPr lang="en-US" sz="1600" b="1" dirty="0"/>
          </a:p>
          <a:p>
            <a:pPr marL="0" indent="0">
              <a:lnSpc>
                <a:spcPct val="100000"/>
              </a:lnSpc>
              <a:buFont typeface="Arial" panose="020B0604020202020204" pitchFamily="34" charset="0"/>
              <a:buNone/>
            </a:pPr>
            <a:r>
              <a:rPr lang="en-US" sz="1600" dirty="0"/>
              <a:t> </a:t>
            </a:r>
            <a:endParaRPr lang="nl-NL" sz="1600" dirty="0"/>
          </a:p>
        </p:txBody>
      </p:sp>
      <p:sp>
        <p:nvSpPr>
          <p:cNvPr id="9" name="Content Placeholder 2">
            <a:extLst>
              <a:ext uri="{FF2B5EF4-FFF2-40B4-BE49-F238E27FC236}">
                <a16:creationId xmlns:a16="http://schemas.microsoft.com/office/drawing/2014/main" id="{D283FF72-5404-901F-42AB-F9B09AC954A7}"/>
              </a:ext>
            </a:extLst>
          </p:cNvPr>
          <p:cNvSpPr txBox="1">
            <a:spLocks/>
          </p:cNvSpPr>
          <p:nvPr/>
        </p:nvSpPr>
        <p:spPr>
          <a:xfrm>
            <a:off x="8736015" y="2390770"/>
            <a:ext cx="2966673" cy="3001824"/>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Conceptual frames:</a:t>
            </a:r>
          </a:p>
          <a:p>
            <a:pPr>
              <a:lnSpc>
                <a:spcPct val="100000"/>
              </a:lnSpc>
            </a:pPr>
            <a:r>
              <a:rPr lang="en-US" sz="2000" b="1" dirty="0"/>
              <a:t>TC categories</a:t>
            </a:r>
            <a:r>
              <a:rPr lang="en-US" sz="2000" dirty="0"/>
              <a:t>:</a:t>
            </a:r>
            <a:br>
              <a:rPr lang="en-US" sz="2000" dirty="0"/>
            </a:br>
            <a:r>
              <a:rPr lang="en-US" sz="2000" dirty="0"/>
              <a:t>Built Environment, Infrastructure, Natural, Economic, Cultural, Human, Social,</a:t>
            </a:r>
            <a:r>
              <a:rPr lang="en-US" sz="2000" b="1" dirty="0"/>
              <a:t> </a:t>
            </a:r>
            <a:r>
              <a:rPr lang="en-US" sz="2000" dirty="0"/>
              <a:t>X </a:t>
            </a:r>
          </a:p>
          <a:p>
            <a:pPr>
              <a:lnSpc>
                <a:spcPct val="100000"/>
              </a:lnSpc>
            </a:pPr>
            <a:r>
              <a:rPr lang="en-US" sz="2000" b="1" dirty="0"/>
              <a:t>Futures: </a:t>
            </a:r>
            <a:r>
              <a:rPr lang="en-US" sz="2000" dirty="0"/>
              <a:t>preferred</a:t>
            </a:r>
            <a:br>
              <a:rPr lang="en-US" sz="2000" dirty="0"/>
            </a:br>
            <a:r>
              <a:rPr lang="en-US" sz="2000" dirty="0"/>
              <a:t>and probable</a:t>
            </a:r>
          </a:p>
          <a:p>
            <a:pPr marL="0" indent="0">
              <a:lnSpc>
                <a:spcPct val="100000"/>
              </a:lnSpc>
              <a:buNone/>
            </a:pPr>
            <a:endParaRPr lang="nl-NL" sz="2000" dirty="0"/>
          </a:p>
          <a:p>
            <a:pPr marL="0" indent="0">
              <a:lnSpc>
                <a:spcPct val="100000"/>
              </a:lnSpc>
              <a:buFont typeface="Arial" panose="020B0604020202020204" pitchFamily="34" charset="0"/>
              <a:buNone/>
            </a:pPr>
            <a:endParaRPr lang="en-US" sz="1100" dirty="0"/>
          </a:p>
          <a:p>
            <a:pPr marL="0" indent="0">
              <a:lnSpc>
                <a:spcPct val="100000"/>
              </a:lnSpc>
              <a:buFont typeface="Arial" panose="020B0604020202020204" pitchFamily="34" charset="0"/>
              <a:buNone/>
            </a:pPr>
            <a:endParaRPr lang="nl-NL" sz="1800" dirty="0"/>
          </a:p>
          <a:p>
            <a:pPr marL="0" indent="0">
              <a:lnSpc>
                <a:spcPct val="100000"/>
              </a:lnSpc>
              <a:buFont typeface="Arial" panose="020B0604020202020204" pitchFamily="34" charset="0"/>
              <a:buNone/>
            </a:pPr>
            <a:endParaRPr lang="nl-NL" sz="1800" dirty="0"/>
          </a:p>
          <a:p>
            <a:pPr marL="0" indent="0">
              <a:lnSpc>
                <a:spcPct val="100000"/>
              </a:lnSpc>
              <a:buFont typeface="Arial" panose="020B0604020202020204" pitchFamily="34" charset="0"/>
              <a:buNone/>
            </a:pPr>
            <a:endParaRPr lang="nl-NL" sz="1800" dirty="0"/>
          </a:p>
        </p:txBody>
      </p:sp>
      <p:pic>
        <p:nvPicPr>
          <p:cNvPr id="16" name="Imagen 9">
            <a:extLst>
              <a:ext uri="{FF2B5EF4-FFF2-40B4-BE49-F238E27FC236}">
                <a16:creationId xmlns:a16="http://schemas.microsoft.com/office/drawing/2014/main" id="{E8A4903E-C056-5BD9-C2AA-AC4925AB0ABE}"/>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4168272" y="1851523"/>
            <a:ext cx="3589317" cy="3541071"/>
          </a:xfrm>
          <a:prstGeom prst="rect">
            <a:avLst/>
          </a:prstGeom>
        </p:spPr>
      </p:pic>
      <p:sp>
        <p:nvSpPr>
          <p:cNvPr id="17" name="Content Placeholder 2">
            <a:extLst>
              <a:ext uri="{FF2B5EF4-FFF2-40B4-BE49-F238E27FC236}">
                <a16:creationId xmlns:a16="http://schemas.microsoft.com/office/drawing/2014/main" id="{A076CC3B-1646-7D48-347F-07746EB407E0}"/>
              </a:ext>
            </a:extLst>
          </p:cNvPr>
          <p:cNvSpPr txBox="1">
            <a:spLocks/>
          </p:cNvSpPr>
          <p:nvPr/>
        </p:nvSpPr>
        <p:spPr>
          <a:xfrm>
            <a:off x="4813983" y="2243372"/>
            <a:ext cx="3276321" cy="4817896"/>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44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44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44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44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b="1" dirty="0"/>
          </a:p>
          <a:p>
            <a:pPr marL="0" indent="0">
              <a:lnSpc>
                <a:spcPct val="100000"/>
              </a:lnSpc>
              <a:buNone/>
            </a:pPr>
            <a:r>
              <a:rPr lang="en-US" sz="2000" b="1" dirty="0"/>
              <a:t>Data analysis: </a:t>
            </a:r>
          </a:p>
          <a:p>
            <a:pPr>
              <a:lnSpc>
                <a:spcPct val="100000"/>
              </a:lnSpc>
            </a:pPr>
            <a:r>
              <a:rPr lang="en-US" sz="2000" b="1" dirty="0"/>
              <a:t>Thematic narrative</a:t>
            </a:r>
          </a:p>
          <a:p>
            <a:pPr>
              <a:lnSpc>
                <a:spcPct val="100000"/>
              </a:lnSpc>
            </a:pPr>
            <a:r>
              <a:rPr lang="en-US" sz="2000" dirty="0"/>
              <a:t>Combined </a:t>
            </a:r>
            <a:r>
              <a:rPr lang="en-US" sz="2000" b="1" dirty="0"/>
              <a:t>inductive deductive </a:t>
            </a:r>
          </a:p>
          <a:p>
            <a:pPr>
              <a:lnSpc>
                <a:spcPct val="100000"/>
              </a:lnSpc>
            </a:pPr>
            <a:r>
              <a:rPr lang="en-US" sz="2000" dirty="0"/>
              <a:t>CAQDAS</a:t>
            </a:r>
            <a:r>
              <a:rPr lang="en-US" sz="2000" b="1" dirty="0"/>
              <a:t> Atlas.ti</a:t>
            </a:r>
          </a:p>
          <a:p>
            <a:pPr marL="0" indent="0">
              <a:lnSpc>
                <a:spcPct val="100000"/>
              </a:lnSpc>
              <a:buFont typeface="Arial" panose="020B0604020202020204" pitchFamily="34" charset="0"/>
              <a:buNone/>
            </a:pPr>
            <a:r>
              <a:rPr lang="en-US" sz="2000" dirty="0"/>
              <a:t> </a:t>
            </a:r>
            <a:endParaRPr lang="nl-NL" sz="2000" dirty="0"/>
          </a:p>
        </p:txBody>
      </p:sp>
    </p:spTree>
    <p:extLst>
      <p:ext uri="{BB962C8B-B14F-4D97-AF65-F5344CB8AC3E}">
        <p14:creationId xmlns:p14="http://schemas.microsoft.com/office/powerpoint/2010/main" val="411694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3BA94-69BC-A37E-9497-B78C23B940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12EB2E-1088-6E30-0FDE-F6EB30FDBACD}"/>
              </a:ext>
            </a:extLst>
          </p:cNvPr>
          <p:cNvSpPr/>
          <p:nvPr/>
        </p:nvSpPr>
        <p:spPr>
          <a:xfrm>
            <a:off x="0" y="4572000"/>
            <a:ext cx="2907792"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8D8211-201A-A9AC-A02D-8F5D2D14CEC9}"/>
              </a:ext>
            </a:extLst>
          </p:cNvPr>
          <p:cNvSpPr txBox="1"/>
          <p:nvPr/>
        </p:nvSpPr>
        <p:spPr>
          <a:xfrm>
            <a:off x="4608546" y="3193787"/>
            <a:ext cx="2759089" cy="2893100"/>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Flexibility </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Reduced motivation</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Convenience</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Improved collaboration</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Limited Face-to-Face Interaction</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Self-paced Learning</a:t>
            </a:r>
            <a:endParaRPr lang="en-GB" sz="1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9449A78-3634-791D-B2A8-28B3315FF2DD}"/>
              </a:ext>
            </a:extLst>
          </p:cNvPr>
          <p:cNvSpPr txBox="1"/>
          <p:nvPr/>
        </p:nvSpPr>
        <p:spPr>
          <a:xfrm>
            <a:off x="4160182" y="3190232"/>
            <a:ext cx="1757212" cy="2462213"/>
          </a:xfrm>
          <a:prstGeom prst="rect">
            <a:avLst/>
          </a:prstGeom>
          <a:noFill/>
        </p:spPr>
        <p:txBody>
          <a:bodyPr wrap="none" rtlCol="0">
            <a:spAutoFit/>
          </a:bodyPr>
          <a:lstStyle/>
          <a:p>
            <a:r>
              <a:rPr lang="en-US" sz="1400" dirty="0">
                <a:solidFill>
                  <a:schemeClr val="accent3">
                    <a:lumMod val="75000"/>
                  </a:schemeClr>
                </a:solidFill>
                <a:latin typeface="Arial" panose="020B0604020202020204" pitchFamily="34" charset="0"/>
                <a:cs typeface="Arial" panose="020B0604020202020204" pitchFamily="34" charset="0"/>
              </a:rPr>
              <a:t>Community </a:t>
            </a:r>
          </a:p>
          <a:p>
            <a:endParaRPr lang="en-US" sz="1400" dirty="0">
              <a:solidFill>
                <a:srgbClr val="00B050"/>
              </a:solidFill>
              <a:latin typeface="Arial" panose="020B0604020202020204" pitchFamily="34" charset="0"/>
              <a:cs typeface="Arial" panose="020B0604020202020204" pitchFamily="34" charset="0"/>
            </a:endParaRPr>
          </a:p>
          <a:p>
            <a:r>
              <a:rPr lang="en-US" sz="1400" dirty="0">
                <a:solidFill>
                  <a:schemeClr val="bg2">
                    <a:lumMod val="50000"/>
                  </a:schemeClr>
                </a:solidFill>
                <a:latin typeface="Arial" panose="020B0604020202020204" pitchFamily="34" charset="0"/>
                <a:cs typeface="Arial" panose="020B0604020202020204" pitchFamily="34" charset="0"/>
              </a:rPr>
              <a:t>Small rental houses</a:t>
            </a:r>
          </a:p>
          <a:p>
            <a:endParaRPr lang="en-US" sz="1400" dirty="0">
              <a:solidFill>
                <a:schemeClr val="bg2">
                  <a:lumMod val="50000"/>
                </a:schemeClr>
              </a:solidFill>
              <a:latin typeface="Arial" panose="020B0604020202020204" pitchFamily="34" charset="0"/>
              <a:cs typeface="Arial" panose="020B0604020202020204" pitchFamily="34" charset="0"/>
            </a:endParaRPr>
          </a:p>
          <a:p>
            <a:r>
              <a:rPr lang="en-US" sz="1400" dirty="0">
                <a:solidFill>
                  <a:srgbClr val="0070C0"/>
                </a:solidFill>
                <a:latin typeface="Arial" panose="020B0604020202020204" pitchFamily="34" charset="0"/>
                <a:cs typeface="Arial" panose="020B0604020202020204" pitchFamily="34" charset="0"/>
              </a:rPr>
              <a:t>Small scale farming</a:t>
            </a:r>
          </a:p>
          <a:p>
            <a:endParaRPr lang="en-US" sz="1400" dirty="0">
              <a:solidFill>
                <a:srgbClr val="0070C0"/>
              </a:solidFill>
              <a:latin typeface="Arial" panose="020B0604020202020204" pitchFamily="34" charset="0"/>
              <a:cs typeface="Arial" panose="020B0604020202020204" pitchFamily="34" charset="0"/>
            </a:endParaRPr>
          </a:p>
          <a:p>
            <a:r>
              <a:rPr lang="en-US" sz="1400" dirty="0">
                <a:solidFill>
                  <a:schemeClr val="accent2">
                    <a:lumMod val="75000"/>
                  </a:schemeClr>
                </a:solidFill>
                <a:latin typeface="Arial" panose="020B0604020202020204" pitchFamily="34" charset="0"/>
                <a:cs typeface="Arial" panose="020B0604020202020204" pitchFamily="34" charset="0"/>
              </a:rPr>
              <a:t>Automated farming</a:t>
            </a:r>
          </a:p>
          <a:p>
            <a:endParaRPr lang="en-US" sz="1400" dirty="0">
              <a:solidFill>
                <a:schemeClr val="accent2">
                  <a:lumMod val="75000"/>
                </a:schemeClr>
              </a:solidFill>
              <a:latin typeface="Arial" panose="020B0604020202020204" pitchFamily="34" charset="0"/>
              <a:cs typeface="Arial" panose="020B0604020202020204" pitchFamily="34" charset="0"/>
            </a:endParaRPr>
          </a:p>
          <a:p>
            <a:r>
              <a:rPr lang="en-US" sz="1400" dirty="0">
                <a:solidFill>
                  <a:schemeClr val="accent2">
                    <a:lumMod val="75000"/>
                  </a:schemeClr>
                </a:solidFill>
                <a:latin typeface="Arial" panose="020B0604020202020204" pitchFamily="34" charset="0"/>
                <a:cs typeface="Arial" panose="020B0604020202020204" pitchFamily="34" charset="0"/>
              </a:rPr>
              <a:t>Green technologies</a:t>
            </a:r>
          </a:p>
          <a:p>
            <a:endParaRPr lang="en-US" sz="1400" dirty="0">
              <a:solidFill>
                <a:schemeClr val="accent2">
                  <a:lumMod val="75000"/>
                </a:schemeClr>
              </a:solidFill>
              <a:latin typeface="Arial" panose="020B0604020202020204" pitchFamily="34" charset="0"/>
              <a:cs typeface="Arial" panose="020B0604020202020204" pitchFamily="34" charset="0"/>
            </a:endParaRPr>
          </a:p>
          <a:p>
            <a:r>
              <a:rPr lang="en-US" sz="1400" dirty="0">
                <a:solidFill>
                  <a:schemeClr val="accent4">
                    <a:lumMod val="50000"/>
                  </a:schemeClr>
                </a:solidFill>
                <a:latin typeface="Arial" panose="020B0604020202020204" pitchFamily="34" charset="0"/>
                <a:cs typeface="Arial" panose="020B0604020202020204" pitchFamily="34" charset="0"/>
              </a:rPr>
              <a:t>Open land</a:t>
            </a:r>
          </a:p>
        </p:txBody>
      </p:sp>
      <p:sp>
        <p:nvSpPr>
          <p:cNvPr id="13" name="TextBox 12">
            <a:extLst>
              <a:ext uri="{FF2B5EF4-FFF2-40B4-BE49-F238E27FC236}">
                <a16:creationId xmlns:a16="http://schemas.microsoft.com/office/drawing/2014/main" id="{3EB9FDC5-0181-2BDD-1482-4D927F38757F}"/>
              </a:ext>
            </a:extLst>
          </p:cNvPr>
          <p:cNvSpPr txBox="1"/>
          <p:nvPr/>
        </p:nvSpPr>
        <p:spPr>
          <a:xfrm>
            <a:off x="1823695" y="4786088"/>
            <a:ext cx="184731" cy="369332"/>
          </a:xfrm>
          <a:prstGeom prst="rect">
            <a:avLst/>
          </a:prstGeom>
          <a:noFill/>
        </p:spPr>
        <p:txBody>
          <a:bodyPr wrap="none" rtlCol="0">
            <a:spAutoFit/>
          </a:bodyPr>
          <a:lstStyle/>
          <a:p>
            <a:endParaRPr lang="en-GB"/>
          </a:p>
        </p:txBody>
      </p:sp>
      <p:sp>
        <p:nvSpPr>
          <p:cNvPr id="14" name="TextBox 13">
            <a:extLst>
              <a:ext uri="{FF2B5EF4-FFF2-40B4-BE49-F238E27FC236}">
                <a16:creationId xmlns:a16="http://schemas.microsoft.com/office/drawing/2014/main" id="{1DFE02FD-CF73-93F3-AEB1-12DC8361A579}"/>
              </a:ext>
            </a:extLst>
          </p:cNvPr>
          <p:cNvSpPr txBox="1"/>
          <p:nvPr/>
        </p:nvSpPr>
        <p:spPr>
          <a:xfrm>
            <a:off x="1024397" y="3148991"/>
            <a:ext cx="2695918" cy="1169551"/>
          </a:xfrm>
          <a:prstGeom prst="rect">
            <a:avLst/>
          </a:prstGeom>
          <a:noFill/>
        </p:spPr>
        <p:txBody>
          <a:bodyPr wrap="square">
            <a:spAutoFit/>
          </a:bodyPr>
          <a:lstStyle/>
          <a:p>
            <a:pPr algn="just"/>
            <a:r>
              <a:rPr lang="en-US" sz="1400" b="0" i="0" dirty="0">
                <a:effectLst/>
                <a:latin typeface="Arial" panose="020B0604020202020204" pitchFamily="34" charset="0"/>
                <a:cs typeface="Arial" panose="020B0604020202020204" pitchFamily="34" charset="0"/>
              </a:rPr>
              <a:t>Quotes, </a:t>
            </a:r>
            <a:r>
              <a:rPr lang="en-US" sz="1400" b="0" i="0" dirty="0" err="1">
                <a:effectLst/>
                <a:latin typeface="Arial" panose="020B0604020202020204" pitchFamily="34" charset="0"/>
                <a:cs typeface="Arial" panose="020B0604020202020204" pitchFamily="34" charset="0"/>
              </a:rPr>
              <a:t>Norrbotten</a:t>
            </a:r>
            <a:r>
              <a:rPr lang="en-US" sz="1400" b="0" i="0" dirty="0">
                <a:effectLst/>
                <a:latin typeface="Arial" panose="020B0604020202020204" pitchFamily="34" charset="0"/>
                <a:cs typeface="Arial" panose="020B0604020202020204" pitchFamily="34" charset="0"/>
              </a:rPr>
              <a:t> transcript: </a:t>
            </a:r>
            <a:r>
              <a:rPr lang="en-US" sz="1400" b="0" i="0" dirty="0">
                <a:solidFill>
                  <a:schemeClr val="accent3">
                    <a:lumMod val="75000"/>
                  </a:schemeClr>
                </a:solidFill>
                <a:effectLst/>
                <a:latin typeface="Arial" panose="020B0604020202020204" pitchFamily="34" charset="0"/>
                <a:cs typeface="Arial" panose="020B0604020202020204" pitchFamily="34" charset="0"/>
              </a:rPr>
              <a:t>”Community will be key, we’ll </a:t>
            </a:r>
            <a:r>
              <a:rPr lang="en-US" sz="1400" b="0" i="0" dirty="0">
                <a:solidFill>
                  <a:srgbClr val="0070C0"/>
                </a:solidFill>
                <a:effectLst/>
                <a:latin typeface="Arial" panose="020B0604020202020204" pitchFamily="34" charset="0"/>
                <a:cs typeface="Arial" panose="020B0604020202020204" pitchFamily="34" charset="0"/>
              </a:rPr>
              <a:t>farm</a:t>
            </a:r>
            <a:r>
              <a:rPr lang="en-US" sz="1400" b="0" i="0" dirty="0">
                <a:solidFill>
                  <a:schemeClr val="accent3">
                    <a:lumMod val="75000"/>
                  </a:schemeClr>
                </a:solidFill>
                <a:effectLst/>
                <a:latin typeface="Arial" panose="020B0604020202020204" pitchFamily="34" charset="0"/>
                <a:cs typeface="Arial" panose="020B0604020202020204" pitchFamily="34" charset="0"/>
              </a:rPr>
              <a:t> together, </a:t>
            </a:r>
            <a:r>
              <a:rPr lang="en-US" sz="1400" b="0" i="0" dirty="0">
                <a:solidFill>
                  <a:schemeClr val="bg2">
                    <a:lumMod val="50000"/>
                  </a:schemeClr>
                </a:solidFill>
                <a:effectLst/>
                <a:latin typeface="Arial" panose="020B0604020202020204" pitchFamily="34" charset="0"/>
                <a:cs typeface="Arial" panose="020B0604020202020204" pitchFamily="34" charset="0"/>
              </a:rPr>
              <a:t>build houses </a:t>
            </a:r>
            <a:r>
              <a:rPr lang="en-US" sz="1400" b="0" i="0" dirty="0">
                <a:solidFill>
                  <a:schemeClr val="accent3">
                    <a:lumMod val="75000"/>
                  </a:schemeClr>
                </a:solidFill>
                <a:effectLst/>
                <a:latin typeface="Arial" panose="020B0604020202020204" pitchFamily="34" charset="0"/>
                <a:cs typeface="Arial" panose="020B0604020202020204" pitchFamily="34" charset="0"/>
              </a:rPr>
              <a:t>together.”</a:t>
            </a:r>
          </a:p>
          <a:p>
            <a:pPr algn="just"/>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475240C-B8FC-CDC5-5767-4042DE68C3FE}"/>
              </a:ext>
            </a:extLst>
          </p:cNvPr>
          <p:cNvSpPr txBox="1"/>
          <p:nvPr/>
        </p:nvSpPr>
        <p:spPr>
          <a:xfrm>
            <a:off x="4160181" y="2665606"/>
            <a:ext cx="2168744"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Codes: </a:t>
            </a:r>
          </a:p>
          <a:p>
            <a:r>
              <a:rPr lang="en-GB" sz="1400" b="1" dirty="0">
                <a:latin typeface="Arial" panose="020B0604020202020204" pitchFamily="34" charset="0"/>
                <a:cs typeface="Arial" panose="020B0604020202020204" pitchFamily="34" charset="0"/>
              </a:rPr>
              <a:t>TC sub-aspects</a:t>
            </a:r>
          </a:p>
        </p:txBody>
      </p:sp>
      <p:sp>
        <p:nvSpPr>
          <p:cNvPr id="16" name="TextBox 15">
            <a:extLst>
              <a:ext uri="{FF2B5EF4-FFF2-40B4-BE49-F238E27FC236}">
                <a16:creationId xmlns:a16="http://schemas.microsoft.com/office/drawing/2014/main" id="{F6A92A40-5DBC-5FE0-A869-C9D322BD2B57}"/>
              </a:ext>
            </a:extLst>
          </p:cNvPr>
          <p:cNvSpPr txBox="1"/>
          <p:nvPr/>
        </p:nvSpPr>
        <p:spPr>
          <a:xfrm>
            <a:off x="7192663" y="3252952"/>
            <a:ext cx="1811382" cy="3323987"/>
          </a:xfrm>
          <a:prstGeom prst="rect">
            <a:avLst/>
          </a:prstGeom>
          <a:noFill/>
        </p:spPr>
        <p:txBody>
          <a:bodyPr wrap="square">
            <a:spAutoFit/>
          </a:bodyPr>
          <a:lstStyle/>
          <a:p>
            <a:r>
              <a:rPr lang="en-GB" sz="1400" b="1" i="0" dirty="0">
                <a:solidFill>
                  <a:schemeClr val="accent3">
                    <a:lumMod val="75000"/>
                  </a:schemeClr>
                </a:solidFill>
                <a:effectLst/>
                <a:latin typeface="Arial" panose="020B0604020202020204" pitchFamily="34" charset="0"/>
                <a:cs typeface="Arial" panose="020B0604020202020204" pitchFamily="34" charset="0"/>
              </a:rPr>
              <a:t>Preferred futures</a:t>
            </a:r>
          </a:p>
          <a:p>
            <a:endParaRPr lang="en-GB" sz="1400" dirty="0">
              <a:latin typeface="Arial" panose="020B0604020202020204" pitchFamily="34" charset="0"/>
              <a:cs typeface="Arial" panose="020B0604020202020204" pitchFamily="34" charset="0"/>
            </a:endParaRPr>
          </a:p>
          <a:p>
            <a:r>
              <a:rPr lang="en-GB" sz="1400" b="1" i="0" u="sng" dirty="0">
                <a:solidFill>
                  <a:schemeClr val="accent3">
                    <a:lumMod val="75000"/>
                  </a:schemeClr>
                </a:solidFill>
                <a:effectLst/>
                <a:latin typeface="Arial" panose="020B0604020202020204" pitchFamily="34" charset="0"/>
                <a:cs typeface="Arial" panose="020B0604020202020204" pitchFamily="34" charset="0"/>
              </a:rPr>
              <a:t>Social</a:t>
            </a:r>
          </a:p>
          <a:p>
            <a:endParaRPr lang="en-GB" sz="1400" b="1" dirty="0">
              <a:solidFill>
                <a:schemeClr val="accent3">
                  <a:lumMod val="75000"/>
                </a:schemeClr>
              </a:solidFill>
              <a:latin typeface="Arial" panose="020B0604020202020204" pitchFamily="34" charset="0"/>
              <a:cs typeface="Arial" panose="020B0604020202020204" pitchFamily="34" charset="0"/>
            </a:endParaRPr>
          </a:p>
          <a:p>
            <a:r>
              <a:rPr lang="en-GB" sz="1400" b="1" dirty="0">
                <a:solidFill>
                  <a:schemeClr val="accent3">
                    <a:lumMod val="75000"/>
                  </a:schemeClr>
                </a:solidFill>
                <a:latin typeface="Arial" panose="020B0604020202020204" pitchFamily="34" charset="0"/>
                <a:cs typeface="Arial" panose="020B0604020202020204" pitchFamily="34" charset="0"/>
              </a:rPr>
              <a:t>Community &amp; social relations </a:t>
            </a:r>
          </a:p>
          <a:p>
            <a:endParaRPr lang="en-GB" sz="1400" b="1" dirty="0">
              <a:solidFill>
                <a:schemeClr val="accent3">
                  <a:lumMod val="75000"/>
                </a:schemeClr>
              </a:solidFill>
              <a:latin typeface="Arial" panose="020B0604020202020204" pitchFamily="34" charset="0"/>
              <a:cs typeface="Arial" panose="020B0604020202020204" pitchFamily="34" charset="0"/>
            </a:endParaRPr>
          </a:p>
          <a:p>
            <a:r>
              <a:rPr lang="en-GB" sz="1400" b="1" u="sng" dirty="0">
                <a:solidFill>
                  <a:schemeClr val="bg2">
                    <a:lumMod val="50000"/>
                  </a:schemeClr>
                </a:solidFill>
                <a:latin typeface="Arial" panose="020B0604020202020204" pitchFamily="34" charset="0"/>
                <a:cs typeface="Arial" panose="020B0604020202020204" pitchFamily="34" charset="0"/>
              </a:rPr>
              <a:t>Built environment</a:t>
            </a:r>
          </a:p>
          <a:p>
            <a:endParaRPr lang="en-GB" sz="1400" b="1" dirty="0">
              <a:solidFill>
                <a:schemeClr val="accent3">
                  <a:lumMod val="75000"/>
                </a:schemeClr>
              </a:solidFill>
              <a:latin typeface="Arial" panose="020B0604020202020204" pitchFamily="34" charset="0"/>
              <a:cs typeface="Arial" panose="020B0604020202020204" pitchFamily="34" charset="0"/>
            </a:endParaRPr>
          </a:p>
          <a:p>
            <a:r>
              <a:rPr lang="en-GB" sz="1400" b="1" dirty="0">
                <a:solidFill>
                  <a:schemeClr val="bg2">
                    <a:lumMod val="50000"/>
                  </a:schemeClr>
                </a:solidFill>
                <a:latin typeface="Arial" panose="020B0604020202020204" pitchFamily="34" charset="0"/>
                <a:cs typeface="Arial" panose="020B0604020202020204" pitchFamily="34" charset="0"/>
              </a:rPr>
              <a:t>Housing</a:t>
            </a:r>
          </a:p>
          <a:p>
            <a:endParaRPr lang="en-GB" sz="1400" b="1" dirty="0">
              <a:solidFill>
                <a:schemeClr val="bg2">
                  <a:lumMod val="50000"/>
                </a:schemeClr>
              </a:solidFill>
              <a:latin typeface="Arial" panose="020B0604020202020204" pitchFamily="34" charset="0"/>
              <a:cs typeface="Arial" panose="020B0604020202020204" pitchFamily="34" charset="0"/>
            </a:endParaRPr>
          </a:p>
          <a:p>
            <a:r>
              <a:rPr lang="en-GB" sz="1400" b="1" u="sng" dirty="0">
                <a:solidFill>
                  <a:srgbClr val="0070C0"/>
                </a:solidFill>
                <a:latin typeface="Arial" panose="020B0604020202020204" pitchFamily="34" charset="0"/>
                <a:cs typeface="Arial" panose="020B0604020202020204" pitchFamily="34" charset="0"/>
              </a:rPr>
              <a:t>Economic TC</a:t>
            </a:r>
          </a:p>
          <a:p>
            <a:endParaRPr lang="en-GB" sz="1400" b="1" dirty="0">
              <a:solidFill>
                <a:schemeClr val="bg2">
                  <a:lumMod val="50000"/>
                </a:schemeClr>
              </a:solidFill>
              <a:latin typeface="Arial" panose="020B0604020202020204" pitchFamily="34" charset="0"/>
              <a:cs typeface="Arial" panose="020B0604020202020204" pitchFamily="34" charset="0"/>
            </a:endParaRPr>
          </a:p>
          <a:p>
            <a:r>
              <a:rPr lang="en-GB" sz="1400" b="1" dirty="0">
                <a:solidFill>
                  <a:srgbClr val="0070C0"/>
                </a:solidFill>
                <a:latin typeface="Arial" panose="020B0604020202020204" pitchFamily="34" charset="0"/>
                <a:cs typeface="Arial" panose="020B0604020202020204" pitchFamily="34" charset="0"/>
              </a:rPr>
              <a:t>Farming</a:t>
            </a:r>
          </a:p>
          <a:p>
            <a:endParaRPr lang="en-GB" sz="1400" b="1" dirty="0">
              <a:solidFill>
                <a:schemeClr val="accent3">
                  <a:lumMod val="7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F39C3CC-EB9E-BE93-CB1E-33D9769E702B}"/>
              </a:ext>
            </a:extLst>
          </p:cNvPr>
          <p:cNvSpPr txBox="1"/>
          <p:nvPr/>
        </p:nvSpPr>
        <p:spPr>
          <a:xfrm>
            <a:off x="7192662" y="2665605"/>
            <a:ext cx="1870001"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Categories: </a:t>
            </a:r>
          </a:p>
          <a:p>
            <a:r>
              <a:rPr lang="en-GB" sz="1400" b="1" dirty="0">
                <a:latin typeface="Arial" panose="020B0604020202020204" pitchFamily="34" charset="0"/>
                <a:cs typeface="Arial" panose="020B0604020202020204" pitchFamily="34" charset="0"/>
              </a:rPr>
              <a:t>TC aspects</a:t>
            </a:r>
          </a:p>
        </p:txBody>
      </p:sp>
      <p:sp>
        <p:nvSpPr>
          <p:cNvPr id="18" name="TextBox 17">
            <a:extLst>
              <a:ext uri="{FF2B5EF4-FFF2-40B4-BE49-F238E27FC236}">
                <a16:creationId xmlns:a16="http://schemas.microsoft.com/office/drawing/2014/main" id="{EDC4DAA4-C3D8-A618-D675-F67FCC88A392}"/>
              </a:ext>
            </a:extLst>
          </p:cNvPr>
          <p:cNvSpPr txBox="1"/>
          <p:nvPr/>
        </p:nvSpPr>
        <p:spPr>
          <a:xfrm>
            <a:off x="9349398" y="2638598"/>
            <a:ext cx="2359762"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Themes: </a:t>
            </a:r>
          </a:p>
          <a:p>
            <a:r>
              <a:rPr lang="en-GB" sz="1400" b="1" dirty="0">
                <a:latin typeface="Arial" panose="020B0604020202020204" pitchFamily="34" charset="0"/>
                <a:cs typeface="Arial" panose="020B0604020202020204" pitchFamily="34" charset="0"/>
              </a:rPr>
              <a:t>TC clusters </a:t>
            </a:r>
          </a:p>
        </p:txBody>
      </p:sp>
      <p:sp>
        <p:nvSpPr>
          <p:cNvPr id="20" name="TextBox 19">
            <a:extLst>
              <a:ext uri="{FF2B5EF4-FFF2-40B4-BE49-F238E27FC236}">
                <a16:creationId xmlns:a16="http://schemas.microsoft.com/office/drawing/2014/main" id="{38DD521C-BC83-251E-1834-22868341C297}"/>
              </a:ext>
            </a:extLst>
          </p:cNvPr>
          <p:cNvSpPr txBox="1"/>
          <p:nvPr/>
        </p:nvSpPr>
        <p:spPr>
          <a:xfrm>
            <a:off x="9346308" y="3836563"/>
            <a:ext cx="1982901" cy="1384995"/>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Territorial capitals highly grounded in LECs futures.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Narrative construction  </a:t>
            </a:r>
            <a:r>
              <a:rPr lang="en-GB" sz="1400" b="1" dirty="0">
                <a:latin typeface="Arial" panose="020B0604020202020204" pitchFamily="34" charset="0"/>
                <a:cs typeface="Arial" panose="020B0604020202020204" pitchFamily="34" charset="0"/>
              </a:rPr>
              <a:t>across TC categories</a:t>
            </a:r>
          </a:p>
        </p:txBody>
      </p:sp>
      <p:sp>
        <p:nvSpPr>
          <p:cNvPr id="21" name="Right Brace 20">
            <a:extLst>
              <a:ext uri="{FF2B5EF4-FFF2-40B4-BE49-F238E27FC236}">
                <a16:creationId xmlns:a16="http://schemas.microsoft.com/office/drawing/2014/main" id="{32CE3E51-E7DF-A5CF-28D1-9AF407D6F437}"/>
              </a:ext>
            </a:extLst>
          </p:cNvPr>
          <p:cNvSpPr/>
          <p:nvPr/>
        </p:nvSpPr>
        <p:spPr>
          <a:xfrm>
            <a:off x="6357948" y="2660639"/>
            <a:ext cx="357234" cy="3761618"/>
          </a:xfrm>
          <a:prstGeom prst="rightBrace">
            <a:avLst>
              <a:gd name="adj1" fmla="val 3271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2" name="TextBox 21">
            <a:extLst>
              <a:ext uri="{FF2B5EF4-FFF2-40B4-BE49-F238E27FC236}">
                <a16:creationId xmlns:a16="http://schemas.microsoft.com/office/drawing/2014/main" id="{ED79C6A9-6D5B-D450-F352-FF38B79242C0}"/>
              </a:ext>
            </a:extLst>
          </p:cNvPr>
          <p:cNvSpPr txBox="1"/>
          <p:nvPr/>
        </p:nvSpPr>
        <p:spPr>
          <a:xfrm>
            <a:off x="6248400" y="6513391"/>
            <a:ext cx="5561307" cy="276999"/>
          </a:xfrm>
          <a:prstGeom prst="rect">
            <a:avLst/>
          </a:prstGeom>
          <a:noFill/>
        </p:spPr>
        <p:txBody>
          <a:bodyPr wrap="square">
            <a:spAutoFit/>
          </a:bodyPr>
          <a:lstStyle/>
          <a:p>
            <a:pPr algn="r"/>
            <a:r>
              <a:rPr lang="en-GB" sz="1200" dirty="0"/>
              <a:t>Inductive coding exemplification b</a:t>
            </a:r>
            <a:r>
              <a:rPr lang="en-GB" sz="1200" b="0" dirty="0">
                <a:effectLst/>
              </a:rPr>
              <a:t>ased on diagram from </a:t>
            </a:r>
            <a:r>
              <a:rPr lang="en-US" sz="1200" b="0" dirty="0" err="1">
                <a:effectLst/>
              </a:rPr>
              <a:t>Kyngäs</a:t>
            </a:r>
            <a:r>
              <a:rPr lang="en-US" sz="1200" b="0" dirty="0">
                <a:effectLst/>
              </a:rPr>
              <a:t> et. Al. 2019</a:t>
            </a:r>
            <a:endParaRPr lang="en-GB" sz="1200" b="0" dirty="0">
              <a:effectLst/>
            </a:endParaRPr>
          </a:p>
        </p:txBody>
      </p:sp>
      <p:sp>
        <p:nvSpPr>
          <p:cNvPr id="38" name="TextBox 37">
            <a:extLst>
              <a:ext uri="{FF2B5EF4-FFF2-40B4-BE49-F238E27FC236}">
                <a16:creationId xmlns:a16="http://schemas.microsoft.com/office/drawing/2014/main" id="{B793E8FF-90FE-4224-0CC3-3B873E1D706A}"/>
              </a:ext>
            </a:extLst>
          </p:cNvPr>
          <p:cNvSpPr txBox="1"/>
          <p:nvPr/>
        </p:nvSpPr>
        <p:spPr>
          <a:xfrm>
            <a:off x="1024397" y="4163283"/>
            <a:ext cx="2695918" cy="954107"/>
          </a:xfrm>
          <a:prstGeom prst="rect">
            <a:avLst/>
          </a:prstGeom>
          <a:noFill/>
        </p:spPr>
        <p:txBody>
          <a:bodyPr wrap="square">
            <a:spAutoFit/>
          </a:bodyPr>
          <a:lstStyle/>
          <a:p>
            <a:pPr algn="just"/>
            <a:r>
              <a:rPr lang="en-US" sz="1400" b="0" i="0" dirty="0">
                <a:solidFill>
                  <a:schemeClr val="bg2">
                    <a:lumMod val="50000"/>
                  </a:schemeClr>
                </a:solidFill>
                <a:effectLst/>
                <a:latin typeface="Arial" panose="020B0604020202020204" pitchFamily="34" charset="0"/>
                <a:cs typeface="Arial" panose="020B0604020202020204" pitchFamily="34" charset="0"/>
              </a:rPr>
              <a:t>“Housing projects will focus on </a:t>
            </a:r>
            <a:r>
              <a:rPr lang="en-US" sz="1400" b="0" i="0" dirty="0">
                <a:solidFill>
                  <a:schemeClr val="accent3">
                    <a:lumMod val="75000"/>
                  </a:schemeClr>
                </a:solidFill>
                <a:effectLst/>
                <a:latin typeface="Arial" panose="020B0604020202020204" pitchFamily="34" charset="0"/>
                <a:cs typeface="Arial" panose="020B0604020202020204" pitchFamily="34" charset="0"/>
              </a:rPr>
              <a:t>communities</a:t>
            </a:r>
            <a:r>
              <a:rPr lang="en-US" sz="1400" b="0" i="0" dirty="0">
                <a:solidFill>
                  <a:schemeClr val="bg2">
                    <a:lumMod val="50000"/>
                  </a:schemeClr>
                </a:solidFill>
                <a:effectLst/>
                <a:latin typeface="Arial" panose="020B0604020202020204" pitchFamily="34" charset="0"/>
                <a:cs typeface="Arial" panose="020B0604020202020204" pitchFamily="34" charset="0"/>
              </a:rPr>
              <a:t>, building own small rental houses.”</a:t>
            </a:r>
          </a:p>
          <a:p>
            <a:pPr algn="just"/>
            <a:endParaRPr lang="en-US" sz="1400" dirty="0">
              <a:latin typeface="Arial" panose="020B0604020202020204" pitchFamily="34" charset="0"/>
              <a:cs typeface="Arial" panose="020B0604020202020204" pitchFamily="34" charset="0"/>
            </a:endParaRPr>
          </a:p>
        </p:txBody>
      </p:sp>
      <p:sp>
        <p:nvSpPr>
          <p:cNvPr id="42" name="Title 1">
            <a:extLst>
              <a:ext uri="{FF2B5EF4-FFF2-40B4-BE49-F238E27FC236}">
                <a16:creationId xmlns:a16="http://schemas.microsoft.com/office/drawing/2014/main" id="{04552BBE-5C4E-44A1-C05F-F2585FD7E119}"/>
              </a:ext>
            </a:extLst>
          </p:cNvPr>
          <p:cNvSpPr>
            <a:spLocks noGrp="1"/>
          </p:cNvSpPr>
          <p:nvPr>
            <p:ph type="title"/>
          </p:nvPr>
        </p:nvSpPr>
        <p:spPr>
          <a:xfrm>
            <a:off x="609222" y="365125"/>
            <a:ext cx="11200486" cy="967687"/>
          </a:xfrm>
        </p:spPr>
        <p:txBody>
          <a:bodyPr>
            <a:normAutofit/>
          </a:bodyPr>
          <a:lstStyle/>
          <a:p>
            <a:r>
              <a:rPr lang="en-GB" dirty="0"/>
              <a:t>Coding system</a:t>
            </a:r>
            <a:endParaRPr lang="LID4096"/>
          </a:p>
        </p:txBody>
      </p:sp>
      <p:cxnSp>
        <p:nvCxnSpPr>
          <p:cNvPr id="8" name="Straight Connector 7">
            <a:extLst>
              <a:ext uri="{FF2B5EF4-FFF2-40B4-BE49-F238E27FC236}">
                <a16:creationId xmlns:a16="http://schemas.microsoft.com/office/drawing/2014/main" id="{0DBAC0D2-FC99-E4C7-7E7F-36C63D2475BC}"/>
              </a:ext>
            </a:extLst>
          </p:cNvPr>
          <p:cNvCxnSpPr>
            <a:cxnSpLocks/>
            <a:stCxn id="21" idx="0"/>
          </p:cNvCxnSpPr>
          <p:nvPr/>
        </p:nvCxnSpPr>
        <p:spPr>
          <a:xfrm flipH="1" flipV="1">
            <a:off x="325193" y="2646784"/>
            <a:ext cx="6032755" cy="1385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321C0DD4-2E33-CCAC-9D52-227AF780217C}"/>
              </a:ext>
            </a:extLst>
          </p:cNvPr>
          <p:cNvSpPr txBox="1"/>
          <p:nvPr/>
        </p:nvSpPr>
        <p:spPr>
          <a:xfrm>
            <a:off x="304092" y="2330821"/>
            <a:ext cx="2359762"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Inductive</a:t>
            </a:r>
          </a:p>
        </p:txBody>
      </p:sp>
      <p:grpSp>
        <p:nvGrpSpPr>
          <p:cNvPr id="54" name="Group 53">
            <a:extLst>
              <a:ext uri="{FF2B5EF4-FFF2-40B4-BE49-F238E27FC236}">
                <a16:creationId xmlns:a16="http://schemas.microsoft.com/office/drawing/2014/main" id="{372F8A39-EBBE-F1A2-1C6D-27D9133888C4}"/>
              </a:ext>
            </a:extLst>
          </p:cNvPr>
          <p:cNvGrpSpPr/>
          <p:nvPr/>
        </p:nvGrpSpPr>
        <p:grpSpPr>
          <a:xfrm>
            <a:off x="3952949" y="241713"/>
            <a:ext cx="8051467" cy="2359762"/>
            <a:chOff x="3952949" y="241713"/>
            <a:chExt cx="8051467" cy="2359762"/>
          </a:xfrm>
        </p:grpSpPr>
        <p:sp>
          <p:nvSpPr>
            <p:cNvPr id="25" name="TextBox 24">
              <a:extLst>
                <a:ext uri="{FF2B5EF4-FFF2-40B4-BE49-F238E27FC236}">
                  <a16:creationId xmlns:a16="http://schemas.microsoft.com/office/drawing/2014/main" id="{A47C9A2C-4FB6-119D-DDF1-4E8D123E345A}"/>
                </a:ext>
              </a:extLst>
            </p:cNvPr>
            <p:cNvSpPr txBox="1"/>
            <p:nvPr/>
          </p:nvSpPr>
          <p:spPr>
            <a:xfrm rot="18000000">
              <a:off x="7662489" y="1379024"/>
              <a:ext cx="1524000" cy="314806"/>
            </a:xfrm>
            <a:prstGeom prst="rect">
              <a:avLst/>
            </a:prstGeom>
            <a:noFill/>
          </p:spPr>
          <p:txBody>
            <a:bodyPr wrap="square">
              <a:spAutoFit/>
            </a:bodyPr>
            <a:lstStyle/>
            <a:p>
              <a:r>
                <a:rPr lang="en-GB" sz="1400" b="1" u="sng" dirty="0">
                  <a:latin typeface="Arial" panose="020B0604020202020204" pitchFamily="34" charset="0"/>
                  <a:cs typeface="Arial" panose="020B0604020202020204" pitchFamily="34" charset="0"/>
                </a:rPr>
                <a:t>TC categories</a:t>
              </a:r>
            </a:p>
          </p:txBody>
        </p:sp>
        <p:sp>
          <p:nvSpPr>
            <p:cNvPr id="26" name="Right Brace 25">
              <a:extLst>
                <a:ext uri="{FF2B5EF4-FFF2-40B4-BE49-F238E27FC236}">
                  <a16:creationId xmlns:a16="http://schemas.microsoft.com/office/drawing/2014/main" id="{DD7C2269-B1A3-7910-CD30-C6A905479365}"/>
                </a:ext>
              </a:extLst>
            </p:cNvPr>
            <p:cNvSpPr/>
            <p:nvPr/>
          </p:nvSpPr>
          <p:spPr>
            <a:xfrm rot="5400000">
              <a:off x="7566958" y="-1478362"/>
              <a:ext cx="465827" cy="7693845"/>
            </a:xfrm>
            <a:prstGeom prst="rightBrace">
              <a:avLst>
                <a:gd name="adj1" fmla="val 3271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TextBox 26">
              <a:extLst>
                <a:ext uri="{FF2B5EF4-FFF2-40B4-BE49-F238E27FC236}">
                  <a16:creationId xmlns:a16="http://schemas.microsoft.com/office/drawing/2014/main" id="{C96085F5-44F1-0A18-3063-26961D090E64}"/>
                </a:ext>
              </a:extLst>
            </p:cNvPr>
            <p:cNvSpPr txBox="1"/>
            <p:nvPr/>
          </p:nvSpPr>
          <p:spPr>
            <a:xfrm rot="18000000">
              <a:off x="8061633" y="1193881"/>
              <a:ext cx="1963738" cy="307780"/>
            </a:xfrm>
            <a:prstGeom prst="rect">
              <a:avLst/>
            </a:prstGeom>
            <a:noFill/>
          </p:spPr>
          <p:txBody>
            <a:bodyPr wrap="square">
              <a:spAutoFit/>
            </a:bodyPr>
            <a:lstStyle/>
            <a:p>
              <a:r>
                <a:rPr lang="en-GB" sz="1400" b="1" dirty="0">
                  <a:solidFill>
                    <a:schemeClr val="tx1">
                      <a:lumMod val="65000"/>
                      <a:lumOff val="35000"/>
                    </a:schemeClr>
                  </a:solidFill>
                  <a:latin typeface="Arial" panose="020B0604020202020204" pitchFamily="34" charset="0"/>
                  <a:cs typeface="Arial" panose="020B0604020202020204" pitchFamily="34" charset="0"/>
                </a:rPr>
                <a:t>Built Environment</a:t>
              </a:r>
            </a:p>
          </p:txBody>
        </p:sp>
        <p:sp>
          <p:nvSpPr>
            <p:cNvPr id="28" name="TextBox 27">
              <a:extLst>
                <a:ext uri="{FF2B5EF4-FFF2-40B4-BE49-F238E27FC236}">
                  <a16:creationId xmlns:a16="http://schemas.microsoft.com/office/drawing/2014/main" id="{E0EBB834-A64B-8D70-0839-AE027C072DF2}"/>
                </a:ext>
              </a:extLst>
            </p:cNvPr>
            <p:cNvSpPr txBox="1"/>
            <p:nvPr/>
          </p:nvSpPr>
          <p:spPr>
            <a:xfrm rot="18000000">
              <a:off x="8479909" y="1379024"/>
              <a:ext cx="1524000" cy="314806"/>
            </a:xfrm>
            <a:prstGeom prst="rect">
              <a:avLst/>
            </a:prstGeom>
            <a:noFill/>
          </p:spPr>
          <p:txBody>
            <a:bodyPr wrap="square">
              <a:spAutoFit/>
            </a:bodyPr>
            <a:lstStyle/>
            <a:p>
              <a:r>
                <a:rPr lang="en-GB" sz="1400" dirty="0">
                  <a:solidFill>
                    <a:schemeClr val="accent2">
                      <a:lumMod val="75000"/>
                    </a:schemeClr>
                  </a:solidFill>
                  <a:latin typeface="Arial" panose="020B0604020202020204" pitchFamily="34" charset="0"/>
                  <a:cs typeface="Arial" panose="020B0604020202020204" pitchFamily="34" charset="0"/>
                </a:rPr>
                <a:t>Infrastructure</a:t>
              </a:r>
            </a:p>
          </p:txBody>
        </p:sp>
        <p:sp>
          <p:nvSpPr>
            <p:cNvPr id="29" name="TextBox 28">
              <a:extLst>
                <a:ext uri="{FF2B5EF4-FFF2-40B4-BE49-F238E27FC236}">
                  <a16:creationId xmlns:a16="http://schemas.microsoft.com/office/drawing/2014/main" id="{42731F59-39CF-592E-FF98-E7788E4284C5}"/>
                </a:ext>
              </a:extLst>
            </p:cNvPr>
            <p:cNvSpPr txBox="1"/>
            <p:nvPr/>
          </p:nvSpPr>
          <p:spPr>
            <a:xfrm rot="18000000">
              <a:off x="8774260" y="1379024"/>
              <a:ext cx="1524000" cy="314806"/>
            </a:xfrm>
            <a:prstGeom prst="rect">
              <a:avLst/>
            </a:prstGeom>
            <a:noFill/>
          </p:spPr>
          <p:txBody>
            <a:bodyPr wrap="square">
              <a:spAutoFit/>
            </a:bodyPr>
            <a:lstStyle/>
            <a:p>
              <a:r>
                <a:rPr lang="en-GB" sz="1400" dirty="0">
                  <a:solidFill>
                    <a:schemeClr val="accent4">
                      <a:lumMod val="50000"/>
                    </a:schemeClr>
                  </a:solidFill>
                  <a:latin typeface="Arial" panose="020B0604020202020204" pitchFamily="34" charset="0"/>
                  <a:cs typeface="Arial" panose="020B0604020202020204" pitchFamily="34" charset="0"/>
                </a:rPr>
                <a:t>Natural</a:t>
              </a:r>
            </a:p>
          </p:txBody>
        </p:sp>
        <p:sp>
          <p:nvSpPr>
            <p:cNvPr id="30" name="TextBox 29">
              <a:extLst>
                <a:ext uri="{FF2B5EF4-FFF2-40B4-BE49-F238E27FC236}">
                  <a16:creationId xmlns:a16="http://schemas.microsoft.com/office/drawing/2014/main" id="{FBEB8FEA-EA1F-1493-9C31-1ABBEE189397}"/>
                </a:ext>
              </a:extLst>
            </p:cNvPr>
            <p:cNvSpPr txBox="1"/>
            <p:nvPr/>
          </p:nvSpPr>
          <p:spPr>
            <a:xfrm rot="18000000">
              <a:off x="9087272" y="1379025"/>
              <a:ext cx="1524000" cy="314806"/>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Human</a:t>
              </a:r>
            </a:p>
          </p:txBody>
        </p:sp>
        <p:sp>
          <p:nvSpPr>
            <p:cNvPr id="31" name="TextBox 30">
              <a:extLst>
                <a:ext uri="{FF2B5EF4-FFF2-40B4-BE49-F238E27FC236}">
                  <a16:creationId xmlns:a16="http://schemas.microsoft.com/office/drawing/2014/main" id="{84C34F68-29FD-6609-EB98-9BB1E24B7DE6}"/>
                </a:ext>
              </a:extLst>
            </p:cNvPr>
            <p:cNvSpPr txBox="1"/>
            <p:nvPr/>
          </p:nvSpPr>
          <p:spPr>
            <a:xfrm rot="18000000">
              <a:off x="9400283" y="1379024"/>
              <a:ext cx="1524000" cy="314806"/>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Social</a:t>
              </a:r>
            </a:p>
          </p:txBody>
        </p:sp>
        <p:sp>
          <p:nvSpPr>
            <p:cNvPr id="32" name="TextBox 31">
              <a:extLst>
                <a:ext uri="{FF2B5EF4-FFF2-40B4-BE49-F238E27FC236}">
                  <a16:creationId xmlns:a16="http://schemas.microsoft.com/office/drawing/2014/main" id="{C54412E6-445C-3242-B6E1-CFB61000F7BE}"/>
                </a:ext>
              </a:extLst>
            </p:cNvPr>
            <p:cNvSpPr txBox="1"/>
            <p:nvPr/>
          </p:nvSpPr>
          <p:spPr>
            <a:xfrm rot="18000000">
              <a:off x="9736884" y="1379024"/>
              <a:ext cx="1524000" cy="314806"/>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Cultural</a:t>
              </a:r>
            </a:p>
          </p:txBody>
        </p:sp>
        <p:sp>
          <p:nvSpPr>
            <p:cNvPr id="33" name="TextBox 32">
              <a:extLst>
                <a:ext uri="{FF2B5EF4-FFF2-40B4-BE49-F238E27FC236}">
                  <a16:creationId xmlns:a16="http://schemas.microsoft.com/office/drawing/2014/main" id="{71E33D90-EF93-5B24-9328-E42B406A049A}"/>
                </a:ext>
              </a:extLst>
            </p:cNvPr>
            <p:cNvSpPr txBox="1"/>
            <p:nvPr/>
          </p:nvSpPr>
          <p:spPr>
            <a:xfrm rot="18000000">
              <a:off x="10049895" y="1379025"/>
              <a:ext cx="1524000" cy="314806"/>
            </a:xfrm>
            <a:prstGeom prst="rect">
              <a:avLst/>
            </a:prstGeom>
            <a:noFill/>
          </p:spPr>
          <p:txBody>
            <a:bodyPr wrap="square">
              <a:spAutoFit/>
            </a:bodyPr>
            <a:lstStyle/>
            <a:p>
              <a:r>
                <a:rPr lang="en-GB" sz="1400" dirty="0">
                  <a:solidFill>
                    <a:srgbClr val="0070C0"/>
                  </a:solidFill>
                  <a:latin typeface="Arial" panose="020B0604020202020204" pitchFamily="34" charset="0"/>
                  <a:cs typeface="Arial" panose="020B0604020202020204" pitchFamily="34" charset="0"/>
                </a:rPr>
                <a:t>Economic</a:t>
              </a:r>
            </a:p>
          </p:txBody>
        </p:sp>
        <p:sp>
          <p:nvSpPr>
            <p:cNvPr id="34" name="TextBox 33">
              <a:extLst>
                <a:ext uri="{FF2B5EF4-FFF2-40B4-BE49-F238E27FC236}">
                  <a16:creationId xmlns:a16="http://schemas.microsoft.com/office/drawing/2014/main" id="{1B57DE24-EF9C-B198-DAAE-DA82723D6779}"/>
                </a:ext>
              </a:extLst>
            </p:cNvPr>
            <p:cNvSpPr txBox="1"/>
            <p:nvPr/>
          </p:nvSpPr>
          <p:spPr>
            <a:xfrm rot="18000000">
              <a:off x="4919663" y="1240393"/>
              <a:ext cx="1856328" cy="307777"/>
            </a:xfrm>
            <a:prstGeom prst="rect">
              <a:avLst/>
            </a:prstGeom>
            <a:noFill/>
          </p:spPr>
          <p:txBody>
            <a:bodyPr wrap="square">
              <a:spAutoFit/>
            </a:bodyPr>
            <a:lstStyle/>
            <a:p>
              <a:r>
                <a:rPr lang="en-GB" sz="1400" dirty="0">
                  <a:solidFill>
                    <a:srgbClr val="7030A0"/>
                  </a:solidFill>
                  <a:latin typeface="Arial" panose="020B0604020202020204" pitchFamily="34" charset="0"/>
                  <a:cs typeface="Arial" panose="020B0604020202020204" pitchFamily="34" charset="0"/>
                </a:rPr>
                <a:t>Probable Futures</a:t>
              </a:r>
            </a:p>
          </p:txBody>
        </p:sp>
        <p:sp>
          <p:nvSpPr>
            <p:cNvPr id="35" name="TextBox 34">
              <a:extLst>
                <a:ext uri="{FF2B5EF4-FFF2-40B4-BE49-F238E27FC236}">
                  <a16:creationId xmlns:a16="http://schemas.microsoft.com/office/drawing/2014/main" id="{E7D19722-AA3B-CA6E-8267-B7B261D641E2}"/>
                </a:ext>
              </a:extLst>
            </p:cNvPr>
            <p:cNvSpPr txBox="1"/>
            <p:nvPr/>
          </p:nvSpPr>
          <p:spPr>
            <a:xfrm rot="18000000">
              <a:off x="5244209" y="1236153"/>
              <a:ext cx="1866121" cy="307777"/>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Preferred futures</a:t>
              </a:r>
            </a:p>
          </p:txBody>
        </p:sp>
        <p:sp>
          <p:nvSpPr>
            <p:cNvPr id="36" name="TextBox 35">
              <a:extLst>
                <a:ext uri="{FF2B5EF4-FFF2-40B4-BE49-F238E27FC236}">
                  <a16:creationId xmlns:a16="http://schemas.microsoft.com/office/drawing/2014/main" id="{E1DA56FA-C3AD-BE55-FA0E-D61A4D69141D}"/>
                </a:ext>
              </a:extLst>
            </p:cNvPr>
            <p:cNvSpPr txBox="1"/>
            <p:nvPr/>
          </p:nvSpPr>
          <p:spPr>
            <a:xfrm rot="18000000">
              <a:off x="5520707" y="1165402"/>
              <a:ext cx="2029513" cy="307777"/>
            </a:xfrm>
            <a:prstGeom prst="rect">
              <a:avLst/>
            </a:prstGeom>
            <a:noFill/>
          </p:spPr>
          <p:txBody>
            <a:bodyPr wrap="square">
              <a:spAutoFit/>
            </a:bodyPr>
            <a:lstStyle/>
            <a:p>
              <a:r>
                <a:rPr lang="en-GB" sz="1400" dirty="0">
                  <a:solidFill>
                    <a:srgbClr val="FF0000"/>
                  </a:solidFill>
                  <a:latin typeface="Arial" panose="020B0604020202020204" pitchFamily="34" charset="0"/>
                  <a:cs typeface="Arial" panose="020B0604020202020204" pitchFamily="34" charset="0"/>
                </a:rPr>
                <a:t>Present TC</a:t>
              </a:r>
            </a:p>
          </p:txBody>
        </p:sp>
        <p:sp>
          <p:nvSpPr>
            <p:cNvPr id="37" name="TextBox 36">
              <a:extLst>
                <a:ext uri="{FF2B5EF4-FFF2-40B4-BE49-F238E27FC236}">
                  <a16:creationId xmlns:a16="http://schemas.microsoft.com/office/drawing/2014/main" id="{7C086502-148B-BF7D-1316-D4DDA518710C}"/>
                </a:ext>
              </a:extLst>
            </p:cNvPr>
            <p:cNvSpPr txBox="1"/>
            <p:nvPr/>
          </p:nvSpPr>
          <p:spPr>
            <a:xfrm rot="18000000">
              <a:off x="5819181" y="1165402"/>
              <a:ext cx="2029513" cy="307777"/>
            </a:xfrm>
            <a:prstGeom prst="rect">
              <a:avLst/>
            </a:prstGeom>
            <a:noFill/>
          </p:spPr>
          <p:txBody>
            <a:bodyPr wrap="square">
              <a:spAutoFit/>
            </a:bodyPr>
            <a:lstStyle/>
            <a:p>
              <a:r>
                <a:rPr lang="en-GB" sz="1400" dirty="0">
                  <a:solidFill>
                    <a:schemeClr val="accent2">
                      <a:lumMod val="25000"/>
                    </a:schemeClr>
                  </a:solidFill>
                  <a:latin typeface="Arial" panose="020B0604020202020204" pitchFamily="34" charset="0"/>
                  <a:cs typeface="Arial" panose="020B0604020202020204" pitchFamily="34" charset="0"/>
                </a:rPr>
                <a:t>Memories</a:t>
              </a:r>
            </a:p>
          </p:txBody>
        </p:sp>
        <p:sp>
          <p:nvSpPr>
            <p:cNvPr id="39" name="TextBox 38">
              <a:extLst>
                <a:ext uri="{FF2B5EF4-FFF2-40B4-BE49-F238E27FC236}">
                  <a16:creationId xmlns:a16="http://schemas.microsoft.com/office/drawing/2014/main" id="{23054E7D-C124-78FB-7E2F-20334DE3B04B}"/>
                </a:ext>
              </a:extLst>
            </p:cNvPr>
            <p:cNvSpPr txBox="1"/>
            <p:nvPr/>
          </p:nvSpPr>
          <p:spPr>
            <a:xfrm rot="18000000">
              <a:off x="4536604" y="1240393"/>
              <a:ext cx="1856328" cy="307777"/>
            </a:xfrm>
            <a:prstGeom prst="rect">
              <a:avLst/>
            </a:prstGeom>
            <a:noFill/>
          </p:spPr>
          <p:txBody>
            <a:bodyPr wrap="square">
              <a:spAutoFit/>
            </a:bodyPr>
            <a:lstStyle/>
            <a:p>
              <a:r>
                <a:rPr lang="en-GB" sz="1400" b="1" u="sng" dirty="0">
                  <a:latin typeface="Arial" panose="020B0604020202020204" pitchFamily="34" charset="0"/>
                  <a:cs typeface="Arial" panose="020B0604020202020204" pitchFamily="34" charset="0"/>
                </a:rPr>
                <a:t>Time dim. &amp; futures</a:t>
              </a:r>
            </a:p>
          </p:txBody>
        </p:sp>
        <p:cxnSp>
          <p:nvCxnSpPr>
            <p:cNvPr id="4" name="Straight Connector 3">
              <a:extLst>
                <a:ext uri="{FF2B5EF4-FFF2-40B4-BE49-F238E27FC236}">
                  <a16:creationId xmlns:a16="http://schemas.microsoft.com/office/drawing/2014/main" id="{6732087E-C033-DFBE-0464-A33DE7C17533}"/>
                </a:ext>
              </a:extLst>
            </p:cNvPr>
            <p:cNvCxnSpPr/>
            <p:nvPr/>
          </p:nvCxnSpPr>
          <p:spPr>
            <a:xfrm flipV="1">
              <a:off x="11642222" y="365125"/>
              <a:ext cx="0" cy="177052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TextBox 39">
              <a:extLst>
                <a:ext uri="{FF2B5EF4-FFF2-40B4-BE49-F238E27FC236}">
                  <a16:creationId xmlns:a16="http://schemas.microsoft.com/office/drawing/2014/main" id="{C3936B82-7EB0-C85C-3384-733162B0EC16}"/>
                </a:ext>
              </a:extLst>
            </p:cNvPr>
            <p:cNvSpPr txBox="1"/>
            <p:nvPr/>
          </p:nvSpPr>
          <p:spPr>
            <a:xfrm rot="5400000">
              <a:off x="10670647" y="1267705"/>
              <a:ext cx="2359762"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Deductive</a:t>
              </a:r>
            </a:p>
          </p:txBody>
        </p:sp>
        <p:sp>
          <p:nvSpPr>
            <p:cNvPr id="6" name="TextBox 5">
              <a:extLst>
                <a:ext uri="{FF2B5EF4-FFF2-40B4-BE49-F238E27FC236}">
                  <a16:creationId xmlns:a16="http://schemas.microsoft.com/office/drawing/2014/main" id="{0408C073-01C8-855C-5559-4D5DCAAC7C77}"/>
                </a:ext>
              </a:extLst>
            </p:cNvPr>
            <p:cNvSpPr txBox="1"/>
            <p:nvPr/>
          </p:nvSpPr>
          <p:spPr>
            <a:xfrm rot="18000000">
              <a:off x="10455009" y="1379025"/>
              <a:ext cx="1524000" cy="314806"/>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X</a:t>
              </a:r>
            </a:p>
          </p:txBody>
        </p:sp>
        <p:cxnSp>
          <p:nvCxnSpPr>
            <p:cNvPr id="9" name="Straight Connector 8">
              <a:extLst>
                <a:ext uri="{FF2B5EF4-FFF2-40B4-BE49-F238E27FC236}">
                  <a16:creationId xmlns:a16="http://schemas.microsoft.com/office/drawing/2014/main" id="{FFB20202-E871-6DFB-7A74-BDA7957B7B61}"/>
                </a:ext>
              </a:extLst>
            </p:cNvPr>
            <p:cNvCxnSpPr/>
            <p:nvPr/>
          </p:nvCxnSpPr>
          <p:spPr>
            <a:xfrm flipV="1">
              <a:off x="3952949" y="363541"/>
              <a:ext cx="0" cy="177052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5" name="TextBox 44">
            <a:extLst>
              <a:ext uri="{FF2B5EF4-FFF2-40B4-BE49-F238E27FC236}">
                <a16:creationId xmlns:a16="http://schemas.microsoft.com/office/drawing/2014/main" id="{EC2D2CAC-1D76-F8A2-03B7-93F56B5D3F0F}"/>
              </a:ext>
            </a:extLst>
          </p:cNvPr>
          <p:cNvSpPr txBox="1"/>
          <p:nvPr/>
        </p:nvSpPr>
        <p:spPr>
          <a:xfrm>
            <a:off x="1024397" y="4997473"/>
            <a:ext cx="2695918" cy="1384995"/>
          </a:xfrm>
          <a:prstGeom prst="rect">
            <a:avLst/>
          </a:prstGeom>
          <a:noFill/>
        </p:spPr>
        <p:txBody>
          <a:bodyPr wrap="square">
            <a:spAutoFit/>
          </a:bodyPr>
          <a:lstStyle/>
          <a:p>
            <a:pPr algn="just"/>
            <a:r>
              <a:rPr lang="en-US" sz="1400" b="0" i="0" dirty="0">
                <a:solidFill>
                  <a:schemeClr val="accent2">
                    <a:lumMod val="75000"/>
                  </a:schemeClr>
                </a:solidFill>
                <a:effectLst/>
                <a:latin typeface="Arial" panose="020B0604020202020204" pitchFamily="34" charset="0"/>
                <a:cs typeface="Arial" panose="020B0604020202020204" pitchFamily="34" charset="0"/>
              </a:rPr>
              <a:t>“</a:t>
            </a:r>
            <a:r>
              <a:rPr lang="en-US" sz="1400" b="0" i="0" dirty="0">
                <a:solidFill>
                  <a:srgbClr val="0070C0"/>
                </a:solidFill>
                <a:effectLst/>
                <a:latin typeface="Arial" panose="020B0604020202020204" pitchFamily="34" charset="0"/>
                <a:cs typeface="Arial" panose="020B0604020202020204" pitchFamily="34" charset="0"/>
              </a:rPr>
              <a:t>small scale farming</a:t>
            </a:r>
            <a:r>
              <a:rPr lang="en-US" sz="1400" b="0" i="0" dirty="0">
                <a:solidFill>
                  <a:schemeClr val="accent2">
                    <a:lumMod val="75000"/>
                  </a:schemeClr>
                </a:solidFill>
                <a:effectLst/>
                <a:latin typeface="Arial" panose="020B0604020202020204" pitchFamily="34" charset="0"/>
                <a:cs typeface="Arial" panose="020B0604020202020204" pitchFamily="34" charset="0"/>
              </a:rPr>
              <a:t> protects </a:t>
            </a:r>
            <a:r>
              <a:rPr lang="en-US" sz="1400" b="0" i="0" dirty="0">
                <a:solidFill>
                  <a:schemeClr val="accent4">
                    <a:lumMod val="50000"/>
                  </a:schemeClr>
                </a:solidFill>
                <a:effectLst/>
                <a:latin typeface="Arial" panose="020B0604020202020204" pitchFamily="34" charset="0"/>
                <a:cs typeface="Arial" panose="020B0604020202020204" pitchFamily="34" charset="0"/>
              </a:rPr>
              <a:t>open land</a:t>
            </a:r>
            <a:r>
              <a:rPr lang="en-US" sz="1400" b="0" i="0" dirty="0">
                <a:solidFill>
                  <a:schemeClr val="accent2">
                    <a:lumMod val="75000"/>
                  </a:schemeClr>
                </a:solidFill>
                <a:effectLst/>
                <a:latin typeface="Arial" panose="020B0604020202020204" pitchFamily="34" charset="0"/>
                <a:cs typeface="Arial" panose="020B0604020202020204" pitchFamily="34" charset="0"/>
              </a:rPr>
              <a:t>…future automated farming, technology will allows us to pursue the things we really want.”</a:t>
            </a:r>
          </a:p>
          <a:p>
            <a:pPr algn="just"/>
            <a:endParaRPr lang="en-US" sz="140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C584AC8-7944-5A40-AD66-892B9BC3281B}"/>
              </a:ext>
            </a:extLst>
          </p:cNvPr>
          <p:cNvCxnSpPr>
            <a:cxnSpLocks/>
          </p:cNvCxnSpPr>
          <p:nvPr/>
        </p:nvCxnSpPr>
        <p:spPr>
          <a:xfrm flipH="1" flipV="1">
            <a:off x="275069" y="6389328"/>
            <a:ext cx="6053856" cy="39789"/>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3378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1" grpId="0" animBg="1"/>
      <p:bldP spid="22" grpId="0"/>
      <p:bldP spid="38" grpId="0"/>
      <p:bldP spid="23"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CD679-329C-10EC-60B0-A689CD864ED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F5450A58-6101-CA2C-AE9E-246CAC6645DE}"/>
              </a:ext>
            </a:extLst>
          </p:cNvPr>
          <p:cNvSpPr txBox="1"/>
          <p:nvPr/>
        </p:nvSpPr>
        <p:spPr>
          <a:xfrm>
            <a:off x="4608546" y="3193787"/>
            <a:ext cx="2759089" cy="2893100"/>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Flexibility </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Reduced motivation</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Convenience</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Improved collaboration</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Limited Face-to-Face Interaction</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Self-paced Learning</a:t>
            </a:r>
            <a:endParaRPr lang="en-GB" sz="1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28C7AD2-D26B-2BF4-290B-530DC43D6961}"/>
              </a:ext>
            </a:extLst>
          </p:cNvPr>
          <p:cNvSpPr txBox="1"/>
          <p:nvPr/>
        </p:nvSpPr>
        <p:spPr>
          <a:xfrm>
            <a:off x="4160182" y="3190232"/>
            <a:ext cx="1757212" cy="2462213"/>
          </a:xfrm>
          <a:prstGeom prst="rect">
            <a:avLst/>
          </a:prstGeom>
          <a:noFill/>
        </p:spPr>
        <p:txBody>
          <a:bodyPr wrap="none" rtlCol="0">
            <a:spAutoFit/>
          </a:bodyPr>
          <a:lstStyle/>
          <a:p>
            <a:r>
              <a:rPr lang="en-US" sz="1400" dirty="0">
                <a:solidFill>
                  <a:schemeClr val="accent3">
                    <a:lumMod val="75000"/>
                  </a:schemeClr>
                </a:solidFill>
                <a:latin typeface="Arial" panose="020B0604020202020204" pitchFamily="34" charset="0"/>
                <a:cs typeface="Arial" panose="020B0604020202020204" pitchFamily="34" charset="0"/>
              </a:rPr>
              <a:t>Community </a:t>
            </a:r>
          </a:p>
          <a:p>
            <a:endParaRPr lang="en-US" sz="1400" dirty="0">
              <a:solidFill>
                <a:srgbClr val="00B050"/>
              </a:solidFill>
              <a:latin typeface="Arial" panose="020B0604020202020204" pitchFamily="34" charset="0"/>
              <a:cs typeface="Arial" panose="020B0604020202020204" pitchFamily="34" charset="0"/>
            </a:endParaRPr>
          </a:p>
          <a:p>
            <a:r>
              <a:rPr lang="en-US" sz="1400" dirty="0">
                <a:solidFill>
                  <a:schemeClr val="bg2">
                    <a:lumMod val="50000"/>
                  </a:schemeClr>
                </a:solidFill>
                <a:latin typeface="Arial" panose="020B0604020202020204" pitchFamily="34" charset="0"/>
                <a:cs typeface="Arial" panose="020B0604020202020204" pitchFamily="34" charset="0"/>
              </a:rPr>
              <a:t>Small rental houses</a:t>
            </a:r>
          </a:p>
          <a:p>
            <a:endParaRPr lang="en-US" sz="1400" dirty="0">
              <a:solidFill>
                <a:schemeClr val="bg2">
                  <a:lumMod val="50000"/>
                </a:schemeClr>
              </a:solidFill>
              <a:latin typeface="Arial" panose="020B0604020202020204" pitchFamily="34" charset="0"/>
              <a:cs typeface="Arial" panose="020B0604020202020204" pitchFamily="34" charset="0"/>
            </a:endParaRPr>
          </a:p>
          <a:p>
            <a:r>
              <a:rPr lang="en-US" sz="1400" dirty="0">
                <a:solidFill>
                  <a:srgbClr val="0070C0"/>
                </a:solidFill>
                <a:latin typeface="Arial" panose="020B0604020202020204" pitchFamily="34" charset="0"/>
                <a:cs typeface="Arial" panose="020B0604020202020204" pitchFamily="34" charset="0"/>
              </a:rPr>
              <a:t>Small scale farming</a:t>
            </a:r>
          </a:p>
          <a:p>
            <a:endParaRPr lang="en-US" sz="1400" dirty="0">
              <a:solidFill>
                <a:srgbClr val="0070C0"/>
              </a:solidFill>
              <a:latin typeface="Arial" panose="020B0604020202020204" pitchFamily="34" charset="0"/>
              <a:cs typeface="Arial" panose="020B0604020202020204" pitchFamily="34" charset="0"/>
            </a:endParaRPr>
          </a:p>
          <a:p>
            <a:r>
              <a:rPr lang="en-US" sz="1400" dirty="0">
                <a:solidFill>
                  <a:schemeClr val="accent2">
                    <a:lumMod val="75000"/>
                  </a:schemeClr>
                </a:solidFill>
                <a:latin typeface="Arial" panose="020B0604020202020204" pitchFamily="34" charset="0"/>
                <a:cs typeface="Arial" panose="020B0604020202020204" pitchFamily="34" charset="0"/>
              </a:rPr>
              <a:t>Automated farming</a:t>
            </a:r>
          </a:p>
          <a:p>
            <a:endParaRPr lang="en-US" sz="1400" dirty="0">
              <a:solidFill>
                <a:schemeClr val="accent2">
                  <a:lumMod val="75000"/>
                </a:schemeClr>
              </a:solidFill>
              <a:latin typeface="Arial" panose="020B0604020202020204" pitchFamily="34" charset="0"/>
              <a:cs typeface="Arial" panose="020B0604020202020204" pitchFamily="34" charset="0"/>
            </a:endParaRPr>
          </a:p>
          <a:p>
            <a:r>
              <a:rPr lang="en-US" sz="1400" dirty="0">
                <a:solidFill>
                  <a:schemeClr val="accent2">
                    <a:lumMod val="75000"/>
                  </a:schemeClr>
                </a:solidFill>
                <a:latin typeface="Arial" panose="020B0604020202020204" pitchFamily="34" charset="0"/>
                <a:cs typeface="Arial" panose="020B0604020202020204" pitchFamily="34" charset="0"/>
              </a:rPr>
              <a:t>Green technologies</a:t>
            </a:r>
          </a:p>
          <a:p>
            <a:endParaRPr lang="en-US" sz="1400" dirty="0">
              <a:solidFill>
                <a:schemeClr val="accent2">
                  <a:lumMod val="75000"/>
                </a:schemeClr>
              </a:solidFill>
              <a:latin typeface="Arial" panose="020B0604020202020204" pitchFamily="34" charset="0"/>
              <a:cs typeface="Arial" panose="020B0604020202020204" pitchFamily="34" charset="0"/>
            </a:endParaRPr>
          </a:p>
          <a:p>
            <a:r>
              <a:rPr lang="en-US" sz="1400" dirty="0">
                <a:solidFill>
                  <a:schemeClr val="accent4">
                    <a:lumMod val="50000"/>
                  </a:schemeClr>
                </a:solidFill>
                <a:latin typeface="Arial" panose="020B0604020202020204" pitchFamily="34" charset="0"/>
                <a:cs typeface="Arial" panose="020B0604020202020204" pitchFamily="34" charset="0"/>
              </a:rPr>
              <a:t>Open land</a:t>
            </a:r>
          </a:p>
        </p:txBody>
      </p:sp>
      <p:sp>
        <p:nvSpPr>
          <p:cNvPr id="13" name="TextBox 12">
            <a:extLst>
              <a:ext uri="{FF2B5EF4-FFF2-40B4-BE49-F238E27FC236}">
                <a16:creationId xmlns:a16="http://schemas.microsoft.com/office/drawing/2014/main" id="{382BC2E2-7F2A-6718-4CD7-6E2AC0C392BA}"/>
              </a:ext>
            </a:extLst>
          </p:cNvPr>
          <p:cNvSpPr txBox="1"/>
          <p:nvPr/>
        </p:nvSpPr>
        <p:spPr>
          <a:xfrm>
            <a:off x="1823695" y="4786088"/>
            <a:ext cx="184731" cy="369332"/>
          </a:xfrm>
          <a:prstGeom prst="rect">
            <a:avLst/>
          </a:prstGeom>
          <a:noFill/>
        </p:spPr>
        <p:txBody>
          <a:bodyPr wrap="none" rtlCol="0">
            <a:spAutoFit/>
          </a:bodyPr>
          <a:lstStyle/>
          <a:p>
            <a:endParaRPr lang="en-GB"/>
          </a:p>
        </p:txBody>
      </p:sp>
      <p:sp>
        <p:nvSpPr>
          <p:cNvPr id="14" name="TextBox 13">
            <a:extLst>
              <a:ext uri="{FF2B5EF4-FFF2-40B4-BE49-F238E27FC236}">
                <a16:creationId xmlns:a16="http://schemas.microsoft.com/office/drawing/2014/main" id="{85B33338-E69C-2482-9685-5A29E99AAA69}"/>
              </a:ext>
            </a:extLst>
          </p:cNvPr>
          <p:cNvSpPr txBox="1"/>
          <p:nvPr/>
        </p:nvSpPr>
        <p:spPr>
          <a:xfrm>
            <a:off x="1024397" y="3148991"/>
            <a:ext cx="2695918" cy="1169551"/>
          </a:xfrm>
          <a:prstGeom prst="rect">
            <a:avLst/>
          </a:prstGeom>
          <a:noFill/>
        </p:spPr>
        <p:txBody>
          <a:bodyPr wrap="square">
            <a:spAutoFit/>
          </a:bodyPr>
          <a:lstStyle/>
          <a:p>
            <a:pPr algn="just"/>
            <a:r>
              <a:rPr lang="en-US" sz="1400" b="1" i="0" dirty="0">
                <a:effectLst/>
                <a:latin typeface="Arial" panose="020B0604020202020204" pitchFamily="34" charset="0"/>
                <a:cs typeface="Arial" panose="020B0604020202020204" pitchFamily="34" charset="0"/>
              </a:rPr>
              <a:t>Quotes </a:t>
            </a:r>
            <a:r>
              <a:rPr lang="en-US" sz="1400" b="1" i="0" dirty="0" err="1">
                <a:effectLst/>
                <a:latin typeface="Arial" panose="020B0604020202020204" pitchFamily="34" charset="0"/>
                <a:cs typeface="Arial" panose="020B0604020202020204" pitchFamily="34" charset="0"/>
              </a:rPr>
              <a:t>Norrbotten</a:t>
            </a:r>
            <a:r>
              <a:rPr lang="en-US" sz="1400" b="1" i="0" dirty="0">
                <a:effectLst/>
                <a:latin typeface="Arial" panose="020B0604020202020204" pitchFamily="34" charset="0"/>
                <a:cs typeface="Arial" panose="020B0604020202020204" pitchFamily="34" charset="0"/>
              </a:rPr>
              <a:t> transcript: </a:t>
            </a:r>
            <a:r>
              <a:rPr lang="en-US" sz="1400" b="0" i="0" dirty="0">
                <a:solidFill>
                  <a:schemeClr val="accent3">
                    <a:lumMod val="75000"/>
                  </a:schemeClr>
                </a:solidFill>
                <a:effectLst/>
                <a:latin typeface="Arial" panose="020B0604020202020204" pitchFamily="34" charset="0"/>
                <a:cs typeface="Arial" panose="020B0604020202020204" pitchFamily="34" charset="0"/>
              </a:rPr>
              <a:t>”Community will be key, we’ll </a:t>
            </a:r>
            <a:r>
              <a:rPr lang="en-US" sz="1400" b="0" i="0" dirty="0">
                <a:solidFill>
                  <a:srgbClr val="0070C0"/>
                </a:solidFill>
                <a:effectLst/>
                <a:latin typeface="Arial" panose="020B0604020202020204" pitchFamily="34" charset="0"/>
                <a:cs typeface="Arial" panose="020B0604020202020204" pitchFamily="34" charset="0"/>
              </a:rPr>
              <a:t>farm</a:t>
            </a:r>
            <a:r>
              <a:rPr lang="en-US" sz="1400" b="0" i="0" dirty="0">
                <a:solidFill>
                  <a:schemeClr val="accent3">
                    <a:lumMod val="75000"/>
                  </a:schemeClr>
                </a:solidFill>
                <a:effectLst/>
                <a:latin typeface="Arial" panose="020B0604020202020204" pitchFamily="34" charset="0"/>
                <a:cs typeface="Arial" panose="020B0604020202020204" pitchFamily="34" charset="0"/>
              </a:rPr>
              <a:t> together, </a:t>
            </a:r>
            <a:r>
              <a:rPr lang="en-US" sz="1400" b="0" i="0" dirty="0">
                <a:solidFill>
                  <a:schemeClr val="bg2">
                    <a:lumMod val="50000"/>
                  </a:schemeClr>
                </a:solidFill>
                <a:effectLst/>
                <a:latin typeface="Arial" panose="020B0604020202020204" pitchFamily="34" charset="0"/>
                <a:cs typeface="Arial" panose="020B0604020202020204" pitchFamily="34" charset="0"/>
              </a:rPr>
              <a:t>build houses </a:t>
            </a:r>
            <a:r>
              <a:rPr lang="en-US" sz="1400" b="0" i="0" dirty="0">
                <a:solidFill>
                  <a:schemeClr val="accent3">
                    <a:lumMod val="75000"/>
                  </a:schemeClr>
                </a:solidFill>
                <a:effectLst/>
                <a:latin typeface="Arial" panose="020B0604020202020204" pitchFamily="34" charset="0"/>
                <a:cs typeface="Arial" panose="020B0604020202020204" pitchFamily="34" charset="0"/>
              </a:rPr>
              <a:t>together.”</a:t>
            </a:r>
          </a:p>
          <a:p>
            <a:pPr algn="just"/>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3B12133-BC44-85E0-0B65-E4911C70F26C}"/>
              </a:ext>
            </a:extLst>
          </p:cNvPr>
          <p:cNvSpPr txBox="1"/>
          <p:nvPr/>
        </p:nvSpPr>
        <p:spPr>
          <a:xfrm>
            <a:off x="4160181" y="2665606"/>
            <a:ext cx="2168744"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Codes: </a:t>
            </a:r>
          </a:p>
          <a:p>
            <a:r>
              <a:rPr lang="en-GB" sz="1400" b="1" dirty="0">
                <a:latin typeface="Arial" panose="020B0604020202020204" pitchFamily="34" charset="0"/>
                <a:cs typeface="Arial" panose="020B0604020202020204" pitchFamily="34" charset="0"/>
              </a:rPr>
              <a:t>TC sub-aspects</a:t>
            </a:r>
          </a:p>
        </p:txBody>
      </p:sp>
      <p:sp>
        <p:nvSpPr>
          <p:cNvPr id="16" name="TextBox 15">
            <a:extLst>
              <a:ext uri="{FF2B5EF4-FFF2-40B4-BE49-F238E27FC236}">
                <a16:creationId xmlns:a16="http://schemas.microsoft.com/office/drawing/2014/main" id="{F4AA0791-9E0B-5430-EC1A-64903C600B81}"/>
              </a:ext>
            </a:extLst>
          </p:cNvPr>
          <p:cNvSpPr txBox="1"/>
          <p:nvPr/>
        </p:nvSpPr>
        <p:spPr>
          <a:xfrm>
            <a:off x="7192663" y="3252952"/>
            <a:ext cx="1811382" cy="3323987"/>
          </a:xfrm>
          <a:prstGeom prst="rect">
            <a:avLst/>
          </a:prstGeom>
          <a:noFill/>
        </p:spPr>
        <p:txBody>
          <a:bodyPr wrap="square">
            <a:spAutoFit/>
          </a:bodyPr>
          <a:lstStyle/>
          <a:p>
            <a:r>
              <a:rPr lang="en-GB" sz="1400" b="1" i="0" dirty="0">
                <a:solidFill>
                  <a:schemeClr val="accent3">
                    <a:lumMod val="75000"/>
                  </a:schemeClr>
                </a:solidFill>
                <a:effectLst/>
                <a:latin typeface="Arial" panose="020B0604020202020204" pitchFamily="34" charset="0"/>
                <a:cs typeface="Arial" panose="020B0604020202020204" pitchFamily="34" charset="0"/>
              </a:rPr>
              <a:t>Preferred futures</a:t>
            </a:r>
          </a:p>
          <a:p>
            <a:endParaRPr lang="en-GB" sz="1400" dirty="0">
              <a:latin typeface="Arial" panose="020B0604020202020204" pitchFamily="34" charset="0"/>
              <a:cs typeface="Arial" panose="020B0604020202020204" pitchFamily="34" charset="0"/>
            </a:endParaRPr>
          </a:p>
          <a:p>
            <a:r>
              <a:rPr lang="en-GB" sz="1400" b="1" i="0" u="sng" dirty="0">
                <a:solidFill>
                  <a:schemeClr val="accent3">
                    <a:lumMod val="75000"/>
                  </a:schemeClr>
                </a:solidFill>
                <a:effectLst/>
                <a:latin typeface="Arial" panose="020B0604020202020204" pitchFamily="34" charset="0"/>
                <a:cs typeface="Arial" panose="020B0604020202020204" pitchFamily="34" charset="0"/>
              </a:rPr>
              <a:t>Social</a:t>
            </a:r>
          </a:p>
          <a:p>
            <a:endParaRPr lang="en-GB" sz="1400" b="1" dirty="0">
              <a:solidFill>
                <a:schemeClr val="accent3">
                  <a:lumMod val="75000"/>
                </a:schemeClr>
              </a:solidFill>
              <a:latin typeface="Arial" panose="020B0604020202020204" pitchFamily="34" charset="0"/>
              <a:cs typeface="Arial" panose="020B0604020202020204" pitchFamily="34" charset="0"/>
            </a:endParaRPr>
          </a:p>
          <a:p>
            <a:r>
              <a:rPr lang="en-GB" sz="1400" b="1" dirty="0">
                <a:solidFill>
                  <a:schemeClr val="accent3">
                    <a:lumMod val="75000"/>
                  </a:schemeClr>
                </a:solidFill>
                <a:latin typeface="Arial" panose="020B0604020202020204" pitchFamily="34" charset="0"/>
                <a:cs typeface="Arial" panose="020B0604020202020204" pitchFamily="34" charset="0"/>
              </a:rPr>
              <a:t>Community &amp; social relations </a:t>
            </a:r>
          </a:p>
          <a:p>
            <a:endParaRPr lang="en-GB" sz="1400" b="1" dirty="0">
              <a:solidFill>
                <a:schemeClr val="accent3">
                  <a:lumMod val="75000"/>
                </a:schemeClr>
              </a:solidFill>
              <a:latin typeface="Arial" panose="020B0604020202020204" pitchFamily="34" charset="0"/>
              <a:cs typeface="Arial" panose="020B0604020202020204" pitchFamily="34" charset="0"/>
            </a:endParaRPr>
          </a:p>
          <a:p>
            <a:r>
              <a:rPr lang="en-GB" sz="1400" b="1" u="sng" dirty="0">
                <a:solidFill>
                  <a:schemeClr val="bg2">
                    <a:lumMod val="50000"/>
                  </a:schemeClr>
                </a:solidFill>
                <a:latin typeface="Arial" panose="020B0604020202020204" pitchFamily="34" charset="0"/>
                <a:cs typeface="Arial" panose="020B0604020202020204" pitchFamily="34" charset="0"/>
              </a:rPr>
              <a:t>Built environment</a:t>
            </a:r>
          </a:p>
          <a:p>
            <a:endParaRPr lang="en-GB" sz="1400" b="1" dirty="0">
              <a:solidFill>
                <a:schemeClr val="accent3">
                  <a:lumMod val="75000"/>
                </a:schemeClr>
              </a:solidFill>
              <a:latin typeface="Arial" panose="020B0604020202020204" pitchFamily="34" charset="0"/>
              <a:cs typeface="Arial" panose="020B0604020202020204" pitchFamily="34" charset="0"/>
            </a:endParaRPr>
          </a:p>
          <a:p>
            <a:r>
              <a:rPr lang="en-GB" sz="1400" b="1" dirty="0">
                <a:solidFill>
                  <a:schemeClr val="bg2">
                    <a:lumMod val="50000"/>
                  </a:schemeClr>
                </a:solidFill>
                <a:latin typeface="Arial" panose="020B0604020202020204" pitchFamily="34" charset="0"/>
                <a:cs typeface="Arial" panose="020B0604020202020204" pitchFamily="34" charset="0"/>
              </a:rPr>
              <a:t>Housing</a:t>
            </a:r>
          </a:p>
          <a:p>
            <a:endParaRPr lang="en-GB" sz="1400" b="1" dirty="0">
              <a:solidFill>
                <a:schemeClr val="bg2">
                  <a:lumMod val="50000"/>
                </a:schemeClr>
              </a:solidFill>
              <a:latin typeface="Arial" panose="020B0604020202020204" pitchFamily="34" charset="0"/>
              <a:cs typeface="Arial" panose="020B0604020202020204" pitchFamily="34" charset="0"/>
            </a:endParaRPr>
          </a:p>
          <a:p>
            <a:r>
              <a:rPr lang="en-GB" sz="1400" b="1" u="sng" dirty="0">
                <a:solidFill>
                  <a:srgbClr val="0070C0"/>
                </a:solidFill>
                <a:latin typeface="Arial" panose="020B0604020202020204" pitchFamily="34" charset="0"/>
                <a:cs typeface="Arial" panose="020B0604020202020204" pitchFamily="34" charset="0"/>
              </a:rPr>
              <a:t>Economic TC</a:t>
            </a:r>
          </a:p>
          <a:p>
            <a:endParaRPr lang="en-GB" sz="1400" b="1" dirty="0">
              <a:solidFill>
                <a:schemeClr val="bg2">
                  <a:lumMod val="50000"/>
                </a:schemeClr>
              </a:solidFill>
              <a:latin typeface="Arial" panose="020B0604020202020204" pitchFamily="34" charset="0"/>
              <a:cs typeface="Arial" panose="020B0604020202020204" pitchFamily="34" charset="0"/>
            </a:endParaRPr>
          </a:p>
          <a:p>
            <a:r>
              <a:rPr lang="en-GB" sz="1400" b="1" dirty="0">
                <a:solidFill>
                  <a:srgbClr val="0070C0"/>
                </a:solidFill>
                <a:latin typeface="Arial" panose="020B0604020202020204" pitchFamily="34" charset="0"/>
                <a:cs typeface="Arial" panose="020B0604020202020204" pitchFamily="34" charset="0"/>
              </a:rPr>
              <a:t>Farming</a:t>
            </a:r>
          </a:p>
          <a:p>
            <a:endParaRPr lang="en-GB" sz="1400" b="1" dirty="0">
              <a:solidFill>
                <a:schemeClr val="accent3">
                  <a:lumMod val="7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A8B36DD-61AF-EF68-4866-EF99B002FD1D}"/>
              </a:ext>
            </a:extLst>
          </p:cNvPr>
          <p:cNvSpPr txBox="1"/>
          <p:nvPr/>
        </p:nvSpPr>
        <p:spPr>
          <a:xfrm>
            <a:off x="7192662" y="2665605"/>
            <a:ext cx="1870001"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Categories: </a:t>
            </a:r>
          </a:p>
          <a:p>
            <a:r>
              <a:rPr lang="en-GB" sz="1400" b="1" dirty="0">
                <a:latin typeface="Arial" panose="020B0604020202020204" pitchFamily="34" charset="0"/>
                <a:cs typeface="Arial" panose="020B0604020202020204" pitchFamily="34" charset="0"/>
              </a:rPr>
              <a:t>TC aspects</a:t>
            </a:r>
          </a:p>
        </p:txBody>
      </p:sp>
      <p:sp>
        <p:nvSpPr>
          <p:cNvPr id="18" name="TextBox 17">
            <a:extLst>
              <a:ext uri="{FF2B5EF4-FFF2-40B4-BE49-F238E27FC236}">
                <a16:creationId xmlns:a16="http://schemas.microsoft.com/office/drawing/2014/main" id="{521152A7-C788-DD9F-A1AE-43BAFE5C970D}"/>
              </a:ext>
            </a:extLst>
          </p:cNvPr>
          <p:cNvSpPr txBox="1"/>
          <p:nvPr/>
        </p:nvSpPr>
        <p:spPr>
          <a:xfrm>
            <a:off x="9349398" y="2638598"/>
            <a:ext cx="2359762"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Themes: </a:t>
            </a:r>
          </a:p>
          <a:p>
            <a:r>
              <a:rPr lang="en-GB" sz="1400" b="1" dirty="0">
                <a:latin typeface="Arial" panose="020B0604020202020204" pitchFamily="34" charset="0"/>
                <a:cs typeface="Arial" panose="020B0604020202020204" pitchFamily="34" charset="0"/>
              </a:rPr>
              <a:t>TC clusters</a:t>
            </a:r>
          </a:p>
        </p:txBody>
      </p:sp>
      <p:sp>
        <p:nvSpPr>
          <p:cNvPr id="21" name="Right Brace 20">
            <a:extLst>
              <a:ext uri="{FF2B5EF4-FFF2-40B4-BE49-F238E27FC236}">
                <a16:creationId xmlns:a16="http://schemas.microsoft.com/office/drawing/2014/main" id="{73FC6F67-8BEC-457B-2BCB-6DB470C11943}"/>
              </a:ext>
            </a:extLst>
          </p:cNvPr>
          <p:cNvSpPr/>
          <p:nvPr/>
        </p:nvSpPr>
        <p:spPr>
          <a:xfrm>
            <a:off x="6357948" y="2660639"/>
            <a:ext cx="357234" cy="3761618"/>
          </a:xfrm>
          <a:prstGeom prst="rightBrace">
            <a:avLst>
              <a:gd name="adj1" fmla="val 3271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2" name="TextBox 21">
            <a:extLst>
              <a:ext uri="{FF2B5EF4-FFF2-40B4-BE49-F238E27FC236}">
                <a16:creationId xmlns:a16="http://schemas.microsoft.com/office/drawing/2014/main" id="{2ED38FCB-790A-FB24-03BE-D8B8EB9BC744}"/>
              </a:ext>
            </a:extLst>
          </p:cNvPr>
          <p:cNvSpPr txBox="1"/>
          <p:nvPr/>
        </p:nvSpPr>
        <p:spPr>
          <a:xfrm>
            <a:off x="6248400" y="6513391"/>
            <a:ext cx="5561307" cy="276999"/>
          </a:xfrm>
          <a:prstGeom prst="rect">
            <a:avLst/>
          </a:prstGeom>
          <a:noFill/>
        </p:spPr>
        <p:txBody>
          <a:bodyPr wrap="square">
            <a:spAutoFit/>
          </a:bodyPr>
          <a:lstStyle/>
          <a:p>
            <a:pPr algn="r"/>
            <a:r>
              <a:rPr lang="en-GB" sz="1200" dirty="0"/>
              <a:t>Inductive coding exemplification b</a:t>
            </a:r>
            <a:r>
              <a:rPr lang="en-GB" sz="1200" b="0" dirty="0">
                <a:effectLst/>
              </a:rPr>
              <a:t>ased on diagram from </a:t>
            </a:r>
            <a:r>
              <a:rPr lang="en-US" sz="1200" b="0" dirty="0" err="1">
                <a:effectLst/>
              </a:rPr>
              <a:t>Kyngäs</a:t>
            </a:r>
            <a:r>
              <a:rPr lang="en-US" sz="1200" b="0" dirty="0">
                <a:effectLst/>
              </a:rPr>
              <a:t> et. Al. 2019</a:t>
            </a:r>
            <a:endParaRPr lang="en-GB" sz="1200" b="0" dirty="0">
              <a:effectLst/>
            </a:endParaRPr>
          </a:p>
        </p:txBody>
      </p:sp>
      <p:sp>
        <p:nvSpPr>
          <p:cNvPr id="38" name="TextBox 37">
            <a:extLst>
              <a:ext uri="{FF2B5EF4-FFF2-40B4-BE49-F238E27FC236}">
                <a16:creationId xmlns:a16="http://schemas.microsoft.com/office/drawing/2014/main" id="{E3B31F25-564E-6BFC-0676-3361A963199B}"/>
              </a:ext>
            </a:extLst>
          </p:cNvPr>
          <p:cNvSpPr txBox="1"/>
          <p:nvPr/>
        </p:nvSpPr>
        <p:spPr>
          <a:xfrm>
            <a:off x="1024397" y="4163283"/>
            <a:ext cx="2695918" cy="954107"/>
          </a:xfrm>
          <a:prstGeom prst="rect">
            <a:avLst/>
          </a:prstGeom>
          <a:noFill/>
        </p:spPr>
        <p:txBody>
          <a:bodyPr wrap="square">
            <a:spAutoFit/>
          </a:bodyPr>
          <a:lstStyle/>
          <a:p>
            <a:pPr algn="just"/>
            <a:r>
              <a:rPr lang="en-US" sz="1400" b="0" i="0" dirty="0">
                <a:solidFill>
                  <a:schemeClr val="bg2">
                    <a:lumMod val="50000"/>
                  </a:schemeClr>
                </a:solidFill>
                <a:effectLst/>
                <a:latin typeface="Arial" panose="020B0604020202020204" pitchFamily="34" charset="0"/>
                <a:cs typeface="Arial" panose="020B0604020202020204" pitchFamily="34" charset="0"/>
              </a:rPr>
              <a:t>“Housing projects will focus on </a:t>
            </a:r>
            <a:r>
              <a:rPr lang="en-US" sz="1400" b="0" i="0" dirty="0">
                <a:solidFill>
                  <a:schemeClr val="accent3">
                    <a:lumMod val="75000"/>
                  </a:schemeClr>
                </a:solidFill>
                <a:effectLst/>
                <a:latin typeface="Arial" panose="020B0604020202020204" pitchFamily="34" charset="0"/>
                <a:cs typeface="Arial" panose="020B0604020202020204" pitchFamily="34" charset="0"/>
              </a:rPr>
              <a:t>communities</a:t>
            </a:r>
            <a:r>
              <a:rPr lang="en-US" sz="1400" b="0" i="0" dirty="0">
                <a:solidFill>
                  <a:schemeClr val="bg2">
                    <a:lumMod val="50000"/>
                  </a:schemeClr>
                </a:solidFill>
                <a:effectLst/>
                <a:latin typeface="Arial" panose="020B0604020202020204" pitchFamily="34" charset="0"/>
                <a:cs typeface="Arial" panose="020B0604020202020204" pitchFamily="34" charset="0"/>
              </a:rPr>
              <a:t>, building own small rental houses.”</a:t>
            </a:r>
          </a:p>
          <a:p>
            <a:pPr algn="just"/>
            <a:endParaRPr lang="en-US" sz="14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9EFF762B-4D42-52DD-A697-701A8DE3332B}"/>
              </a:ext>
            </a:extLst>
          </p:cNvPr>
          <p:cNvCxnSpPr>
            <a:cxnSpLocks/>
            <a:stCxn id="21" idx="0"/>
          </p:cNvCxnSpPr>
          <p:nvPr/>
        </p:nvCxnSpPr>
        <p:spPr>
          <a:xfrm flipH="1" flipV="1">
            <a:off x="325193" y="2646784"/>
            <a:ext cx="6032755" cy="1385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35B87E0F-4F1E-CE83-1138-BD876A4C3B8E}"/>
              </a:ext>
            </a:extLst>
          </p:cNvPr>
          <p:cNvSpPr txBox="1"/>
          <p:nvPr/>
        </p:nvSpPr>
        <p:spPr>
          <a:xfrm>
            <a:off x="304092" y="2330821"/>
            <a:ext cx="2359762"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Inductive</a:t>
            </a:r>
          </a:p>
        </p:txBody>
      </p:sp>
      <p:sp>
        <p:nvSpPr>
          <p:cNvPr id="45" name="TextBox 44">
            <a:extLst>
              <a:ext uri="{FF2B5EF4-FFF2-40B4-BE49-F238E27FC236}">
                <a16:creationId xmlns:a16="http://schemas.microsoft.com/office/drawing/2014/main" id="{00DA8EB9-83BD-4250-DA76-2644763CC67F}"/>
              </a:ext>
            </a:extLst>
          </p:cNvPr>
          <p:cNvSpPr txBox="1"/>
          <p:nvPr/>
        </p:nvSpPr>
        <p:spPr>
          <a:xfrm>
            <a:off x="1024397" y="4997473"/>
            <a:ext cx="2695918" cy="1384995"/>
          </a:xfrm>
          <a:prstGeom prst="rect">
            <a:avLst/>
          </a:prstGeom>
          <a:noFill/>
        </p:spPr>
        <p:txBody>
          <a:bodyPr wrap="square">
            <a:spAutoFit/>
          </a:bodyPr>
          <a:lstStyle/>
          <a:p>
            <a:pPr algn="just"/>
            <a:r>
              <a:rPr lang="en-US" sz="1400" b="0" i="0" dirty="0">
                <a:solidFill>
                  <a:schemeClr val="accent2">
                    <a:lumMod val="75000"/>
                  </a:schemeClr>
                </a:solidFill>
                <a:effectLst/>
                <a:latin typeface="Arial" panose="020B0604020202020204" pitchFamily="34" charset="0"/>
                <a:cs typeface="Arial" panose="020B0604020202020204" pitchFamily="34" charset="0"/>
              </a:rPr>
              <a:t>“</a:t>
            </a:r>
            <a:r>
              <a:rPr lang="en-US" sz="1400" b="0" i="0" dirty="0">
                <a:solidFill>
                  <a:srgbClr val="0070C0"/>
                </a:solidFill>
                <a:effectLst/>
                <a:latin typeface="Arial" panose="020B0604020202020204" pitchFamily="34" charset="0"/>
                <a:cs typeface="Arial" panose="020B0604020202020204" pitchFamily="34" charset="0"/>
              </a:rPr>
              <a:t>small scale farming</a:t>
            </a:r>
            <a:r>
              <a:rPr lang="en-US" sz="1400" b="0" i="0" dirty="0">
                <a:solidFill>
                  <a:schemeClr val="accent2">
                    <a:lumMod val="75000"/>
                  </a:schemeClr>
                </a:solidFill>
                <a:effectLst/>
                <a:latin typeface="Arial" panose="020B0604020202020204" pitchFamily="34" charset="0"/>
                <a:cs typeface="Arial" panose="020B0604020202020204" pitchFamily="34" charset="0"/>
              </a:rPr>
              <a:t> protects </a:t>
            </a:r>
            <a:r>
              <a:rPr lang="en-US" sz="1400" b="0" i="0" dirty="0">
                <a:solidFill>
                  <a:schemeClr val="accent4">
                    <a:lumMod val="50000"/>
                  </a:schemeClr>
                </a:solidFill>
                <a:effectLst/>
                <a:latin typeface="Arial" panose="020B0604020202020204" pitchFamily="34" charset="0"/>
                <a:cs typeface="Arial" panose="020B0604020202020204" pitchFamily="34" charset="0"/>
              </a:rPr>
              <a:t>open land</a:t>
            </a:r>
            <a:r>
              <a:rPr lang="en-US" sz="1400" b="0" i="0" dirty="0">
                <a:solidFill>
                  <a:schemeClr val="accent2">
                    <a:lumMod val="75000"/>
                  </a:schemeClr>
                </a:solidFill>
                <a:effectLst/>
                <a:latin typeface="Arial" panose="020B0604020202020204" pitchFamily="34" charset="0"/>
                <a:cs typeface="Arial" panose="020B0604020202020204" pitchFamily="34" charset="0"/>
              </a:rPr>
              <a:t>…future automated farming, technology will allows us to pursue the things we really want.”</a:t>
            </a:r>
          </a:p>
          <a:p>
            <a:pPr algn="just"/>
            <a:endParaRPr lang="en-US" sz="1400" dirty="0">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52CC2F7F-54F7-7C11-391E-069F06629471}"/>
              </a:ext>
            </a:extLst>
          </p:cNvPr>
          <p:cNvGrpSpPr/>
          <p:nvPr/>
        </p:nvGrpSpPr>
        <p:grpSpPr>
          <a:xfrm>
            <a:off x="3952949" y="241713"/>
            <a:ext cx="8051467" cy="2359762"/>
            <a:chOff x="3952949" y="241713"/>
            <a:chExt cx="8051467" cy="2359762"/>
          </a:xfrm>
        </p:grpSpPr>
        <p:sp>
          <p:nvSpPr>
            <p:cNvPr id="55" name="Right Brace 54">
              <a:extLst>
                <a:ext uri="{FF2B5EF4-FFF2-40B4-BE49-F238E27FC236}">
                  <a16:creationId xmlns:a16="http://schemas.microsoft.com/office/drawing/2014/main" id="{4D4A4861-1833-5C93-5771-1354FFE2457B}"/>
                </a:ext>
              </a:extLst>
            </p:cNvPr>
            <p:cNvSpPr/>
            <p:nvPr/>
          </p:nvSpPr>
          <p:spPr>
            <a:xfrm rot="5400000">
              <a:off x="7566958" y="-1478362"/>
              <a:ext cx="465827" cy="7693845"/>
            </a:xfrm>
            <a:prstGeom prst="rightBrace">
              <a:avLst>
                <a:gd name="adj1" fmla="val 3271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3" name="TextBox 62">
              <a:extLst>
                <a:ext uri="{FF2B5EF4-FFF2-40B4-BE49-F238E27FC236}">
                  <a16:creationId xmlns:a16="http://schemas.microsoft.com/office/drawing/2014/main" id="{8409B329-48BE-D9D4-2D18-77AACD59FED9}"/>
                </a:ext>
              </a:extLst>
            </p:cNvPr>
            <p:cNvSpPr txBox="1"/>
            <p:nvPr/>
          </p:nvSpPr>
          <p:spPr>
            <a:xfrm rot="18000000">
              <a:off x="4919663" y="1240393"/>
              <a:ext cx="1856328" cy="307777"/>
            </a:xfrm>
            <a:prstGeom prst="rect">
              <a:avLst/>
            </a:prstGeom>
            <a:noFill/>
          </p:spPr>
          <p:txBody>
            <a:bodyPr wrap="square">
              <a:spAutoFit/>
            </a:bodyPr>
            <a:lstStyle/>
            <a:p>
              <a:r>
                <a:rPr lang="en-GB" sz="1400" dirty="0">
                  <a:solidFill>
                    <a:srgbClr val="7030A0"/>
                  </a:solidFill>
                  <a:latin typeface="Arial" panose="020B0604020202020204" pitchFamily="34" charset="0"/>
                  <a:cs typeface="Arial" panose="020B0604020202020204" pitchFamily="34" charset="0"/>
                </a:rPr>
                <a:t>Probable Futures</a:t>
              </a:r>
            </a:p>
          </p:txBody>
        </p:sp>
        <p:sp>
          <p:nvSpPr>
            <p:cNvPr id="64" name="TextBox 63">
              <a:extLst>
                <a:ext uri="{FF2B5EF4-FFF2-40B4-BE49-F238E27FC236}">
                  <a16:creationId xmlns:a16="http://schemas.microsoft.com/office/drawing/2014/main" id="{447CAB68-BF6C-BACA-ABE4-CB575D4F5C42}"/>
                </a:ext>
              </a:extLst>
            </p:cNvPr>
            <p:cNvSpPr txBox="1"/>
            <p:nvPr/>
          </p:nvSpPr>
          <p:spPr>
            <a:xfrm rot="18000000">
              <a:off x="5244209" y="1236153"/>
              <a:ext cx="1866121" cy="307777"/>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Preferred futures</a:t>
              </a:r>
            </a:p>
          </p:txBody>
        </p:sp>
        <p:sp>
          <p:nvSpPr>
            <p:cNvPr id="65" name="TextBox 64">
              <a:extLst>
                <a:ext uri="{FF2B5EF4-FFF2-40B4-BE49-F238E27FC236}">
                  <a16:creationId xmlns:a16="http://schemas.microsoft.com/office/drawing/2014/main" id="{435933BF-B3FD-FA2F-DAC6-713F47A99B7B}"/>
                </a:ext>
              </a:extLst>
            </p:cNvPr>
            <p:cNvSpPr txBox="1"/>
            <p:nvPr/>
          </p:nvSpPr>
          <p:spPr>
            <a:xfrm rot="18000000">
              <a:off x="5520707" y="1165402"/>
              <a:ext cx="2029513" cy="307777"/>
            </a:xfrm>
            <a:prstGeom prst="rect">
              <a:avLst/>
            </a:prstGeom>
            <a:noFill/>
          </p:spPr>
          <p:txBody>
            <a:bodyPr wrap="square">
              <a:spAutoFit/>
            </a:bodyPr>
            <a:lstStyle/>
            <a:p>
              <a:r>
                <a:rPr lang="en-GB" sz="1400" dirty="0">
                  <a:solidFill>
                    <a:srgbClr val="FF0000"/>
                  </a:solidFill>
                  <a:latin typeface="Arial" panose="020B0604020202020204" pitchFamily="34" charset="0"/>
                  <a:cs typeface="Arial" panose="020B0604020202020204" pitchFamily="34" charset="0"/>
                </a:rPr>
                <a:t>Present TC</a:t>
              </a:r>
            </a:p>
          </p:txBody>
        </p:sp>
        <p:sp>
          <p:nvSpPr>
            <p:cNvPr id="66" name="TextBox 65">
              <a:extLst>
                <a:ext uri="{FF2B5EF4-FFF2-40B4-BE49-F238E27FC236}">
                  <a16:creationId xmlns:a16="http://schemas.microsoft.com/office/drawing/2014/main" id="{1A8DEB86-4142-12C0-C7E2-0925010BDD1E}"/>
                </a:ext>
              </a:extLst>
            </p:cNvPr>
            <p:cNvSpPr txBox="1"/>
            <p:nvPr/>
          </p:nvSpPr>
          <p:spPr>
            <a:xfrm rot="18000000">
              <a:off x="5819181" y="1165402"/>
              <a:ext cx="2029513" cy="307777"/>
            </a:xfrm>
            <a:prstGeom prst="rect">
              <a:avLst/>
            </a:prstGeom>
            <a:noFill/>
          </p:spPr>
          <p:txBody>
            <a:bodyPr wrap="square">
              <a:spAutoFit/>
            </a:bodyPr>
            <a:lstStyle/>
            <a:p>
              <a:r>
                <a:rPr lang="en-GB" sz="1400" dirty="0">
                  <a:solidFill>
                    <a:schemeClr val="accent2">
                      <a:lumMod val="25000"/>
                    </a:schemeClr>
                  </a:solidFill>
                  <a:latin typeface="Arial" panose="020B0604020202020204" pitchFamily="34" charset="0"/>
                  <a:cs typeface="Arial" panose="020B0604020202020204" pitchFamily="34" charset="0"/>
                </a:rPr>
                <a:t>Memories</a:t>
              </a:r>
            </a:p>
          </p:txBody>
        </p:sp>
        <p:sp>
          <p:nvSpPr>
            <p:cNvPr id="67" name="TextBox 66">
              <a:extLst>
                <a:ext uri="{FF2B5EF4-FFF2-40B4-BE49-F238E27FC236}">
                  <a16:creationId xmlns:a16="http://schemas.microsoft.com/office/drawing/2014/main" id="{DBCDE2E0-6458-6428-4BEF-2F2C353A5354}"/>
                </a:ext>
              </a:extLst>
            </p:cNvPr>
            <p:cNvSpPr txBox="1"/>
            <p:nvPr/>
          </p:nvSpPr>
          <p:spPr>
            <a:xfrm rot="18000000">
              <a:off x="4536604" y="1240393"/>
              <a:ext cx="1856328" cy="307777"/>
            </a:xfrm>
            <a:prstGeom prst="rect">
              <a:avLst/>
            </a:prstGeom>
            <a:noFill/>
          </p:spPr>
          <p:txBody>
            <a:bodyPr wrap="square">
              <a:spAutoFit/>
            </a:bodyPr>
            <a:lstStyle/>
            <a:p>
              <a:r>
                <a:rPr lang="en-GB" sz="1400" b="1" u="sng" dirty="0">
                  <a:latin typeface="Arial" panose="020B0604020202020204" pitchFamily="34" charset="0"/>
                  <a:cs typeface="Arial" panose="020B0604020202020204" pitchFamily="34" charset="0"/>
                </a:rPr>
                <a:t>Time dim. &amp; futures</a:t>
              </a:r>
            </a:p>
          </p:txBody>
        </p:sp>
        <p:cxnSp>
          <p:nvCxnSpPr>
            <p:cNvPr id="69" name="Straight Connector 68">
              <a:extLst>
                <a:ext uri="{FF2B5EF4-FFF2-40B4-BE49-F238E27FC236}">
                  <a16:creationId xmlns:a16="http://schemas.microsoft.com/office/drawing/2014/main" id="{8BE43F6B-A76B-A5BF-C006-20C0280F43C5}"/>
                </a:ext>
              </a:extLst>
            </p:cNvPr>
            <p:cNvCxnSpPr/>
            <p:nvPr/>
          </p:nvCxnSpPr>
          <p:spPr>
            <a:xfrm flipV="1">
              <a:off x="11642222" y="365125"/>
              <a:ext cx="0" cy="177052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0" name="TextBox 69">
              <a:extLst>
                <a:ext uri="{FF2B5EF4-FFF2-40B4-BE49-F238E27FC236}">
                  <a16:creationId xmlns:a16="http://schemas.microsoft.com/office/drawing/2014/main" id="{11A05FC4-2EEB-EB53-07D3-A3155F1EF532}"/>
                </a:ext>
              </a:extLst>
            </p:cNvPr>
            <p:cNvSpPr txBox="1"/>
            <p:nvPr/>
          </p:nvSpPr>
          <p:spPr>
            <a:xfrm rot="5400000">
              <a:off x="10670647" y="1267705"/>
              <a:ext cx="2359762"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Deductive</a:t>
              </a:r>
            </a:p>
          </p:txBody>
        </p:sp>
      </p:grpSp>
      <p:sp>
        <p:nvSpPr>
          <p:cNvPr id="46" name="Oval 45">
            <a:extLst>
              <a:ext uri="{FF2B5EF4-FFF2-40B4-BE49-F238E27FC236}">
                <a16:creationId xmlns:a16="http://schemas.microsoft.com/office/drawing/2014/main" id="{264D3632-658B-F02B-44BF-D3667340F167}"/>
              </a:ext>
            </a:extLst>
          </p:cNvPr>
          <p:cNvSpPr/>
          <p:nvPr/>
        </p:nvSpPr>
        <p:spPr>
          <a:xfrm>
            <a:off x="3564447" y="-1769557"/>
            <a:ext cx="8627553" cy="8627558"/>
          </a:xfrm>
          <a:prstGeom prst="ellipse">
            <a:avLst/>
          </a:prstGeom>
          <a:solidFill>
            <a:schemeClr val="bg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
        <p:nvSpPr>
          <p:cNvPr id="47" name="Oval 46">
            <a:extLst>
              <a:ext uri="{FF2B5EF4-FFF2-40B4-BE49-F238E27FC236}">
                <a16:creationId xmlns:a16="http://schemas.microsoft.com/office/drawing/2014/main" id="{8812ABE2-E999-F5B9-58DE-768814CC1F2A}"/>
              </a:ext>
            </a:extLst>
          </p:cNvPr>
          <p:cNvSpPr/>
          <p:nvPr/>
        </p:nvSpPr>
        <p:spPr>
          <a:xfrm>
            <a:off x="17698" y="-1769557"/>
            <a:ext cx="8627553" cy="8627557"/>
          </a:xfrm>
          <a:prstGeom prst="ellipse">
            <a:avLst/>
          </a:prstGeom>
          <a:solidFill>
            <a:schemeClr val="bg2">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grpSp>
        <p:nvGrpSpPr>
          <p:cNvPr id="36" name="Group 35">
            <a:extLst>
              <a:ext uri="{FF2B5EF4-FFF2-40B4-BE49-F238E27FC236}">
                <a16:creationId xmlns:a16="http://schemas.microsoft.com/office/drawing/2014/main" id="{11AA0B02-20A5-CDE7-7F2D-36A4E7075970}"/>
              </a:ext>
            </a:extLst>
          </p:cNvPr>
          <p:cNvGrpSpPr/>
          <p:nvPr/>
        </p:nvGrpSpPr>
        <p:grpSpPr>
          <a:xfrm>
            <a:off x="2963069" y="29837"/>
            <a:ext cx="6814784" cy="6717186"/>
            <a:chOff x="-9639262" y="29837"/>
            <a:chExt cx="6814784" cy="6717186"/>
          </a:xfrm>
        </p:grpSpPr>
        <p:sp>
          <p:nvSpPr>
            <p:cNvPr id="48" name="Oval 47">
              <a:extLst>
                <a:ext uri="{FF2B5EF4-FFF2-40B4-BE49-F238E27FC236}">
                  <a16:creationId xmlns:a16="http://schemas.microsoft.com/office/drawing/2014/main" id="{D0D213CE-96FA-1415-45D3-25597E582CDA}"/>
                </a:ext>
              </a:extLst>
            </p:cNvPr>
            <p:cNvSpPr/>
            <p:nvPr/>
          </p:nvSpPr>
          <p:spPr>
            <a:xfrm>
              <a:off x="-9053190" y="29837"/>
              <a:ext cx="5108960" cy="5108959"/>
            </a:xfrm>
            <a:prstGeom prst="ellipse">
              <a:avLst/>
            </a:prstGeom>
            <a:solidFill>
              <a:schemeClr val="bg2">
                <a:lumMod val="50000"/>
                <a:alpha val="2315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925CFD23-EC24-4FD3-026F-FF4883196F79}"/>
                </a:ext>
              </a:extLst>
            </p:cNvPr>
            <p:cNvSpPr txBox="1"/>
            <p:nvPr/>
          </p:nvSpPr>
          <p:spPr>
            <a:xfrm>
              <a:off x="-8496342" y="3341730"/>
              <a:ext cx="3680996" cy="1077218"/>
            </a:xfrm>
            <a:prstGeom prst="rect">
              <a:avLst/>
            </a:prstGeom>
            <a:noFill/>
          </p:spPr>
          <p:txBody>
            <a:bodyPr wrap="square" rtlCol="0">
              <a:spAutoFit/>
            </a:bodyPr>
            <a:lstStyle/>
            <a:p>
              <a:r>
                <a:rPr lang="en-GB" sz="3200" dirty="0">
                  <a:solidFill>
                    <a:schemeClr val="bg2">
                      <a:lumMod val="25000"/>
                    </a:schemeClr>
                  </a:solidFill>
                  <a:latin typeface="Hezaedrus Medium" panose="02000604000000020004" pitchFamily="2" charset="-79"/>
                  <a:cs typeface="Hezaedrus Medium" panose="02000604000000020004" pitchFamily="2" charset="-79"/>
                </a:rPr>
                <a:t>1 Co-</a:t>
              </a:r>
              <a:r>
                <a:rPr lang="en-GB" sz="3200" dirty="0" err="1">
                  <a:solidFill>
                    <a:schemeClr val="bg2">
                      <a:lumMod val="25000"/>
                    </a:schemeClr>
                  </a:solidFill>
                  <a:latin typeface="Hezaedrus Medium" panose="02000604000000020004" pitchFamily="2" charset="-79"/>
                  <a:cs typeface="Hezaedrus Medium" panose="02000604000000020004" pitchFamily="2" charset="-79"/>
                </a:rPr>
                <a:t>occurance</a:t>
              </a:r>
              <a:r>
                <a:rPr lang="en-GB" sz="3200" dirty="0">
                  <a:solidFill>
                    <a:schemeClr val="bg2">
                      <a:lumMod val="25000"/>
                    </a:schemeClr>
                  </a:solidFill>
                  <a:latin typeface="Hezaedrus Medium" panose="02000604000000020004" pitchFamily="2" charset="-79"/>
                  <a:cs typeface="Hezaedrus Medium" panose="02000604000000020004" pitchFamily="2" charset="-79"/>
                </a:rPr>
                <a:t> tables</a:t>
              </a:r>
            </a:p>
          </p:txBody>
        </p:sp>
        <p:sp>
          <p:nvSpPr>
            <p:cNvPr id="50" name="TextBox 49">
              <a:extLst>
                <a:ext uri="{FF2B5EF4-FFF2-40B4-BE49-F238E27FC236}">
                  <a16:creationId xmlns:a16="http://schemas.microsoft.com/office/drawing/2014/main" id="{7046C4F1-5D43-3A91-982E-5025A8FD6589}"/>
                </a:ext>
              </a:extLst>
            </p:cNvPr>
            <p:cNvSpPr txBox="1"/>
            <p:nvPr/>
          </p:nvSpPr>
          <p:spPr>
            <a:xfrm>
              <a:off x="-9639262" y="5602754"/>
              <a:ext cx="2831337" cy="1077218"/>
            </a:xfrm>
            <a:prstGeom prst="rect">
              <a:avLst/>
            </a:prstGeom>
            <a:noFill/>
          </p:spPr>
          <p:txBody>
            <a:bodyPr wrap="square" rtlCol="0">
              <a:spAutoFit/>
            </a:bodyPr>
            <a:lstStyle/>
            <a:p>
              <a:r>
                <a:rPr lang="en-GB" sz="3200" dirty="0">
                  <a:solidFill>
                    <a:schemeClr val="bg2">
                      <a:lumMod val="25000"/>
                    </a:schemeClr>
                  </a:solidFill>
                  <a:latin typeface="Hezaedrus Medium" panose="02000604000000020004" pitchFamily="2" charset="-79"/>
                  <a:cs typeface="Hezaedrus Medium" panose="02000604000000020004" pitchFamily="2" charset="-79"/>
                </a:rPr>
                <a:t>2 Sankey </a:t>
              </a:r>
            </a:p>
            <a:p>
              <a:r>
                <a:rPr lang="en-GB" sz="3200" dirty="0">
                  <a:solidFill>
                    <a:schemeClr val="bg2">
                      <a:lumMod val="25000"/>
                    </a:schemeClr>
                  </a:solidFill>
                  <a:latin typeface="Hezaedrus Medium" panose="02000604000000020004" pitchFamily="2" charset="-79"/>
                  <a:cs typeface="Hezaedrus Medium" panose="02000604000000020004" pitchFamily="2" charset="-79"/>
                </a:rPr>
                <a:t>with quotes</a:t>
              </a:r>
            </a:p>
          </p:txBody>
        </p:sp>
        <p:sp>
          <p:nvSpPr>
            <p:cNvPr id="51" name="TextBox 50">
              <a:extLst>
                <a:ext uri="{FF2B5EF4-FFF2-40B4-BE49-F238E27FC236}">
                  <a16:creationId xmlns:a16="http://schemas.microsoft.com/office/drawing/2014/main" id="{F4D795DE-6646-C599-A16C-B77EFE9C95AA}"/>
                </a:ext>
              </a:extLst>
            </p:cNvPr>
            <p:cNvSpPr txBox="1"/>
            <p:nvPr/>
          </p:nvSpPr>
          <p:spPr>
            <a:xfrm>
              <a:off x="-5267354" y="5669805"/>
              <a:ext cx="2442876" cy="1077218"/>
            </a:xfrm>
            <a:prstGeom prst="rect">
              <a:avLst/>
            </a:prstGeom>
            <a:noFill/>
          </p:spPr>
          <p:txBody>
            <a:bodyPr wrap="square" rtlCol="0">
              <a:spAutoFit/>
            </a:bodyPr>
            <a:lstStyle/>
            <a:p>
              <a:r>
                <a:rPr lang="en-GB" sz="3200" dirty="0">
                  <a:solidFill>
                    <a:schemeClr val="bg2">
                      <a:lumMod val="25000"/>
                    </a:schemeClr>
                  </a:solidFill>
                  <a:latin typeface="Hezaedrus Medium" panose="02000604000000020004" pitchFamily="2" charset="-79"/>
                  <a:cs typeface="Hezaedrus Medium" panose="02000604000000020004" pitchFamily="2" charset="-79"/>
                </a:rPr>
                <a:t>3 TC clusters</a:t>
              </a:r>
            </a:p>
          </p:txBody>
        </p:sp>
      </p:grpSp>
      <p:sp>
        <p:nvSpPr>
          <p:cNvPr id="52" name="Title 1">
            <a:extLst>
              <a:ext uri="{FF2B5EF4-FFF2-40B4-BE49-F238E27FC236}">
                <a16:creationId xmlns:a16="http://schemas.microsoft.com/office/drawing/2014/main" id="{8CD2EE7E-DD4D-809F-AB48-C6050AA7C0DB}"/>
              </a:ext>
            </a:extLst>
          </p:cNvPr>
          <p:cNvSpPr txBox="1">
            <a:spLocks/>
          </p:cNvSpPr>
          <p:nvPr/>
        </p:nvSpPr>
        <p:spPr>
          <a:xfrm>
            <a:off x="609222" y="358841"/>
            <a:ext cx="11200486" cy="967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33444C"/>
                </a:solidFill>
                <a:latin typeface="Hezaedrus Light" panose="02000604000000020004" pitchFamily="2" charset="-79"/>
                <a:ea typeface="+mj-ea"/>
                <a:cs typeface="Hezaedrus Light" panose="02000604000000020004" pitchFamily="2" charset="-79"/>
              </a:defRPr>
            </a:lvl1pPr>
          </a:lstStyle>
          <a:p>
            <a:r>
              <a:rPr lang="en-GB" dirty="0">
                <a:solidFill>
                  <a:schemeClr val="tx1"/>
                </a:solidFill>
              </a:rPr>
              <a:t>Analytical visualisations</a:t>
            </a:r>
            <a:endParaRPr lang="LID4096">
              <a:solidFill>
                <a:schemeClr val="tx1"/>
              </a:solidFill>
            </a:endParaRPr>
          </a:p>
        </p:txBody>
      </p:sp>
      <p:sp>
        <p:nvSpPr>
          <p:cNvPr id="26" name="TextBox 25">
            <a:extLst>
              <a:ext uri="{FF2B5EF4-FFF2-40B4-BE49-F238E27FC236}">
                <a16:creationId xmlns:a16="http://schemas.microsoft.com/office/drawing/2014/main" id="{7CA05A5F-52E5-868A-7FA3-508D6DF7F967}"/>
              </a:ext>
            </a:extLst>
          </p:cNvPr>
          <p:cNvSpPr txBox="1"/>
          <p:nvPr/>
        </p:nvSpPr>
        <p:spPr>
          <a:xfrm>
            <a:off x="9346308" y="3836563"/>
            <a:ext cx="1982901" cy="1384995"/>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Territorial capitals highly grounded in LECs futures.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Narrative construction  </a:t>
            </a:r>
            <a:r>
              <a:rPr lang="en-GB" sz="1400" b="1" dirty="0">
                <a:latin typeface="Arial" panose="020B0604020202020204" pitchFamily="34" charset="0"/>
                <a:cs typeface="Arial" panose="020B0604020202020204" pitchFamily="34" charset="0"/>
              </a:rPr>
              <a:t>across TC categories</a:t>
            </a:r>
          </a:p>
        </p:txBody>
      </p:sp>
      <p:sp>
        <p:nvSpPr>
          <p:cNvPr id="27" name="TextBox 26">
            <a:extLst>
              <a:ext uri="{FF2B5EF4-FFF2-40B4-BE49-F238E27FC236}">
                <a16:creationId xmlns:a16="http://schemas.microsoft.com/office/drawing/2014/main" id="{0C99A39F-B346-CF3C-5B2C-45BBF26BEEED}"/>
              </a:ext>
            </a:extLst>
          </p:cNvPr>
          <p:cNvSpPr txBox="1"/>
          <p:nvPr/>
        </p:nvSpPr>
        <p:spPr>
          <a:xfrm rot="18000000">
            <a:off x="7662489" y="1379024"/>
            <a:ext cx="1524000" cy="314806"/>
          </a:xfrm>
          <a:prstGeom prst="rect">
            <a:avLst/>
          </a:prstGeom>
          <a:noFill/>
        </p:spPr>
        <p:txBody>
          <a:bodyPr wrap="square">
            <a:spAutoFit/>
          </a:bodyPr>
          <a:lstStyle/>
          <a:p>
            <a:r>
              <a:rPr lang="en-GB" sz="1400" b="1" u="sng" dirty="0">
                <a:latin typeface="Arial" panose="020B0604020202020204" pitchFamily="34" charset="0"/>
                <a:cs typeface="Arial" panose="020B0604020202020204" pitchFamily="34" charset="0"/>
              </a:rPr>
              <a:t>TC categories</a:t>
            </a:r>
          </a:p>
        </p:txBody>
      </p:sp>
      <p:sp>
        <p:nvSpPr>
          <p:cNvPr id="28" name="TextBox 27">
            <a:extLst>
              <a:ext uri="{FF2B5EF4-FFF2-40B4-BE49-F238E27FC236}">
                <a16:creationId xmlns:a16="http://schemas.microsoft.com/office/drawing/2014/main" id="{2BC33BC4-2215-B6D1-DDEE-8719DFF30092}"/>
              </a:ext>
            </a:extLst>
          </p:cNvPr>
          <p:cNvSpPr txBox="1"/>
          <p:nvPr/>
        </p:nvSpPr>
        <p:spPr>
          <a:xfrm rot="18000000">
            <a:off x="8061633" y="1193881"/>
            <a:ext cx="1963738" cy="307780"/>
          </a:xfrm>
          <a:prstGeom prst="rect">
            <a:avLst/>
          </a:prstGeom>
          <a:noFill/>
        </p:spPr>
        <p:txBody>
          <a:bodyPr wrap="square">
            <a:spAutoFit/>
          </a:bodyPr>
          <a:lstStyle/>
          <a:p>
            <a:r>
              <a:rPr lang="en-GB" sz="1400" b="1" dirty="0">
                <a:solidFill>
                  <a:schemeClr val="tx1">
                    <a:lumMod val="65000"/>
                    <a:lumOff val="35000"/>
                  </a:schemeClr>
                </a:solidFill>
                <a:latin typeface="Arial" panose="020B0604020202020204" pitchFamily="34" charset="0"/>
                <a:cs typeface="Arial" panose="020B0604020202020204" pitchFamily="34" charset="0"/>
              </a:rPr>
              <a:t>Built Environment</a:t>
            </a:r>
          </a:p>
        </p:txBody>
      </p:sp>
      <p:sp>
        <p:nvSpPr>
          <p:cNvPr id="29" name="TextBox 28">
            <a:extLst>
              <a:ext uri="{FF2B5EF4-FFF2-40B4-BE49-F238E27FC236}">
                <a16:creationId xmlns:a16="http://schemas.microsoft.com/office/drawing/2014/main" id="{685A71EF-10C0-58AC-E9B9-8D20D5CEAA81}"/>
              </a:ext>
            </a:extLst>
          </p:cNvPr>
          <p:cNvSpPr txBox="1"/>
          <p:nvPr/>
        </p:nvSpPr>
        <p:spPr>
          <a:xfrm rot="18000000">
            <a:off x="8479909" y="1379024"/>
            <a:ext cx="1524000" cy="314806"/>
          </a:xfrm>
          <a:prstGeom prst="rect">
            <a:avLst/>
          </a:prstGeom>
          <a:noFill/>
        </p:spPr>
        <p:txBody>
          <a:bodyPr wrap="square">
            <a:spAutoFit/>
          </a:bodyPr>
          <a:lstStyle/>
          <a:p>
            <a:r>
              <a:rPr lang="en-GB" sz="1400" dirty="0">
                <a:solidFill>
                  <a:schemeClr val="accent2">
                    <a:lumMod val="75000"/>
                  </a:schemeClr>
                </a:solidFill>
                <a:latin typeface="Arial" panose="020B0604020202020204" pitchFamily="34" charset="0"/>
                <a:cs typeface="Arial" panose="020B0604020202020204" pitchFamily="34" charset="0"/>
              </a:rPr>
              <a:t>Infrastructure</a:t>
            </a:r>
          </a:p>
        </p:txBody>
      </p:sp>
      <p:sp>
        <p:nvSpPr>
          <p:cNvPr id="30" name="TextBox 29">
            <a:extLst>
              <a:ext uri="{FF2B5EF4-FFF2-40B4-BE49-F238E27FC236}">
                <a16:creationId xmlns:a16="http://schemas.microsoft.com/office/drawing/2014/main" id="{CD673467-5F41-6ACD-4A88-50C7BB07131B}"/>
              </a:ext>
            </a:extLst>
          </p:cNvPr>
          <p:cNvSpPr txBox="1"/>
          <p:nvPr/>
        </p:nvSpPr>
        <p:spPr>
          <a:xfrm rot="18000000">
            <a:off x="8774260" y="1379024"/>
            <a:ext cx="1524000" cy="314806"/>
          </a:xfrm>
          <a:prstGeom prst="rect">
            <a:avLst/>
          </a:prstGeom>
          <a:noFill/>
        </p:spPr>
        <p:txBody>
          <a:bodyPr wrap="square">
            <a:spAutoFit/>
          </a:bodyPr>
          <a:lstStyle/>
          <a:p>
            <a:r>
              <a:rPr lang="en-GB" sz="1400" dirty="0">
                <a:solidFill>
                  <a:schemeClr val="accent4">
                    <a:lumMod val="50000"/>
                  </a:schemeClr>
                </a:solidFill>
                <a:latin typeface="Arial" panose="020B0604020202020204" pitchFamily="34" charset="0"/>
                <a:cs typeface="Arial" panose="020B0604020202020204" pitchFamily="34" charset="0"/>
              </a:rPr>
              <a:t>Natural</a:t>
            </a:r>
          </a:p>
        </p:txBody>
      </p:sp>
      <p:sp>
        <p:nvSpPr>
          <p:cNvPr id="31" name="TextBox 30">
            <a:extLst>
              <a:ext uri="{FF2B5EF4-FFF2-40B4-BE49-F238E27FC236}">
                <a16:creationId xmlns:a16="http://schemas.microsoft.com/office/drawing/2014/main" id="{31B6943E-D991-1867-D3D2-AD1825F98E35}"/>
              </a:ext>
            </a:extLst>
          </p:cNvPr>
          <p:cNvSpPr txBox="1"/>
          <p:nvPr/>
        </p:nvSpPr>
        <p:spPr>
          <a:xfrm rot="18000000">
            <a:off x="9087272" y="1379025"/>
            <a:ext cx="1524000" cy="314806"/>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Human</a:t>
            </a:r>
          </a:p>
        </p:txBody>
      </p:sp>
      <p:sp>
        <p:nvSpPr>
          <p:cNvPr id="32" name="TextBox 31">
            <a:extLst>
              <a:ext uri="{FF2B5EF4-FFF2-40B4-BE49-F238E27FC236}">
                <a16:creationId xmlns:a16="http://schemas.microsoft.com/office/drawing/2014/main" id="{738E54D0-1369-EFDD-4BE0-ACA71008AE3C}"/>
              </a:ext>
            </a:extLst>
          </p:cNvPr>
          <p:cNvSpPr txBox="1"/>
          <p:nvPr/>
        </p:nvSpPr>
        <p:spPr>
          <a:xfrm rot="18000000">
            <a:off x="9400283" y="1379024"/>
            <a:ext cx="1524000" cy="314806"/>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Social</a:t>
            </a:r>
          </a:p>
        </p:txBody>
      </p:sp>
      <p:sp>
        <p:nvSpPr>
          <p:cNvPr id="33" name="TextBox 32">
            <a:extLst>
              <a:ext uri="{FF2B5EF4-FFF2-40B4-BE49-F238E27FC236}">
                <a16:creationId xmlns:a16="http://schemas.microsoft.com/office/drawing/2014/main" id="{42C5EBAE-D6E5-9BE6-EFF3-CADD908374F3}"/>
              </a:ext>
            </a:extLst>
          </p:cNvPr>
          <p:cNvSpPr txBox="1"/>
          <p:nvPr/>
        </p:nvSpPr>
        <p:spPr>
          <a:xfrm rot="18000000">
            <a:off x="9736884" y="1379024"/>
            <a:ext cx="1524000" cy="314806"/>
          </a:xfrm>
          <a:prstGeom prst="rect">
            <a:avLst/>
          </a:prstGeom>
          <a:noFill/>
        </p:spPr>
        <p:txBody>
          <a:bodyPr wrap="square">
            <a:spAutoFit/>
          </a:bodyPr>
          <a:lstStyle/>
          <a:p>
            <a:r>
              <a:rPr lang="en-GB" sz="1400" dirty="0">
                <a:solidFill>
                  <a:schemeClr val="accent3">
                    <a:lumMod val="75000"/>
                  </a:schemeClr>
                </a:solidFill>
                <a:latin typeface="Arial" panose="020B0604020202020204" pitchFamily="34" charset="0"/>
                <a:cs typeface="Arial" panose="020B0604020202020204" pitchFamily="34" charset="0"/>
              </a:rPr>
              <a:t>Cultural</a:t>
            </a:r>
          </a:p>
        </p:txBody>
      </p:sp>
      <p:sp>
        <p:nvSpPr>
          <p:cNvPr id="34" name="TextBox 33">
            <a:extLst>
              <a:ext uri="{FF2B5EF4-FFF2-40B4-BE49-F238E27FC236}">
                <a16:creationId xmlns:a16="http://schemas.microsoft.com/office/drawing/2014/main" id="{A9F30B41-6694-211F-88EA-B4322B59F930}"/>
              </a:ext>
            </a:extLst>
          </p:cNvPr>
          <p:cNvSpPr txBox="1"/>
          <p:nvPr/>
        </p:nvSpPr>
        <p:spPr>
          <a:xfrm rot="18000000">
            <a:off x="10049895" y="1379025"/>
            <a:ext cx="1524000" cy="314806"/>
          </a:xfrm>
          <a:prstGeom prst="rect">
            <a:avLst/>
          </a:prstGeom>
          <a:noFill/>
        </p:spPr>
        <p:txBody>
          <a:bodyPr wrap="square">
            <a:spAutoFit/>
          </a:bodyPr>
          <a:lstStyle/>
          <a:p>
            <a:r>
              <a:rPr lang="en-GB" sz="1400" dirty="0">
                <a:solidFill>
                  <a:srgbClr val="0070C0"/>
                </a:solidFill>
                <a:latin typeface="Arial" panose="020B0604020202020204" pitchFamily="34" charset="0"/>
                <a:cs typeface="Arial" panose="020B0604020202020204" pitchFamily="34" charset="0"/>
              </a:rPr>
              <a:t>Economic</a:t>
            </a:r>
          </a:p>
        </p:txBody>
      </p:sp>
      <p:sp>
        <p:nvSpPr>
          <p:cNvPr id="35" name="TextBox 34">
            <a:extLst>
              <a:ext uri="{FF2B5EF4-FFF2-40B4-BE49-F238E27FC236}">
                <a16:creationId xmlns:a16="http://schemas.microsoft.com/office/drawing/2014/main" id="{9A8A60F1-F3BF-7360-0144-C87CB222BA73}"/>
              </a:ext>
            </a:extLst>
          </p:cNvPr>
          <p:cNvSpPr txBox="1"/>
          <p:nvPr/>
        </p:nvSpPr>
        <p:spPr>
          <a:xfrm rot="18000000">
            <a:off x="10455009" y="1379025"/>
            <a:ext cx="1524000" cy="314806"/>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189441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B6EC4-D4A5-2059-8B93-C99677E972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BB55222-88DE-008B-66D3-F3F6D7BF364C}"/>
              </a:ext>
            </a:extLst>
          </p:cNvPr>
          <p:cNvSpPr/>
          <p:nvPr/>
        </p:nvSpPr>
        <p:spPr>
          <a:xfrm>
            <a:off x="0" y="4572000"/>
            <a:ext cx="2907792"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A68EF-6481-3AB4-E6AD-91F04EA99765}"/>
              </a:ext>
            </a:extLst>
          </p:cNvPr>
          <p:cNvSpPr>
            <a:spLocks noGrp="1"/>
          </p:cNvSpPr>
          <p:nvPr>
            <p:ph type="title"/>
          </p:nvPr>
        </p:nvSpPr>
        <p:spPr>
          <a:xfrm>
            <a:off x="609220" y="136525"/>
            <a:ext cx="11873401" cy="684743"/>
          </a:xfrm>
        </p:spPr>
        <p:txBody>
          <a:bodyPr anchor="ctr">
            <a:normAutofit/>
          </a:bodyPr>
          <a:lstStyle/>
          <a:p>
            <a:r>
              <a:rPr lang="nl-NL" sz="2600" dirty="0" err="1"/>
              <a:t>What</a:t>
            </a:r>
            <a:r>
              <a:rPr lang="nl-NL" sz="2600" dirty="0"/>
              <a:t> </a:t>
            </a:r>
            <a:r>
              <a:rPr lang="nl-NL" sz="2600" dirty="0" err="1"/>
              <a:t>were</a:t>
            </a:r>
            <a:r>
              <a:rPr lang="nl-NL" sz="2600" dirty="0"/>
              <a:t> </a:t>
            </a:r>
            <a:r>
              <a:rPr lang="nl-NL" sz="2600" dirty="0" err="1"/>
              <a:t>the</a:t>
            </a:r>
            <a:r>
              <a:rPr lang="nl-NL" sz="2600" dirty="0"/>
              <a:t> most </a:t>
            </a:r>
            <a:r>
              <a:rPr lang="nl-NL" sz="2600" dirty="0" err="1"/>
              <a:t>discussed</a:t>
            </a:r>
            <a:r>
              <a:rPr lang="nl-NL" sz="2600" dirty="0"/>
              <a:t> TC </a:t>
            </a:r>
            <a:r>
              <a:rPr lang="nl-NL" sz="2600" dirty="0" err="1"/>
              <a:t>aspects</a:t>
            </a:r>
            <a:r>
              <a:rPr lang="nl-NL" sz="2600" dirty="0"/>
              <a:t> in </a:t>
            </a:r>
            <a:r>
              <a:rPr lang="nl-NL" sz="2600" dirty="0" err="1"/>
              <a:t>Norrbotten</a:t>
            </a:r>
            <a:r>
              <a:rPr lang="nl-NL" sz="2600" dirty="0"/>
              <a:t>? </a:t>
            </a:r>
            <a:endParaRPr lang="LID4096" sz="2600"/>
          </a:p>
        </p:txBody>
      </p:sp>
      <p:pic>
        <p:nvPicPr>
          <p:cNvPr id="12" name="Picture 11">
            <a:extLst>
              <a:ext uri="{FF2B5EF4-FFF2-40B4-BE49-F238E27FC236}">
                <a16:creationId xmlns:a16="http://schemas.microsoft.com/office/drawing/2014/main" id="{3BC7175F-5833-4360-303E-99471226F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833" y="821268"/>
            <a:ext cx="4844523" cy="5970019"/>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682C808E-FB88-0467-99E5-EE4ECC026766}"/>
                  </a:ext>
                </a:extLst>
              </p14:cNvPr>
              <p14:cNvContentPartPr/>
              <p14:nvPr/>
            </p14:nvContentPartPr>
            <p14:xfrm>
              <a:off x="2412441" y="4295021"/>
              <a:ext cx="360" cy="360"/>
            </p14:xfrm>
          </p:contentPart>
        </mc:Choice>
        <mc:Fallback xmlns="">
          <p:pic>
            <p:nvPicPr>
              <p:cNvPr id="16" name="Ink 15">
                <a:extLst>
                  <a:ext uri="{FF2B5EF4-FFF2-40B4-BE49-F238E27FC236}">
                    <a16:creationId xmlns:a16="http://schemas.microsoft.com/office/drawing/2014/main" id="{682C808E-FB88-0467-99E5-EE4ECC026766}"/>
                  </a:ext>
                </a:extLst>
              </p:cNvPr>
              <p:cNvPicPr/>
              <p:nvPr/>
            </p:nvPicPr>
            <p:blipFill>
              <a:blip r:embed="rId6"/>
              <a:stretch>
                <a:fillRect/>
              </a:stretch>
            </p:blipFill>
            <p:spPr>
              <a:xfrm>
                <a:off x="2408121" y="4290701"/>
                <a:ext cx="9000" cy="9000"/>
              </a:xfrm>
              <a:prstGeom prst="rect">
                <a:avLst/>
              </a:prstGeom>
            </p:spPr>
          </p:pic>
        </mc:Fallback>
      </mc:AlternateContent>
      <p:pic>
        <p:nvPicPr>
          <p:cNvPr id="5" name="Picture 4" descr="A close-up of a message&#10;&#10;AI-generated content may be incorrect.">
            <a:extLst>
              <a:ext uri="{FF2B5EF4-FFF2-40B4-BE49-F238E27FC236}">
                <a16:creationId xmlns:a16="http://schemas.microsoft.com/office/drawing/2014/main" id="{0D394B94-5B0C-4C49-573A-046AA88CA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8189" y="5153891"/>
            <a:ext cx="3328494" cy="1704109"/>
          </a:xfrm>
          <a:prstGeom prst="rect">
            <a:avLst/>
          </a:prstGeom>
        </p:spPr>
      </p:pic>
    </p:spTree>
    <p:extLst>
      <p:ext uri="{BB962C8B-B14F-4D97-AF65-F5344CB8AC3E}">
        <p14:creationId xmlns:p14="http://schemas.microsoft.com/office/powerpoint/2010/main" val="102380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1A538-50C4-8F66-85B1-5FCC8D02401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97CD1A-20F9-8114-7158-D4D5CCF3E225}"/>
              </a:ext>
            </a:extLst>
          </p:cNvPr>
          <p:cNvSpPr>
            <a:spLocks noGrp="1" noRot="1" noMove="1" noResize="1" noEditPoints="1" noAdjustHandles="1" noChangeArrowheads="1" noChangeShapeType="1"/>
          </p:cNvSpPr>
          <p:nvPr/>
        </p:nvSpPr>
        <p:spPr>
          <a:xfrm>
            <a:off x="57937" y="4568598"/>
            <a:ext cx="2907792"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EA22B-7292-10CD-49A7-A97CAF955020}"/>
              </a:ext>
            </a:extLst>
          </p:cNvPr>
          <p:cNvSpPr>
            <a:spLocks noGrp="1"/>
          </p:cNvSpPr>
          <p:nvPr>
            <p:ph type="title"/>
          </p:nvPr>
        </p:nvSpPr>
        <p:spPr>
          <a:xfrm>
            <a:off x="609220" y="136525"/>
            <a:ext cx="11873401" cy="684743"/>
          </a:xfrm>
        </p:spPr>
        <p:txBody>
          <a:bodyPr anchor="ctr">
            <a:normAutofit/>
          </a:bodyPr>
          <a:lstStyle/>
          <a:p>
            <a:r>
              <a:rPr lang="nl-NL" sz="2600" dirty="0" err="1"/>
              <a:t>What</a:t>
            </a:r>
            <a:r>
              <a:rPr lang="nl-NL" sz="2600" dirty="0"/>
              <a:t> </a:t>
            </a:r>
            <a:r>
              <a:rPr lang="nl-NL" sz="2600" dirty="0" err="1"/>
              <a:t>were</a:t>
            </a:r>
            <a:r>
              <a:rPr lang="nl-NL" sz="2600" dirty="0"/>
              <a:t> </a:t>
            </a:r>
            <a:r>
              <a:rPr lang="nl-NL" sz="2600" dirty="0" err="1"/>
              <a:t>the</a:t>
            </a:r>
            <a:r>
              <a:rPr lang="nl-NL" sz="2600" dirty="0"/>
              <a:t> most </a:t>
            </a:r>
            <a:r>
              <a:rPr lang="nl-NL" sz="2600" dirty="0" err="1"/>
              <a:t>discussed</a:t>
            </a:r>
            <a:r>
              <a:rPr lang="nl-NL" sz="2600" dirty="0"/>
              <a:t> TC </a:t>
            </a:r>
            <a:r>
              <a:rPr lang="nl-NL" sz="2600" dirty="0" err="1"/>
              <a:t>aspects</a:t>
            </a:r>
            <a:r>
              <a:rPr lang="nl-NL" sz="2600" dirty="0"/>
              <a:t> in </a:t>
            </a:r>
            <a:r>
              <a:rPr lang="nl-NL" sz="2600" dirty="0" err="1"/>
              <a:t>Norrbotten</a:t>
            </a:r>
            <a:r>
              <a:rPr lang="nl-NL" sz="2600" dirty="0"/>
              <a:t>? </a:t>
            </a:r>
            <a:endParaRPr lang="LID4096" sz="2600"/>
          </a:p>
        </p:txBody>
      </p:sp>
      <p:pic>
        <p:nvPicPr>
          <p:cNvPr id="12" name="Picture 11">
            <a:extLst>
              <a:ext uri="{FF2B5EF4-FFF2-40B4-BE49-F238E27FC236}">
                <a16:creationId xmlns:a16="http://schemas.microsoft.com/office/drawing/2014/main" id="{F74A2878-09FC-1BE5-C0C5-8C582CFEFC2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00" t="53431" r="200" b="-3"/>
          <a:stretch>
            <a:fillRect/>
          </a:stretch>
        </p:blipFill>
        <p:spPr>
          <a:xfrm>
            <a:off x="1511833" y="1411781"/>
            <a:ext cx="9168333" cy="5261674"/>
          </a:xfrm>
          <a:prstGeom prst="rect">
            <a:avLst/>
          </a:prstGeom>
        </p:spPr>
      </p:pic>
      <p:pic>
        <p:nvPicPr>
          <p:cNvPr id="3" name="Picture 2">
            <a:extLst>
              <a:ext uri="{FF2B5EF4-FFF2-40B4-BE49-F238E27FC236}">
                <a16:creationId xmlns:a16="http://schemas.microsoft.com/office/drawing/2014/main" id="{87EE17F2-3776-77B4-C194-AD7C5594CB9A}"/>
              </a:ext>
            </a:extLst>
          </p:cNvPr>
          <p:cNvPicPr>
            <a:picLocks noChangeAspect="1"/>
          </p:cNvPicPr>
          <p:nvPr/>
        </p:nvPicPr>
        <p:blipFill>
          <a:blip r:embed="rId3">
            <a:extLst>
              <a:ext uri="{28A0092B-C50C-407E-A947-70E740481C1C}">
                <a14:useLocalDpi xmlns:a14="http://schemas.microsoft.com/office/drawing/2010/main" val="0"/>
              </a:ext>
            </a:extLst>
          </a:blip>
          <a:srcRect b="96324"/>
          <a:stretch>
            <a:fillRect/>
          </a:stretch>
        </p:blipFill>
        <p:spPr>
          <a:xfrm>
            <a:off x="1511833" y="815321"/>
            <a:ext cx="9168333" cy="415317"/>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110AE8B-C1FE-A03A-7E80-81709D7AAE52}"/>
                  </a:ext>
                </a:extLst>
              </p14:cNvPr>
              <p14:cNvContentPartPr/>
              <p14:nvPr/>
            </p14:nvContentPartPr>
            <p14:xfrm>
              <a:off x="1246750" y="1411781"/>
              <a:ext cx="360" cy="360"/>
            </p14:xfrm>
          </p:contentPart>
        </mc:Choice>
        <mc:Fallback xmlns="">
          <p:pic>
            <p:nvPicPr>
              <p:cNvPr id="4" name="Ink 3">
                <a:extLst>
                  <a:ext uri="{FF2B5EF4-FFF2-40B4-BE49-F238E27FC236}">
                    <a16:creationId xmlns:a16="http://schemas.microsoft.com/office/drawing/2014/main" id="{6110AE8B-C1FE-A03A-7E80-81709D7AAE52}"/>
                  </a:ext>
                </a:extLst>
              </p:cNvPr>
              <p:cNvPicPr/>
              <p:nvPr/>
            </p:nvPicPr>
            <p:blipFill>
              <a:blip r:embed="rId5"/>
              <a:stretch>
                <a:fillRect/>
              </a:stretch>
            </p:blipFill>
            <p:spPr>
              <a:xfrm>
                <a:off x="1242430" y="14074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F2AF0F26-A6DF-9315-1C30-E24DFFC378C9}"/>
                  </a:ext>
                </a:extLst>
              </p14:cNvPr>
              <p14:cNvContentPartPr/>
              <p14:nvPr/>
            </p14:nvContentPartPr>
            <p14:xfrm>
              <a:off x="2760561" y="5536661"/>
              <a:ext cx="2160" cy="4320"/>
            </p14:xfrm>
          </p:contentPart>
        </mc:Choice>
        <mc:Fallback xmlns="">
          <p:pic>
            <p:nvPicPr>
              <p:cNvPr id="7" name="Ink 6">
                <a:extLst>
                  <a:ext uri="{FF2B5EF4-FFF2-40B4-BE49-F238E27FC236}">
                    <a16:creationId xmlns:a16="http://schemas.microsoft.com/office/drawing/2014/main" id="{F2AF0F26-A6DF-9315-1C30-E24DFFC378C9}"/>
                  </a:ext>
                </a:extLst>
              </p:cNvPr>
              <p:cNvPicPr/>
              <p:nvPr/>
            </p:nvPicPr>
            <p:blipFill>
              <a:blip r:embed="rId7"/>
              <a:stretch>
                <a:fillRect/>
              </a:stretch>
            </p:blipFill>
            <p:spPr>
              <a:xfrm>
                <a:off x="2756241" y="5532341"/>
                <a:ext cx="10800" cy="12960"/>
              </a:xfrm>
              <a:prstGeom prst="rect">
                <a:avLst/>
              </a:prstGeom>
            </p:spPr>
          </p:pic>
        </mc:Fallback>
      </mc:AlternateContent>
      <p:sp>
        <p:nvSpPr>
          <p:cNvPr id="6" name="Rectangle 5">
            <a:extLst>
              <a:ext uri="{FF2B5EF4-FFF2-40B4-BE49-F238E27FC236}">
                <a16:creationId xmlns:a16="http://schemas.microsoft.com/office/drawing/2014/main" id="{B8C87174-3666-7817-982E-CC28DF043642}"/>
              </a:ext>
            </a:extLst>
          </p:cNvPr>
          <p:cNvSpPr/>
          <p:nvPr/>
        </p:nvSpPr>
        <p:spPr>
          <a:xfrm>
            <a:off x="1511833" y="5849815"/>
            <a:ext cx="3130505" cy="222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9821DD-D14A-3731-5C18-0B9A37EE7637}"/>
              </a:ext>
            </a:extLst>
          </p:cNvPr>
          <p:cNvSpPr/>
          <p:nvPr/>
        </p:nvSpPr>
        <p:spPr>
          <a:xfrm>
            <a:off x="1511833" y="3024554"/>
            <a:ext cx="3130505" cy="2110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454DFE-D203-53A1-7034-5E76611FEBD0}"/>
              </a:ext>
            </a:extLst>
          </p:cNvPr>
          <p:cNvSpPr/>
          <p:nvPr/>
        </p:nvSpPr>
        <p:spPr>
          <a:xfrm>
            <a:off x="1511833" y="1617785"/>
            <a:ext cx="3130505" cy="2110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419B148-21FE-8DF3-AF8E-EEB41FBF28BF}"/>
              </a:ext>
            </a:extLst>
          </p:cNvPr>
          <p:cNvCxnSpPr/>
          <p:nvPr/>
        </p:nvCxnSpPr>
        <p:spPr>
          <a:xfrm>
            <a:off x="7869382" y="1731818"/>
            <a:ext cx="2216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A8FE562-7CE0-A024-31CA-60359E68188E}"/>
              </a:ext>
            </a:extLst>
          </p:cNvPr>
          <p:cNvCxnSpPr/>
          <p:nvPr/>
        </p:nvCxnSpPr>
        <p:spPr>
          <a:xfrm>
            <a:off x="7869382" y="3131127"/>
            <a:ext cx="2216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DDAB84-D5DD-B85B-C250-F1337C27BBC3}"/>
              </a:ext>
            </a:extLst>
          </p:cNvPr>
          <p:cNvCxnSpPr/>
          <p:nvPr/>
        </p:nvCxnSpPr>
        <p:spPr>
          <a:xfrm>
            <a:off x="7869382" y="5957455"/>
            <a:ext cx="2216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447095"/>
      </p:ext>
    </p:extLst>
  </p:cSld>
  <p:clrMapOvr>
    <a:masterClrMapping/>
  </p:clrMapOvr>
</p:sld>
</file>

<file path=ppt/theme/theme1.xml><?xml version="1.0" encoding="utf-8"?>
<a:theme xmlns:a="http://schemas.openxmlformats.org/drawingml/2006/main" name="1_Office Theme">
  <a:themeElements>
    <a:clrScheme name="DUST">
      <a:dk1>
        <a:sysClr val="windowText" lastClr="000000"/>
      </a:dk1>
      <a:lt1>
        <a:sysClr val="window" lastClr="FFFFFF"/>
      </a:lt1>
      <a:dk2>
        <a:srgbClr val="44546A"/>
      </a:dk2>
      <a:lt2>
        <a:srgbClr val="E7E6E6"/>
      </a:lt2>
      <a:accent1>
        <a:srgbClr val="7ACED1"/>
      </a:accent1>
      <a:accent2>
        <a:srgbClr val="FED4BE"/>
      </a:accent2>
      <a:accent3>
        <a:srgbClr val="F8C3CF"/>
      </a:accent3>
      <a:accent4>
        <a:srgbClr val="97D1A9"/>
      </a:accent4>
      <a:accent5>
        <a:srgbClr val="B6C0C2"/>
      </a:accent5>
      <a:accent6>
        <a:srgbClr val="FEBA5D"/>
      </a:accent6>
      <a:hlink>
        <a:srgbClr val="0563C1"/>
      </a:hlink>
      <a:folHlink>
        <a:srgbClr val="954F72"/>
      </a:folHlink>
    </a:clrScheme>
    <a:fontScheme name="Custom 1">
      <a:majorFont>
        <a:latin typeface="Hezaedrus"/>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D4DCF60591A44AAB3EE560AB47ABB" ma:contentTypeVersion="19" ma:contentTypeDescription="Create a new document." ma:contentTypeScope="" ma:versionID="d48bf8dbc15b2c43d47373434b506af1">
  <xsd:schema xmlns:xsd="http://www.w3.org/2001/XMLSchema" xmlns:xs="http://www.w3.org/2001/XMLSchema" xmlns:p="http://schemas.microsoft.com/office/2006/metadata/properties" xmlns:ns2="0fee4eeb-e725-4e09-a2c6-b2e7e1963b2c" xmlns:ns3="4878a322-d110-404d-8591-8977e4f7768d" targetNamespace="http://schemas.microsoft.com/office/2006/metadata/properties" ma:root="true" ma:fieldsID="31395aa5cde982c578f3244756f07aaf" ns2:_="" ns3:_="">
    <xsd:import namespace="0fee4eeb-e725-4e09-a2c6-b2e7e1963b2c"/>
    <xsd:import namespace="4878a322-d110-404d-8591-8977e4f776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_Flow_SignoffStatu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ee4eeb-e725-4e09-a2c6-b2e7e1963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_Flow_SignoffStatus" ma:index="22" nillable="true" ma:displayName="Afmeldingsstatus" ma:internalName="Afmeldingsstatus">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78a322-d110-404d-8591-8977e4f776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0a390a3-148c-4237-a806-41b5fc0fea47}" ma:internalName="TaxCatchAll" ma:showField="CatchAllData" ma:web="4878a322-d110-404d-8591-8977e4f776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878a322-d110-404d-8591-8977e4f7768d" xsi:nil="true"/>
    <lcf76f155ced4ddcb4097134ff3c332f xmlns="0fee4eeb-e725-4e09-a2c6-b2e7e1963b2c">
      <Terms xmlns="http://schemas.microsoft.com/office/infopath/2007/PartnerControls"/>
    </lcf76f155ced4ddcb4097134ff3c332f>
    <_Flow_SignoffStatus xmlns="0fee4eeb-e725-4e09-a2c6-b2e7e1963b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FAA10B-EFD8-4ED9-B9EC-754410EDFD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ee4eeb-e725-4e09-a2c6-b2e7e1963b2c"/>
    <ds:schemaRef ds:uri="4878a322-d110-404d-8591-8977e4f776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7A85D-7111-415D-95E2-C841F5858211}">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4878a322-d110-404d-8591-8977e4f7768d"/>
    <ds:schemaRef ds:uri="http://www.w3.org/XML/1998/namespace"/>
    <ds:schemaRef ds:uri="0fee4eeb-e725-4e09-a2c6-b2e7e1963b2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2F3A2CE-CCD8-4C85-AD06-B95C132BF2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6176</TotalTime>
  <Words>2090</Words>
  <Application>Microsoft Macintosh PowerPoint</Application>
  <PresentationFormat>Widescreen</PresentationFormat>
  <Paragraphs>348</Paragraphs>
  <Slides>23</Slides>
  <Notes>23</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Hezaedrus Light</vt:lpstr>
      <vt:lpstr>Arial</vt:lpstr>
      <vt:lpstr>Calibri</vt:lpstr>
      <vt:lpstr>Hezaedrus Medium</vt:lpstr>
      <vt:lpstr>Bierstadt</vt:lpstr>
      <vt:lpstr>1_Office Theme</vt:lpstr>
      <vt:lpstr>Mapping community perspectives for  co-designing  regional sustainability transitions  </vt:lpstr>
      <vt:lpstr>PowerPoint Presentation</vt:lpstr>
      <vt:lpstr>The DUST context</vt:lpstr>
      <vt:lpstr>PowerPoint Presentation</vt:lpstr>
      <vt:lpstr>Method for mapping the community perspective</vt:lpstr>
      <vt:lpstr>Coding system</vt:lpstr>
      <vt:lpstr>PowerPoint Presentation</vt:lpstr>
      <vt:lpstr>What were the most discussed TC aspects in Norrbotten? </vt:lpstr>
      <vt:lpstr>What were the most discussed TC aspects in Norrbotten? </vt:lpstr>
      <vt:lpstr>PowerPoint Presentation</vt:lpstr>
      <vt:lpstr>TC clusters: regional values from community perspectives</vt:lpstr>
      <vt:lpstr>TC clusters: regional values from community perspectives</vt:lpstr>
      <vt:lpstr>TC clusters: regional values from community perspectives</vt:lpstr>
      <vt:lpstr>TC clusters: regional values from community perspectives</vt:lpstr>
      <vt:lpstr>TC clusters: regional values from community perspectives</vt:lpstr>
      <vt:lpstr>How do LECs’ futures compare to policy? </vt:lpstr>
      <vt:lpstr>PowerPoint Presentation</vt:lpstr>
      <vt:lpstr>PowerPoint Presentation</vt:lpstr>
      <vt:lpstr>Contribution and discussion</vt:lpstr>
      <vt:lpstr>References</vt:lpstr>
      <vt:lpstr>PowerPoint Presentation</vt:lpstr>
      <vt:lpstr>PowerPoint Presentation</vt:lpstr>
      <vt:lpstr>Cross case 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Yoann Clouet</dc:creator>
  <cp:lastModifiedBy>Ioana Forgaci</cp:lastModifiedBy>
  <cp:revision>157</cp:revision>
  <cp:lastPrinted>2025-07-06T21:11:59Z</cp:lastPrinted>
  <dcterms:created xsi:type="dcterms:W3CDTF">2023-01-19T14:02:22Z</dcterms:created>
  <dcterms:modified xsi:type="dcterms:W3CDTF">2025-07-07T22:41:43Z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0x01010051ED4DCF60591A44AAB3EE560AB47ABB</vt:lpwstr>
  </property>
  <property fmtid="{D5CDD505-2E9C-101B-9397-08002B2CF9AE}" pid="3" name="MediaServiceImageTags">
    <vt:lpwstr/>
  </property>
</Properties>
</file>