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2" r:id="rId6"/>
    <p:sldMasterId id="2147483681" r:id="rId7"/>
    <p:sldMasterId id="2147483725" r:id="rId8"/>
    <p:sldMasterId id="2147483738" r:id="rId9"/>
    <p:sldMasterId id="2147483766" r:id="rId10"/>
    <p:sldMasterId id="2147483779" r:id="rId11"/>
  </p:sldMasterIdLst>
  <p:notesMasterIdLst>
    <p:notesMasterId r:id="rId38"/>
  </p:notesMasterIdLst>
  <p:handoutMasterIdLst>
    <p:handoutMasterId r:id="rId39"/>
  </p:handoutMasterIdLst>
  <p:sldIdLst>
    <p:sldId id="345" r:id="rId12"/>
    <p:sldId id="454" r:id="rId13"/>
    <p:sldId id="470" r:id="rId14"/>
    <p:sldId id="471" r:id="rId15"/>
    <p:sldId id="457" r:id="rId16"/>
    <p:sldId id="485" r:id="rId17"/>
    <p:sldId id="424" r:id="rId18"/>
    <p:sldId id="425" r:id="rId19"/>
    <p:sldId id="2142533609" r:id="rId20"/>
    <p:sldId id="2142533548" r:id="rId21"/>
    <p:sldId id="306" r:id="rId22"/>
    <p:sldId id="2142533604" r:id="rId23"/>
    <p:sldId id="2142533605" r:id="rId24"/>
    <p:sldId id="307" r:id="rId25"/>
    <p:sldId id="313" r:id="rId26"/>
    <p:sldId id="2142533602" r:id="rId27"/>
    <p:sldId id="348" r:id="rId28"/>
    <p:sldId id="351" r:id="rId29"/>
    <p:sldId id="2142533589" r:id="rId30"/>
    <p:sldId id="2142533549" r:id="rId31"/>
    <p:sldId id="459" r:id="rId32"/>
    <p:sldId id="344" r:id="rId33"/>
    <p:sldId id="2142533592" r:id="rId34"/>
    <p:sldId id="2142533606" r:id="rId35"/>
    <p:sldId id="2142533608" r:id="rId36"/>
    <p:sldId id="2142533610" r:id="rId37"/>
  </p:sldIdLst>
  <p:sldSz cx="12190413" cy="6858000"/>
  <p:notesSz cx="6858000" cy="9144000"/>
  <p:custDataLst>
    <p:tags r:id="rId40"/>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521415D9-36F7-43E2-AB2F-B90AF26B5E84}">
      <p14:sectionLst xmlns:p14="http://schemas.microsoft.com/office/powerpoint/2010/main">
        <p14:section name="Default Section" id="{6CBD0189-3D73-41CD-9842-F84DB1EB84BD}">
          <p14:sldIdLst>
            <p14:sldId id="345"/>
            <p14:sldId id="454"/>
            <p14:sldId id="470"/>
            <p14:sldId id="471"/>
            <p14:sldId id="457"/>
            <p14:sldId id="485"/>
            <p14:sldId id="424"/>
            <p14:sldId id="425"/>
            <p14:sldId id="2142533609"/>
            <p14:sldId id="2142533548"/>
            <p14:sldId id="306"/>
            <p14:sldId id="2142533604"/>
            <p14:sldId id="2142533605"/>
            <p14:sldId id="307"/>
            <p14:sldId id="313"/>
            <p14:sldId id="2142533602"/>
            <p14:sldId id="348"/>
            <p14:sldId id="351"/>
            <p14:sldId id="2142533589"/>
            <p14:sldId id="2142533549"/>
            <p14:sldId id="459"/>
          </p14:sldIdLst>
        </p14:section>
        <p14:section name="CSA at Project Level" id="{30CA3082-9111-4974-A674-90FECAB06420}">
          <p14:sldIdLst>
            <p14:sldId id="344"/>
            <p14:sldId id="2142533592"/>
          </p14:sldIdLst>
        </p14:section>
        <p14:section name="Ny CSA at WDS project level, 22/8-23" id="{A764DFCC-319E-4E34-8BF5-A592DC1774C9}">
          <p14:sldIdLst>
            <p14:sldId id="2142533606"/>
            <p14:sldId id="2142533608"/>
            <p14:sldId id="2142533610"/>
          </p14:sldIdLst>
        </p14:section>
        <p14:section name="Slides til brug ved WDS+WLL konference i Skanderborg, 23/8-23" id="{2E5F5D6C-6CDE-4601-864D-62E7079718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CB3"/>
    <a:srgbClr val="F6D04D"/>
    <a:srgbClr val="C5FFFF"/>
    <a:srgbClr val="000000"/>
    <a:srgbClr val="008737"/>
    <a:srgbClr val="2F3EEA"/>
    <a:srgbClr val="339933"/>
    <a:srgbClr val="FC7634"/>
    <a:srgbClr val="171748"/>
    <a:srgbClr val="1FD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96395" autoAdjust="0"/>
  </p:normalViewPr>
  <p:slideViewPr>
    <p:cSldViewPr showGuides="1">
      <p:cViewPr>
        <p:scale>
          <a:sx n="57" d="100"/>
          <a:sy n="57" d="100"/>
        </p:scale>
        <p:origin x="236" y="84"/>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howGuides="1">
      <p:cViewPr varScale="1">
        <p:scale>
          <a:sx n="69" d="100"/>
          <a:sy n="69" d="100"/>
        </p:scale>
        <p:origin x="34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tags" Target="tags/tag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1" y="4343401"/>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C734BB09-483B-4C4B-A5A4-C02A22055B01}" type="slidenum">
              <a:rPr lang="da-DK" smtClean="0"/>
              <a:pPr/>
              <a:t>1</a:t>
            </a:fld>
            <a:endParaRPr lang="da-DK" dirty="0"/>
          </a:p>
        </p:txBody>
      </p:sp>
    </p:spTree>
    <p:extLst>
      <p:ext uri="{BB962C8B-B14F-4D97-AF65-F5344CB8AC3E}">
        <p14:creationId xmlns:p14="http://schemas.microsoft.com/office/powerpoint/2010/main" val="886583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acceleration of the digital transformation makes data the most significant resource for our future. </a:t>
            </a:r>
          </a:p>
          <a:p>
            <a:r>
              <a:rPr lang="en-US" sz="1200" dirty="0"/>
              <a:t>Being able to access, use, and combine data is the key to prosperity and innovation in Europe and worldwide.</a:t>
            </a:r>
          </a:p>
          <a:p>
            <a:r>
              <a:rPr lang="en-US" sz="1200" dirty="0"/>
              <a:t>Understanding how to manage and safeguard people’s sovereignty over their own data is and will be vital for creating trust and confidence among actors in the data economy and therefore in the acceleration of digital transitions within and across sectors and scales</a:t>
            </a:r>
          </a:p>
          <a:p>
            <a:endParaRPr lang="da-DK"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11</a:t>
            </a:fld>
            <a:endParaRPr lang="da-DK" dirty="0"/>
          </a:p>
        </p:txBody>
      </p:sp>
    </p:spTree>
    <p:extLst>
      <p:ext uri="{BB962C8B-B14F-4D97-AF65-F5344CB8AC3E}">
        <p14:creationId xmlns:p14="http://schemas.microsoft.com/office/powerpoint/2010/main" val="1562134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panose="020B0604020202020204" pitchFamily="34" charset="0"/>
                <a:ea typeface="ＭＳ Ｐゴシック" pitchFamily="-80" charset="-128"/>
                <a:cs typeface="+mn-cs"/>
              </a:rPr>
              <a:t>The OECD states that ‘one of the most frequently cited barriers to data sharing and reuse is the lack of common standards, or the proliferation of incompatible standards’. This is confirmed by the 2020 public consultation, where 91.5% of the respondents agreed that </a:t>
            </a:r>
            <a:r>
              <a:rPr lang="en-US" sz="1200" b="0" i="0" u="none" strike="noStrike" kern="1200" baseline="0" dirty="0" err="1">
                <a:solidFill>
                  <a:schemeClr val="tx1"/>
                </a:solidFill>
                <a:latin typeface="Arial" panose="020B0604020202020204" pitchFamily="34" charset="0"/>
                <a:ea typeface="ＭＳ Ｐゴシック" pitchFamily="-80" charset="-128"/>
                <a:cs typeface="+mn-cs"/>
              </a:rPr>
              <a:t>standardisation</a:t>
            </a:r>
            <a:r>
              <a:rPr lang="en-US" sz="1200" b="0" i="0" u="none" strike="noStrike" kern="1200" baseline="0" dirty="0">
                <a:solidFill>
                  <a:schemeClr val="tx1"/>
                </a:solidFill>
                <a:latin typeface="Arial" panose="020B0604020202020204" pitchFamily="34" charset="0"/>
                <a:ea typeface="ＭＳ Ｐゴシック" pitchFamily="-80" charset="-128"/>
                <a:cs typeface="+mn-cs"/>
              </a:rPr>
              <a:t> is necessary to improve interoperability and ultimately data reuse across sectors. Some 91.1% of respondents agreed that future </a:t>
            </a:r>
            <a:r>
              <a:rPr lang="en-US" sz="1200" b="0" i="0" u="none" strike="noStrike" kern="1200" baseline="0" dirty="0" err="1">
                <a:solidFill>
                  <a:schemeClr val="tx1"/>
                </a:solidFill>
                <a:latin typeface="Arial" panose="020B0604020202020204" pitchFamily="34" charset="0"/>
                <a:ea typeface="ＭＳ Ｐゴシック" pitchFamily="-80" charset="-128"/>
                <a:cs typeface="+mn-cs"/>
              </a:rPr>
              <a:t>standardisation</a:t>
            </a:r>
            <a:r>
              <a:rPr lang="en-US" sz="1200" b="0" i="0" u="none" strike="noStrike" kern="1200" baseline="0" dirty="0">
                <a:solidFill>
                  <a:schemeClr val="tx1"/>
                </a:solidFill>
                <a:latin typeface="Arial" panose="020B0604020202020204" pitchFamily="34" charset="0"/>
                <a:ea typeface="ＭＳ Ｐゴシック" pitchFamily="-80" charset="-128"/>
                <a:cs typeface="+mn-cs"/>
              </a:rPr>
              <a:t> activities need to better address the use of data across sectors of the economy or domains of society.</a:t>
            </a:r>
            <a:endParaRPr lang="da-DK"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12</a:t>
            </a:fld>
            <a:endParaRPr lang="da-DK" dirty="0"/>
          </a:p>
        </p:txBody>
      </p:sp>
    </p:spTree>
    <p:extLst>
      <p:ext uri="{BB962C8B-B14F-4D97-AF65-F5344CB8AC3E}">
        <p14:creationId xmlns:p14="http://schemas.microsoft.com/office/powerpoint/2010/main" val="39499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References</a:t>
            </a:r>
          </a:p>
          <a:p>
            <a:endParaRPr lang="da-DK" dirty="0"/>
          </a:p>
          <a:p>
            <a:r>
              <a:rPr lang="en-US" sz="1200" b="0" i="0" u="none" strike="noStrike" baseline="0" dirty="0">
                <a:solidFill>
                  <a:srgbClr val="000000"/>
                </a:solidFill>
                <a:latin typeface="Calibri" panose="020F0502020204030204" pitchFamily="34" charset="0"/>
              </a:rPr>
              <a:t>European Commission, 2020b. “Accompanying the Document Proposal for a REGULATION OF THE EUROPEAN PARLIAMENT AND OF THE COUNCIL on European Data Governance (Data Governance Act).” </a:t>
            </a:r>
            <a:r>
              <a:rPr lang="en-US" sz="1200" b="0" i="1" u="none" strike="noStrike" baseline="0" dirty="0">
                <a:solidFill>
                  <a:srgbClr val="000000"/>
                </a:solidFill>
                <a:latin typeface="Calibri" panose="020F0502020204030204" pitchFamily="34" charset="0"/>
              </a:rPr>
              <a:t>European Union: European Commission</a:t>
            </a:r>
            <a:r>
              <a:rPr lang="en-US" sz="1200" b="0" i="0" u="none" strike="noStrike" baseline="0" dirty="0">
                <a:solidFill>
                  <a:srgbClr val="000000"/>
                </a:solidFill>
                <a:latin typeface="Calibri" panose="020F0502020204030204" pitchFamily="34" charset="0"/>
              </a:rPr>
              <a:t>. Brussels. https://eur-lex.europa.eu/legal-content/EN/TXT/?uri=CELEX:52020SC0295 </a:t>
            </a:r>
            <a:endParaRPr lang="da-DK" dirty="0"/>
          </a:p>
          <a:p>
            <a:endParaRPr lang="en-US" sz="1200" b="1" dirty="0"/>
          </a:p>
          <a:p>
            <a:endParaRPr lang="en-US" sz="1200" b="1"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14</a:t>
            </a:fld>
            <a:endParaRPr lang="da-DK" dirty="0"/>
          </a:p>
        </p:txBody>
      </p:sp>
    </p:spTree>
    <p:extLst>
      <p:ext uri="{BB962C8B-B14F-4D97-AF65-F5344CB8AC3E}">
        <p14:creationId xmlns:p14="http://schemas.microsoft.com/office/powerpoint/2010/main" val="3546446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Immaginari socio-tecnici: ”immaginari collettivi e condivisi, istituzionalmente stabilizzate e</a:t>
            </a:r>
            <a:r>
              <a:rPr lang="it-IT" baseline="0" dirty="0"/>
              <a:t> in grado di contribuire alla creazione di scenari desiderabili futuri</a:t>
            </a:r>
            <a:r>
              <a:rPr lang="it-IT" dirty="0"/>
              <a:t>, animati dalla comprensione condivisa di forme di vita sociale e di ordine sociale ottenibili attraverso e di supporto ai progressi della scienza e della tecnologia" </a:t>
            </a:r>
          </a:p>
          <a:p>
            <a:endParaRPr lang="it-IT" dirty="0"/>
          </a:p>
          <a:p>
            <a:r>
              <a:rPr lang="it-IT" dirty="0"/>
              <a:t>Esplorando le politiche epistemiche - cioè quelle politiche legata ai processi di creazione della conoscenza, flussi di conoscenza e modalità di azione – alla base delle </a:t>
            </a:r>
            <a:r>
              <a:rPr lang="it-IT" baseline="0" dirty="0"/>
              <a:t>strutture</a:t>
            </a:r>
            <a:r>
              <a:rPr lang="it-IT" dirty="0"/>
              <a:t> di </a:t>
            </a:r>
            <a:r>
              <a:rPr lang="it-IT" dirty="0" err="1"/>
              <a:t>governance</a:t>
            </a:r>
            <a:r>
              <a:rPr lang="it-IT" dirty="0"/>
              <a:t> – quindi</a:t>
            </a:r>
            <a:r>
              <a:rPr lang="it-IT" baseline="0" dirty="0"/>
              <a:t> tali da facilitare</a:t>
            </a:r>
            <a:r>
              <a:rPr lang="it-IT" dirty="0"/>
              <a:t> la stabilizzazione degli immaginari sociotecnici.</a:t>
            </a:r>
            <a:endParaRPr lang="en-US" dirty="0"/>
          </a:p>
        </p:txBody>
      </p:sp>
      <p:sp>
        <p:nvSpPr>
          <p:cNvPr id="4" name="Slide Number Placeholder 3"/>
          <p:cNvSpPr>
            <a:spLocks noGrp="1"/>
          </p:cNvSpPr>
          <p:nvPr>
            <p:ph type="sldNum" sz="quarter" idx="10"/>
          </p:nvPr>
        </p:nvSpPr>
        <p:spPr/>
        <p:txBody>
          <a:bodyPr/>
          <a:lstStyle/>
          <a:p>
            <a:fld id="{4B8E6588-0AB6-401A-A789-E9A1982DF07E}" type="slidenum">
              <a:rPr lang="da-DK" smtClean="0"/>
              <a:t>21</a:t>
            </a:fld>
            <a:endParaRPr lang="da-DK"/>
          </a:p>
        </p:txBody>
      </p:sp>
    </p:spTree>
    <p:extLst>
      <p:ext uri="{BB962C8B-B14F-4D97-AF65-F5344CB8AC3E}">
        <p14:creationId xmlns:p14="http://schemas.microsoft.com/office/powerpoint/2010/main" val="1438448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100514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95707">
              <a:defRPr/>
            </a:pPr>
            <a:endParaRPr lang="da-DK" dirty="0">
              <a:solidFill>
                <a:srgbClr val="000000"/>
              </a:solidFill>
            </a:endParaRPr>
          </a:p>
        </p:txBody>
      </p:sp>
      <p:sp>
        <p:nvSpPr>
          <p:cNvPr id="5" name="Footer Placeholder 4"/>
          <p:cNvSpPr>
            <a:spLocks noGrp="1"/>
          </p:cNvSpPr>
          <p:nvPr>
            <p:ph type="ftr" sz="quarter" idx="11"/>
          </p:nvPr>
        </p:nvSpPr>
        <p:spPr/>
        <p:txBody>
          <a:bodyPr/>
          <a:lstStyle/>
          <a:p>
            <a:pPr defTabSz="995707">
              <a:defRPr/>
            </a:pPr>
            <a:endParaRPr lang="da-DK" dirty="0">
              <a:solidFill>
                <a:srgbClr val="000000"/>
              </a:solidFill>
            </a:endParaRPr>
          </a:p>
        </p:txBody>
      </p:sp>
      <p:sp>
        <p:nvSpPr>
          <p:cNvPr id="6" name="Slide Number Placeholder 5"/>
          <p:cNvSpPr>
            <a:spLocks noGrp="1"/>
          </p:cNvSpPr>
          <p:nvPr>
            <p:ph type="sldNum" sz="quarter" idx="12"/>
          </p:nvPr>
        </p:nvSpPr>
        <p:spPr/>
        <p:txBody>
          <a:bodyPr/>
          <a:lstStyle/>
          <a:p>
            <a:pPr defTabSz="995707">
              <a:defRPr/>
            </a:pPr>
            <a:fld id="{C734BB09-483B-4C4B-A5A4-C02A22055B01}" type="slidenum">
              <a:rPr lang="da-DK">
                <a:solidFill>
                  <a:srgbClr val="000000"/>
                </a:solidFill>
              </a:rPr>
              <a:pPr defTabSz="995707">
                <a:defRPr/>
              </a:pPr>
              <a:t>23</a:t>
            </a:fld>
            <a:endParaRPr lang="da-DK" dirty="0">
              <a:solidFill>
                <a:srgbClr val="000000"/>
              </a:solidFill>
            </a:endParaRPr>
          </a:p>
        </p:txBody>
      </p:sp>
    </p:spTree>
    <p:extLst>
      <p:ext uri="{BB962C8B-B14F-4D97-AF65-F5344CB8AC3E}">
        <p14:creationId xmlns:p14="http://schemas.microsoft.com/office/powerpoint/2010/main" val="410412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Miljøportalen</a:t>
            </a:r>
            <a:r>
              <a:rPr lang="en-US" dirty="0"/>
              <a:t> has already a large experience in doing that in other fields and it started to develop infrastructures for data sharing in relation to specific water areas (e.g. wastewater and surface water). </a:t>
            </a:r>
            <a:endParaRPr lang="da-DK" dirty="0"/>
          </a:p>
        </p:txBody>
      </p:sp>
      <p:sp>
        <p:nvSpPr>
          <p:cNvPr id="4" name="Date Placeholder 3"/>
          <p:cNvSpPr>
            <a:spLocks noGrp="1"/>
          </p:cNvSpPr>
          <p:nvPr>
            <p:ph type="dt" idx="1"/>
          </p:nvPr>
        </p:nvSpPr>
        <p:spPr/>
        <p:txBody>
          <a:bodyPr/>
          <a:lstStyle/>
          <a:p>
            <a:endParaRPr lang="da-DK" dirty="0"/>
          </a:p>
        </p:txBody>
      </p:sp>
      <p:sp>
        <p:nvSpPr>
          <p:cNvPr id="5" name="Footer Placeholder 4"/>
          <p:cNvSpPr>
            <a:spLocks noGrp="1"/>
          </p:cNvSpPr>
          <p:nvPr>
            <p:ph type="ftr" sz="quarter" idx="4"/>
          </p:nvPr>
        </p:nvSpPr>
        <p:spPr/>
        <p:txBody>
          <a:bodyPr/>
          <a:lstStyle/>
          <a:p>
            <a:endParaRPr lang="da-DK" dirty="0"/>
          </a:p>
        </p:txBody>
      </p:sp>
      <p:sp>
        <p:nvSpPr>
          <p:cNvPr id="6" name="Slide Number Placeholder 5"/>
          <p:cNvSpPr>
            <a:spLocks noGrp="1"/>
          </p:cNvSpPr>
          <p:nvPr>
            <p:ph type="sldNum" sz="quarter" idx="5"/>
          </p:nvPr>
        </p:nvSpPr>
        <p:spPr/>
        <p:txBody>
          <a:bodyPr/>
          <a:lstStyle/>
          <a:p>
            <a:fld id="{C734BB09-483B-4C4B-A5A4-C02A22055B01}" type="slidenum">
              <a:rPr lang="da-DK" smtClean="0"/>
              <a:pPr/>
              <a:t>24</a:t>
            </a:fld>
            <a:endParaRPr lang="da-DK" dirty="0"/>
          </a:p>
        </p:txBody>
      </p:sp>
    </p:spTree>
    <p:extLst>
      <p:ext uri="{BB962C8B-B14F-4D97-AF65-F5344CB8AC3E}">
        <p14:creationId xmlns:p14="http://schemas.microsoft.com/office/powerpoint/2010/main" val="295469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da-DK" dirty="0"/>
          </a:p>
          <a:p>
            <a:r>
              <a:rPr lang="da-DK" dirty="0"/>
              <a:t>Urban </a:t>
            </a:r>
            <a:r>
              <a:rPr lang="da-DK" baseline="0" dirty="0" err="1"/>
              <a:t>challenges</a:t>
            </a:r>
            <a:r>
              <a:rPr lang="da-DK" baseline="0" dirty="0"/>
              <a:t> most of all </a:t>
            </a:r>
            <a:r>
              <a:rPr lang="da-DK" baseline="0" dirty="0" err="1"/>
              <a:t>influenced</a:t>
            </a:r>
            <a:r>
              <a:rPr lang="da-DK" baseline="0" dirty="0"/>
              <a:t> by the </a:t>
            </a:r>
            <a:r>
              <a:rPr lang="da-DK" baseline="0" dirty="0" err="1"/>
              <a:t>increasing</a:t>
            </a:r>
            <a:r>
              <a:rPr lang="da-DK" baseline="0" dirty="0"/>
              <a:t> </a:t>
            </a:r>
            <a:r>
              <a:rPr lang="da-DK" baseline="0" dirty="0" err="1"/>
              <a:t>urbanization</a:t>
            </a:r>
            <a:r>
              <a:rPr lang="da-DK" baseline="0" dirty="0"/>
              <a:t> of the </a:t>
            </a:r>
            <a:r>
              <a:rPr lang="da-DK" baseline="0" dirty="0" err="1"/>
              <a:t>world</a:t>
            </a:r>
            <a:r>
              <a:rPr lang="da-DK" baseline="0" dirty="0"/>
              <a:t> population, </a:t>
            </a:r>
            <a:r>
              <a:rPr lang="da-DK" baseline="0" dirty="0" err="1"/>
              <a:t>which</a:t>
            </a:r>
            <a:r>
              <a:rPr lang="da-DK" baseline="0" dirty="0"/>
              <a:t> in the last </a:t>
            </a:r>
            <a:r>
              <a:rPr lang="da-DK" baseline="0" dirty="0" err="1"/>
              <a:t>century</a:t>
            </a:r>
            <a:r>
              <a:rPr lang="da-DK" baseline="0" dirty="0"/>
              <a:t> have </a:t>
            </a:r>
            <a:r>
              <a:rPr lang="da-DK" baseline="0" dirty="0" err="1"/>
              <a:t>drastically</a:t>
            </a:r>
            <a:r>
              <a:rPr lang="da-DK" baseline="0" dirty="0"/>
              <a:t> </a:t>
            </a:r>
            <a:r>
              <a:rPr lang="da-DK" baseline="0" dirty="0" err="1"/>
              <a:t>increased</a:t>
            </a:r>
            <a:r>
              <a:rPr lang="da-DK" baseline="0" dirty="0"/>
              <a:t> from 10% to 50% and </a:t>
            </a:r>
            <a:r>
              <a:rPr lang="da-DK" baseline="0" dirty="0" err="1"/>
              <a:t>that</a:t>
            </a:r>
            <a:r>
              <a:rPr lang="da-DK" baseline="0" dirty="0"/>
              <a:t> is </a:t>
            </a:r>
            <a:r>
              <a:rPr lang="da-DK" baseline="0" dirty="0" err="1"/>
              <a:t>expected</a:t>
            </a:r>
            <a:r>
              <a:rPr lang="da-DK" baseline="0" dirty="0"/>
              <a:t> to </a:t>
            </a:r>
            <a:r>
              <a:rPr lang="da-DK" baseline="0" dirty="0" err="1"/>
              <a:t>increase</a:t>
            </a:r>
            <a:r>
              <a:rPr lang="da-DK" baseline="0" dirty="0"/>
              <a:t> </a:t>
            </a:r>
            <a:r>
              <a:rPr lang="da-DK" baseline="0" dirty="0" err="1"/>
              <a:t>even</a:t>
            </a:r>
            <a:r>
              <a:rPr lang="da-DK" baseline="0" dirty="0"/>
              <a:t> </a:t>
            </a:r>
            <a:r>
              <a:rPr lang="da-DK" baseline="0" dirty="0" err="1"/>
              <a:t>further</a:t>
            </a:r>
            <a:r>
              <a:rPr lang="da-DK" baseline="0" dirty="0"/>
              <a:t> in the future. </a:t>
            </a:r>
          </a:p>
          <a:p>
            <a:endParaRPr lang="da-DK" baseline="0" dirty="0"/>
          </a:p>
          <a:p>
            <a:r>
              <a:rPr lang="en-GB" dirty="0"/>
              <a:t>In particular, urban utilities have been identified as an empirical theme of growing relevance in the field of sustainable transition (</a:t>
            </a:r>
            <a:r>
              <a:rPr lang="en-GB" dirty="0" err="1"/>
              <a:t>Bulkeley</a:t>
            </a:r>
            <a:r>
              <a:rPr lang="en-GB" dirty="0"/>
              <a:t> et al., 2011; </a:t>
            </a:r>
            <a:r>
              <a:rPr lang="en-GB" dirty="0" err="1"/>
              <a:t>Markard</a:t>
            </a:r>
            <a:r>
              <a:rPr lang="en-GB" dirty="0"/>
              <a:t> et al., 2012). On one hand, expectations on water utility services are changing as networked infrastructure are discovered to be critical in improving urban living and protect the natural environment at the same time (</a:t>
            </a:r>
            <a:r>
              <a:rPr lang="en-GB" dirty="0" err="1"/>
              <a:t>Kaika</a:t>
            </a:r>
            <a:r>
              <a:rPr lang="en-GB" dirty="0"/>
              <a:t> and </a:t>
            </a:r>
            <a:r>
              <a:rPr lang="en-GB" dirty="0" err="1"/>
              <a:t>Swyngedouw</a:t>
            </a:r>
            <a:r>
              <a:rPr lang="en-GB" dirty="0"/>
              <a:t>, 2000; </a:t>
            </a:r>
            <a:r>
              <a:rPr lang="en-GB" dirty="0" err="1"/>
              <a:t>Monstad</a:t>
            </a:r>
            <a:r>
              <a:rPr lang="en-GB" dirty="0"/>
              <a:t>, 2009). On the other hand, market oriented management </a:t>
            </a:r>
            <a:r>
              <a:rPr lang="en-GB" dirty="0" err="1"/>
              <a:t>approaches,influenced</a:t>
            </a:r>
            <a:r>
              <a:rPr lang="en-GB" dirty="0"/>
              <a:t> by the neoliberal paradigm, are drastically changing socio-technical priorities of utility management (Graham and Marvin, 2001). As a consequence, it becomes fundamental to develop better descriptions of the double interrelations of the on-going restructuring of both infrastructure networks and cities (</a:t>
            </a:r>
            <a:r>
              <a:rPr lang="en-GB" dirty="0" err="1"/>
              <a:t>Hodson</a:t>
            </a:r>
            <a:r>
              <a:rPr lang="en-GB" dirty="0"/>
              <a:t> and Marvin, 2006). </a:t>
            </a:r>
          </a:p>
          <a:p>
            <a:r>
              <a:rPr lang="en-GB" dirty="0"/>
              <a:t> </a:t>
            </a:r>
          </a:p>
          <a:p>
            <a:r>
              <a:rPr lang="da-DK"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78271" rtl="0" eaLnBrk="1" fontAlgn="auto" latinLnBrk="0" hangingPunct="1">
              <a:lnSpc>
                <a:spcPct val="100000"/>
              </a:lnSpc>
              <a:spcBef>
                <a:spcPts val="0"/>
              </a:spcBef>
              <a:spcAft>
                <a:spcPts val="0"/>
              </a:spcAft>
              <a:buClrTx/>
              <a:buSzTx/>
              <a:buFontTx/>
              <a:buNone/>
              <a:tabLst/>
              <a:defRPr/>
            </a:pPr>
            <a:fld id="{4B8E6588-0AB6-401A-A789-E9A1982DF07E}"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78271"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38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Professor Katherine Richardson -</a:t>
            </a:r>
            <a:r>
              <a:rPr lang="en-US" baseline="0" dirty="0">
                <a:effectLst/>
              </a:rPr>
              <a:t> </a:t>
            </a:r>
            <a:r>
              <a:rPr lang="en-US" dirty="0">
                <a:effectLst/>
              </a:rPr>
              <a:t>Leader of Sustainability Science Centre</a:t>
            </a:r>
          </a:p>
        </p:txBody>
      </p:sp>
      <p:sp>
        <p:nvSpPr>
          <p:cNvPr id="4" name="Slide Number Placeholder 3"/>
          <p:cNvSpPr>
            <a:spLocks noGrp="1"/>
          </p:cNvSpPr>
          <p:nvPr>
            <p:ph type="sldNum" sz="quarter" idx="10"/>
          </p:nvPr>
        </p:nvSpPr>
        <p:spPr/>
        <p:txBody>
          <a:bodyPr/>
          <a:lstStyle/>
          <a:p>
            <a:pPr marL="0" marR="0" lvl="0" indent="0" algn="r" defTabSz="978271" rtl="0" eaLnBrk="1" fontAlgn="auto" latinLnBrk="0" hangingPunct="1">
              <a:lnSpc>
                <a:spcPct val="100000"/>
              </a:lnSpc>
              <a:spcBef>
                <a:spcPts val="0"/>
              </a:spcBef>
              <a:spcAft>
                <a:spcPts val="0"/>
              </a:spcAft>
              <a:buClrTx/>
              <a:buSzTx/>
              <a:buFontTx/>
              <a:buNone/>
              <a:tabLst/>
              <a:defRPr/>
            </a:pPr>
            <a:fld id="{72F1FD7C-7353-0748-B6BB-4A18499051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78271"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95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72F1FD7C-7353-0748-B6BB-4A1849905161}" type="slidenum">
              <a:rPr lang="en-GB" smtClean="0"/>
              <a:t>4</a:t>
            </a:fld>
            <a:endParaRPr lang="en-GB"/>
          </a:p>
        </p:txBody>
      </p:sp>
    </p:spTree>
    <p:extLst>
      <p:ext uri="{BB962C8B-B14F-4D97-AF65-F5344CB8AC3E}">
        <p14:creationId xmlns:p14="http://schemas.microsoft.com/office/powerpoint/2010/main" val="407006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78271" rtl="0" eaLnBrk="1" fontAlgn="auto" latinLnBrk="0" hangingPunct="1">
              <a:lnSpc>
                <a:spcPct val="100000"/>
              </a:lnSpc>
              <a:spcBef>
                <a:spcPts val="0"/>
              </a:spcBef>
              <a:spcAft>
                <a:spcPts val="0"/>
              </a:spcAft>
              <a:buClrTx/>
              <a:buSzTx/>
              <a:buFontTx/>
              <a:buNone/>
              <a:tabLst/>
              <a:defRPr/>
            </a:pPr>
            <a:fld id="{72F1FD7C-7353-0748-B6BB-4A18499051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78271"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559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F311B-8B7B-E645-8898-516DC2E0AB6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12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78271" rtl="0" eaLnBrk="1" fontAlgn="auto" latinLnBrk="0" hangingPunct="1">
              <a:lnSpc>
                <a:spcPct val="100000"/>
              </a:lnSpc>
              <a:spcBef>
                <a:spcPts val="0"/>
              </a:spcBef>
              <a:spcAft>
                <a:spcPts val="0"/>
              </a:spcAft>
              <a:buClrTx/>
              <a:buSzTx/>
              <a:buFontTx/>
              <a:buNone/>
              <a:tabLst/>
              <a:defRPr/>
            </a:pPr>
            <a:fld id="{72F1FD7C-7353-0748-B6BB-4A18499051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78271"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35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78271" rtl="0" eaLnBrk="1" fontAlgn="auto" latinLnBrk="0" hangingPunct="1">
              <a:lnSpc>
                <a:spcPct val="100000"/>
              </a:lnSpc>
              <a:spcBef>
                <a:spcPts val="0"/>
              </a:spcBef>
              <a:spcAft>
                <a:spcPts val="0"/>
              </a:spcAft>
              <a:buClrTx/>
              <a:buSzTx/>
              <a:buFontTx/>
              <a:buNone/>
              <a:tabLst/>
              <a:defRPr/>
            </a:pPr>
            <a:fld id="{72F1FD7C-7353-0748-B6BB-4A18499051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78271"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813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10</a:t>
            </a:fld>
            <a:endParaRPr lang="da-DK" dirty="0"/>
          </a:p>
        </p:txBody>
      </p:sp>
    </p:spTree>
    <p:extLst>
      <p:ext uri="{BB962C8B-B14F-4D97-AF65-F5344CB8AC3E}">
        <p14:creationId xmlns:p14="http://schemas.microsoft.com/office/powerpoint/2010/main" val="1482459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bin"/><Relationship Id="rId7" Type="http://schemas.openxmlformats.org/officeDocument/2006/relationships/image" Target="../media/image6.png"/><Relationship Id="rId2" Type="http://schemas.openxmlformats.org/officeDocument/2006/relationships/slideMaster" Target="../slideMasters/slideMaster6.xml"/><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rgbClr val="008737"/>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14069"/>
            <a:ext cx="0" cy="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dirty="0"/>
              <a:t>Click to edit Master subtitle style</a:t>
            </a:r>
            <a:endParaRPr lang="da-DK"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da-DK"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3600"/>
            <a:ext cx="12193200" cy="686160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2494806" y="5013176"/>
            <a:ext cx="792619" cy="115603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Tree>
    <p:extLst>
      <p:ext uri="{BB962C8B-B14F-4D97-AF65-F5344CB8AC3E}">
        <p14:creationId xmlns:p14="http://schemas.microsoft.com/office/powerpoint/2010/main" val="2321786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3904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17E48-9619-4FB9-9F5E-DE804AC38B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5B0EA-45B8-418E-86BE-8E1FBC25D8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98F85-8084-48F2-A2C7-7DFED0F2D217}"/>
              </a:ext>
            </a:extLst>
          </p:cNvPr>
          <p:cNvSpPr>
            <a:spLocks noGrp="1"/>
          </p:cNvSpPr>
          <p:nvPr>
            <p:ph type="dt" sz="half" idx="10"/>
          </p:nvPr>
        </p:nvSpPr>
        <p:spPr/>
        <p:txBody>
          <a:bodyPr/>
          <a:lstStyle/>
          <a:p>
            <a:pPr defTabSz="914309" fontAlgn="auto">
              <a:spcBef>
                <a:spcPts val="0"/>
              </a:spcBef>
              <a:spcAft>
                <a:spcPts val="0"/>
              </a:spcAft>
            </a:pPr>
            <a:fld id="{7E831AF1-21FE-49CA-B4F1-49194137C219}" type="datetimeFigureOut">
              <a:rPr lang="en-US" sz="1800" smtClean="0">
                <a:solidFill>
                  <a:srgbClr val="000000"/>
                </a:solidFill>
                <a:latin typeface="Arial"/>
                <a:ea typeface="+mn-ea"/>
              </a:rPr>
              <a:pPr defTabSz="914309" fontAlgn="auto">
                <a:spcBef>
                  <a:spcPts val="0"/>
                </a:spcBef>
                <a:spcAft>
                  <a:spcPts val="0"/>
                </a:spcAft>
              </a:pPr>
              <a:t>7/7/2025</a:t>
            </a:fld>
            <a:endParaRPr lang="en-US" sz="1800">
              <a:solidFill>
                <a:srgbClr val="000000"/>
              </a:solidFill>
              <a:latin typeface="Arial"/>
              <a:ea typeface="+mn-ea"/>
            </a:endParaRPr>
          </a:p>
        </p:txBody>
      </p:sp>
      <p:sp>
        <p:nvSpPr>
          <p:cNvPr id="5" name="Footer Placeholder 4">
            <a:extLst>
              <a:ext uri="{FF2B5EF4-FFF2-40B4-BE49-F238E27FC236}">
                <a16:creationId xmlns:a16="http://schemas.microsoft.com/office/drawing/2014/main" id="{D6B441CE-34E8-4144-A9A7-055598DD51CF}"/>
              </a:ext>
            </a:extLst>
          </p:cNvPr>
          <p:cNvSpPr>
            <a:spLocks noGrp="1"/>
          </p:cNvSpPr>
          <p:nvPr>
            <p:ph type="ftr" sz="quarter" idx="11"/>
          </p:nvPr>
        </p:nvSpPr>
        <p:spPr/>
        <p:txBody>
          <a:bodyPr/>
          <a:lstStyle/>
          <a:p>
            <a:pPr defTabSz="914309" fontAlgn="auto">
              <a:spcAft>
                <a:spcPts val="0"/>
              </a:spcAft>
            </a:pPr>
            <a:endParaRPr lang="en-US">
              <a:ea typeface="+mn-ea"/>
            </a:endParaRPr>
          </a:p>
        </p:txBody>
      </p:sp>
      <p:sp>
        <p:nvSpPr>
          <p:cNvPr id="6" name="Slide Number Placeholder 5">
            <a:extLst>
              <a:ext uri="{FF2B5EF4-FFF2-40B4-BE49-F238E27FC236}">
                <a16:creationId xmlns:a16="http://schemas.microsoft.com/office/drawing/2014/main" id="{E9C91C40-19F2-446C-8701-9C4598D663ED}"/>
              </a:ext>
            </a:extLst>
          </p:cNvPr>
          <p:cNvSpPr>
            <a:spLocks noGrp="1"/>
          </p:cNvSpPr>
          <p:nvPr>
            <p:ph type="sldNum" sz="quarter" idx="12"/>
          </p:nvPr>
        </p:nvSpPr>
        <p:spPr/>
        <p:txBody>
          <a:bodyPr/>
          <a:lstStyle/>
          <a:p>
            <a:pPr defTabSz="914309" fontAlgn="auto">
              <a:spcBef>
                <a:spcPts val="0"/>
              </a:spcBef>
              <a:spcAft>
                <a:spcPts val="0"/>
              </a:spcAft>
            </a:pPr>
            <a:fld id="{D9058175-A78D-4A79-A219-5987CD7EC5ED}" type="slidenum">
              <a:rPr lang="en-US" smtClean="0">
                <a:solidFill>
                  <a:srgbClr val="FFFFFF"/>
                </a:solidFill>
                <a:ea typeface="+mn-ea"/>
              </a:rPr>
              <a:pPr defTabSz="914309" fontAlgn="auto">
                <a:spcBef>
                  <a:spcPts val="0"/>
                </a:spcBef>
                <a:spcAft>
                  <a:spcPts val="0"/>
                </a:spcAft>
              </a:pPr>
              <a:t>‹#›</a:t>
            </a:fld>
            <a:endParaRPr lang="en-US">
              <a:solidFill>
                <a:srgbClr val="FFFFFF"/>
              </a:solidFill>
              <a:ea typeface="+mn-ea"/>
            </a:endParaRPr>
          </a:p>
        </p:txBody>
      </p:sp>
    </p:spTree>
    <p:extLst>
      <p:ext uri="{BB962C8B-B14F-4D97-AF65-F5344CB8AC3E}">
        <p14:creationId xmlns:p14="http://schemas.microsoft.com/office/powerpoint/2010/main" val="1840570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5D18604-3F65-4816-B5A0-7650C51159A1}"/>
              </a:ext>
            </a:extLst>
          </p:cNvPr>
          <p:cNvGraphicFramePr>
            <a:graphicFrameLocks noChangeAspect="1"/>
          </p:cNvGraphicFramePr>
          <p:nvPr userDrawn="1">
            <p:custDataLst>
              <p:tags r:id="rId1"/>
            </p:custData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name="think-cell Slide" r:id="rId3" imgW="180" imgH="180" progId="TCLayout.ActiveDocument.1">
                  <p:embed/>
                </p:oleObj>
              </mc:Choice>
              <mc:Fallback>
                <p:oleObj name="think-cell Slide" r:id="rId3" imgW="180" imgH="180" progId="TCLayout.ActiveDocument.1">
                  <p:embed/>
                  <p:pic>
                    <p:nvPicPr>
                      <p:cNvPr id="5" name="Object 4" hidden="1">
                        <a:extLst>
                          <a:ext uri="{FF2B5EF4-FFF2-40B4-BE49-F238E27FC236}">
                            <a16:creationId xmlns:a16="http://schemas.microsoft.com/office/drawing/2014/main" id="{05D18604-3F65-4816-B5A0-7650C51159A1}"/>
                          </a:ext>
                        </a:extLst>
                      </p:cNvPr>
                      <p:cNvPicPr/>
                      <p:nvPr/>
                    </p:nvPicPr>
                    <p:blipFill>
                      <a:blip r:embed="rId4"/>
                      <a:stretch>
                        <a:fillRect/>
                      </a:stretch>
                    </p:blipFill>
                    <p:spPr>
                      <a:xfrm>
                        <a:off x="1589" y="1591"/>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B28743F8-E60C-4F01-B44A-730C655A410A}"/>
              </a:ext>
            </a:extLst>
          </p:cNvPr>
          <p:cNvSpPr/>
          <p:nvPr userDrawn="1"/>
        </p:nvSpPr>
        <p:spPr>
          <a:xfrm>
            <a:off x="-2004311" y="2644632"/>
            <a:ext cx="1572226" cy="10464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GB" sz="1800" b="1" err="1">
              <a:latin typeface="Calibri" panose="020F0502020204030204" pitchFamily="34" charset="0"/>
            </a:endParaRPr>
          </a:p>
        </p:txBody>
      </p:sp>
      <p:pic>
        <p:nvPicPr>
          <p:cNvPr id="26" name="Picture 25" descr="Logo, company name&#10;&#10;Description automatically generated">
            <a:extLst>
              <a:ext uri="{FF2B5EF4-FFF2-40B4-BE49-F238E27FC236}">
                <a16:creationId xmlns:a16="http://schemas.microsoft.com/office/drawing/2014/main" id="{3FB34C17-2E0A-481F-812B-A7646E7FBAD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40398" y="2644632"/>
            <a:ext cx="1572226" cy="1046453"/>
          </a:xfrm>
          <a:prstGeom prst="rect">
            <a:avLst/>
          </a:prstGeom>
        </p:spPr>
      </p:pic>
      <p:pic>
        <p:nvPicPr>
          <p:cNvPr id="27" name="Picture 26">
            <a:extLst>
              <a:ext uri="{FF2B5EF4-FFF2-40B4-BE49-F238E27FC236}">
                <a16:creationId xmlns:a16="http://schemas.microsoft.com/office/drawing/2014/main" id="{67FFB509-A6DC-4A34-BF16-75D40F2688D5}"/>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334813" y="5732747"/>
            <a:ext cx="2855600" cy="1125252"/>
          </a:xfrm>
          <a:prstGeom prst="rect">
            <a:avLst/>
          </a:prstGeom>
        </p:spPr>
      </p:pic>
      <p:sp>
        <p:nvSpPr>
          <p:cNvPr id="30" name="Slide Number Placeholder 2">
            <a:extLst>
              <a:ext uri="{FF2B5EF4-FFF2-40B4-BE49-F238E27FC236}">
                <a16:creationId xmlns:a16="http://schemas.microsoft.com/office/drawing/2014/main" id="{45C5535B-6A8A-4005-A57D-CB8CC8893BEC}"/>
              </a:ext>
            </a:extLst>
          </p:cNvPr>
          <p:cNvSpPr>
            <a:spLocks noGrp="1"/>
          </p:cNvSpPr>
          <p:nvPr>
            <p:ph type="sldNum" sz="quarter" idx="4"/>
          </p:nvPr>
        </p:nvSpPr>
        <p:spPr>
          <a:xfrm>
            <a:off x="11293774" y="6382794"/>
            <a:ext cx="336230" cy="157163"/>
          </a:xfrm>
          <a:prstGeom prst="rect">
            <a:avLst/>
          </a:prstGeom>
        </p:spPr>
        <p:txBody>
          <a:bodyPr vert="horz" lIns="91440" tIns="45720" rIns="91440" bIns="45720" rtlCol="0" anchor="ctr"/>
          <a:lstStyle>
            <a:lvl1pPr algn="ctr">
              <a:defRPr sz="900">
                <a:solidFill>
                  <a:schemeClr val="bg1">
                    <a:lumMod val="50000"/>
                  </a:schemeClr>
                </a:solidFill>
                <a:latin typeface="Calibri" panose="020F0502020204030204" pitchFamily="34" charset="0"/>
                <a:cs typeface="Calibri" panose="020F0502020204030204" pitchFamily="34" charset="0"/>
              </a:defRPr>
            </a:lvl1pPr>
          </a:lstStyle>
          <a:p>
            <a:fld id="{7868EBB6-C592-4C38-B797-CBBD52CA1C80}" type="slidenum">
              <a:rPr lang="en-US" smtClean="0"/>
              <a:pPr/>
              <a:t>‹#›</a:t>
            </a:fld>
            <a:endParaRPr lang="en-US"/>
          </a:p>
        </p:txBody>
      </p:sp>
      <p:sp>
        <p:nvSpPr>
          <p:cNvPr id="28" name="Copyright">
            <a:extLst>
              <a:ext uri="{FF2B5EF4-FFF2-40B4-BE49-F238E27FC236}">
                <a16:creationId xmlns:a16="http://schemas.microsoft.com/office/drawing/2014/main" id="{0598EC7F-9C07-44B6-98FC-C556BEF3DAB3}"/>
              </a:ext>
            </a:extLst>
          </p:cNvPr>
          <p:cNvSpPr txBox="1"/>
          <p:nvPr userDrawn="1"/>
        </p:nvSpPr>
        <p:spPr>
          <a:xfrm>
            <a:off x="4775260" y="6661247"/>
            <a:ext cx="5133307" cy="138499"/>
          </a:xfrm>
          <a:prstGeom prst="rect">
            <a:avLst/>
          </a:prstGeom>
          <a:noFill/>
        </p:spPr>
        <p:txBody>
          <a:bodyPr wrap="square" lIns="0" tIns="0" rIns="0" bIns="0" rtlCol="0" anchor="t">
            <a:spAutoFit/>
          </a:bodyPr>
          <a:lstStyle/>
          <a:p>
            <a:r>
              <a:rPr lang="en-US" sz="900" noProof="0">
                <a:solidFill>
                  <a:schemeClr val="bg1">
                    <a:lumMod val="50000"/>
                  </a:schemeClr>
                </a:solidFill>
                <a:latin typeface="Calibri" panose="020F0502020204030204" pitchFamily="34" charset="0"/>
              </a:rPr>
              <a:t>© 2022 Water Walley Denmark</a:t>
            </a:r>
          </a:p>
        </p:txBody>
      </p:sp>
      <p:grpSp>
        <p:nvGrpSpPr>
          <p:cNvPr id="31" name="Group 30">
            <a:extLst>
              <a:ext uri="{FF2B5EF4-FFF2-40B4-BE49-F238E27FC236}">
                <a16:creationId xmlns:a16="http://schemas.microsoft.com/office/drawing/2014/main" id="{F0D39D83-E6AA-4369-9F7E-27EC7A06A170}"/>
              </a:ext>
            </a:extLst>
          </p:cNvPr>
          <p:cNvGrpSpPr/>
          <p:nvPr userDrawn="1"/>
        </p:nvGrpSpPr>
        <p:grpSpPr>
          <a:xfrm>
            <a:off x="12366246" y="54668"/>
            <a:ext cx="4705244" cy="5418221"/>
            <a:chOff x="12367854" y="54665"/>
            <a:chExt cx="4705857" cy="5418221"/>
          </a:xfrm>
        </p:grpSpPr>
        <p:sp>
          <p:nvSpPr>
            <p:cNvPr id="32" name="Rectangle 31">
              <a:extLst>
                <a:ext uri="{FF2B5EF4-FFF2-40B4-BE49-F238E27FC236}">
                  <a16:creationId xmlns:a16="http://schemas.microsoft.com/office/drawing/2014/main" id="{A21A4AE3-EC90-408F-B416-7F5F6653BBA8}"/>
                </a:ext>
              </a:extLst>
            </p:cNvPr>
            <p:cNvSpPr/>
            <p:nvPr userDrawn="1"/>
          </p:nvSpPr>
          <p:spPr>
            <a:xfrm>
              <a:off x="12482325" y="152728"/>
              <a:ext cx="954911"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solidFill>
                  <a:latin typeface="Calibri" panose="020F0502020204030204" pitchFamily="34" charset="0"/>
                </a:rPr>
                <a:t>PRMÆRE</a:t>
              </a:r>
            </a:p>
            <a:p>
              <a:pPr algn="ctr"/>
              <a:r>
                <a:rPr lang="en-US" sz="1400" b="1">
                  <a:solidFill>
                    <a:schemeClr val="tx1"/>
                  </a:solidFill>
                  <a:latin typeface="Calibri" panose="020F0502020204030204" pitchFamily="34" charset="0"/>
                </a:rPr>
                <a:t>FARVER</a:t>
              </a:r>
            </a:p>
          </p:txBody>
        </p:sp>
        <p:sp>
          <p:nvSpPr>
            <p:cNvPr id="52" name="Rectangle 51">
              <a:extLst>
                <a:ext uri="{FF2B5EF4-FFF2-40B4-BE49-F238E27FC236}">
                  <a16:creationId xmlns:a16="http://schemas.microsoft.com/office/drawing/2014/main" id="{7AADDEE8-DFCA-4A03-9B25-66D88162981B}"/>
                </a:ext>
              </a:extLst>
            </p:cNvPr>
            <p:cNvSpPr/>
            <p:nvPr userDrawn="1"/>
          </p:nvSpPr>
          <p:spPr>
            <a:xfrm>
              <a:off x="13718320" y="585546"/>
              <a:ext cx="955675" cy="957263"/>
            </a:xfrm>
            <a:prstGeom prst="rect">
              <a:avLst/>
            </a:prstGeom>
            <a:solidFill>
              <a:srgbClr val="014D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a:solidFill>
                    <a:schemeClr val="tx1"/>
                  </a:solidFill>
                  <a:latin typeface="Calibri" panose="020F0502020204030204" pitchFamily="34" charset="0"/>
                </a:rPr>
                <a:t>R: 22</a:t>
              </a:r>
            </a:p>
            <a:p>
              <a:pPr algn="ctr"/>
              <a:r>
                <a:rPr lang="en-US" sz="1000" b="1">
                  <a:solidFill>
                    <a:schemeClr val="tx1"/>
                  </a:solidFill>
                  <a:latin typeface="Calibri" panose="020F0502020204030204" pitchFamily="34" charset="0"/>
                </a:rPr>
                <a:t>G: 78</a:t>
              </a:r>
            </a:p>
            <a:p>
              <a:pPr algn="ctr"/>
              <a:r>
                <a:rPr lang="en-US" sz="1000" b="1">
                  <a:solidFill>
                    <a:schemeClr val="tx1"/>
                  </a:solidFill>
                  <a:latin typeface="Calibri" panose="020F0502020204030204" pitchFamily="34" charset="0"/>
                </a:rPr>
                <a:t>B: 102</a:t>
              </a:r>
            </a:p>
            <a:p>
              <a:pPr algn="ctr"/>
              <a:r>
                <a:rPr lang="en-US" sz="1000" b="1">
                  <a:solidFill>
                    <a:schemeClr val="tx1"/>
                  </a:solidFill>
                  <a:latin typeface="Calibri" panose="020F0502020204030204" pitchFamily="34" charset="0"/>
                </a:rPr>
                <a:t>#014D65</a:t>
              </a:r>
            </a:p>
          </p:txBody>
        </p:sp>
        <p:sp>
          <p:nvSpPr>
            <p:cNvPr id="53" name="Rectangle 52">
              <a:extLst>
                <a:ext uri="{FF2B5EF4-FFF2-40B4-BE49-F238E27FC236}">
                  <a16:creationId xmlns:a16="http://schemas.microsoft.com/office/drawing/2014/main" id="{5809C13E-7A29-4CFA-9122-2609CBE05A5A}"/>
                </a:ext>
              </a:extLst>
            </p:cNvPr>
            <p:cNvSpPr/>
            <p:nvPr userDrawn="1"/>
          </p:nvSpPr>
          <p:spPr>
            <a:xfrm>
              <a:off x="12471109" y="2003045"/>
              <a:ext cx="955675" cy="957600"/>
            </a:xfrm>
            <a:prstGeom prst="rect">
              <a:avLst/>
            </a:prstGeom>
            <a:solidFill>
              <a:srgbClr val="CBDB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a:solidFill>
                    <a:schemeClr val="tx1"/>
                  </a:solidFill>
                  <a:latin typeface="Calibri" panose="020F0502020204030204" pitchFamily="34" charset="0"/>
                </a:rPr>
                <a:t>R</a:t>
              </a:r>
              <a:r>
                <a:rPr lang="hu-HU" sz="1000" b="1">
                  <a:solidFill>
                    <a:schemeClr val="tx1"/>
                  </a:solidFill>
                  <a:latin typeface="Calibri" panose="020F0502020204030204" pitchFamily="34" charset="0"/>
                </a:rPr>
                <a:t>:</a:t>
              </a:r>
              <a:r>
                <a:rPr lang="en-US" sz="1000" b="1">
                  <a:solidFill>
                    <a:schemeClr val="tx1"/>
                  </a:solidFill>
                  <a:latin typeface="Calibri" panose="020F0502020204030204" pitchFamily="34" charset="0"/>
                </a:rPr>
                <a:t> 203</a:t>
              </a:r>
            </a:p>
            <a:p>
              <a:pPr algn="ctr"/>
              <a:r>
                <a:rPr lang="en-US" sz="1000" b="1">
                  <a:solidFill>
                    <a:schemeClr val="tx1"/>
                  </a:solidFill>
                  <a:latin typeface="Calibri" panose="020F0502020204030204" pitchFamily="34" charset="0"/>
                </a:rPr>
                <a:t>G: 214</a:t>
              </a:r>
            </a:p>
            <a:p>
              <a:pPr algn="ctr"/>
              <a:r>
                <a:rPr lang="en-US" sz="1000" b="1">
                  <a:solidFill>
                    <a:schemeClr val="tx1"/>
                  </a:solidFill>
                  <a:latin typeface="Calibri" panose="020F0502020204030204" pitchFamily="34" charset="0"/>
                </a:rPr>
                <a:t>B: 206</a:t>
              </a:r>
            </a:p>
            <a:p>
              <a:pPr algn="ctr"/>
              <a:r>
                <a:rPr lang="en-US" sz="1000" b="1">
                  <a:solidFill>
                    <a:schemeClr val="tx1"/>
                  </a:solidFill>
                  <a:latin typeface="Calibri" panose="020F0502020204030204" pitchFamily="34" charset="0"/>
                </a:rPr>
                <a:t>#CBDBCE</a:t>
              </a:r>
            </a:p>
          </p:txBody>
        </p:sp>
        <p:sp>
          <p:nvSpPr>
            <p:cNvPr id="54" name="Rectangle 53">
              <a:extLst>
                <a:ext uri="{FF2B5EF4-FFF2-40B4-BE49-F238E27FC236}">
                  <a16:creationId xmlns:a16="http://schemas.microsoft.com/office/drawing/2014/main" id="{47281DFF-9932-4B2D-B13B-6224B406D2A5}"/>
                </a:ext>
              </a:extLst>
            </p:cNvPr>
            <p:cNvSpPr/>
            <p:nvPr userDrawn="1"/>
          </p:nvSpPr>
          <p:spPr>
            <a:xfrm>
              <a:off x="12471109" y="583661"/>
              <a:ext cx="955675" cy="957263"/>
            </a:xfrm>
            <a:prstGeom prst="rect">
              <a:avLst/>
            </a:prstGeom>
            <a:solidFill>
              <a:srgbClr val="00A6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a:solidFill>
                    <a:schemeClr val="tx1"/>
                  </a:solidFill>
                  <a:latin typeface="Calibri" panose="020F0502020204030204" pitchFamily="34" charset="0"/>
                </a:rPr>
                <a:t>R: 0</a:t>
              </a:r>
            </a:p>
            <a:p>
              <a:pPr algn="ctr"/>
              <a:r>
                <a:rPr lang="en-US" sz="1000" b="1">
                  <a:solidFill>
                    <a:schemeClr val="tx1"/>
                  </a:solidFill>
                  <a:latin typeface="Calibri" panose="020F0502020204030204" pitchFamily="34" charset="0"/>
                </a:rPr>
                <a:t>G: 166</a:t>
              </a:r>
            </a:p>
            <a:p>
              <a:pPr algn="ctr"/>
              <a:r>
                <a:rPr lang="en-US" sz="1000" b="1">
                  <a:solidFill>
                    <a:schemeClr val="tx1"/>
                  </a:solidFill>
                  <a:latin typeface="Calibri" panose="020F0502020204030204" pitchFamily="34" charset="0"/>
                </a:rPr>
                <a:t>B: 99</a:t>
              </a:r>
            </a:p>
            <a:p>
              <a:pPr algn="ctr"/>
              <a:r>
                <a:rPr lang="en-US" sz="1000" b="1">
                  <a:solidFill>
                    <a:schemeClr val="tx1"/>
                  </a:solidFill>
                  <a:latin typeface="Calibri" panose="020F0502020204030204" pitchFamily="34" charset="0"/>
                </a:rPr>
                <a:t>#00A662</a:t>
              </a:r>
            </a:p>
          </p:txBody>
        </p:sp>
        <p:sp>
          <p:nvSpPr>
            <p:cNvPr id="55" name="Rectangle 54">
              <a:extLst>
                <a:ext uri="{FF2B5EF4-FFF2-40B4-BE49-F238E27FC236}">
                  <a16:creationId xmlns:a16="http://schemas.microsoft.com/office/drawing/2014/main" id="{C504B29A-335F-4182-8160-66591D2BEA29}"/>
                </a:ext>
              </a:extLst>
            </p:cNvPr>
            <p:cNvSpPr/>
            <p:nvPr userDrawn="1"/>
          </p:nvSpPr>
          <p:spPr>
            <a:xfrm>
              <a:off x="12471108" y="3422766"/>
              <a:ext cx="955675" cy="957263"/>
            </a:xfrm>
            <a:prstGeom prst="rect">
              <a:avLst/>
            </a:prstGeom>
            <a:solidFill>
              <a:srgbClr val="1626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a:solidFill>
                    <a:schemeClr val="bg1"/>
                  </a:solidFill>
                  <a:latin typeface="Calibri" panose="020F0502020204030204" pitchFamily="34" charset="0"/>
                </a:rPr>
                <a:t>R: 23</a:t>
              </a:r>
            </a:p>
            <a:p>
              <a:pPr algn="ctr"/>
              <a:r>
                <a:rPr lang="en-US" sz="1000" b="1">
                  <a:solidFill>
                    <a:schemeClr val="bg1"/>
                  </a:solidFill>
                  <a:latin typeface="Calibri" panose="020F0502020204030204" pitchFamily="34" charset="0"/>
                </a:rPr>
                <a:t>G: 39</a:t>
              </a:r>
            </a:p>
            <a:p>
              <a:pPr algn="ctr"/>
              <a:r>
                <a:rPr lang="en-US" sz="1000" b="1">
                  <a:solidFill>
                    <a:schemeClr val="bg1"/>
                  </a:solidFill>
                  <a:latin typeface="Calibri" panose="020F0502020204030204" pitchFamily="34" charset="0"/>
                </a:rPr>
                <a:t>B: 79</a:t>
              </a:r>
            </a:p>
            <a:p>
              <a:pPr algn="ctr"/>
              <a:r>
                <a:rPr lang="en-US" sz="1000" b="1">
                  <a:solidFill>
                    <a:schemeClr val="bg1"/>
                  </a:solidFill>
                  <a:latin typeface="Calibri" panose="020F0502020204030204" pitchFamily="34" charset="0"/>
                </a:rPr>
                <a:t>#16264F</a:t>
              </a:r>
            </a:p>
          </p:txBody>
        </p:sp>
        <p:sp>
          <p:nvSpPr>
            <p:cNvPr id="56" name="Rectangle 55">
              <a:extLst>
                <a:ext uri="{FF2B5EF4-FFF2-40B4-BE49-F238E27FC236}">
                  <a16:creationId xmlns:a16="http://schemas.microsoft.com/office/drawing/2014/main" id="{F44C2CEF-9A8D-4121-ADA0-7905629096B8}"/>
                </a:ext>
              </a:extLst>
            </p:cNvPr>
            <p:cNvSpPr/>
            <p:nvPr userDrawn="1"/>
          </p:nvSpPr>
          <p:spPr>
            <a:xfrm>
              <a:off x="14955077" y="54665"/>
              <a:ext cx="1098099"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solidFill>
                  <a:latin typeface="Calibri" panose="020F0502020204030204" pitchFamily="34" charset="0"/>
                </a:rPr>
                <a:t>TYPOGRAFI</a:t>
              </a:r>
            </a:p>
          </p:txBody>
        </p:sp>
        <p:sp>
          <p:nvSpPr>
            <p:cNvPr id="57" name="Rectangle 56">
              <a:extLst>
                <a:ext uri="{FF2B5EF4-FFF2-40B4-BE49-F238E27FC236}">
                  <a16:creationId xmlns:a16="http://schemas.microsoft.com/office/drawing/2014/main" id="{73E18453-6143-46C8-AE06-D384BEAAF8ED}"/>
                </a:ext>
              </a:extLst>
            </p:cNvPr>
            <p:cNvSpPr/>
            <p:nvPr userDrawn="1"/>
          </p:nvSpPr>
          <p:spPr>
            <a:xfrm>
              <a:off x="15014255" y="505370"/>
              <a:ext cx="1597933" cy="4887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a-DK" sz="1800" b="0" i="0" u="none" strike="noStrike" baseline="0" err="1">
                  <a:solidFill>
                    <a:schemeClr val="tx1"/>
                  </a:solidFill>
                  <a:latin typeface="+mj-lt"/>
                </a:rPr>
                <a:t>Calibri</a:t>
              </a:r>
              <a:r>
                <a:rPr lang="da-DK" sz="1800" b="0" i="0" u="none" strike="noStrike" baseline="0">
                  <a:solidFill>
                    <a:schemeClr val="tx1"/>
                  </a:solidFill>
                  <a:latin typeface="+mj-lt"/>
                </a:rPr>
                <a:t> Light</a:t>
              </a:r>
              <a:endParaRPr lang="en-US" sz="1050" b="0" i="1">
                <a:solidFill>
                  <a:schemeClr val="tx1"/>
                </a:solidFill>
                <a:latin typeface="+mj-lt"/>
              </a:endParaRPr>
            </a:p>
          </p:txBody>
        </p:sp>
        <p:sp>
          <p:nvSpPr>
            <p:cNvPr id="58" name="Rectangle 57">
              <a:extLst>
                <a:ext uri="{FF2B5EF4-FFF2-40B4-BE49-F238E27FC236}">
                  <a16:creationId xmlns:a16="http://schemas.microsoft.com/office/drawing/2014/main" id="{BE7183D4-8073-4627-AB29-8E8C3092C2A9}"/>
                </a:ext>
              </a:extLst>
            </p:cNvPr>
            <p:cNvSpPr/>
            <p:nvPr userDrawn="1"/>
          </p:nvSpPr>
          <p:spPr>
            <a:xfrm>
              <a:off x="15014255" y="945671"/>
              <a:ext cx="2041070" cy="119050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a-DK" sz="1800" b="1" i="0" u="none" strike="noStrike" baseline="0">
                  <a:solidFill>
                    <a:schemeClr val="tx1"/>
                  </a:solidFill>
                  <a:latin typeface="+mj-lt"/>
                </a:rPr>
                <a:t>A B C D E F G H J I K L M N O P Q R S T U V W X Y Z Æ Ø Å</a:t>
              </a:r>
            </a:p>
            <a:p>
              <a:pPr algn="l"/>
              <a:r>
                <a:rPr lang="en-DK" sz="1800" b="1" i="0" u="none" strike="noStrike" baseline="0">
                  <a:solidFill>
                    <a:schemeClr val="tx1"/>
                  </a:solidFill>
                  <a:latin typeface="+mj-lt"/>
                </a:rPr>
                <a:t>0</a:t>
              </a:r>
              <a:r>
                <a:rPr lang="en-US" sz="1800" b="1" i="0" u="none" strike="noStrike" baseline="0">
                  <a:solidFill>
                    <a:schemeClr val="tx1"/>
                  </a:solidFill>
                  <a:latin typeface="+mj-lt"/>
                </a:rPr>
                <a:t> </a:t>
              </a:r>
              <a:r>
                <a:rPr lang="en-DK" sz="1800" b="1" i="0" u="none" strike="noStrike" baseline="0">
                  <a:solidFill>
                    <a:schemeClr val="tx1"/>
                  </a:solidFill>
                  <a:latin typeface="+mj-lt"/>
                </a:rPr>
                <a:t>1</a:t>
              </a:r>
              <a:r>
                <a:rPr lang="en-US" sz="1800" b="1" i="0" u="none" strike="noStrike" baseline="0">
                  <a:solidFill>
                    <a:schemeClr val="tx1"/>
                  </a:solidFill>
                  <a:latin typeface="+mj-lt"/>
                </a:rPr>
                <a:t> </a:t>
              </a:r>
              <a:r>
                <a:rPr lang="en-DK" sz="1800" b="1" i="0" u="none" strike="noStrike" baseline="0">
                  <a:solidFill>
                    <a:schemeClr val="tx1"/>
                  </a:solidFill>
                  <a:latin typeface="+mj-lt"/>
                </a:rPr>
                <a:t>2</a:t>
              </a:r>
              <a:r>
                <a:rPr lang="en-US" sz="1800" b="1" i="0" u="none" strike="noStrike" baseline="0">
                  <a:solidFill>
                    <a:schemeClr val="tx1"/>
                  </a:solidFill>
                  <a:latin typeface="+mj-lt"/>
                </a:rPr>
                <a:t> </a:t>
              </a:r>
              <a:r>
                <a:rPr lang="en-DK" sz="1800" b="1" i="0" u="none" strike="noStrike" baseline="0">
                  <a:solidFill>
                    <a:schemeClr val="tx1"/>
                  </a:solidFill>
                  <a:latin typeface="+mj-lt"/>
                </a:rPr>
                <a:t>3</a:t>
              </a:r>
              <a:r>
                <a:rPr lang="en-US" sz="1800" b="1" i="0" u="none" strike="noStrike" baseline="0">
                  <a:solidFill>
                    <a:schemeClr val="tx1"/>
                  </a:solidFill>
                  <a:latin typeface="+mj-lt"/>
                </a:rPr>
                <a:t> </a:t>
              </a:r>
              <a:r>
                <a:rPr lang="en-DK" sz="1800" b="1" i="0" u="none" strike="noStrike" baseline="0">
                  <a:solidFill>
                    <a:schemeClr val="tx1"/>
                  </a:solidFill>
                  <a:latin typeface="+mj-lt"/>
                </a:rPr>
                <a:t>4</a:t>
              </a:r>
              <a:r>
                <a:rPr lang="en-US" sz="1800" b="1" i="0" u="none" strike="noStrike" baseline="0">
                  <a:solidFill>
                    <a:schemeClr val="tx1"/>
                  </a:solidFill>
                  <a:latin typeface="+mj-lt"/>
                </a:rPr>
                <a:t> </a:t>
              </a:r>
              <a:r>
                <a:rPr lang="en-DK" sz="1800" b="1" i="0" u="none" strike="noStrike" baseline="0">
                  <a:solidFill>
                    <a:schemeClr val="tx1"/>
                  </a:solidFill>
                  <a:latin typeface="+mj-lt"/>
                </a:rPr>
                <a:t>5</a:t>
              </a:r>
              <a:r>
                <a:rPr lang="en-US" sz="1800" b="1" i="0" u="none" strike="noStrike" baseline="0">
                  <a:solidFill>
                    <a:schemeClr val="tx1"/>
                  </a:solidFill>
                  <a:latin typeface="+mj-lt"/>
                </a:rPr>
                <a:t> </a:t>
              </a:r>
              <a:r>
                <a:rPr lang="en-DK" sz="1800" b="1" i="0" u="none" strike="noStrike" baseline="0">
                  <a:solidFill>
                    <a:schemeClr val="tx1"/>
                  </a:solidFill>
                  <a:latin typeface="+mj-lt"/>
                </a:rPr>
                <a:t>6</a:t>
              </a:r>
              <a:r>
                <a:rPr lang="en-US" sz="1800" b="1" i="0" u="none" strike="noStrike" baseline="0">
                  <a:solidFill>
                    <a:schemeClr val="tx1"/>
                  </a:solidFill>
                  <a:latin typeface="+mj-lt"/>
                </a:rPr>
                <a:t> </a:t>
              </a:r>
              <a:r>
                <a:rPr lang="en-DK" sz="1800" b="1" i="0" u="none" strike="noStrike" baseline="0">
                  <a:solidFill>
                    <a:schemeClr val="tx1"/>
                  </a:solidFill>
                  <a:latin typeface="+mj-lt"/>
                </a:rPr>
                <a:t>7</a:t>
              </a:r>
              <a:r>
                <a:rPr lang="en-US" sz="1800" b="1" i="0" u="none" strike="noStrike" baseline="0">
                  <a:solidFill>
                    <a:schemeClr val="tx1"/>
                  </a:solidFill>
                  <a:latin typeface="+mj-lt"/>
                </a:rPr>
                <a:t> </a:t>
              </a:r>
              <a:r>
                <a:rPr lang="en-DK" sz="1800" b="1" i="0" u="none" strike="noStrike" baseline="0">
                  <a:solidFill>
                    <a:schemeClr val="tx1"/>
                  </a:solidFill>
                  <a:latin typeface="+mj-lt"/>
                </a:rPr>
                <a:t>8</a:t>
              </a:r>
              <a:r>
                <a:rPr lang="en-US" sz="1800" b="1" i="0" u="none" strike="noStrike" baseline="0">
                  <a:solidFill>
                    <a:schemeClr val="tx1"/>
                  </a:solidFill>
                  <a:latin typeface="+mj-lt"/>
                </a:rPr>
                <a:t> </a:t>
              </a:r>
              <a:r>
                <a:rPr lang="en-DK" sz="1800" b="1" i="0" u="none" strike="noStrike" baseline="0">
                  <a:solidFill>
                    <a:schemeClr val="tx1"/>
                  </a:solidFill>
                  <a:latin typeface="+mj-lt"/>
                </a:rPr>
                <a:t>9</a:t>
              </a:r>
              <a:r>
                <a:rPr lang="en-US" sz="1800" b="1" i="0" u="none" strike="noStrike" baseline="0">
                  <a:solidFill>
                    <a:schemeClr val="tx1"/>
                  </a:solidFill>
                  <a:latin typeface="+mj-lt"/>
                </a:rPr>
                <a:t> </a:t>
              </a:r>
              <a:endParaRPr lang="en-US" sz="1050" b="1" i="1">
                <a:solidFill>
                  <a:schemeClr val="tx1"/>
                </a:solidFill>
                <a:latin typeface="+mj-lt"/>
              </a:endParaRPr>
            </a:p>
          </p:txBody>
        </p:sp>
        <p:sp>
          <p:nvSpPr>
            <p:cNvPr id="59" name="Rectangle 58">
              <a:extLst>
                <a:ext uri="{FF2B5EF4-FFF2-40B4-BE49-F238E27FC236}">
                  <a16:creationId xmlns:a16="http://schemas.microsoft.com/office/drawing/2014/main" id="{88FA4642-57BB-4B55-BAEC-41240594B93B}"/>
                </a:ext>
              </a:extLst>
            </p:cNvPr>
            <p:cNvSpPr/>
            <p:nvPr userDrawn="1"/>
          </p:nvSpPr>
          <p:spPr>
            <a:xfrm>
              <a:off x="15032641" y="3321171"/>
              <a:ext cx="2041070" cy="119050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a-DK" sz="1800" b="1" i="0" u="none" strike="noStrike" baseline="0">
                  <a:solidFill>
                    <a:schemeClr val="tx1"/>
                  </a:solidFill>
                  <a:latin typeface="+mj-lt"/>
                </a:rPr>
                <a:t>a b c d e f g h j i k l m n o p q r s t u v w x y z æ ø å </a:t>
              </a:r>
              <a:endParaRPr lang="en-US" sz="1050" b="1" i="1">
                <a:solidFill>
                  <a:schemeClr val="tx1"/>
                </a:solidFill>
                <a:latin typeface="+mj-lt"/>
              </a:endParaRPr>
            </a:p>
          </p:txBody>
        </p:sp>
        <p:sp>
          <p:nvSpPr>
            <p:cNvPr id="60" name="Rectangle 59">
              <a:extLst>
                <a:ext uri="{FF2B5EF4-FFF2-40B4-BE49-F238E27FC236}">
                  <a16:creationId xmlns:a16="http://schemas.microsoft.com/office/drawing/2014/main" id="{470C9DDA-6321-42FE-9144-A80680087A30}"/>
                </a:ext>
              </a:extLst>
            </p:cNvPr>
            <p:cNvSpPr/>
            <p:nvPr userDrawn="1"/>
          </p:nvSpPr>
          <p:spPr>
            <a:xfrm>
              <a:off x="15032641" y="4282380"/>
              <a:ext cx="2041070" cy="119050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a-DK" sz="1800" b="0" i="0" u="none" strike="noStrike" baseline="0">
                  <a:solidFill>
                    <a:schemeClr val="tx1"/>
                  </a:solidFill>
                  <a:latin typeface="+mj-lt"/>
                </a:rPr>
                <a:t>a b c d e f g h j i k l m n o p q r s t u v w x y z æ ø å</a:t>
              </a:r>
              <a:endParaRPr lang="en-US" sz="1050" b="0" i="1">
                <a:solidFill>
                  <a:schemeClr val="tx1"/>
                </a:solidFill>
                <a:latin typeface="+mj-lt"/>
              </a:endParaRPr>
            </a:p>
          </p:txBody>
        </p:sp>
        <p:sp>
          <p:nvSpPr>
            <p:cNvPr id="61" name="Rectangle 60">
              <a:extLst>
                <a:ext uri="{FF2B5EF4-FFF2-40B4-BE49-F238E27FC236}">
                  <a16:creationId xmlns:a16="http://schemas.microsoft.com/office/drawing/2014/main" id="{C2C863F9-BC29-4838-8B39-9D9209821AA8}"/>
                </a:ext>
              </a:extLst>
            </p:cNvPr>
            <p:cNvSpPr/>
            <p:nvPr userDrawn="1"/>
          </p:nvSpPr>
          <p:spPr>
            <a:xfrm>
              <a:off x="13615066" y="152727"/>
              <a:ext cx="1162181"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solidFill>
                  <a:latin typeface="Calibri" panose="020F0502020204030204" pitchFamily="34" charset="0"/>
                </a:rPr>
                <a:t>SEKUNDÆRE</a:t>
              </a:r>
            </a:p>
            <a:p>
              <a:pPr algn="ctr"/>
              <a:r>
                <a:rPr lang="en-US" sz="1400" b="1">
                  <a:solidFill>
                    <a:schemeClr val="tx1"/>
                  </a:solidFill>
                  <a:latin typeface="Calibri" panose="020F0502020204030204" pitchFamily="34" charset="0"/>
                </a:rPr>
                <a:t>FARVER</a:t>
              </a:r>
            </a:p>
          </p:txBody>
        </p:sp>
        <p:sp>
          <p:nvSpPr>
            <p:cNvPr id="62" name="Rectangle 61">
              <a:extLst>
                <a:ext uri="{FF2B5EF4-FFF2-40B4-BE49-F238E27FC236}">
                  <a16:creationId xmlns:a16="http://schemas.microsoft.com/office/drawing/2014/main" id="{4CA2F9C1-C292-4F06-B0CB-2CF1021E8C21}"/>
                </a:ext>
              </a:extLst>
            </p:cNvPr>
            <p:cNvSpPr/>
            <p:nvPr userDrawn="1"/>
          </p:nvSpPr>
          <p:spPr>
            <a:xfrm>
              <a:off x="13718320" y="2003382"/>
              <a:ext cx="955675" cy="957263"/>
            </a:xfrm>
            <a:prstGeom prst="rect">
              <a:avLst/>
            </a:prstGeom>
            <a:gradFill flip="none" rotWithShape="1">
              <a:gsLst>
                <a:gs pos="11000">
                  <a:srgbClr val="014D65"/>
                </a:gs>
                <a:gs pos="100000">
                  <a:srgbClr val="00A6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a:solidFill>
                    <a:schemeClr val="bg1"/>
                  </a:solidFill>
                  <a:latin typeface="Calibri" panose="020F0502020204030204" pitchFamily="34" charset="0"/>
                </a:rPr>
                <a:t>R: 228</a:t>
              </a:r>
            </a:p>
            <a:p>
              <a:pPr algn="ctr"/>
              <a:r>
                <a:rPr lang="en-US" sz="1000" b="1">
                  <a:solidFill>
                    <a:schemeClr val="bg1"/>
                  </a:solidFill>
                  <a:latin typeface="Calibri" panose="020F0502020204030204" pitchFamily="34" charset="0"/>
                </a:rPr>
                <a:t>G: 236</a:t>
              </a:r>
            </a:p>
            <a:p>
              <a:pPr algn="ctr"/>
              <a:r>
                <a:rPr lang="en-US" sz="1000" b="1">
                  <a:solidFill>
                    <a:schemeClr val="bg1"/>
                  </a:solidFill>
                  <a:latin typeface="Calibri" panose="020F0502020204030204" pitchFamily="34" charset="0"/>
                </a:rPr>
                <a:t>B: 232</a:t>
              </a:r>
            </a:p>
            <a:p>
              <a:pPr algn="ctr"/>
              <a:r>
                <a:rPr lang="en-US" sz="1000" b="1">
                  <a:solidFill>
                    <a:schemeClr val="bg1"/>
                  </a:solidFill>
                  <a:latin typeface="Calibri" panose="020F0502020204030204" pitchFamily="34" charset="0"/>
                </a:rPr>
                <a:t>#E4ECE8</a:t>
              </a:r>
            </a:p>
          </p:txBody>
        </p:sp>
        <p:sp>
          <p:nvSpPr>
            <p:cNvPr id="63" name="Rectangle 62">
              <a:extLst>
                <a:ext uri="{FF2B5EF4-FFF2-40B4-BE49-F238E27FC236}">
                  <a16:creationId xmlns:a16="http://schemas.microsoft.com/office/drawing/2014/main" id="{C7167926-E8FC-4CC1-B083-D366FE4C3C3A}"/>
                </a:ext>
              </a:extLst>
            </p:cNvPr>
            <p:cNvSpPr/>
            <p:nvPr userDrawn="1"/>
          </p:nvSpPr>
          <p:spPr>
            <a:xfrm>
              <a:off x="12378689" y="1556686"/>
              <a:ext cx="1162181"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solidFill>
                  <a:latin typeface="Calibri" panose="020F0502020204030204" pitchFamily="34" charset="0"/>
                </a:rPr>
                <a:t>Circular green</a:t>
              </a:r>
            </a:p>
          </p:txBody>
        </p:sp>
        <p:sp>
          <p:nvSpPr>
            <p:cNvPr id="64" name="Rectangle 63">
              <a:extLst>
                <a:ext uri="{FF2B5EF4-FFF2-40B4-BE49-F238E27FC236}">
                  <a16:creationId xmlns:a16="http://schemas.microsoft.com/office/drawing/2014/main" id="{3F032F7F-4F20-4041-9504-D9008B5AE90B}"/>
                </a:ext>
              </a:extLst>
            </p:cNvPr>
            <p:cNvSpPr/>
            <p:nvPr userDrawn="1"/>
          </p:nvSpPr>
          <p:spPr>
            <a:xfrm>
              <a:off x="12367854" y="2960645"/>
              <a:ext cx="1162181"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solidFill>
                  <a:latin typeface="Calibri" panose="020F0502020204030204" pitchFamily="34" charset="0"/>
                </a:rPr>
                <a:t>Soft grey</a:t>
              </a:r>
            </a:p>
          </p:txBody>
        </p:sp>
        <p:sp>
          <p:nvSpPr>
            <p:cNvPr id="65" name="Rectangle 64">
              <a:extLst>
                <a:ext uri="{FF2B5EF4-FFF2-40B4-BE49-F238E27FC236}">
                  <a16:creationId xmlns:a16="http://schemas.microsoft.com/office/drawing/2014/main" id="{EA0690C9-790D-45D3-B061-2B653C2096C5}"/>
                </a:ext>
              </a:extLst>
            </p:cNvPr>
            <p:cNvSpPr/>
            <p:nvPr userDrawn="1"/>
          </p:nvSpPr>
          <p:spPr>
            <a:xfrm>
              <a:off x="12378689" y="4378569"/>
              <a:ext cx="1162181"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solidFill>
                  <a:latin typeface="Calibri" panose="020F0502020204030204" pitchFamily="34" charset="0"/>
                </a:rPr>
                <a:t>Navy blue</a:t>
              </a:r>
            </a:p>
          </p:txBody>
        </p:sp>
        <p:sp>
          <p:nvSpPr>
            <p:cNvPr id="66" name="Rectangle 65">
              <a:extLst>
                <a:ext uri="{FF2B5EF4-FFF2-40B4-BE49-F238E27FC236}">
                  <a16:creationId xmlns:a16="http://schemas.microsoft.com/office/drawing/2014/main" id="{893FDB47-5D9D-40EA-B3E3-7DEE035A3A5D}"/>
                </a:ext>
              </a:extLst>
            </p:cNvPr>
            <p:cNvSpPr/>
            <p:nvPr userDrawn="1"/>
          </p:nvSpPr>
          <p:spPr>
            <a:xfrm>
              <a:off x="13615066" y="1561043"/>
              <a:ext cx="1162181"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solidFill>
                  <a:latin typeface="Calibri" panose="020F0502020204030204" pitchFamily="34" charset="0"/>
                </a:rPr>
                <a:t>Corporate blue</a:t>
              </a:r>
            </a:p>
          </p:txBody>
        </p:sp>
        <p:sp>
          <p:nvSpPr>
            <p:cNvPr id="67" name="Rectangle 66">
              <a:extLst>
                <a:ext uri="{FF2B5EF4-FFF2-40B4-BE49-F238E27FC236}">
                  <a16:creationId xmlns:a16="http://schemas.microsoft.com/office/drawing/2014/main" id="{E4D5D453-8CA0-401B-B06A-AC504383E23A}"/>
                </a:ext>
              </a:extLst>
            </p:cNvPr>
            <p:cNvSpPr/>
            <p:nvPr userDrawn="1"/>
          </p:nvSpPr>
          <p:spPr>
            <a:xfrm>
              <a:off x="13615065" y="2964838"/>
              <a:ext cx="1162181" cy="2662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solidFill>
                  <a:latin typeface="Calibri" panose="020F0502020204030204" pitchFamily="34" charset="0"/>
                </a:rPr>
                <a:t>Tech gradient</a:t>
              </a:r>
            </a:p>
          </p:txBody>
        </p:sp>
        <p:sp>
          <p:nvSpPr>
            <p:cNvPr id="68" name="Rectangle 67">
              <a:extLst>
                <a:ext uri="{FF2B5EF4-FFF2-40B4-BE49-F238E27FC236}">
                  <a16:creationId xmlns:a16="http://schemas.microsoft.com/office/drawing/2014/main" id="{9C7C26E6-5934-4975-9ACD-AF20282082D6}"/>
                </a:ext>
              </a:extLst>
            </p:cNvPr>
            <p:cNvSpPr/>
            <p:nvPr userDrawn="1"/>
          </p:nvSpPr>
          <p:spPr>
            <a:xfrm>
              <a:off x="15032641" y="2130665"/>
              <a:ext cx="2041070" cy="119050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a-DK" sz="1800" b="0" i="0" u="none" strike="noStrike" baseline="0">
                  <a:solidFill>
                    <a:schemeClr val="tx1"/>
                  </a:solidFill>
                  <a:latin typeface="+mj-lt"/>
                </a:rPr>
                <a:t>A B C D E F G H J I K L M N O P Q R S T U V W X Y Z Æ Ø Å</a:t>
              </a:r>
            </a:p>
            <a:p>
              <a:pPr algn="l"/>
              <a:r>
                <a:rPr lang="en-DK" sz="1800" b="0" i="0" u="none" strike="noStrike" baseline="0">
                  <a:solidFill>
                    <a:schemeClr val="tx1"/>
                  </a:solidFill>
                  <a:latin typeface="+mj-lt"/>
                </a:rPr>
                <a:t>0</a:t>
              </a:r>
              <a:r>
                <a:rPr lang="en-US" sz="1800" b="0" i="0" u="none" strike="noStrike" baseline="0">
                  <a:solidFill>
                    <a:schemeClr val="tx1"/>
                  </a:solidFill>
                  <a:latin typeface="+mj-lt"/>
                </a:rPr>
                <a:t> </a:t>
              </a:r>
              <a:r>
                <a:rPr lang="en-DK" sz="1800" b="0" i="0" u="none" strike="noStrike" baseline="0">
                  <a:solidFill>
                    <a:schemeClr val="tx1"/>
                  </a:solidFill>
                  <a:latin typeface="+mj-lt"/>
                </a:rPr>
                <a:t>1</a:t>
              </a:r>
              <a:r>
                <a:rPr lang="en-US" sz="1800" b="0" i="0" u="none" strike="noStrike" baseline="0">
                  <a:solidFill>
                    <a:schemeClr val="tx1"/>
                  </a:solidFill>
                  <a:latin typeface="+mj-lt"/>
                </a:rPr>
                <a:t> </a:t>
              </a:r>
              <a:r>
                <a:rPr lang="en-DK" sz="1800" b="0" i="0" u="none" strike="noStrike" baseline="0">
                  <a:solidFill>
                    <a:schemeClr val="tx1"/>
                  </a:solidFill>
                  <a:latin typeface="+mj-lt"/>
                </a:rPr>
                <a:t>2</a:t>
              </a:r>
              <a:r>
                <a:rPr lang="en-US" sz="1800" b="0" i="0" u="none" strike="noStrike" baseline="0">
                  <a:solidFill>
                    <a:schemeClr val="tx1"/>
                  </a:solidFill>
                  <a:latin typeface="+mj-lt"/>
                </a:rPr>
                <a:t> </a:t>
              </a:r>
              <a:r>
                <a:rPr lang="en-DK" sz="1800" b="0" i="0" u="none" strike="noStrike" baseline="0">
                  <a:solidFill>
                    <a:schemeClr val="tx1"/>
                  </a:solidFill>
                  <a:latin typeface="+mj-lt"/>
                </a:rPr>
                <a:t>3</a:t>
              </a:r>
              <a:r>
                <a:rPr lang="en-US" sz="1800" b="0" i="0" u="none" strike="noStrike" baseline="0">
                  <a:solidFill>
                    <a:schemeClr val="tx1"/>
                  </a:solidFill>
                  <a:latin typeface="+mj-lt"/>
                </a:rPr>
                <a:t> </a:t>
              </a:r>
              <a:r>
                <a:rPr lang="en-DK" sz="1800" b="0" i="0" u="none" strike="noStrike" baseline="0">
                  <a:solidFill>
                    <a:schemeClr val="tx1"/>
                  </a:solidFill>
                  <a:latin typeface="+mj-lt"/>
                </a:rPr>
                <a:t>4</a:t>
              </a:r>
              <a:r>
                <a:rPr lang="en-US" sz="1800" b="0" i="0" u="none" strike="noStrike" baseline="0">
                  <a:solidFill>
                    <a:schemeClr val="tx1"/>
                  </a:solidFill>
                  <a:latin typeface="+mj-lt"/>
                </a:rPr>
                <a:t> </a:t>
              </a:r>
              <a:r>
                <a:rPr lang="en-DK" sz="1800" b="0" i="0" u="none" strike="noStrike" baseline="0">
                  <a:solidFill>
                    <a:schemeClr val="tx1"/>
                  </a:solidFill>
                  <a:latin typeface="+mj-lt"/>
                </a:rPr>
                <a:t>5</a:t>
              </a:r>
              <a:r>
                <a:rPr lang="en-US" sz="1800" b="0" i="0" u="none" strike="noStrike" baseline="0">
                  <a:solidFill>
                    <a:schemeClr val="tx1"/>
                  </a:solidFill>
                  <a:latin typeface="+mj-lt"/>
                </a:rPr>
                <a:t> </a:t>
              </a:r>
              <a:r>
                <a:rPr lang="en-DK" sz="1800" b="0" i="0" u="none" strike="noStrike" baseline="0">
                  <a:solidFill>
                    <a:schemeClr val="tx1"/>
                  </a:solidFill>
                  <a:latin typeface="+mj-lt"/>
                </a:rPr>
                <a:t>6</a:t>
              </a:r>
              <a:r>
                <a:rPr lang="en-US" sz="1800" b="0" i="0" u="none" strike="noStrike" baseline="0">
                  <a:solidFill>
                    <a:schemeClr val="tx1"/>
                  </a:solidFill>
                  <a:latin typeface="+mj-lt"/>
                </a:rPr>
                <a:t> </a:t>
              </a:r>
              <a:r>
                <a:rPr lang="en-DK" sz="1800" b="0" i="0" u="none" strike="noStrike" baseline="0">
                  <a:solidFill>
                    <a:schemeClr val="tx1"/>
                  </a:solidFill>
                  <a:latin typeface="+mj-lt"/>
                </a:rPr>
                <a:t>7</a:t>
              </a:r>
              <a:r>
                <a:rPr lang="en-US" sz="1800" b="0" i="0" u="none" strike="noStrike" baseline="0">
                  <a:solidFill>
                    <a:schemeClr val="tx1"/>
                  </a:solidFill>
                  <a:latin typeface="+mj-lt"/>
                </a:rPr>
                <a:t> </a:t>
              </a:r>
              <a:r>
                <a:rPr lang="en-DK" sz="1800" b="0" i="0" u="none" strike="noStrike" baseline="0">
                  <a:solidFill>
                    <a:schemeClr val="tx1"/>
                  </a:solidFill>
                  <a:latin typeface="+mj-lt"/>
                </a:rPr>
                <a:t>8</a:t>
              </a:r>
              <a:r>
                <a:rPr lang="en-US" sz="1800" b="0" i="0" u="none" strike="noStrike" baseline="0">
                  <a:solidFill>
                    <a:schemeClr val="tx1"/>
                  </a:solidFill>
                  <a:latin typeface="+mj-lt"/>
                </a:rPr>
                <a:t> </a:t>
              </a:r>
              <a:r>
                <a:rPr lang="en-DK" sz="1800" b="0" i="0" u="none" strike="noStrike" baseline="0">
                  <a:solidFill>
                    <a:schemeClr val="tx1"/>
                  </a:solidFill>
                  <a:latin typeface="+mj-lt"/>
                </a:rPr>
                <a:t>9</a:t>
              </a:r>
              <a:r>
                <a:rPr lang="en-US" sz="1800" b="0" i="0" u="none" strike="noStrike" baseline="0">
                  <a:solidFill>
                    <a:schemeClr val="tx1"/>
                  </a:solidFill>
                  <a:latin typeface="+mj-lt"/>
                </a:rPr>
                <a:t> </a:t>
              </a:r>
              <a:endParaRPr lang="en-US" sz="1050" b="0" i="1">
                <a:solidFill>
                  <a:schemeClr val="tx1"/>
                </a:solidFill>
                <a:latin typeface="+mj-lt"/>
              </a:endParaRPr>
            </a:p>
          </p:txBody>
        </p:sp>
      </p:grpSp>
      <p:pic>
        <p:nvPicPr>
          <p:cNvPr id="29" name="Picture 48">
            <a:extLst>
              <a:ext uri="{FF2B5EF4-FFF2-40B4-BE49-F238E27FC236}">
                <a16:creationId xmlns:a16="http://schemas.microsoft.com/office/drawing/2014/main" id="{BC9746B6-71EB-49BA-9EC1-9FEF3650CD5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10687581" y="317019"/>
            <a:ext cx="1045309" cy="695743"/>
          </a:xfrm>
          <a:prstGeom prst="rect">
            <a:avLst/>
          </a:prstGeom>
        </p:spPr>
      </p:pic>
      <p:pic>
        <p:nvPicPr>
          <p:cNvPr id="34" name="Billede 33">
            <a:extLst>
              <a:ext uri="{FF2B5EF4-FFF2-40B4-BE49-F238E27FC236}">
                <a16:creationId xmlns:a16="http://schemas.microsoft.com/office/drawing/2014/main" id="{23133853-F4DC-47AA-9DAC-9D1DDD23D52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5682" y="6122223"/>
            <a:ext cx="792220" cy="677520"/>
          </a:xfrm>
          <a:prstGeom prst="rect">
            <a:avLst/>
          </a:prstGeom>
        </p:spPr>
      </p:pic>
    </p:spTree>
    <p:extLst>
      <p:ext uri="{BB962C8B-B14F-4D97-AF65-F5344CB8AC3E}">
        <p14:creationId xmlns:p14="http://schemas.microsoft.com/office/powerpoint/2010/main" val="23105534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5" name="Marcador de Posição do Rodapé 4"/>
          <p:cNvSpPr>
            <a:spLocks noGrp="1"/>
          </p:cNvSpPr>
          <p:nvPr>
            <p:ph type="ftr" sz="quarter" idx="10"/>
          </p:nvPr>
        </p:nvSpPr>
        <p:spPr/>
        <p:txBody>
          <a:bodyPr/>
          <a:lstStyle/>
          <a:p>
            <a:endParaRPr lang="pt-PT" dirty="0"/>
          </a:p>
        </p:txBody>
      </p:sp>
      <p:sp>
        <p:nvSpPr>
          <p:cNvPr id="6" name="Marcador de Posição do Número do Diapositivo 5"/>
          <p:cNvSpPr>
            <a:spLocks noGrp="1"/>
          </p:cNvSpPr>
          <p:nvPr>
            <p:ph type="sldNum" sz="quarter" idx="11"/>
          </p:nvPr>
        </p:nvSpPr>
        <p:spPr/>
        <p:txBody>
          <a:bodyPr/>
          <a:lstStyle/>
          <a:p>
            <a:r>
              <a:rPr lang="pt-PT" b="1"/>
              <a:t>LNEC</a:t>
            </a:r>
            <a:r>
              <a:rPr lang="pt-PT"/>
              <a:t> | </a:t>
            </a:r>
            <a:fld id="{41B9C9E2-D41C-4EEA-8BD4-26935379B328}" type="slidenum">
              <a:rPr lang="pt-PT" smtClean="0"/>
              <a:pPr/>
              <a:t>‹#›</a:t>
            </a:fld>
            <a:endParaRPr lang="pt-PT" dirty="0"/>
          </a:p>
        </p:txBody>
      </p:sp>
    </p:spTree>
    <p:extLst>
      <p:ext uri="{BB962C8B-B14F-4D97-AF65-F5344CB8AC3E}">
        <p14:creationId xmlns:p14="http://schemas.microsoft.com/office/powerpoint/2010/main" val="14546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B10101-CE5F-44C4-A3FE-7A8EB2967DBE}" type="slidenum">
              <a:rPr lang="da-DK" smtClean="0"/>
              <a:t>‹#›</a:t>
            </a:fld>
            <a:endParaRPr lang="da-DK"/>
          </a:p>
        </p:txBody>
      </p:sp>
    </p:spTree>
    <p:extLst>
      <p:ext uri="{BB962C8B-B14F-4D97-AF65-F5344CB8AC3E}">
        <p14:creationId xmlns:p14="http://schemas.microsoft.com/office/powerpoint/2010/main" val="406878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53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247" y="609602"/>
            <a:ext cx="859554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267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3702572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1681093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2197862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3873468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411187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Click to edit Master subtitle style</a:t>
            </a:r>
            <a:endParaRPr lang="da-DK"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a:prstGeom prst="rect">
            <a:avLst/>
          </a:prstGeo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2119964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a:prstGeom prst="rect">
            <a:avLst/>
          </a:prstGeo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2009078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a:prstGeom prst="rect">
            <a:avLst/>
          </a:prstGeo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1424441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a:prstGeom prst="rect">
            <a:avLst/>
          </a:prstGeo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1242355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528052416"/>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ont A">
    <p:bg>
      <p:bgPr>
        <a:solidFill>
          <a:srgbClr val="008737"/>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14069"/>
            <a:ext cx="0" cy="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dirty="0"/>
              <a:t>Click to edit Master subtitle style</a:t>
            </a:r>
            <a:endParaRPr lang="da-DK"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da-DK"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179170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Click to edit Master subtitle style</a:t>
            </a:r>
            <a:endParaRPr lang="da-DK"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8659583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669246166"/>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Click to edit Master title style</a:t>
            </a:r>
            <a:endParaRPr lang="da-DK"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da-DK"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119992162"/>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Click to edit Master title style</a:t>
            </a:r>
            <a:endParaRPr lang="da-DK" dirty="0"/>
          </a:p>
        </p:txBody>
      </p:sp>
      <p:sp>
        <p:nvSpPr>
          <p:cNvPr id="3" name="Content Placeholder 2"/>
          <p:cNvSpPr>
            <a:spLocks noGrp="1"/>
          </p:cNvSpPr>
          <p:nvPr>
            <p:ph idx="1"/>
          </p:nvPr>
        </p:nvSpPr>
        <p:spPr>
          <a:xfrm>
            <a:off x="1774726" y="1706328"/>
            <a:ext cx="6048672"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146835191"/>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Click to edit Master title style</a:t>
            </a:r>
            <a:endParaRPr lang="da-DK"/>
          </a:p>
        </p:txBody>
      </p:sp>
      <p:sp>
        <p:nvSpPr>
          <p:cNvPr id="3" name="Content Placeholder 2"/>
          <p:cNvSpPr>
            <a:spLocks noGrp="1"/>
          </p:cNvSpPr>
          <p:nvPr>
            <p:ph idx="1"/>
          </p:nvPr>
        </p:nvSpPr>
        <p:spPr>
          <a:xfrm>
            <a:off x="4221360" y="1706328"/>
            <a:ext cx="6865740"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352760136"/>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da-DK"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171028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Click to edit Master title style</a:t>
            </a:r>
            <a:endParaRPr lang="da-DK"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131932206"/>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67039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3600"/>
            <a:ext cx="12193200" cy="686160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2494806" y="5013176"/>
            <a:ext cx="792619" cy="115603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Tree>
    <p:extLst>
      <p:ext uri="{BB962C8B-B14F-4D97-AF65-F5344CB8AC3E}">
        <p14:creationId xmlns:p14="http://schemas.microsoft.com/office/powerpoint/2010/main" val="2327436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93069264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5999"/>
            </a:lvl1pPr>
          </a:lstStyle>
          <a:p>
            <a:r>
              <a:rPr lang="en-US"/>
              <a:t>Click to edit Master title style</a:t>
            </a:r>
            <a:endParaRPr lang="da-DK"/>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B10101-CE5F-44C4-A3FE-7A8EB2967DBE}" type="slidenum">
              <a:rPr lang="da-DK" smtClean="0"/>
              <a:t>‹#›</a:t>
            </a:fld>
            <a:endParaRPr lang="da-DK"/>
          </a:p>
        </p:txBody>
      </p:sp>
    </p:spTree>
    <p:extLst>
      <p:ext uri="{BB962C8B-B14F-4D97-AF65-F5344CB8AC3E}">
        <p14:creationId xmlns:p14="http://schemas.microsoft.com/office/powerpoint/2010/main" val="456887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85669-4B55-374E-191F-47347B601180}"/>
              </a:ext>
            </a:extLst>
          </p:cNvPr>
          <p:cNvSpPr>
            <a:spLocks noGrp="1"/>
          </p:cNvSpPr>
          <p:nvPr>
            <p:ph type="ctrTitle"/>
          </p:nvPr>
        </p:nvSpPr>
        <p:spPr>
          <a:xfrm>
            <a:off x="1523802" y="1122363"/>
            <a:ext cx="9142810" cy="2387600"/>
          </a:xfrm>
        </p:spPr>
        <p:txBody>
          <a:bodyPr anchor="b"/>
          <a:lstStyle>
            <a:lvl1pPr algn="ctr">
              <a:defRPr sz="5999"/>
            </a:lvl1pPr>
          </a:lstStyle>
          <a:p>
            <a:r>
              <a:rPr lang="da-DK"/>
              <a:t>Klik for at redigere titeltypografien i masteren</a:t>
            </a:r>
          </a:p>
        </p:txBody>
      </p:sp>
      <p:sp>
        <p:nvSpPr>
          <p:cNvPr id="3" name="Undertitel 2">
            <a:extLst>
              <a:ext uri="{FF2B5EF4-FFF2-40B4-BE49-F238E27FC236}">
                <a16:creationId xmlns:a16="http://schemas.microsoft.com/office/drawing/2014/main" id="{156F6ABB-655D-5189-4F91-BA670091F19C}"/>
              </a:ext>
            </a:extLst>
          </p:cNvPr>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0F1BB02-5C2B-CA13-13CF-0057CB97CB45}"/>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5" name="Pladsholder til sidefod 4">
            <a:extLst>
              <a:ext uri="{FF2B5EF4-FFF2-40B4-BE49-F238E27FC236}">
                <a16:creationId xmlns:a16="http://schemas.microsoft.com/office/drawing/2014/main" id="{1A3D3A46-E355-4652-F58C-4A4E9568957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82D362-7B97-454A-3717-141D31C555AE}"/>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412267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1BDCE-AC81-420C-4D80-4C5BBF7D854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1FE546B-AD8A-517F-CC13-8BE876CEDE0E}"/>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ED73085-1DF3-966E-7CB2-F4BC67704EDF}"/>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5" name="Pladsholder til sidefod 4">
            <a:extLst>
              <a:ext uri="{FF2B5EF4-FFF2-40B4-BE49-F238E27FC236}">
                <a16:creationId xmlns:a16="http://schemas.microsoft.com/office/drawing/2014/main" id="{26DB808F-2C5A-ABCF-35EC-94FD46AA706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045468E-AC57-720B-56FD-AC03DE61B9EB}"/>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150005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08E1B-F56E-53CE-5C07-C6308908A7CD}"/>
              </a:ext>
            </a:extLst>
          </p:cNvPr>
          <p:cNvSpPr>
            <a:spLocks noGrp="1"/>
          </p:cNvSpPr>
          <p:nvPr>
            <p:ph type="title"/>
          </p:nvPr>
        </p:nvSpPr>
        <p:spPr>
          <a:xfrm>
            <a:off x="831742" y="1709739"/>
            <a:ext cx="10514231" cy="2852737"/>
          </a:xfrm>
        </p:spPr>
        <p:txBody>
          <a:bodyPr anchor="b"/>
          <a:lstStyle>
            <a:lvl1pPr>
              <a:defRPr sz="5999"/>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661E7E4-30EE-645D-9F69-46BF8CB73A20}"/>
              </a:ext>
            </a:extLst>
          </p:cNvPr>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2E9056B-6D71-767D-E9C3-4536E7BE2C9F}"/>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5" name="Pladsholder til sidefod 4">
            <a:extLst>
              <a:ext uri="{FF2B5EF4-FFF2-40B4-BE49-F238E27FC236}">
                <a16:creationId xmlns:a16="http://schemas.microsoft.com/office/drawing/2014/main" id="{BE8F118B-3B54-3FE2-9674-A8A6CF24D9C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40153D-4FE0-1FBA-47D8-5F0FB6A696B3}"/>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3637944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Click to edit Master title style</a:t>
            </a:r>
            <a:endParaRPr lang="da-DK"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da-DK"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174602141"/>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FE178-06C9-0454-3640-70F89BE3371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F2CE9AE-2C38-C021-A7C4-9A1F8E980983}"/>
              </a:ext>
            </a:extLst>
          </p:cNvPr>
          <p:cNvSpPr>
            <a:spLocks noGrp="1"/>
          </p:cNvSpPr>
          <p:nvPr>
            <p:ph sz="half" idx="1"/>
          </p:nvPr>
        </p:nvSpPr>
        <p:spPr>
          <a:xfrm>
            <a:off x="838091" y="1825625"/>
            <a:ext cx="5180926"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A2794FB-6748-FC83-A42E-7B9DD76E9C0F}"/>
              </a:ext>
            </a:extLst>
          </p:cNvPr>
          <p:cNvSpPr>
            <a:spLocks noGrp="1"/>
          </p:cNvSpPr>
          <p:nvPr>
            <p:ph sz="half" idx="2"/>
          </p:nvPr>
        </p:nvSpPr>
        <p:spPr>
          <a:xfrm>
            <a:off x="6171396" y="1825625"/>
            <a:ext cx="5180926"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E5DD6DF-B42E-4A20-D344-3111496FA287}"/>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6" name="Pladsholder til sidefod 5">
            <a:extLst>
              <a:ext uri="{FF2B5EF4-FFF2-40B4-BE49-F238E27FC236}">
                <a16:creationId xmlns:a16="http://schemas.microsoft.com/office/drawing/2014/main" id="{E3FF3086-71D5-B66F-8D01-D5EC6C0A4BA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5C5DED6-01C7-175E-BA30-45E5F1DD3A60}"/>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1410361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ACEC0-1D32-04F0-3DAB-9A0319C9367D}"/>
              </a:ext>
            </a:extLst>
          </p:cNvPr>
          <p:cNvSpPr>
            <a:spLocks noGrp="1"/>
          </p:cNvSpPr>
          <p:nvPr>
            <p:ph type="title"/>
          </p:nvPr>
        </p:nvSpPr>
        <p:spPr>
          <a:xfrm>
            <a:off x="839679" y="365126"/>
            <a:ext cx="10514231"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8574C51-9707-6772-681F-055B7955C38C}"/>
              </a:ext>
            </a:extLst>
          </p:cNvPr>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88064A3-FEED-9B1C-4EC6-312A5C17ED76}"/>
              </a:ext>
            </a:extLst>
          </p:cNvPr>
          <p:cNvSpPr>
            <a:spLocks noGrp="1"/>
          </p:cNvSpPr>
          <p:nvPr>
            <p:ph sz="half" idx="2"/>
          </p:nvPr>
        </p:nvSpPr>
        <p:spPr>
          <a:xfrm>
            <a:off x="839679" y="2505075"/>
            <a:ext cx="5157116"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486E236-3E54-B422-FB39-27D18764C7EF}"/>
              </a:ext>
            </a:extLst>
          </p:cNvPr>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DFC159E-0154-84F4-131D-D2552F62FAF5}"/>
              </a:ext>
            </a:extLst>
          </p:cNvPr>
          <p:cNvSpPr>
            <a:spLocks noGrp="1"/>
          </p:cNvSpPr>
          <p:nvPr>
            <p:ph sz="quarter" idx="4"/>
          </p:nvPr>
        </p:nvSpPr>
        <p:spPr>
          <a:xfrm>
            <a:off x="6171397" y="2505075"/>
            <a:ext cx="5182513"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BF2A7CF-C266-FCA7-1BBB-87BC29278092}"/>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8" name="Pladsholder til sidefod 7">
            <a:extLst>
              <a:ext uri="{FF2B5EF4-FFF2-40B4-BE49-F238E27FC236}">
                <a16:creationId xmlns:a16="http://schemas.microsoft.com/office/drawing/2014/main" id="{FA6956A8-FB37-E7FE-F192-F7F90F749DA4}"/>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D2FF72D-3715-88EB-B64E-D1C792DED0E7}"/>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246607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0D0D5-75AE-89BC-91E2-71DC457EAAB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A5E2876-25F0-B173-470A-69DAADB866DD}"/>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4" name="Pladsholder til sidefod 3">
            <a:extLst>
              <a:ext uri="{FF2B5EF4-FFF2-40B4-BE49-F238E27FC236}">
                <a16:creationId xmlns:a16="http://schemas.microsoft.com/office/drawing/2014/main" id="{E833D8C3-8BA4-9A60-3F41-8BF5353ED69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EB5E459-C7E5-713E-C464-42F098045953}"/>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327277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40F9E3A-4EF2-43DA-9E0B-E980A524B706}"/>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3" name="Pladsholder til sidefod 2">
            <a:extLst>
              <a:ext uri="{FF2B5EF4-FFF2-40B4-BE49-F238E27FC236}">
                <a16:creationId xmlns:a16="http://schemas.microsoft.com/office/drawing/2014/main" id="{91A124BC-E10F-63F4-8214-2864A14403A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08CB487-BD36-EDAA-9733-B1F6A0F3839D}"/>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1426088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0A005-1F2C-FF87-486B-AAB6DA19723F}"/>
              </a:ext>
            </a:extLst>
          </p:cNvPr>
          <p:cNvSpPr>
            <a:spLocks noGrp="1"/>
          </p:cNvSpPr>
          <p:nvPr>
            <p:ph type="title"/>
          </p:nvPr>
        </p:nvSpPr>
        <p:spPr>
          <a:xfrm>
            <a:off x="839679" y="457200"/>
            <a:ext cx="3931725"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46199B9-C6A2-09BD-CC3A-7A6FAB17C1C1}"/>
              </a:ext>
            </a:extLst>
          </p:cNvPr>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A002477-44C1-3F42-5F6C-3098D35FC998}"/>
              </a:ext>
            </a:extLst>
          </p:cNvPr>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AD6492E-14FA-3CA8-E0E2-606520D48DF4}"/>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6" name="Pladsholder til sidefod 5">
            <a:extLst>
              <a:ext uri="{FF2B5EF4-FFF2-40B4-BE49-F238E27FC236}">
                <a16:creationId xmlns:a16="http://schemas.microsoft.com/office/drawing/2014/main" id="{FD8B0B6A-E6C6-B8A4-F5D4-AE65B827CC1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BF3FD22-669F-67F1-1880-AEAAA01CCF4F}"/>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2282834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D9204-3518-A973-4B67-1DD1CF6C2D26}"/>
              </a:ext>
            </a:extLst>
          </p:cNvPr>
          <p:cNvSpPr>
            <a:spLocks noGrp="1"/>
          </p:cNvSpPr>
          <p:nvPr>
            <p:ph type="title"/>
          </p:nvPr>
        </p:nvSpPr>
        <p:spPr>
          <a:xfrm>
            <a:off x="839679" y="457200"/>
            <a:ext cx="3931725"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801005C-C7CA-E896-D5CB-DB4762710E62}"/>
              </a:ext>
            </a:extLst>
          </p:cNvPr>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da-DK"/>
          </a:p>
        </p:txBody>
      </p:sp>
      <p:sp>
        <p:nvSpPr>
          <p:cNvPr id="4" name="Pladsholder til tekst 3">
            <a:extLst>
              <a:ext uri="{FF2B5EF4-FFF2-40B4-BE49-F238E27FC236}">
                <a16:creationId xmlns:a16="http://schemas.microsoft.com/office/drawing/2014/main" id="{8021C69B-431D-61D2-C162-6B97FD0F2A01}"/>
              </a:ext>
            </a:extLst>
          </p:cNvPr>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7A2FFB7-DAB5-742B-36FD-54037BFFB940}"/>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6" name="Pladsholder til sidefod 5">
            <a:extLst>
              <a:ext uri="{FF2B5EF4-FFF2-40B4-BE49-F238E27FC236}">
                <a16:creationId xmlns:a16="http://schemas.microsoft.com/office/drawing/2014/main" id="{5FE64178-DFD4-1FA2-6406-93F6EFFB1E9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3132A6A-9A8F-7859-0832-24DB2CAADF04}"/>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68914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DFE2C-544A-7D22-5429-A6CB81D536E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80636A7-8155-45CC-CBEF-392AF193909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5F30121-D21F-5CEF-142D-BDBCDB30209D}"/>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5" name="Pladsholder til sidefod 4">
            <a:extLst>
              <a:ext uri="{FF2B5EF4-FFF2-40B4-BE49-F238E27FC236}">
                <a16:creationId xmlns:a16="http://schemas.microsoft.com/office/drawing/2014/main" id="{BEC28227-ADE2-0AC1-D453-2C3CB009D08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A7ED126-5F65-4247-F688-92F202A7E056}"/>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3656465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2EFDB28-16CA-A8EE-ED2E-B1AE78AAA4C7}"/>
              </a:ext>
            </a:extLst>
          </p:cNvPr>
          <p:cNvSpPr>
            <a:spLocks noGrp="1"/>
          </p:cNvSpPr>
          <p:nvPr>
            <p:ph type="title" orient="vert"/>
          </p:nvPr>
        </p:nvSpPr>
        <p:spPr>
          <a:xfrm>
            <a:off x="8723764" y="365125"/>
            <a:ext cx="2628558"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C3A4F2E-7212-140B-126E-E757DA210224}"/>
              </a:ext>
            </a:extLst>
          </p:cNvPr>
          <p:cNvSpPr>
            <a:spLocks noGrp="1"/>
          </p:cNvSpPr>
          <p:nvPr>
            <p:ph type="body" orient="vert" idx="1"/>
          </p:nvPr>
        </p:nvSpPr>
        <p:spPr>
          <a:xfrm>
            <a:off x="838091" y="365125"/>
            <a:ext cx="7733293"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E362DAB-1CBF-0275-FCD7-971328E5409B}"/>
              </a:ext>
            </a:extLst>
          </p:cNvPr>
          <p:cNvSpPr>
            <a:spLocks noGrp="1"/>
          </p:cNvSpPr>
          <p:nvPr>
            <p:ph type="dt" sz="half" idx="10"/>
          </p:nvPr>
        </p:nvSpPr>
        <p:spPr/>
        <p:txBody>
          <a:bodyPr/>
          <a:lstStyle/>
          <a:p>
            <a:fld id="{0A904970-E143-498E-99BA-81FB85B98DA8}" type="datetimeFigureOut">
              <a:rPr lang="da-DK" smtClean="0"/>
              <a:t>07-07-2025</a:t>
            </a:fld>
            <a:endParaRPr lang="da-DK"/>
          </a:p>
        </p:txBody>
      </p:sp>
      <p:sp>
        <p:nvSpPr>
          <p:cNvPr id="5" name="Pladsholder til sidefod 4">
            <a:extLst>
              <a:ext uri="{FF2B5EF4-FFF2-40B4-BE49-F238E27FC236}">
                <a16:creationId xmlns:a16="http://schemas.microsoft.com/office/drawing/2014/main" id="{A78374D0-7931-23B1-AE82-A7188DB1D38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27AE444-3E2E-078D-E124-31826D2E84AC}"/>
              </a:ext>
            </a:extLst>
          </p:cNvPr>
          <p:cNvSpPr>
            <a:spLocks noGrp="1"/>
          </p:cNvSpPr>
          <p:nvPr>
            <p:ph type="sldNum" sz="quarter" idx="12"/>
          </p:nvPr>
        </p:nvSpPr>
        <p:spPr/>
        <p:txBody>
          <a:bodyPr/>
          <a:lstStyle/>
          <a:p>
            <a:fld id="{2530B79F-606E-407B-8AD3-87B7DCCB602D}" type="slidenum">
              <a:rPr lang="da-DK" smtClean="0"/>
              <a:t>‹#›</a:t>
            </a:fld>
            <a:endParaRPr lang="da-DK"/>
          </a:p>
        </p:txBody>
      </p:sp>
    </p:spTree>
    <p:extLst>
      <p:ext uri="{BB962C8B-B14F-4D97-AF65-F5344CB8AC3E}">
        <p14:creationId xmlns:p14="http://schemas.microsoft.com/office/powerpoint/2010/main" val="1400260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Deling af dat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9FD1B1-501D-456F-B553-4E270CFF280B}"/>
              </a:ext>
            </a:extLst>
          </p:cNvPr>
          <p:cNvSpPr/>
          <p:nvPr userDrawn="1"/>
        </p:nvSpPr>
        <p:spPr>
          <a:xfrm>
            <a:off x="3839500" y="0"/>
            <a:ext cx="83509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noProof="0" dirty="0"/>
          </a:p>
        </p:txBody>
      </p:sp>
      <p:sp>
        <p:nvSpPr>
          <p:cNvPr id="3" name="Content Placeholder 2"/>
          <p:cNvSpPr>
            <a:spLocks noGrp="1"/>
          </p:cNvSpPr>
          <p:nvPr>
            <p:ph idx="1"/>
          </p:nvPr>
        </p:nvSpPr>
        <p:spPr>
          <a:xfrm>
            <a:off x="719309" y="1631951"/>
            <a:ext cx="2783949" cy="4533900"/>
          </a:xfrm>
          <a:prstGeom prst="rect">
            <a:avLst/>
          </a:prstGeo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Slide Number Placeholder 3">
            <a:extLst>
              <a:ext uri="{FF2B5EF4-FFF2-40B4-BE49-F238E27FC236}">
                <a16:creationId xmlns:a16="http://schemas.microsoft.com/office/drawing/2014/main" id="{9143E534-73DC-4913-8BB2-51BD79CED8E4}"/>
              </a:ext>
            </a:extLst>
          </p:cNvPr>
          <p:cNvSpPr>
            <a:spLocks noGrp="1"/>
          </p:cNvSpPr>
          <p:nvPr>
            <p:ph type="sldNum" sz="quarter" idx="18"/>
          </p:nvPr>
        </p:nvSpPr>
        <p:spPr/>
        <p:txBody>
          <a:bodyPr/>
          <a:lstStyle/>
          <a:p>
            <a:fld id="{213DFF03-528E-4376-8B83-59343DC23B68}" type="slidenum">
              <a:rPr lang="da-DK" smtClean="0"/>
              <a:pPr/>
              <a:t>‹#›</a:t>
            </a:fld>
            <a:endParaRPr lang="da-DK" dirty="0"/>
          </a:p>
        </p:txBody>
      </p:sp>
      <p:sp>
        <p:nvSpPr>
          <p:cNvPr id="7" name="Title 6">
            <a:extLst>
              <a:ext uri="{FF2B5EF4-FFF2-40B4-BE49-F238E27FC236}">
                <a16:creationId xmlns:a16="http://schemas.microsoft.com/office/drawing/2014/main" id="{C6996E38-CDE3-4DA2-9648-B7E3A45BB927}"/>
              </a:ext>
            </a:extLst>
          </p:cNvPr>
          <p:cNvSpPr>
            <a:spLocks noGrp="1"/>
          </p:cNvSpPr>
          <p:nvPr>
            <p:ph type="title"/>
          </p:nvPr>
        </p:nvSpPr>
        <p:spPr>
          <a:xfrm>
            <a:off x="719310" y="644691"/>
            <a:ext cx="2783947" cy="987260"/>
          </a:xfrm>
        </p:spPr>
        <p:txBody>
          <a:bodyPr/>
          <a:lstStyle/>
          <a:p>
            <a:r>
              <a:rPr lang="da-DK"/>
              <a:t>Klik for at redigere titeltypografien i masteren</a:t>
            </a:r>
            <a:endParaRPr lang="da-DK" dirty="0"/>
          </a:p>
        </p:txBody>
      </p:sp>
      <p:pic>
        <p:nvPicPr>
          <p:cNvPr id="9" name="Picture 8" descr="A close up of text on a black background&#10;&#10;Description automatically generated">
            <a:extLst>
              <a:ext uri="{FF2B5EF4-FFF2-40B4-BE49-F238E27FC236}">
                <a16:creationId xmlns:a16="http://schemas.microsoft.com/office/drawing/2014/main" id="{A0B9D519-2D08-49D0-BA96-6CA08AC8A8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1398" y="740702"/>
            <a:ext cx="6566582" cy="5173483"/>
          </a:xfrm>
          <a:prstGeom prst="rect">
            <a:avLst/>
          </a:prstGeom>
        </p:spPr>
      </p:pic>
    </p:spTree>
    <p:extLst>
      <p:ext uri="{BB962C8B-B14F-4D97-AF65-F5344CB8AC3E}">
        <p14:creationId xmlns:p14="http://schemas.microsoft.com/office/powerpoint/2010/main" val="1502931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 y="-8466"/>
            <a:ext cx="12190413"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871" y="2404534"/>
            <a:ext cx="7765925" cy="1646302"/>
          </a:xfrm>
        </p:spPr>
        <p:txBody>
          <a:bodyPr anchor="b">
            <a:noAutofit/>
          </a:bodyPr>
          <a:lstStyle>
            <a:lvl1pPr algn="r">
              <a:defRPr sz="498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6871" y="4050835"/>
            <a:ext cx="7765925" cy="1096899"/>
          </a:xfrm>
        </p:spPr>
        <p:txBody>
          <a:bodyPr anchor="t"/>
          <a:lstStyle>
            <a:lvl1pPr marL="0" indent="0" algn="r">
              <a:buNone/>
              <a:defRPr>
                <a:solidFill>
                  <a:schemeClr val="tx1">
                    <a:lumMod val="50000"/>
                    <a:lumOff val="50000"/>
                  </a:schemeClr>
                </a:solidFill>
              </a:defRPr>
            </a:lvl1pPr>
            <a:lvl2pPr marL="421700" indent="0" algn="ctr">
              <a:buNone/>
              <a:defRPr>
                <a:solidFill>
                  <a:schemeClr val="tx1">
                    <a:tint val="75000"/>
                  </a:schemeClr>
                </a:solidFill>
              </a:defRPr>
            </a:lvl2pPr>
            <a:lvl3pPr marL="843399" indent="0" algn="ctr">
              <a:buNone/>
              <a:defRPr>
                <a:solidFill>
                  <a:schemeClr val="tx1">
                    <a:tint val="75000"/>
                  </a:schemeClr>
                </a:solidFill>
              </a:defRPr>
            </a:lvl3pPr>
            <a:lvl4pPr marL="1265099" indent="0" algn="ctr">
              <a:buNone/>
              <a:defRPr>
                <a:solidFill>
                  <a:schemeClr val="tx1">
                    <a:tint val="75000"/>
                  </a:schemeClr>
                </a:solidFill>
              </a:defRPr>
            </a:lvl4pPr>
            <a:lvl5pPr marL="1686799" indent="0" algn="ctr">
              <a:buNone/>
              <a:defRPr>
                <a:solidFill>
                  <a:schemeClr val="tx1">
                    <a:tint val="75000"/>
                  </a:schemeClr>
                </a:solidFill>
              </a:defRPr>
            </a:lvl5pPr>
            <a:lvl6pPr marL="2108499" indent="0" algn="ctr">
              <a:buNone/>
              <a:defRPr>
                <a:solidFill>
                  <a:schemeClr val="tx1">
                    <a:tint val="75000"/>
                  </a:schemeClr>
                </a:solidFill>
              </a:defRPr>
            </a:lvl6pPr>
            <a:lvl7pPr marL="2530198" indent="0" algn="ctr">
              <a:buNone/>
              <a:defRPr>
                <a:solidFill>
                  <a:schemeClr val="tx1">
                    <a:tint val="75000"/>
                  </a:schemeClr>
                </a:solidFill>
              </a:defRPr>
            </a:lvl7pPr>
            <a:lvl8pPr marL="2951898" indent="0" algn="ctr">
              <a:buNone/>
              <a:defRPr>
                <a:solidFill>
                  <a:schemeClr val="tx1">
                    <a:tint val="75000"/>
                  </a:schemeClr>
                </a:solidFill>
              </a:defRPr>
            </a:lvl8pPr>
            <a:lvl9pPr marL="337359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50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Click to edit Master title style</a:t>
            </a:r>
            <a:endParaRPr lang="da-DK" dirty="0"/>
          </a:p>
        </p:txBody>
      </p:sp>
      <p:sp>
        <p:nvSpPr>
          <p:cNvPr id="3" name="Content Placeholder 2"/>
          <p:cNvSpPr>
            <a:spLocks noGrp="1"/>
          </p:cNvSpPr>
          <p:nvPr>
            <p:ph idx="1"/>
          </p:nvPr>
        </p:nvSpPr>
        <p:spPr>
          <a:xfrm>
            <a:off x="1774726" y="1706328"/>
            <a:ext cx="6048672"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2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316274" indent="-316274">
              <a:buClr>
                <a:schemeClr val="tx1"/>
              </a:buClr>
              <a:buSzPct val="89000"/>
              <a:buFont typeface="Wingdings" pitchFamily="2" charset="2"/>
              <a:buChar char="§"/>
              <a:defRPr/>
            </a:lvl1pPr>
            <a:lvl2pPr marL="685262" indent="-263563">
              <a:buClr>
                <a:schemeClr val="tx1"/>
              </a:buClr>
              <a:buSzPct val="89000"/>
              <a:buFont typeface="Wingdings" pitchFamily="2" charset="2"/>
              <a:buChar char="§"/>
              <a:defRPr/>
            </a:lvl2pPr>
            <a:lvl3pPr marL="1054249" indent="-210850">
              <a:buClr>
                <a:schemeClr val="tx1"/>
              </a:buClr>
              <a:buSzPct val="89000"/>
              <a:buFont typeface="Wingdings" pitchFamily="2" charset="2"/>
              <a:buChar char="§"/>
              <a:defRPr/>
            </a:lvl3pPr>
            <a:lvl4pPr marL="1475949" indent="-210850">
              <a:buClr>
                <a:schemeClr val="tx1"/>
              </a:buClr>
              <a:buSzPct val="89000"/>
              <a:buFont typeface="Wingdings" pitchFamily="2" charset="2"/>
              <a:buChar char="§"/>
              <a:defRPr/>
            </a:lvl4pPr>
            <a:lvl5pPr marL="1897649" indent="-210850">
              <a:buClr>
                <a:schemeClr val="tx1"/>
              </a:buClr>
              <a:buSzPct val="89000"/>
              <a:buFont typeface="Wingdings"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9892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248" y="2700869"/>
            <a:ext cx="8595549" cy="1826581"/>
          </a:xfrm>
        </p:spPr>
        <p:txBody>
          <a:bodyPr anchor="b"/>
          <a:lstStyle>
            <a:lvl1pPr algn="l">
              <a:defRPr sz="3690" b="0" cap="none"/>
            </a:lvl1pPr>
          </a:lstStyle>
          <a:p>
            <a:r>
              <a:rPr lang="en-US"/>
              <a:t>Click to edit Master title style</a:t>
            </a:r>
            <a:endParaRPr lang="en-US" dirty="0"/>
          </a:p>
        </p:txBody>
      </p:sp>
      <p:sp>
        <p:nvSpPr>
          <p:cNvPr id="3" name="Text Placeholder 2"/>
          <p:cNvSpPr>
            <a:spLocks noGrp="1"/>
          </p:cNvSpPr>
          <p:nvPr>
            <p:ph type="body" idx="1"/>
          </p:nvPr>
        </p:nvSpPr>
        <p:spPr>
          <a:xfrm>
            <a:off x="677248" y="4527450"/>
            <a:ext cx="8595549" cy="860400"/>
          </a:xfrm>
        </p:spPr>
        <p:txBody>
          <a:bodyPr anchor="t"/>
          <a:lstStyle>
            <a:lvl1pPr marL="0" indent="0" algn="l">
              <a:buNone/>
              <a:defRPr sz="1845">
                <a:solidFill>
                  <a:schemeClr val="tx1">
                    <a:lumMod val="50000"/>
                    <a:lumOff val="50000"/>
                  </a:schemeClr>
                </a:solidFill>
              </a:defRPr>
            </a:lvl1pPr>
            <a:lvl2pPr marL="421700" indent="0">
              <a:buNone/>
              <a:defRPr sz="1661">
                <a:solidFill>
                  <a:schemeClr val="tx1">
                    <a:tint val="75000"/>
                  </a:schemeClr>
                </a:solidFill>
              </a:defRPr>
            </a:lvl2pPr>
            <a:lvl3pPr marL="843399" indent="0">
              <a:buNone/>
              <a:defRPr sz="1475">
                <a:solidFill>
                  <a:schemeClr val="tx1">
                    <a:tint val="75000"/>
                  </a:schemeClr>
                </a:solidFill>
              </a:defRPr>
            </a:lvl3pPr>
            <a:lvl4pPr marL="1265099" indent="0">
              <a:buNone/>
              <a:defRPr sz="1291">
                <a:solidFill>
                  <a:schemeClr val="tx1">
                    <a:tint val="75000"/>
                  </a:schemeClr>
                </a:solidFill>
              </a:defRPr>
            </a:lvl4pPr>
            <a:lvl5pPr marL="1686799" indent="0">
              <a:buNone/>
              <a:defRPr sz="1291">
                <a:solidFill>
                  <a:schemeClr val="tx1">
                    <a:tint val="75000"/>
                  </a:schemeClr>
                </a:solidFill>
              </a:defRPr>
            </a:lvl5pPr>
            <a:lvl6pPr marL="2108499" indent="0">
              <a:buNone/>
              <a:defRPr sz="1291">
                <a:solidFill>
                  <a:schemeClr val="tx1">
                    <a:tint val="75000"/>
                  </a:schemeClr>
                </a:solidFill>
              </a:defRPr>
            </a:lvl6pPr>
            <a:lvl7pPr marL="2530198" indent="0">
              <a:buNone/>
              <a:defRPr sz="1291">
                <a:solidFill>
                  <a:schemeClr val="tx1">
                    <a:tint val="75000"/>
                  </a:schemeClr>
                </a:solidFill>
              </a:defRPr>
            </a:lvl7pPr>
            <a:lvl8pPr marL="2951898" indent="0">
              <a:buNone/>
              <a:defRPr sz="1291">
                <a:solidFill>
                  <a:schemeClr val="tx1">
                    <a:tint val="75000"/>
                  </a:schemeClr>
                </a:solidFill>
              </a:defRPr>
            </a:lvl8pPr>
            <a:lvl9pPr marL="3373599" indent="0">
              <a:buNone/>
              <a:defRPr sz="12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9246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248" y="2160589"/>
            <a:ext cx="4183490"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309" y="2160592"/>
            <a:ext cx="4183489"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558883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659" y="2160983"/>
            <a:ext cx="4185078" cy="576262"/>
          </a:xfrm>
        </p:spPr>
        <p:txBody>
          <a:bodyPr anchor="b">
            <a:noAutofit/>
          </a:bodyPr>
          <a:lstStyle>
            <a:lvl1pPr marL="0" indent="0">
              <a:buNone/>
              <a:defRPr sz="2213" b="0"/>
            </a:lvl1pPr>
            <a:lvl2pPr marL="421700" indent="0">
              <a:buNone/>
              <a:defRPr sz="1845" b="1"/>
            </a:lvl2pPr>
            <a:lvl3pPr marL="843399" indent="0">
              <a:buNone/>
              <a:defRPr sz="1661" b="1"/>
            </a:lvl3pPr>
            <a:lvl4pPr marL="1265099" indent="0">
              <a:buNone/>
              <a:defRPr sz="1475" b="1"/>
            </a:lvl4pPr>
            <a:lvl5pPr marL="1686799" indent="0">
              <a:buNone/>
              <a:defRPr sz="1475" b="1"/>
            </a:lvl5pPr>
            <a:lvl6pPr marL="2108499" indent="0">
              <a:buNone/>
              <a:defRPr sz="1475" b="1"/>
            </a:lvl6pPr>
            <a:lvl7pPr marL="2530198" indent="0">
              <a:buNone/>
              <a:defRPr sz="1475" b="1"/>
            </a:lvl7pPr>
            <a:lvl8pPr marL="2951898" indent="0">
              <a:buNone/>
              <a:defRPr sz="1475" b="1"/>
            </a:lvl8pPr>
            <a:lvl9pPr marL="3373599" indent="0">
              <a:buNone/>
              <a:defRPr sz="1475" b="1"/>
            </a:lvl9pPr>
          </a:lstStyle>
          <a:p>
            <a:pPr lvl="0"/>
            <a:r>
              <a:rPr lang="en-US"/>
              <a:t>Edit Master text styles</a:t>
            </a:r>
          </a:p>
        </p:txBody>
      </p:sp>
      <p:sp>
        <p:nvSpPr>
          <p:cNvPr id="4" name="Content Placeholder 3"/>
          <p:cNvSpPr>
            <a:spLocks noGrp="1"/>
          </p:cNvSpPr>
          <p:nvPr>
            <p:ph sz="half" idx="2"/>
          </p:nvPr>
        </p:nvSpPr>
        <p:spPr>
          <a:xfrm>
            <a:off x="675659" y="2737248"/>
            <a:ext cx="4185078"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7720" y="2160983"/>
            <a:ext cx="4185073" cy="576262"/>
          </a:xfrm>
        </p:spPr>
        <p:txBody>
          <a:bodyPr anchor="b">
            <a:noAutofit/>
          </a:bodyPr>
          <a:lstStyle>
            <a:lvl1pPr marL="0" indent="0">
              <a:buNone/>
              <a:defRPr sz="2213" b="0"/>
            </a:lvl1pPr>
            <a:lvl2pPr marL="421700" indent="0">
              <a:buNone/>
              <a:defRPr sz="1845" b="1"/>
            </a:lvl2pPr>
            <a:lvl3pPr marL="843399" indent="0">
              <a:buNone/>
              <a:defRPr sz="1661" b="1"/>
            </a:lvl3pPr>
            <a:lvl4pPr marL="1265099" indent="0">
              <a:buNone/>
              <a:defRPr sz="1475" b="1"/>
            </a:lvl4pPr>
            <a:lvl5pPr marL="1686799" indent="0">
              <a:buNone/>
              <a:defRPr sz="1475" b="1"/>
            </a:lvl5pPr>
            <a:lvl6pPr marL="2108499" indent="0">
              <a:buNone/>
              <a:defRPr sz="1475" b="1"/>
            </a:lvl6pPr>
            <a:lvl7pPr marL="2530198" indent="0">
              <a:buNone/>
              <a:defRPr sz="1475" b="1"/>
            </a:lvl7pPr>
            <a:lvl8pPr marL="2951898" indent="0">
              <a:buNone/>
              <a:defRPr sz="1475" b="1"/>
            </a:lvl8pPr>
            <a:lvl9pPr marL="3373599" indent="0">
              <a:buNone/>
              <a:defRPr sz="1475" b="1"/>
            </a:lvl9pPr>
          </a:lstStyle>
          <a:p>
            <a:pPr lvl="0"/>
            <a:r>
              <a:rPr lang="en-US"/>
              <a:t>Edit Master text styles</a:t>
            </a:r>
          </a:p>
        </p:txBody>
      </p:sp>
      <p:sp>
        <p:nvSpPr>
          <p:cNvPr id="6" name="Content Placeholder 5"/>
          <p:cNvSpPr>
            <a:spLocks noGrp="1"/>
          </p:cNvSpPr>
          <p:nvPr>
            <p:ph sz="quarter" idx="4"/>
          </p:nvPr>
        </p:nvSpPr>
        <p:spPr>
          <a:xfrm>
            <a:off x="5087724" y="2737248"/>
            <a:ext cx="41850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466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247" y="609602"/>
            <a:ext cx="859554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8962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3470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247" y="1498604"/>
            <a:ext cx="3854026" cy="1278466"/>
          </a:xfrm>
        </p:spPr>
        <p:txBody>
          <a:bodyPr anchor="b">
            <a:normAutofit/>
          </a:bodyPr>
          <a:lstStyle>
            <a:lvl1pPr>
              <a:defRPr sz="1845"/>
            </a:lvl1pPr>
          </a:lstStyle>
          <a:p>
            <a:r>
              <a:rPr lang="en-US"/>
              <a:t>Click to edit Master title style</a:t>
            </a:r>
            <a:endParaRPr lang="en-US" dirty="0"/>
          </a:p>
        </p:txBody>
      </p:sp>
      <p:sp>
        <p:nvSpPr>
          <p:cNvPr id="3" name="Content Placeholder 2"/>
          <p:cNvSpPr>
            <a:spLocks noGrp="1"/>
          </p:cNvSpPr>
          <p:nvPr>
            <p:ph idx="1"/>
          </p:nvPr>
        </p:nvSpPr>
        <p:spPr>
          <a:xfrm>
            <a:off x="4759843" y="514927"/>
            <a:ext cx="4512954"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247" y="2777070"/>
            <a:ext cx="3854026" cy="2584449"/>
          </a:xfrm>
        </p:spPr>
        <p:txBody>
          <a:bodyPr>
            <a:normAutofit/>
          </a:bodyPr>
          <a:lstStyle>
            <a:lvl1pPr marL="0" indent="0">
              <a:buNone/>
              <a:defRPr sz="1291"/>
            </a:lvl1pPr>
            <a:lvl2pPr marL="421573" indent="0">
              <a:buNone/>
              <a:defRPr sz="1291"/>
            </a:lvl2pPr>
            <a:lvl3pPr marL="843146" indent="0">
              <a:buNone/>
              <a:defRPr sz="1107"/>
            </a:lvl3pPr>
            <a:lvl4pPr marL="1264720" indent="0">
              <a:buNone/>
              <a:defRPr sz="923"/>
            </a:lvl4pPr>
            <a:lvl5pPr marL="1686293" indent="0">
              <a:buNone/>
              <a:defRPr sz="923"/>
            </a:lvl5pPr>
            <a:lvl6pPr marL="2107866" indent="0">
              <a:buNone/>
              <a:defRPr sz="923"/>
            </a:lvl6pPr>
            <a:lvl7pPr marL="2529439" indent="0">
              <a:buNone/>
              <a:defRPr sz="923"/>
            </a:lvl7pPr>
            <a:lvl8pPr marL="2951013" indent="0">
              <a:buNone/>
              <a:defRPr sz="923"/>
            </a:lvl8pPr>
            <a:lvl9pPr marL="3372587"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81348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246" y="4800602"/>
            <a:ext cx="8595548" cy="566738"/>
          </a:xfrm>
        </p:spPr>
        <p:txBody>
          <a:bodyPr anchor="b">
            <a:normAutofit/>
          </a:bodyPr>
          <a:lstStyle>
            <a:lvl1pPr algn="l">
              <a:defRPr sz="2213"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247" y="609600"/>
            <a:ext cx="8595549" cy="3845718"/>
          </a:xfrm>
        </p:spPr>
        <p:txBody>
          <a:bodyPr anchor="t">
            <a:normAutofit/>
          </a:bodyPr>
          <a:lstStyle>
            <a:lvl1pPr marL="0" indent="0" algn="ctr">
              <a:buNone/>
              <a:defRPr sz="1475"/>
            </a:lvl1pPr>
            <a:lvl2pPr marL="421700" indent="0">
              <a:buNone/>
              <a:defRPr sz="1475"/>
            </a:lvl2pPr>
            <a:lvl3pPr marL="843399" indent="0">
              <a:buNone/>
              <a:defRPr sz="1475"/>
            </a:lvl3pPr>
            <a:lvl4pPr marL="1265099" indent="0">
              <a:buNone/>
              <a:defRPr sz="1475"/>
            </a:lvl4pPr>
            <a:lvl5pPr marL="1686799" indent="0">
              <a:buNone/>
              <a:defRPr sz="1475"/>
            </a:lvl5pPr>
            <a:lvl6pPr marL="2108499" indent="0">
              <a:buNone/>
              <a:defRPr sz="1475"/>
            </a:lvl6pPr>
            <a:lvl7pPr marL="2530198" indent="0">
              <a:buNone/>
              <a:defRPr sz="1475"/>
            </a:lvl7pPr>
            <a:lvl8pPr marL="2951898" indent="0">
              <a:buNone/>
              <a:defRPr sz="1475"/>
            </a:lvl8pPr>
            <a:lvl9pPr marL="3373599" indent="0">
              <a:buNone/>
              <a:defRPr sz="1475"/>
            </a:lvl9pPr>
          </a:lstStyle>
          <a:p>
            <a:r>
              <a:rPr lang="en-US"/>
              <a:t>Click icon to add picture</a:t>
            </a:r>
            <a:endParaRPr lang="en-US" dirty="0"/>
          </a:p>
        </p:txBody>
      </p:sp>
      <p:sp>
        <p:nvSpPr>
          <p:cNvPr id="4" name="Text Placeholder 3"/>
          <p:cNvSpPr>
            <a:spLocks noGrp="1"/>
          </p:cNvSpPr>
          <p:nvPr>
            <p:ph type="body" sz="half" idx="2"/>
          </p:nvPr>
        </p:nvSpPr>
        <p:spPr>
          <a:xfrm>
            <a:off x="677246" y="5367340"/>
            <a:ext cx="8595548" cy="674024"/>
          </a:xfrm>
        </p:spPr>
        <p:txBody>
          <a:bodyPr>
            <a:normAutofit/>
          </a:bodyPr>
          <a:lstStyle>
            <a:lvl1pPr marL="0" indent="0">
              <a:buNone/>
              <a:defRPr sz="1107"/>
            </a:lvl1pPr>
            <a:lvl2pPr marL="421700" indent="0">
              <a:buNone/>
              <a:defRPr sz="1107"/>
            </a:lvl2pPr>
            <a:lvl3pPr marL="843399" indent="0">
              <a:buNone/>
              <a:defRPr sz="923"/>
            </a:lvl3pPr>
            <a:lvl4pPr marL="1265099" indent="0">
              <a:buNone/>
              <a:defRPr sz="830"/>
            </a:lvl4pPr>
            <a:lvl5pPr marL="1686799" indent="0">
              <a:buNone/>
              <a:defRPr sz="830"/>
            </a:lvl5pPr>
            <a:lvl6pPr marL="2108499" indent="0">
              <a:buNone/>
              <a:defRPr sz="830"/>
            </a:lvl6pPr>
            <a:lvl7pPr marL="2530198" indent="0">
              <a:buNone/>
              <a:defRPr sz="830"/>
            </a:lvl7pPr>
            <a:lvl8pPr marL="2951898" indent="0">
              <a:buNone/>
              <a:defRPr sz="830"/>
            </a:lvl8pPr>
            <a:lvl9pPr marL="3373599" indent="0">
              <a:buNone/>
              <a:defRPr sz="83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3445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248" y="609603"/>
            <a:ext cx="8595549" cy="3403600"/>
          </a:xfrm>
        </p:spPr>
        <p:txBody>
          <a:bodyPr anchor="ctr">
            <a:normAutofit/>
          </a:bodyPr>
          <a:lstStyle>
            <a:lvl1pPr algn="l">
              <a:defRPr sz="4058" b="0" cap="none"/>
            </a:lvl1pPr>
          </a:lstStyle>
          <a:p>
            <a:r>
              <a:rPr lang="en-US"/>
              <a:t>Click to edit Master title style</a:t>
            </a:r>
            <a:endParaRPr lang="en-US" dirty="0"/>
          </a:p>
        </p:txBody>
      </p:sp>
      <p:sp>
        <p:nvSpPr>
          <p:cNvPr id="3" name="Text Placeholder 2"/>
          <p:cNvSpPr>
            <a:spLocks noGrp="1"/>
          </p:cNvSpPr>
          <p:nvPr>
            <p:ph type="body" idx="1"/>
          </p:nvPr>
        </p:nvSpPr>
        <p:spPr>
          <a:xfrm>
            <a:off x="677248" y="4470402"/>
            <a:ext cx="8595549" cy="1570962"/>
          </a:xfrm>
        </p:spPr>
        <p:txBody>
          <a:bodyPr anchor="ctr">
            <a:normAutofit/>
          </a:bodyPr>
          <a:lstStyle>
            <a:lvl1pPr marL="0" indent="0" algn="l">
              <a:buNone/>
              <a:defRPr sz="1661">
                <a:solidFill>
                  <a:schemeClr val="tx1">
                    <a:lumMod val="75000"/>
                    <a:lumOff val="25000"/>
                  </a:schemeClr>
                </a:solidFill>
              </a:defRPr>
            </a:lvl1pPr>
            <a:lvl2pPr marL="421700" indent="0">
              <a:buNone/>
              <a:defRPr sz="1661">
                <a:solidFill>
                  <a:schemeClr val="tx1">
                    <a:tint val="75000"/>
                  </a:schemeClr>
                </a:solidFill>
              </a:defRPr>
            </a:lvl2pPr>
            <a:lvl3pPr marL="843399" indent="0">
              <a:buNone/>
              <a:defRPr sz="1475">
                <a:solidFill>
                  <a:schemeClr val="tx1">
                    <a:tint val="75000"/>
                  </a:schemeClr>
                </a:solidFill>
              </a:defRPr>
            </a:lvl3pPr>
            <a:lvl4pPr marL="1265099" indent="0">
              <a:buNone/>
              <a:defRPr sz="1291">
                <a:solidFill>
                  <a:schemeClr val="tx1">
                    <a:tint val="75000"/>
                  </a:schemeClr>
                </a:solidFill>
              </a:defRPr>
            </a:lvl4pPr>
            <a:lvl5pPr marL="1686799" indent="0">
              <a:buNone/>
              <a:defRPr sz="1291">
                <a:solidFill>
                  <a:schemeClr val="tx1">
                    <a:tint val="75000"/>
                  </a:schemeClr>
                </a:solidFill>
              </a:defRPr>
            </a:lvl5pPr>
            <a:lvl6pPr marL="2108499" indent="0">
              <a:buNone/>
              <a:defRPr sz="1291">
                <a:solidFill>
                  <a:schemeClr val="tx1">
                    <a:tint val="75000"/>
                  </a:schemeClr>
                </a:solidFill>
              </a:defRPr>
            </a:lvl6pPr>
            <a:lvl7pPr marL="2530198" indent="0">
              <a:buNone/>
              <a:defRPr sz="1291">
                <a:solidFill>
                  <a:schemeClr val="tx1">
                    <a:tint val="75000"/>
                  </a:schemeClr>
                </a:solidFill>
              </a:defRPr>
            </a:lvl7pPr>
            <a:lvl8pPr marL="2951898" indent="0">
              <a:buNone/>
              <a:defRPr sz="1291">
                <a:solidFill>
                  <a:schemeClr val="tx1">
                    <a:tint val="75000"/>
                  </a:schemeClr>
                </a:solidFill>
              </a:defRPr>
            </a:lvl8pPr>
            <a:lvl9pPr marL="3373599" indent="0">
              <a:buNone/>
              <a:defRPr sz="12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97A1B-81FE-0A4E-B31A-4264D54E580F}"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EBF1-99FA-8C46-BF7A-0098594A4F24}" type="slidenum">
              <a:rPr lang="en-US" smtClean="0"/>
              <a:t>‹#›</a:t>
            </a:fld>
            <a:endParaRPr lang="en-US"/>
          </a:p>
        </p:txBody>
      </p:sp>
    </p:spTree>
    <p:extLst>
      <p:ext uri="{BB962C8B-B14F-4D97-AF65-F5344CB8AC3E}">
        <p14:creationId xmlns:p14="http://schemas.microsoft.com/office/powerpoint/2010/main" val="2374802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214" y="609600"/>
            <a:ext cx="8093081" cy="3022600"/>
          </a:xfrm>
        </p:spPr>
        <p:txBody>
          <a:bodyPr anchor="ctr">
            <a:normAutofit/>
          </a:bodyPr>
          <a:lstStyle>
            <a:lvl1pPr algn="l">
              <a:defRPr sz="4058"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5962" y="3632200"/>
            <a:ext cx="7223584" cy="381000"/>
          </a:xfrm>
        </p:spPr>
        <p:txBody>
          <a:bodyPr anchor="ctr">
            <a:noAutofit/>
          </a:bodyPr>
          <a:lstStyle>
            <a:lvl1pPr marL="0" indent="0">
              <a:buFontTx/>
              <a:buNone/>
              <a:defRPr sz="1475">
                <a:solidFill>
                  <a:schemeClr val="tx1">
                    <a:lumMod val="50000"/>
                    <a:lumOff val="50000"/>
                  </a:schemeClr>
                </a:solidFill>
              </a:defRPr>
            </a:lvl1pPr>
            <a:lvl2pPr marL="421700" indent="0">
              <a:buFontTx/>
              <a:buNone/>
              <a:defRPr/>
            </a:lvl2pPr>
            <a:lvl3pPr marL="843399" indent="0">
              <a:buFontTx/>
              <a:buNone/>
              <a:defRPr/>
            </a:lvl3pPr>
            <a:lvl4pPr marL="1265099" indent="0">
              <a:buFontTx/>
              <a:buNone/>
              <a:defRPr/>
            </a:lvl4pPr>
            <a:lvl5pPr marL="1686799" indent="0">
              <a:buFontTx/>
              <a:buNone/>
              <a:defRPr/>
            </a:lvl5pPr>
          </a:lstStyle>
          <a:p>
            <a:pPr lvl="0"/>
            <a:r>
              <a:rPr lang="en-US"/>
              <a:t>Edit Master text styles</a:t>
            </a:r>
          </a:p>
        </p:txBody>
      </p:sp>
      <p:sp>
        <p:nvSpPr>
          <p:cNvPr id="3" name="Text Placeholder 2"/>
          <p:cNvSpPr>
            <a:spLocks noGrp="1"/>
          </p:cNvSpPr>
          <p:nvPr>
            <p:ph type="body" idx="1"/>
          </p:nvPr>
        </p:nvSpPr>
        <p:spPr>
          <a:xfrm>
            <a:off x="677248" y="4470402"/>
            <a:ext cx="8595549" cy="1570962"/>
          </a:xfrm>
        </p:spPr>
        <p:txBody>
          <a:bodyPr anchor="ctr">
            <a:normAutofit/>
          </a:bodyPr>
          <a:lstStyle>
            <a:lvl1pPr marL="0" indent="0" algn="l">
              <a:buNone/>
              <a:defRPr sz="1661">
                <a:solidFill>
                  <a:schemeClr val="tx1">
                    <a:lumMod val="75000"/>
                    <a:lumOff val="25000"/>
                  </a:schemeClr>
                </a:solidFill>
              </a:defRPr>
            </a:lvl1pPr>
            <a:lvl2pPr marL="421700" indent="0">
              <a:buNone/>
              <a:defRPr sz="1661">
                <a:solidFill>
                  <a:schemeClr val="tx1">
                    <a:tint val="75000"/>
                  </a:schemeClr>
                </a:solidFill>
              </a:defRPr>
            </a:lvl2pPr>
            <a:lvl3pPr marL="843399" indent="0">
              <a:buNone/>
              <a:defRPr sz="1475">
                <a:solidFill>
                  <a:schemeClr val="tx1">
                    <a:tint val="75000"/>
                  </a:schemeClr>
                </a:solidFill>
              </a:defRPr>
            </a:lvl3pPr>
            <a:lvl4pPr marL="1265099" indent="0">
              <a:buNone/>
              <a:defRPr sz="1291">
                <a:solidFill>
                  <a:schemeClr val="tx1">
                    <a:tint val="75000"/>
                  </a:schemeClr>
                </a:solidFill>
              </a:defRPr>
            </a:lvl4pPr>
            <a:lvl5pPr marL="1686799" indent="0">
              <a:buNone/>
              <a:defRPr sz="1291">
                <a:solidFill>
                  <a:schemeClr val="tx1">
                    <a:tint val="75000"/>
                  </a:schemeClr>
                </a:solidFill>
              </a:defRPr>
            </a:lvl5pPr>
            <a:lvl6pPr marL="2108499" indent="0">
              <a:buNone/>
              <a:defRPr sz="1291">
                <a:solidFill>
                  <a:schemeClr val="tx1">
                    <a:tint val="75000"/>
                  </a:schemeClr>
                </a:solidFill>
              </a:defRPr>
            </a:lvl6pPr>
            <a:lvl7pPr marL="2530198" indent="0">
              <a:buNone/>
              <a:defRPr sz="1291">
                <a:solidFill>
                  <a:schemeClr val="tx1">
                    <a:tint val="75000"/>
                  </a:schemeClr>
                </a:solidFill>
              </a:defRPr>
            </a:lvl7pPr>
            <a:lvl8pPr marL="2951898" indent="0">
              <a:buNone/>
              <a:defRPr sz="1291">
                <a:solidFill>
                  <a:schemeClr val="tx1">
                    <a:tint val="75000"/>
                  </a:schemeClr>
                </a:solidFill>
              </a:defRPr>
            </a:lvl8pPr>
            <a:lvl9pPr marL="3373599" indent="0">
              <a:buNone/>
              <a:defRPr sz="12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97A1B-81FE-0A4E-B31A-4264D54E580F}"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EBF1-99FA-8C46-BF7A-0098594A4F24}" type="slidenum">
              <a:rPr lang="en-US" smtClean="0"/>
              <a:t>‹#›</a:t>
            </a:fld>
            <a:endParaRPr lang="en-US"/>
          </a:p>
        </p:txBody>
      </p:sp>
      <p:sp>
        <p:nvSpPr>
          <p:cNvPr id="20" name="TextBox 19"/>
          <p:cNvSpPr txBox="1"/>
          <p:nvPr/>
        </p:nvSpPr>
        <p:spPr>
          <a:xfrm>
            <a:off x="541799" y="790378"/>
            <a:ext cx="609521" cy="584776"/>
          </a:xfrm>
          <a:prstGeom prst="rect">
            <a:avLst/>
          </a:prstGeom>
        </p:spPr>
        <p:txBody>
          <a:bodyPr vert="horz" lIns="84332" tIns="42166" rIns="84332" bIns="42166" rtlCol="0" anchor="ctr">
            <a:noAutofit/>
          </a:bodyPr>
          <a:lstStyle/>
          <a:p>
            <a:pPr lvl="0"/>
            <a:r>
              <a:rPr lang="en-US" sz="737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1854" y="2886556"/>
            <a:ext cx="609521" cy="584776"/>
          </a:xfrm>
          <a:prstGeom prst="rect">
            <a:avLst/>
          </a:prstGeom>
        </p:spPr>
        <p:txBody>
          <a:bodyPr vert="horz" lIns="84332" tIns="42166" rIns="84332" bIns="42166" rtlCol="0" anchor="ctr">
            <a:noAutofit/>
          </a:bodyPr>
          <a:lstStyle/>
          <a:p>
            <a:pPr lvl="0"/>
            <a:r>
              <a:rPr lang="en-US" sz="7378" baseline="0" dirty="0">
                <a:ln w="3175" cmpd="sng">
                  <a:noFill/>
                </a:ln>
                <a:solidFill>
                  <a:schemeClr val="accent1">
                    <a:lumMod val="60000"/>
                    <a:lumOff val="40000"/>
                  </a:schemeClr>
                </a:solidFill>
                <a:latin typeface="Arial"/>
              </a:rPr>
              <a:t>”</a:t>
            </a:r>
            <a:endParaRPr lang="en-US" sz="1776" dirty="0">
              <a:solidFill>
                <a:schemeClr val="accent1">
                  <a:lumMod val="60000"/>
                  <a:lumOff val="40000"/>
                </a:schemeClr>
              </a:solidFill>
              <a:latin typeface="Arial"/>
            </a:endParaRPr>
          </a:p>
        </p:txBody>
      </p:sp>
    </p:spTree>
    <p:extLst>
      <p:ext uri="{BB962C8B-B14F-4D97-AF65-F5344CB8AC3E}">
        <p14:creationId xmlns:p14="http://schemas.microsoft.com/office/powerpoint/2010/main" val="37010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Click to edit Master title style</a:t>
            </a:r>
            <a:endParaRPr lang="da-DK"/>
          </a:p>
        </p:txBody>
      </p:sp>
      <p:sp>
        <p:nvSpPr>
          <p:cNvPr id="3" name="Content Placeholder 2"/>
          <p:cNvSpPr>
            <a:spLocks noGrp="1"/>
          </p:cNvSpPr>
          <p:nvPr>
            <p:ph idx="1"/>
          </p:nvPr>
        </p:nvSpPr>
        <p:spPr>
          <a:xfrm>
            <a:off x="4221360" y="1706328"/>
            <a:ext cx="6865740"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248" y="1931988"/>
            <a:ext cx="8595549" cy="2595460"/>
          </a:xfrm>
        </p:spPr>
        <p:txBody>
          <a:bodyPr anchor="b">
            <a:normAutofit/>
          </a:bodyPr>
          <a:lstStyle>
            <a:lvl1pPr algn="l">
              <a:defRPr sz="4058" b="0" cap="none"/>
            </a:lvl1pPr>
          </a:lstStyle>
          <a:p>
            <a:r>
              <a:rPr lang="en-US"/>
              <a:t>Click to edit Master title style</a:t>
            </a:r>
            <a:endParaRPr lang="en-US" dirty="0"/>
          </a:p>
        </p:txBody>
      </p:sp>
      <p:sp>
        <p:nvSpPr>
          <p:cNvPr id="3" name="Text Placeholder 2"/>
          <p:cNvSpPr>
            <a:spLocks noGrp="1"/>
          </p:cNvSpPr>
          <p:nvPr>
            <p:ph type="body" idx="1"/>
          </p:nvPr>
        </p:nvSpPr>
        <p:spPr>
          <a:xfrm>
            <a:off x="677248" y="4527450"/>
            <a:ext cx="8595549" cy="1513914"/>
          </a:xfrm>
        </p:spPr>
        <p:txBody>
          <a:bodyPr anchor="t">
            <a:normAutofit/>
          </a:bodyPr>
          <a:lstStyle>
            <a:lvl1pPr marL="0" indent="0" algn="l">
              <a:buNone/>
              <a:defRPr sz="1661">
                <a:solidFill>
                  <a:schemeClr val="tx1">
                    <a:lumMod val="75000"/>
                    <a:lumOff val="25000"/>
                  </a:schemeClr>
                </a:solidFill>
              </a:defRPr>
            </a:lvl1pPr>
            <a:lvl2pPr marL="421700" indent="0">
              <a:buNone/>
              <a:defRPr sz="1661">
                <a:solidFill>
                  <a:schemeClr val="tx1">
                    <a:tint val="75000"/>
                  </a:schemeClr>
                </a:solidFill>
              </a:defRPr>
            </a:lvl2pPr>
            <a:lvl3pPr marL="843399" indent="0">
              <a:buNone/>
              <a:defRPr sz="1475">
                <a:solidFill>
                  <a:schemeClr val="tx1">
                    <a:tint val="75000"/>
                  </a:schemeClr>
                </a:solidFill>
              </a:defRPr>
            </a:lvl3pPr>
            <a:lvl4pPr marL="1265099" indent="0">
              <a:buNone/>
              <a:defRPr sz="1291">
                <a:solidFill>
                  <a:schemeClr val="tx1">
                    <a:tint val="75000"/>
                  </a:schemeClr>
                </a:solidFill>
              </a:defRPr>
            </a:lvl4pPr>
            <a:lvl5pPr marL="1686799" indent="0">
              <a:buNone/>
              <a:defRPr sz="1291">
                <a:solidFill>
                  <a:schemeClr val="tx1">
                    <a:tint val="75000"/>
                  </a:schemeClr>
                </a:solidFill>
              </a:defRPr>
            </a:lvl5pPr>
            <a:lvl6pPr marL="2108499" indent="0">
              <a:buNone/>
              <a:defRPr sz="1291">
                <a:solidFill>
                  <a:schemeClr val="tx1">
                    <a:tint val="75000"/>
                  </a:schemeClr>
                </a:solidFill>
              </a:defRPr>
            </a:lvl6pPr>
            <a:lvl7pPr marL="2530198" indent="0">
              <a:buNone/>
              <a:defRPr sz="1291">
                <a:solidFill>
                  <a:schemeClr val="tx1">
                    <a:tint val="75000"/>
                  </a:schemeClr>
                </a:solidFill>
              </a:defRPr>
            </a:lvl7pPr>
            <a:lvl8pPr marL="2951898" indent="0">
              <a:buNone/>
              <a:defRPr sz="1291">
                <a:solidFill>
                  <a:schemeClr val="tx1">
                    <a:tint val="75000"/>
                  </a:schemeClr>
                </a:solidFill>
              </a:defRPr>
            </a:lvl8pPr>
            <a:lvl9pPr marL="3373599" indent="0">
              <a:buNone/>
              <a:defRPr sz="12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97A1B-81FE-0A4E-B31A-4264D54E580F}"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EBF1-99FA-8C46-BF7A-0098594A4F24}" type="slidenum">
              <a:rPr lang="en-US" smtClean="0"/>
              <a:t>‹#›</a:t>
            </a:fld>
            <a:endParaRPr lang="en-US"/>
          </a:p>
        </p:txBody>
      </p:sp>
    </p:spTree>
    <p:extLst>
      <p:ext uri="{BB962C8B-B14F-4D97-AF65-F5344CB8AC3E}">
        <p14:creationId xmlns:p14="http://schemas.microsoft.com/office/powerpoint/2010/main" val="757951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214" y="609600"/>
            <a:ext cx="8093081" cy="3022600"/>
          </a:xfrm>
        </p:spPr>
        <p:txBody>
          <a:bodyPr anchor="ctr">
            <a:normAutofit/>
          </a:bodyPr>
          <a:lstStyle>
            <a:lvl1pPr algn="l">
              <a:defRPr sz="4058"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244" y="4013202"/>
            <a:ext cx="8595550" cy="514248"/>
          </a:xfrm>
        </p:spPr>
        <p:txBody>
          <a:bodyPr anchor="b">
            <a:noAutofit/>
          </a:bodyPr>
          <a:lstStyle>
            <a:lvl1pPr marL="0" indent="0">
              <a:buFontTx/>
              <a:buNone/>
              <a:defRPr sz="2213">
                <a:solidFill>
                  <a:schemeClr val="tx1">
                    <a:lumMod val="75000"/>
                    <a:lumOff val="25000"/>
                  </a:schemeClr>
                </a:solidFill>
              </a:defRPr>
            </a:lvl1pPr>
            <a:lvl2pPr marL="421700" indent="0">
              <a:buFontTx/>
              <a:buNone/>
              <a:defRPr/>
            </a:lvl2pPr>
            <a:lvl3pPr marL="843399" indent="0">
              <a:buFontTx/>
              <a:buNone/>
              <a:defRPr/>
            </a:lvl3pPr>
            <a:lvl4pPr marL="1265099" indent="0">
              <a:buFontTx/>
              <a:buNone/>
              <a:defRPr/>
            </a:lvl4pPr>
            <a:lvl5pPr marL="1686799" indent="0">
              <a:buFontTx/>
              <a:buNone/>
              <a:defRPr/>
            </a:lvl5pPr>
          </a:lstStyle>
          <a:p>
            <a:pPr lvl="0"/>
            <a:r>
              <a:rPr lang="en-US"/>
              <a:t>Edit Master text styles</a:t>
            </a:r>
          </a:p>
        </p:txBody>
      </p:sp>
      <p:sp>
        <p:nvSpPr>
          <p:cNvPr id="3" name="Text Placeholder 2"/>
          <p:cNvSpPr>
            <a:spLocks noGrp="1"/>
          </p:cNvSpPr>
          <p:nvPr>
            <p:ph type="body" idx="1"/>
          </p:nvPr>
        </p:nvSpPr>
        <p:spPr>
          <a:xfrm>
            <a:off x="677248" y="4527450"/>
            <a:ext cx="8595549" cy="1513914"/>
          </a:xfrm>
        </p:spPr>
        <p:txBody>
          <a:bodyPr anchor="t">
            <a:normAutofit/>
          </a:bodyPr>
          <a:lstStyle>
            <a:lvl1pPr marL="0" indent="0" algn="l">
              <a:buNone/>
              <a:defRPr sz="1661">
                <a:solidFill>
                  <a:schemeClr val="tx1">
                    <a:lumMod val="50000"/>
                    <a:lumOff val="50000"/>
                  </a:schemeClr>
                </a:solidFill>
              </a:defRPr>
            </a:lvl1pPr>
            <a:lvl2pPr marL="421700" indent="0">
              <a:buNone/>
              <a:defRPr sz="1661">
                <a:solidFill>
                  <a:schemeClr val="tx1">
                    <a:tint val="75000"/>
                  </a:schemeClr>
                </a:solidFill>
              </a:defRPr>
            </a:lvl2pPr>
            <a:lvl3pPr marL="843399" indent="0">
              <a:buNone/>
              <a:defRPr sz="1475">
                <a:solidFill>
                  <a:schemeClr val="tx1">
                    <a:tint val="75000"/>
                  </a:schemeClr>
                </a:solidFill>
              </a:defRPr>
            </a:lvl3pPr>
            <a:lvl4pPr marL="1265099" indent="0">
              <a:buNone/>
              <a:defRPr sz="1291">
                <a:solidFill>
                  <a:schemeClr val="tx1">
                    <a:tint val="75000"/>
                  </a:schemeClr>
                </a:solidFill>
              </a:defRPr>
            </a:lvl4pPr>
            <a:lvl5pPr marL="1686799" indent="0">
              <a:buNone/>
              <a:defRPr sz="1291">
                <a:solidFill>
                  <a:schemeClr val="tx1">
                    <a:tint val="75000"/>
                  </a:schemeClr>
                </a:solidFill>
              </a:defRPr>
            </a:lvl5pPr>
            <a:lvl6pPr marL="2108499" indent="0">
              <a:buNone/>
              <a:defRPr sz="1291">
                <a:solidFill>
                  <a:schemeClr val="tx1">
                    <a:tint val="75000"/>
                  </a:schemeClr>
                </a:solidFill>
              </a:defRPr>
            </a:lvl6pPr>
            <a:lvl7pPr marL="2530198" indent="0">
              <a:buNone/>
              <a:defRPr sz="1291">
                <a:solidFill>
                  <a:schemeClr val="tx1">
                    <a:tint val="75000"/>
                  </a:schemeClr>
                </a:solidFill>
              </a:defRPr>
            </a:lvl7pPr>
            <a:lvl8pPr marL="2951898" indent="0">
              <a:buNone/>
              <a:defRPr sz="1291">
                <a:solidFill>
                  <a:schemeClr val="tx1">
                    <a:tint val="75000"/>
                  </a:schemeClr>
                </a:solidFill>
              </a:defRPr>
            </a:lvl8pPr>
            <a:lvl9pPr marL="3373599" indent="0">
              <a:buNone/>
              <a:defRPr sz="12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97A1B-81FE-0A4E-B31A-4264D54E580F}"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EBF1-99FA-8C46-BF7A-0098594A4F24}" type="slidenum">
              <a:rPr lang="en-US" smtClean="0"/>
              <a:t>‹#›</a:t>
            </a:fld>
            <a:endParaRPr lang="en-US"/>
          </a:p>
        </p:txBody>
      </p:sp>
      <p:sp>
        <p:nvSpPr>
          <p:cNvPr id="24" name="TextBox 23"/>
          <p:cNvSpPr txBox="1"/>
          <p:nvPr/>
        </p:nvSpPr>
        <p:spPr>
          <a:xfrm>
            <a:off x="541799" y="790378"/>
            <a:ext cx="609521" cy="584776"/>
          </a:xfrm>
          <a:prstGeom prst="rect">
            <a:avLst/>
          </a:prstGeom>
        </p:spPr>
        <p:txBody>
          <a:bodyPr vert="horz" lIns="84332" tIns="42166" rIns="84332" bIns="42166" rtlCol="0" anchor="ctr">
            <a:noAutofit/>
          </a:bodyPr>
          <a:lstStyle/>
          <a:p>
            <a:pPr lvl="0"/>
            <a:r>
              <a:rPr lang="en-US" sz="737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1854" y="2886556"/>
            <a:ext cx="609521" cy="584776"/>
          </a:xfrm>
          <a:prstGeom prst="rect">
            <a:avLst/>
          </a:prstGeom>
        </p:spPr>
        <p:txBody>
          <a:bodyPr vert="horz" lIns="84332" tIns="42166" rIns="84332" bIns="42166" rtlCol="0" anchor="ctr">
            <a:noAutofit/>
          </a:bodyPr>
          <a:lstStyle/>
          <a:p>
            <a:pPr lvl="0"/>
            <a:r>
              <a:rPr lang="en-US" sz="737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936551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12" y="609600"/>
            <a:ext cx="8587085" cy="3022600"/>
          </a:xfrm>
        </p:spPr>
        <p:txBody>
          <a:bodyPr anchor="ctr">
            <a:normAutofit/>
          </a:bodyPr>
          <a:lstStyle>
            <a:lvl1pPr algn="l">
              <a:defRPr sz="4058"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244" y="4013202"/>
            <a:ext cx="8595550" cy="514248"/>
          </a:xfrm>
        </p:spPr>
        <p:txBody>
          <a:bodyPr anchor="b">
            <a:noAutofit/>
          </a:bodyPr>
          <a:lstStyle>
            <a:lvl1pPr marL="0" indent="0">
              <a:buFontTx/>
              <a:buNone/>
              <a:defRPr sz="2213">
                <a:solidFill>
                  <a:schemeClr val="accent1"/>
                </a:solidFill>
              </a:defRPr>
            </a:lvl1pPr>
            <a:lvl2pPr marL="421700" indent="0">
              <a:buFontTx/>
              <a:buNone/>
              <a:defRPr/>
            </a:lvl2pPr>
            <a:lvl3pPr marL="843399" indent="0">
              <a:buFontTx/>
              <a:buNone/>
              <a:defRPr/>
            </a:lvl3pPr>
            <a:lvl4pPr marL="1265099" indent="0">
              <a:buFontTx/>
              <a:buNone/>
              <a:defRPr/>
            </a:lvl4pPr>
            <a:lvl5pPr marL="1686799" indent="0">
              <a:buFontTx/>
              <a:buNone/>
              <a:defRPr/>
            </a:lvl5pPr>
          </a:lstStyle>
          <a:p>
            <a:pPr lvl="0"/>
            <a:r>
              <a:rPr lang="en-US"/>
              <a:t>Edit Master text styles</a:t>
            </a:r>
          </a:p>
        </p:txBody>
      </p:sp>
      <p:sp>
        <p:nvSpPr>
          <p:cNvPr id="3" name="Text Placeholder 2"/>
          <p:cNvSpPr>
            <a:spLocks noGrp="1"/>
          </p:cNvSpPr>
          <p:nvPr>
            <p:ph type="body" idx="1"/>
          </p:nvPr>
        </p:nvSpPr>
        <p:spPr>
          <a:xfrm>
            <a:off x="677248" y="4527450"/>
            <a:ext cx="8595549" cy="1513914"/>
          </a:xfrm>
        </p:spPr>
        <p:txBody>
          <a:bodyPr anchor="t">
            <a:normAutofit/>
          </a:bodyPr>
          <a:lstStyle>
            <a:lvl1pPr marL="0" indent="0" algn="l">
              <a:buNone/>
              <a:defRPr sz="1661">
                <a:solidFill>
                  <a:schemeClr val="tx1">
                    <a:lumMod val="50000"/>
                    <a:lumOff val="50000"/>
                  </a:schemeClr>
                </a:solidFill>
              </a:defRPr>
            </a:lvl1pPr>
            <a:lvl2pPr marL="421700" indent="0">
              <a:buNone/>
              <a:defRPr sz="1661">
                <a:solidFill>
                  <a:schemeClr val="tx1">
                    <a:tint val="75000"/>
                  </a:schemeClr>
                </a:solidFill>
              </a:defRPr>
            </a:lvl2pPr>
            <a:lvl3pPr marL="843399" indent="0">
              <a:buNone/>
              <a:defRPr sz="1475">
                <a:solidFill>
                  <a:schemeClr val="tx1">
                    <a:tint val="75000"/>
                  </a:schemeClr>
                </a:solidFill>
              </a:defRPr>
            </a:lvl3pPr>
            <a:lvl4pPr marL="1265099" indent="0">
              <a:buNone/>
              <a:defRPr sz="1291">
                <a:solidFill>
                  <a:schemeClr val="tx1">
                    <a:tint val="75000"/>
                  </a:schemeClr>
                </a:solidFill>
              </a:defRPr>
            </a:lvl4pPr>
            <a:lvl5pPr marL="1686799" indent="0">
              <a:buNone/>
              <a:defRPr sz="1291">
                <a:solidFill>
                  <a:schemeClr val="tx1">
                    <a:tint val="75000"/>
                  </a:schemeClr>
                </a:solidFill>
              </a:defRPr>
            </a:lvl5pPr>
            <a:lvl6pPr marL="2108499" indent="0">
              <a:buNone/>
              <a:defRPr sz="1291">
                <a:solidFill>
                  <a:schemeClr val="tx1">
                    <a:tint val="75000"/>
                  </a:schemeClr>
                </a:solidFill>
              </a:defRPr>
            </a:lvl6pPr>
            <a:lvl7pPr marL="2530198" indent="0">
              <a:buNone/>
              <a:defRPr sz="1291">
                <a:solidFill>
                  <a:schemeClr val="tx1">
                    <a:tint val="75000"/>
                  </a:schemeClr>
                </a:solidFill>
              </a:defRPr>
            </a:lvl7pPr>
            <a:lvl8pPr marL="2951898" indent="0">
              <a:buNone/>
              <a:defRPr sz="1291">
                <a:solidFill>
                  <a:schemeClr val="tx1">
                    <a:tint val="75000"/>
                  </a:schemeClr>
                </a:solidFill>
              </a:defRPr>
            </a:lvl8pPr>
            <a:lvl9pPr marL="3373599" indent="0">
              <a:buNone/>
              <a:defRPr sz="12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97A1B-81FE-0A4E-B31A-4264D54E580F}"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DEBF1-99FA-8C46-BF7A-0098594A4F24}" type="slidenum">
              <a:rPr lang="en-US" smtClean="0"/>
              <a:t>‹#›</a:t>
            </a:fld>
            <a:endParaRPr lang="en-US"/>
          </a:p>
        </p:txBody>
      </p:sp>
    </p:spTree>
    <p:extLst>
      <p:ext uri="{BB962C8B-B14F-4D97-AF65-F5344CB8AC3E}">
        <p14:creationId xmlns:p14="http://schemas.microsoft.com/office/powerpoint/2010/main" val="3525402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8612615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6637" y="609602"/>
            <a:ext cx="130457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247" y="609600"/>
            <a:ext cx="7059231"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7876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180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1882949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3714938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2772929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72310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da-DK"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spTree>
    <p:extLst>
      <p:ext uri="{BB962C8B-B14F-4D97-AF65-F5344CB8AC3E}">
        <p14:creationId xmlns:p14="http://schemas.microsoft.com/office/powerpoint/2010/main" val="31102031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4072368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3073956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3093796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521" y="1600201"/>
            <a:ext cx="10971372" cy="4349080"/>
          </a:xfrm>
          <a:solidFill>
            <a:schemeClr val="bg1"/>
          </a:solidFill>
        </p:spPr>
        <p:txBody>
          <a:bodyPr>
            <a:normAutofit/>
          </a:bodyPr>
          <a:lstStyle>
            <a:lvl1pPr marL="285757" indent="-285757">
              <a:buClr>
                <a:schemeClr val="tx2">
                  <a:lumMod val="50000"/>
                </a:schemeClr>
              </a:buClr>
              <a:buFont typeface="Arial" pitchFamily="34" charset="0"/>
              <a:buChar char="•"/>
              <a:defRPr sz="1600" cap="none" spc="200" baseline="0">
                <a:solidFill>
                  <a:srgbClr val="211A52"/>
                </a:solidFill>
              </a:defRPr>
            </a:lvl1pPr>
            <a:lvl2pPr marL="742968" indent="-285757">
              <a:buFont typeface="Arial" pitchFamily="34" charset="0"/>
              <a:buChar char="•"/>
              <a:defRPr sz="1600" cap="none" spc="200" baseline="0">
                <a:solidFill>
                  <a:srgbClr val="211A52"/>
                </a:solidFill>
              </a:defRPr>
            </a:lvl2pPr>
            <a:lvl3pPr marL="1200179" indent="-285757">
              <a:buFont typeface="Arial" pitchFamily="34" charset="0"/>
              <a:buChar char="•"/>
              <a:defRPr sz="1600" cap="none" spc="200" baseline="0">
                <a:solidFill>
                  <a:srgbClr val="211A52"/>
                </a:solidFill>
              </a:defRPr>
            </a:lvl3pPr>
            <a:lvl4pPr marL="1657390" indent="-285757">
              <a:buFont typeface="Arial" pitchFamily="34" charset="0"/>
              <a:buChar char="•"/>
              <a:defRPr sz="1600" cap="none" spc="200" baseline="0">
                <a:solidFill>
                  <a:srgbClr val="211A52"/>
                </a:solidFill>
              </a:defRPr>
            </a:lvl4pPr>
            <a:lvl5pPr marL="2114602" indent="-285757">
              <a:buFont typeface="Arial" pitchFamily="34" charset="0"/>
              <a:buChar char="•"/>
              <a:defRPr sz="1600" cap="none" spc="200" baseline="0">
                <a:solidFill>
                  <a:srgbClr val="211A52"/>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el 6"/>
          <p:cNvSpPr>
            <a:spLocks noGrp="1"/>
          </p:cNvSpPr>
          <p:nvPr>
            <p:ph type="title"/>
          </p:nvPr>
        </p:nvSpPr>
        <p:spPr>
          <a:xfrm>
            <a:off x="591866" y="332656"/>
            <a:ext cx="10971372" cy="1143000"/>
          </a:xfrm>
          <a:solidFill>
            <a:schemeClr val="bg1"/>
          </a:solidFill>
        </p:spPr>
        <p:txBody>
          <a:bodyPr>
            <a:normAutofit/>
          </a:bodyPr>
          <a:lstStyle>
            <a:lvl1pPr algn="ctr">
              <a:defRPr sz="3200" b="0" i="0" kern="0" cap="none" spc="100" baseline="0">
                <a:solidFill>
                  <a:srgbClr val="211A52"/>
                </a:solidFill>
              </a:defRPr>
            </a:lvl1pPr>
          </a:lstStyle>
          <a:p>
            <a:r>
              <a:rPr lang="da-DK" dirty="0"/>
              <a:t>Klik for at redigere i master</a:t>
            </a:r>
          </a:p>
        </p:txBody>
      </p:sp>
      <p:sp>
        <p:nvSpPr>
          <p:cNvPr id="14" name="Pladsholder til dato 13"/>
          <p:cNvSpPr>
            <a:spLocks noGrp="1"/>
          </p:cNvSpPr>
          <p:nvPr>
            <p:ph type="dt" sz="half" idx="10"/>
          </p:nvPr>
        </p:nvSpPr>
        <p:spPr>
          <a:xfrm>
            <a:off x="623310" y="6221831"/>
            <a:ext cx="4319918" cy="591546"/>
          </a:xfrm>
        </p:spPr>
        <p:txBody>
          <a:bodyPr/>
          <a:lstStyle>
            <a:lvl1pPr>
              <a:defRPr sz="800" b="1" cap="all" spc="200" baseline="0"/>
            </a:lvl1pPr>
          </a:lstStyle>
          <a:p>
            <a:endParaRPr lang="da-DK" dirty="0"/>
          </a:p>
          <a:p>
            <a:r>
              <a:rPr lang="da-DK" sz="1000" dirty="0"/>
              <a:t>DIST</a:t>
            </a:r>
            <a:endParaRPr lang="da-DK" sz="800" dirty="0"/>
          </a:p>
          <a:p>
            <a:r>
              <a:rPr lang="da-DK" dirty="0"/>
              <a:t>DEVELOPMENT AND PLANNING</a:t>
            </a:r>
          </a:p>
          <a:p>
            <a:endParaRPr lang="da-DK" dirty="0"/>
          </a:p>
          <a:p>
            <a:endParaRPr lang="da-DK" dirty="0"/>
          </a:p>
          <a:p>
            <a:endParaRPr lang="da-DK" dirty="0"/>
          </a:p>
        </p:txBody>
      </p:sp>
      <p:sp>
        <p:nvSpPr>
          <p:cNvPr id="16" name="Pladsholder til diasnummer 15"/>
          <p:cNvSpPr>
            <a:spLocks noGrp="1"/>
          </p:cNvSpPr>
          <p:nvPr>
            <p:ph type="sldNum" sz="quarter" idx="12"/>
          </p:nvPr>
        </p:nvSpPr>
        <p:spPr>
          <a:xfrm>
            <a:off x="8879153" y="6160220"/>
            <a:ext cx="2844430" cy="365125"/>
          </a:xfrm>
        </p:spPr>
        <p:txBody>
          <a:bodyPr/>
          <a:lstStyle>
            <a:lvl1pPr>
              <a:defRPr sz="800" b="1" cap="all" spc="200" baseline="0"/>
            </a:lvl1pPr>
          </a:lstStyle>
          <a:p>
            <a:fld id="{76FF49CB-DA36-4A0D-B7A5-D537E7FBD145}" type="slidenum">
              <a:rPr lang="da-DK" smtClean="0"/>
              <a:pPr/>
              <a:t>‹#›</a:t>
            </a:fld>
            <a:endParaRPr lang="da-DK" dirty="0"/>
          </a:p>
        </p:txBody>
      </p:sp>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7046" y="5949280"/>
            <a:ext cx="1548142" cy="817642"/>
          </a:xfrm>
          <a:prstGeom prst="rect">
            <a:avLst/>
          </a:prstGeom>
        </p:spPr>
      </p:pic>
    </p:spTree>
    <p:extLst>
      <p:ext uri="{BB962C8B-B14F-4D97-AF65-F5344CB8AC3E}">
        <p14:creationId xmlns:p14="http://schemas.microsoft.com/office/powerpoint/2010/main" val="2748980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850656995"/>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ront A">
    <p:bg>
      <p:bgPr>
        <a:solidFill>
          <a:srgbClr val="008737"/>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14069"/>
            <a:ext cx="0" cy="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dirty="0"/>
              <a:t>Click to edit Master subtitle style</a:t>
            </a:r>
            <a:endParaRPr lang="da-DK"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da-DK"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40583817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Click to edit Master subtitle style</a:t>
            </a:r>
            <a:endParaRPr lang="da-DK"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8734412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931825170"/>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Click to edit Master title style</a:t>
            </a:r>
            <a:endParaRPr lang="da-DK"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da-DK"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4040179774"/>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Click to edit Master title style</a:t>
            </a:r>
            <a:endParaRPr lang="da-DK"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Click to edit Master title style</a:t>
            </a:r>
            <a:endParaRPr lang="da-DK" dirty="0"/>
          </a:p>
        </p:txBody>
      </p:sp>
      <p:sp>
        <p:nvSpPr>
          <p:cNvPr id="3" name="Content Placeholder 2"/>
          <p:cNvSpPr>
            <a:spLocks noGrp="1"/>
          </p:cNvSpPr>
          <p:nvPr>
            <p:ph idx="1"/>
          </p:nvPr>
        </p:nvSpPr>
        <p:spPr>
          <a:xfrm>
            <a:off x="1774726" y="1706328"/>
            <a:ext cx="6048672"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41399722"/>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Click to edit Master title style</a:t>
            </a:r>
            <a:endParaRPr lang="da-DK"/>
          </a:p>
        </p:txBody>
      </p:sp>
      <p:sp>
        <p:nvSpPr>
          <p:cNvPr id="3" name="Content Placeholder 2"/>
          <p:cNvSpPr>
            <a:spLocks noGrp="1"/>
          </p:cNvSpPr>
          <p:nvPr>
            <p:ph idx="1"/>
          </p:nvPr>
        </p:nvSpPr>
        <p:spPr>
          <a:xfrm>
            <a:off x="4221360" y="1706328"/>
            <a:ext cx="6865740"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731013190"/>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da-DK"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6164837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Click to edit Master title style</a:t>
            </a:r>
            <a:endParaRPr lang="da-DK"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559926118"/>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075285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3600"/>
            <a:ext cx="12193200" cy="686160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fld id="{759B3F20-5AF2-4B9C-8BBC-39610E10F319}" type="datetime4">
              <a:rPr lang="en-GB" smtClean="0"/>
              <a:t>07 July 2025</a:t>
            </a:fld>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2494806" y="5013176"/>
            <a:ext cx="792619" cy="115603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Tree>
    <p:extLst>
      <p:ext uri="{BB962C8B-B14F-4D97-AF65-F5344CB8AC3E}">
        <p14:creationId xmlns:p14="http://schemas.microsoft.com/office/powerpoint/2010/main" val="883698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fld id="{88FA7152-3BFE-40D1-B77A-D1C0060485B0}" type="datetime4">
              <a:rPr lang="en-GB" smtClean="0"/>
              <a:t>07 July 2025</a:t>
            </a:fld>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1791704459"/>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929B5353-F02E-41FD-B32F-80196415F2BC}" type="datetimeFigureOut">
              <a:rPr lang="da-DK" smtClean="0"/>
              <a:t>07-07-2025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E5E41B73-686A-4B3D-84DF-F1CD458B39A2}" type="slidenum">
              <a:rPr lang="da-DK" smtClean="0"/>
              <a:t>‹#›</a:t>
            </a:fld>
            <a:endParaRPr lang="da-DK"/>
          </a:p>
        </p:txBody>
      </p:sp>
    </p:spTree>
    <p:extLst>
      <p:ext uri="{BB962C8B-B14F-4D97-AF65-F5344CB8AC3E}">
        <p14:creationId xmlns:p14="http://schemas.microsoft.com/office/powerpoint/2010/main" val="3618293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ront A">
    <p:bg>
      <p:bgPr>
        <a:solidFill>
          <a:srgbClr val="008737"/>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14069"/>
            <a:ext cx="0" cy="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309"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28" tIns="45714" rIns="91428" bIns="45714" numCol="1" anchor="t" anchorCtr="0" compatLnSpc="1">
            <a:prstTxWarp prst="textNoShape">
              <a:avLst/>
            </a:prstTxWarp>
            <a:noAutofit/>
          </a:bodyPr>
          <a:lstStyle/>
          <a:p>
            <a:endParaRPr lang="da-DK" sz="1800"/>
          </a:p>
        </p:txBody>
      </p:sp>
      <p:sp>
        <p:nvSpPr>
          <p:cNvPr id="114690" name="Rectangle 2"/>
          <p:cNvSpPr>
            <a:spLocks noGrp="1" noChangeArrowheads="1"/>
          </p:cNvSpPr>
          <p:nvPr>
            <p:ph type="ctrTitle"/>
          </p:nvPr>
        </p:nvSpPr>
        <p:spPr>
          <a:xfrm>
            <a:off x="249860" y="3545117"/>
            <a:ext cx="10840028" cy="2706458"/>
          </a:xfrm>
        </p:spPr>
        <p:txBody>
          <a:bodyPr anchor="t" anchorCtr="0"/>
          <a:lstStyle>
            <a:lvl1pPr>
              <a:lnSpc>
                <a:spcPct val="93000"/>
              </a:lnSpc>
              <a:defRPr sz="7999">
                <a:solidFill>
                  <a:schemeClr val="bg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dirty="0"/>
              <a:t>Click to edit Master subtitle style</a:t>
            </a:r>
            <a:endParaRPr lang="da-DK"/>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da-DK"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84435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60" y="3545117"/>
            <a:ext cx="10840028" cy="2706458"/>
          </a:xfrm>
        </p:spPr>
        <p:txBody>
          <a:bodyPr anchor="t" anchorCtr="0"/>
          <a:lstStyle>
            <a:lvl1pPr>
              <a:lnSpc>
                <a:spcPct val="93000"/>
              </a:lnSpc>
              <a:defRPr sz="7999">
                <a:solidFill>
                  <a:schemeClr val="tx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Click to edit Master subtitle style</a:t>
            </a:r>
            <a:endParaRPr lang="da-DK"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4190805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669264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757024257"/>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Click to edit Master title style</a:t>
            </a:r>
            <a:endParaRPr lang="da-DK" dirty="0"/>
          </a:p>
        </p:txBody>
      </p:sp>
      <p:sp>
        <p:nvSpPr>
          <p:cNvPr id="3" name="Content Placeholder 2"/>
          <p:cNvSpPr>
            <a:spLocks noGrp="1"/>
          </p:cNvSpPr>
          <p:nvPr>
            <p:ph sz="half" idx="1"/>
          </p:nvPr>
        </p:nvSpPr>
        <p:spPr>
          <a:xfrm>
            <a:off x="1774801"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da-DK"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739163039"/>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Click to edit Master title style</a:t>
            </a:r>
            <a:endParaRPr lang="da-DK" dirty="0"/>
          </a:p>
        </p:txBody>
      </p:sp>
      <p:sp>
        <p:nvSpPr>
          <p:cNvPr id="3" name="Content Placeholder 2"/>
          <p:cNvSpPr>
            <a:spLocks noGrp="1"/>
          </p:cNvSpPr>
          <p:nvPr>
            <p:ph idx="1"/>
          </p:nvPr>
        </p:nvSpPr>
        <p:spPr>
          <a:xfrm>
            <a:off x="1774726" y="1706328"/>
            <a:ext cx="6048672"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290264960"/>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Click to edit Master title style</a:t>
            </a:r>
            <a:endParaRPr lang="da-DK"/>
          </a:p>
        </p:txBody>
      </p:sp>
      <p:sp>
        <p:nvSpPr>
          <p:cNvPr id="3" name="Content Placeholder 2"/>
          <p:cNvSpPr>
            <a:spLocks noGrp="1"/>
          </p:cNvSpPr>
          <p:nvPr>
            <p:ph idx="1"/>
          </p:nvPr>
        </p:nvSpPr>
        <p:spPr>
          <a:xfrm>
            <a:off x="4221360" y="1706328"/>
            <a:ext cx="6865740"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0" y="1314523"/>
            <a:ext cx="3708000" cy="24552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0" y="3968153"/>
            <a:ext cx="3708000" cy="24552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12534521"/>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9"/>
            <a:ext cx="3740400" cy="418115"/>
          </a:xfrm>
        </p:spPr>
        <p:txBody>
          <a:bodyPr/>
          <a:lstStyle>
            <a:lvl1pPr>
              <a:defRPr sz="2400"/>
            </a:lvl1pPr>
          </a:lstStyle>
          <a:p>
            <a:r>
              <a:rPr lang="da-DK"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2"/>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1" y="979202"/>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901"/>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2"/>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901"/>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50" y="1548581"/>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7808241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Click to edit Master title style</a:t>
            </a:r>
            <a:endParaRPr lang="da-DK"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674810080"/>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9486472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3600"/>
            <a:ext cx="12193200" cy="686160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309"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40"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28" tIns="45714" rIns="91428" bIns="45714" numCol="1" anchor="t" anchorCtr="0" compatLnSpc="1">
            <a:prstTxWarp prst="textNoShape">
              <a:avLst/>
            </a:prstTxWarp>
            <a:noAutofit/>
          </a:bodyPr>
          <a:lstStyle/>
          <a:p>
            <a:endParaRPr lang="da-DK" sz="1800"/>
          </a:p>
        </p:txBody>
      </p:sp>
    </p:spTree>
    <p:extLst>
      <p:ext uri="{BB962C8B-B14F-4D97-AF65-F5344CB8AC3E}">
        <p14:creationId xmlns:p14="http://schemas.microsoft.com/office/powerpoint/2010/main" val="25055167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309"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40"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28" tIns="45714" rIns="91428" bIns="45714" numCol="1" anchor="t" anchorCtr="0" compatLnSpc="1">
            <a:prstTxWarp prst="textNoShape">
              <a:avLst/>
            </a:prstTxWarp>
            <a:noAutofit/>
          </a:bodyPr>
          <a:lstStyle/>
          <a:p>
            <a:endParaRPr lang="da-DK" sz="180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89988" tIns="46794" rIns="89988" bIns="46794" numCol="1" rtlCol="0" anchor="ctr" anchorCtr="0" compatLnSpc="1">
            <a:prstTxWarp prst="textNoShape">
              <a:avLst/>
            </a:prstTxWarp>
          </a:bodyPr>
          <a:lstStyle/>
          <a:p>
            <a:pPr marL="0" marR="0" indent="0" algn="ctr" defTabSz="914309"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89988" tIns="46794" rIns="89988" bIns="46794" numCol="1" rtlCol="0" anchor="ctr" anchorCtr="0" compatLnSpc="1">
            <a:prstTxWarp prst="textNoShape">
              <a:avLst/>
            </a:prstTxWarp>
          </a:bodyPr>
          <a:lstStyle/>
          <a:p>
            <a:pPr marL="0" marR="0" indent="0" algn="ctr" defTabSz="914309"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1042582876"/>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11189" y="148616"/>
            <a:ext cx="10563358" cy="1143000"/>
          </a:xfrm>
        </p:spPr>
        <p:txBody>
          <a:bodyPr/>
          <a:lstStyle/>
          <a:p>
            <a:r>
              <a:rPr lang="da-DK" dirty="0" err="1"/>
              <a:t>Click</a:t>
            </a:r>
            <a:r>
              <a:rPr lang="da-DK" dirty="0"/>
              <a:t> to </a:t>
            </a:r>
            <a:r>
              <a:rPr lang="da-DK" dirty="0" err="1"/>
              <a:t>edit</a:t>
            </a:r>
            <a:r>
              <a:rPr lang="da-DK" dirty="0"/>
              <a:t> Master </a:t>
            </a:r>
            <a:r>
              <a:rPr lang="da-DK" dirty="0" err="1"/>
              <a:t>title</a:t>
            </a:r>
            <a:r>
              <a:rPr lang="da-DK" dirty="0"/>
              <a:t> style</a:t>
            </a:r>
            <a:endParaRPr lang="da-DK"/>
          </a:p>
        </p:txBody>
      </p:sp>
      <p:sp>
        <p:nvSpPr>
          <p:cNvPr id="3" name="Content Placeholder 2"/>
          <p:cNvSpPr>
            <a:spLocks noGrp="1"/>
          </p:cNvSpPr>
          <p:nvPr>
            <p:ph sz="half" idx="1"/>
          </p:nvPr>
        </p:nvSpPr>
        <p:spPr>
          <a:xfrm>
            <a:off x="622301" y="1449388"/>
            <a:ext cx="5364162" cy="47879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dirty="0"/>
              <a:t>Edit Master </a:t>
            </a:r>
            <a:r>
              <a:rPr lang="da-DK" dirty="0" err="1"/>
              <a:t>text</a:t>
            </a:r>
            <a:r>
              <a:rPr lang="da-DK" dirty="0"/>
              <a:t> styles</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Content Placeholder 3"/>
          <p:cNvSpPr>
            <a:spLocks noGrp="1"/>
          </p:cNvSpPr>
          <p:nvPr>
            <p:ph sz="half" idx="2"/>
          </p:nvPr>
        </p:nvSpPr>
        <p:spPr>
          <a:xfrm>
            <a:off x="6276975" y="1449388"/>
            <a:ext cx="5362575" cy="47879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dirty="0"/>
              <a:t>Edit Master </a:t>
            </a:r>
            <a:r>
              <a:rPr lang="da-DK" dirty="0" err="1"/>
              <a:t>text</a:t>
            </a:r>
            <a:r>
              <a:rPr lang="da-DK" dirty="0"/>
              <a:t> styles</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Date_CustomB"/>
          <p:cNvSpPr>
            <a:spLocks noGrp="1"/>
          </p:cNvSpPr>
          <p:nvPr>
            <p:ph type="dt" sz="half" idx="10"/>
          </p:nvPr>
        </p:nvSpPr>
        <p:spPr/>
        <p:txBody>
          <a:bodyPr/>
          <a:lstStyle/>
          <a:p>
            <a:r>
              <a:rPr lang="en-US"/>
              <a:t>10. januar 2019</a:t>
            </a:r>
            <a:endParaRPr lang="da-DK" dirty="0"/>
          </a:p>
        </p:txBody>
      </p:sp>
      <p:sp>
        <p:nvSpPr>
          <p:cNvPr id="6" name="FLD_Presentation Title"/>
          <p:cNvSpPr>
            <a:spLocks noGrp="1"/>
          </p:cNvSpPr>
          <p:nvPr>
            <p:ph type="ftr" sz="quarter" idx="11"/>
          </p:nvPr>
        </p:nvSpPr>
        <p:spPr/>
        <p:txBody>
          <a:bodyPr/>
          <a:lstStyle/>
          <a:p>
            <a:r>
              <a:rPr lang="da-DK"/>
              <a:t>Peter S. Mikkelsen: Lad vand og data strømme, indlæg på DANVA Nytårstaffel</a:t>
            </a:r>
            <a:endParaRPr lang="da-DK" dirty="0"/>
          </a:p>
        </p:txBody>
      </p:sp>
      <p:sp>
        <p:nvSpPr>
          <p:cNvPr id="10" name="Pladsholder til diasnummer 9"/>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421105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5.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ags" Target="../tags/tag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ags" Target="../tags/tag14.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6.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26"/>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113676" name="text" descr="{&quot;templafy&quot;:{&quot;id&quot;:&quot;8cf2e96c-c3c6-487e-ae6c-210f45769fae&quot;}}" title="UserProfile.Offices.Workarea_{{DocumentLanguage}}"/>
          <p:cNvSpPr>
            <a:spLocks noChangeArrowheads="1"/>
          </p:cNvSpPr>
          <p:nvPr userDrawn="1"/>
        </p:nvSpPr>
        <p:spPr bwMode="auto">
          <a:xfrm>
            <a:off x="251363" y="6541200"/>
            <a:ext cx="4435699" cy="316800"/>
          </a:xfrm>
          <a:prstGeom prst="rect">
            <a:avLst/>
          </a:prstGeom>
          <a:noFill/>
          <a:ln>
            <a:noFill/>
          </a:ln>
        </p:spPr>
        <p:txBody>
          <a:bodyPr lIns="0" tIns="0" rIns="0" bIns="0" anchor="ctr" anchorCtr="0"/>
          <a:lstStyle/>
          <a:p>
            <a:pPr algn="l" eaLnBrk="0" hangingPunct="0">
              <a:spcBef>
                <a:spcPct val="0"/>
              </a:spcBef>
            </a:pPr>
            <a:r>
              <a:rPr lang="da-DK" sz="1000" b="1" dirty="0">
                <a:solidFill>
                  <a:schemeClr val="bg1"/>
                </a:solidFill>
                <a:latin typeface="+mn-lt"/>
              </a:rPr>
              <a:t>DTU Sustain – AESOP 2025</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 id="2147483679" r:id="rId12"/>
    <p:sldLayoutId id="2147483723" r:id="rId13"/>
    <p:sldLayoutId id="2147483724"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Lst>
  <p:hf hd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4"/>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113676" name="text" descr="{&quot;templafy&quot;:{&quot;id&quot;:&quot;8cf2e96c-c3c6-487e-ae6c-210f45769fae&quot;}}" title="UserProfile.Offices.Workarea_{{DocumentLanguage}}"/>
          <p:cNvSpPr>
            <a:spLocks noChangeArrowheads="1"/>
          </p:cNvSpPr>
          <p:nvPr userDrawn="1"/>
        </p:nvSpPr>
        <p:spPr bwMode="auto">
          <a:xfrm>
            <a:off x="5619947" y="6559390"/>
            <a:ext cx="3397071" cy="316800"/>
          </a:xfrm>
          <a:prstGeom prst="rect">
            <a:avLst/>
          </a:prstGeom>
          <a:noFill/>
          <a:ln>
            <a:noFill/>
          </a:ln>
        </p:spPr>
        <p:txBody>
          <a:bodyPr lIns="0" tIns="0" rIns="0" bIns="0" anchor="ctr" anchorCtr="0"/>
          <a:lstStyle/>
          <a:p>
            <a:pPr algn="l" eaLnBrk="0" hangingPunct="0">
              <a:spcBef>
                <a:spcPct val="0"/>
              </a:spcBef>
            </a:pPr>
            <a:r>
              <a:rPr lang="da-DK" sz="1000" b="1" dirty="0">
                <a:solidFill>
                  <a:schemeClr val="bg1"/>
                </a:solidFill>
                <a:latin typeface="+mn-lt"/>
              </a:rPr>
              <a:t>DTU Sustain</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00306655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4" r:id="rId12"/>
  </p:sldLayoutIdLst>
  <p:hf hd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25E7139-520F-71A8-42D2-62C3AB12B83E}"/>
              </a:ext>
            </a:extLst>
          </p:cNvPr>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2B189CB-3E36-EDC8-FB5D-71D2B7E878DC}"/>
              </a:ext>
            </a:extLst>
          </p:cNvPr>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2CB5D6-49B9-5546-FBB6-4706DD3DAE7B}"/>
              </a:ext>
            </a:extLst>
          </p:cNvPr>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04970-E143-498E-99BA-81FB85B98DA8}" type="datetimeFigureOut">
              <a:rPr lang="da-DK" smtClean="0"/>
              <a:t>07-07-2025</a:t>
            </a:fld>
            <a:endParaRPr lang="da-DK"/>
          </a:p>
        </p:txBody>
      </p:sp>
      <p:sp>
        <p:nvSpPr>
          <p:cNvPr id="5" name="Pladsholder til sidefod 4">
            <a:extLst>
              <a:ext uri="{FF2B5EF4-FFF2-40B4-BE49-F238E27FC236}">
                <a16:creationId xmlns:a16="http://schemas.microsoft.com/office/drawing/2014/main" id="{646567B8-D724-A77A-596A-C12FA10673EA}"/>
              </a:ext>
            </a:extLst>
          </p:cNvPr>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2123D58-D887-80DD-2F1B-1B3D5CF9A599}"/>
              </a:ext>
            </a:extLst>
          </p:cNvPr>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0B79F-606E-407B-8AD3-87B7DCCB602D}" type="slidenum">
              <a:rPr lang="da-DK" smtClean="0"/>
              <a:t>‹#›</a:t>
            </a:fld>
            <a:endParaRPr lang="da-DK"/>
          </a:p>
        </p:txBody>
      </p:sp>
    </p:spTree>
    <p:extLst>
      <p:ext uri="{BB962C8B-B14F-4D97-AF65-F5344CB8AC3E}">
        <p14:creationId xmlns:p14="http://schemas.microsoft.com/office/powerpoint/2010/main" val="30809909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 y="-8466"/>
            <a:ext cx="12190413"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userDrawn="1"/>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userDrawn="1"/>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247" y="609602"/>
            <a:ext cx="8595549"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247" y="2160592"/>
            <a:ext cx="8595549"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4195" y="6041363"/>
            <a:ext cx="911820" cy="365125"/>
          </a:xfrm>
          <a:prstGeom prst="rect">
            <a:avLst/>
          </a:prstGeom>
        </p:spPr>
        <p:txBody>
          <a:bodyPr vert="horz" lIns="91440" tIns="45720" rIns="91440" bIns="45720" rtlCol="0" anchor="ctr"/>
          <a:lstStyle>
            <a:lvl1pPr algn="r">
              <a:defRPr sz="830">
                <a:solidFill>
                  <a:schemeClr val="tx1">
                    <a:tint val="75000"/>
                  </a:schemeClr>
                </a:solidFill>
              </a:defRPr>
            </a:lvl1pPr>
          </a:lstStyle>
          <a:p>
            <a:fld id="{AB797A1B-81FE-0A4E-B31A-4264D54E580F}" type="datetimeFigureOut">
              <a:rPr lang="en-US" smtClean="0"/>
              <a:t>7/7/2025</a:t>
            </a:fld>
            <a:endParaRPr lang="en-US"/>
          </a:p>
        </p:txBody>
      </p:sp>
      <p:sp>
        <p:nvSpPr>
          <p:cNvPr id="5" name="Footer Placeholder 4"/>
          <p:cNvSpPr>
            <a:spLocks noGrp="1"/>
          </p:cNvSpPr>
          <p:nvPr>
            <p:ph type="ftr" sz="quarter" idx="3"/>
          </p:nvPr>
        </p:nvSpPr>
        <p:spPr>
          <a:xfrm>
            <a:off x="677246" y="6041363"/>
            <a:ext cx="6296793" cy="365125"/>
          </a:xfrm>
          <a:prstGeom prst="rect">
            <a:avLst/>
          </a:prstGeom>
        </p:spPr>
        <p:txBody>
          <a:bodyPr vert="horz" lIns="91440" tIns="45720" rIns="91440" bIns="45720" rtlCol="0" anchor="ctr"/>
          <a:lstStyle>
            <a:lvl1pPr algn="l">
              <a:defRPr sz="83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547" y="6041363"/>
            <a:ext cx="683250" cy="365125"/>
          </a:xfrm>
          <a:prstGeom prst="rect">
            <a:avLst/>
          </a:prstGeom>
        </p:spPr>
        <p:txBody>
          <a:bodyPr vert="horz" lIns="91440" tIns="45720" rIns="91440" bIns="45720" rtlCol="0" anchor="ctr"/>
          <a:lstStyle>
            <a:lvl1pPr algn="r">
              <a:defRPr sz="830">
                <a:solidFill>
                  <a:schemeClr val="accent1"/>
                </a:solidFill>
              </a:defRPr>
            </a:lvl1pPr>
          </a:lstStyle>
          <a:p>
            <a:fld id="{78CDEBF1-99FA-8C46-BF7A-0098594A4F24}" type="slidenum">
              <a:rPr lang="en-US" smtClean="0"/>
              <a:t>‹#›</a:t>
            </a:fld>
            <a:endParaRPr lang="en-US"/>
          </a:p>
        </p:txBody>
      </p:sp>
    </p:spTree>
    <p:extLst>
      <p:ext uri="{BB962C8B-B14F-4D97-AF65-F5344CB8AC3E}">
        <p14:creationId xmlns:p14="http://schemas.microsoft.com/office/powerpoint/2010/main" val="10886610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Lst>
  <p:txStyles>
    <p:titleStyle>
      <a:lvl1pPr algn="l" defTabSz="421700" rtl="0" eaLnBrk="1" latinLnBrk="0" hangingPunct="1">
        <a:spcBef>
          <a:spcPct val="0"/>
        </a:spcBef>
        <a:buNone/>
        <a:defRPr sz="332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6274" indent="-316274" algn="l" defTabSz="421700" rtl="0" eaLnBrk="1" latinLnBrk="0" hangingPunct="1">
        <a:spcBef>
          <a:spcPts val="923"/>
        </a:spcBef>
        <a:spcAft>
          <a:spcPts val="0"/>
        </a:spcAft>
        <a:buClr>
          <a:schemeClr val="tx1"/>
        </a:buClr>
        <a:buSzPct val="100000"/>
        <a:buFont typeface="Wingdings" pitchFamily="2" charset="2"/>
        <a:buChar char="§"/>
        <a:defRPr sz="1661" kern="1200">
          <a:solidFill>
            <a:schemeClr val="tx1"/>
          </a:solidFill>
          <a:latin typeface="Calibri" panose="020F0502020204030204" pitchFamily="34" charset="0"/>
          <a:ea typeface="+mn-ea"/>
          <a:cs typeface="Calibri" panose="020F0502020204030204" pitchFamily="34" charset="0"/>
        </a:defRPr>
      </a:lvl1pPr>
      <a:lvl2pPr marL="685262" indent="-263563" algn="l" defTabSz="421700" rtl="0" eaLnBrk="1" latinLnBrk="0" hangingPunct="1">
        <a:spcBef>
          <a:spcPts val="923"/>
        </a:spcBef>
        <a:spcAft>
          <a:spcPts val="0"/>
        </a:spcAft>
        <a:buClr>
          <a:schemeClr val="tx1"/>
        </a:buClr>
        <a:buSzPct val="100000"/>
        <a:buFont typeface="Wingdings" pitchFamily="2" charset="2"/>
        <a:buChar char="§"/>
        <a:defRPr sz="1475" kern="1200">
          <a:solidFill>
            <a:schemeClr val="tx1"/>
          </a:solidFill>
          <a:latin typeface="Calibri" panose="020F0502020204030204" pitchFamily="34" charset="0"/>
          <a:ea typeface="+mn-ea"/>
          <a:cs typeface="Calibri" panose="020F0502020204030204" pitchFamily="34" charset="0"/>
        </a:defRPr>
      </a:lvl2pPr>
      <a:lvl3pPr marL="1054249" indent="-210850" algn="l" defTabSz="421700" rtl="0" eaLnBrk="1" latinLnBrk="0" hangingPunct="1">
        <a:spcBef>
          <a:spcPts val="923"/>
        </a:spcBef>
        <a:spcAft>
          <a:spcPts val="0"/>
        </a:spcAft>
        <a:buClr>
          <a:schemeClr val="tx1"/>
        </a:buClr>
        <a:buSzPct val="100000"/>
        <a:buFont typeface="Wingdings" pitchFamily="2" charset="2"/>
        <a:buChar char="§"/>
        <a:defRPr sz="1291" kern="1200">
          <a:solidFill>
            <a:schemeClr val="tx1"/>
          </a:solidFill>
          <a:latin typeface="Calibri" panose="020F0502020204030204" pitchFamily="34" charset="0"/>
          <a:ea typeface="+mn-ea"/>
          <a:cs typeface="Calibri" panose="020F0502020204030204" pitchFamily="34" charset="0"/>
        </a:defRPr>
      </a:lvl3pPr>
      <a:lvl4pPr marL="1475949" indent="-210850" algn="l" defTabSz="421700" rtl="0" eaLnBrk="1" latinLnBrk="0" hangingPunct="1">
        <a:spcBef>
          <a:spcPts val="923"/>
        </a:spcBef>
        <a:spcAft>
          <a:spcPts val="0"/>
        </a:spcAft>
        <a:buClr>
          <a:schemeClr val="tx1"/>
        </a:buClr>
        <a:buSzPct val="100000"/>
        <a:buFont typeface="Wingdings" pitchFamily="2" charset="2"/>
        <a:buChar char="§"/>
        <a:defRPr sz="1107" kern="1200">
          <a:solidFill>
            <a:schemeClr val="tx1"/>
          </a:solidFill>
          <a:latin typeface="Calibri" panose="020F0502020204030204" pitchFamily="34" charset="0"/>
          <a:ea typeface="+mn-ea"/>
          <a:cs typeface="Calibri" panose="020F0502020204030204" pitchFamily="34" charset="0"/>
        </a:defRPr>
      </a:lvl4pPr>
      <a:lvl5pPr marL="1897649" indent="-210850" algn="l" defTabSz="421700" rtl="0" eaLnBrk="1" latinLnBrk="0" hangingPunct="1">
        <a:spcBef>
          <a:spcPts val="923"/>
        </a:spcBef>
        <a:spcAft>
          <a:spcPts val="0"/>
        </a:spcAft>
        <a:buClr>
          <a:schemeClr val="tx1"/>
        </a:buClr>
        <a:buSzPct val="100000"/>
        <a:buFont typeface="Wingdings" pitchFamily="2" charset="2"/>
        <a:buChar char="§"/>
        <a:defRPr sz="1107" kern="1200">
          <a:solidFill>
            <a:schemeClr val="tx1"/>
          </a:solidFill>
          <a:latin typeface="Calibri" panose="020F0502020204030204" pitchFamily="34" charset="0"/>
          <a:ea typeface="+mn-ea"/>
          <a:cs typeface="Calibri" panose="020F0502020204030204" pitchFamily="34" charset="0"/>
        </a:defRPr>
      </a:lvl5pPr>
      <a:lvl6pPr marL="2319349" indent="-210850" algn="l" defTabSz="421700" rtl="0" eaLnBrk="1" latinLnBrk="0" hangingPunct="1">
        <a:spcBef>
          <a:spcPts val="923"/>
        </a:spcBef>
        <a:spcAft>
          <a:spcPts val="0"/>
        </a:spcAft>
        <a:buClr>
          <a:schemeClr val="accent1"/>
        </a:buClr>
        <a:buSzPct val="80000"/>
        <a:buFont typeface="Wingdings 3" charset="2"/>
        <a:buChar char=""/>
        <a:defRPr sz="1107" kern="1200">
          <a:solidFill>
            <a:schemeClr val="tx1">
              <a:lumMod val="75000"/>
              <a:lumOff val="25000"/>
            </a:schemeClr>
          </a:solidFill>
          <a:latin typeface="+mn-lt"/>
          <a:ea typeface="+mn-ea"/>
          <a:cs typeface="+mn-cs"/>
        </a:defRPr>
      </a:lvl6pPr>
      <a:lvl7pPr marL="2741048" indent="-210850" algn="l" defTabSz="421700" rtl="0" eaLnBrk="1" latinLnBrk="0" hangingPunct="1">
        <a:spcBef>
          <a:spcPts val="923"/>
        </a:spcBef>
        <a:spcAft>
          <a:spcPts val="0"/>
        </a:spcAft>
        <a:buClr>
          <a:schemeClr val="accent1"/>
        </a:buClr>
        <a:buSzPct val="80000"/>
        <a:buFont typeface="Wingdings 3" charset="2"/>
        <a:buChar char=""/>
        <a:defRPr sz="1107" kern="1200">
          <a:solidFill>
            <a:schemeClr val="tx1">
              <a:lumMod val="75000"/>
              <a:lumOff val="25000"/>
            </a:schemeClr>
          </a:solidFill>
          <a:latin typeface="+mn-lt"/>
          <a:ea typeface="+mn-ea"/>
          <a:cs typeface="+mn-cs"/>
        </a:defRPr>
      </a:lvl7pPr>
      <a:lvl8pPr marL="3162749" indent="-210850" algn="l" defTabSz="421700" rtl="0" eaLnBrk="1" latinLnBrk="0" hangingPunct="1">
        <a:spcBef>
          <a:spcPts val="923"/>
        </a:spcBef>
        <a:spcAft>
          <a:spcPts val="0"/>
        </a:spcAft>
        <a:buClr>
          <a:schemeClr val="accent1"/>
        </a:buClr>
        <a:buSzPct val="80000"/>
        <a:buFont typeface="Wingdings 3" charset="2"/>
        <a:buChar char=""/>
        <a:defRPr sz="1107" kern="1200">
          <a:solidFill>
            <a:schemeClr val="tx1">
              <a:lumMod val="75000"/>
              <a:lumOff val="25000"/>
            </a:schemeClr>
          </a:solidFill>
          <a:latin typeface="+mn-lt"/>
          <a:ea typeface="+mn-ea"/>
          <a:cs typeface="+mn-cs"/>
        </a:defRPr>
      </a:lvl8pPr>
      <a:lvl9pPr marL="3584448" indent="-210850" algn="l" defTabSz="421700" rtl="0" eaLnBrk="1" latinLnBrk="0" hangingPunct="1">
        <a:spcBef>
          <a:spcPts val="923"/>
        </a:spcBef>
        <a:spcAft>
          <a:spcPts val="0"/>
        </a:spcAft>
        <a:buClr>
          <a:schemeClr val="accent1"/>
        </a:buClr>
        <a:buSzPct val="80000"/>
        <a:buFont typeface="Wingdings 3" charset="2"/>
        <a:buChar char=""/>
        <a:defRPr sz="1107" kern="1200">
          <a:solidFill>
            <a:schemeClr val="tx1">
              <a:lumMod val="75000"/>
              <a:lumOff val="25000"/>
            </a:schemeClr>
          </a:solidFill>
          <a:latin typeface="+mn-lt"/>
          <a:ea typeface="+mn-ea"/>
          <a:cs typeface="+mn-cs"/>
        </a:defRPr>
      </a:lvl9pPr>
    </p:bodyStyle>
    <p:otherStyle>
      <a:defPPr>
        <a:defRPr lang="en-US"/>
      </a:defPPr>
      <a:lvl1pPr marL="0" algn="l" defTabSz="421700" rtl="0" eaLnBrk="1" latinLnBrk="0" hangingPunct="1">
        <a:defRPr sz="1661" kern="1200">
          <a:solidFill>
            <a:schemeClr val="tx1"/>
          </a:solidFill>
          <a:latin typeface="+mn-lt"/>
          <a:ea typeface="+mn-ea"/>
          <a:cs typeface="+mn-cs"/>
        </a:defRPr>
      </a:lvl1pPr>
      <a:lvl2pPr marL="421700" algn="l" defTabSz="421700" rtl="0" eaLnBrk="1" latinLnBrk="0" hangingPunct="1">
        <a:defRPr sz="1661" kern="1200">
          <a:solidFill>
            <a:schemeClr val="tx1"/>
          </a:solidFill>
          <a:latin typeface="+mn-lt"/>
          <a:ea typeface="+mn-ea"/>
          <a:cs typeface="+mn-cs"/>
        </a:defRPr>
      </a:lvl2pPr>
      <a:lvl3pPr marL="843399" algn="l" defTabSz="421700" rtl="0" eaLnBrk="1" latinLnBrk="0" hangingPunct="1">
        <a:defRPr sz="1661" kern="1200">
          <a:solidFill>
            <a:schemeClr val="tx1"/>
          </a:solidFill>
          <a:latin typeface="+mn-lt"/>
          <a:ea typeface="+mn-ea"/>
          <a:cs typeface="+mn-cs"/>
        </a:defRPr>
      </a:lvl3pPr>
      <a:lvl4pPr marL="1265099" algn="l" defTabSz="421700" rtl="0" eaLnBrk="1" latinLnBrk="0" hangingPunct="1">
        <a:defRPr sz="1661" kern="1200">
          <a:solidFill>
            <a:schemeClr val="tx1"/>
          </a:solidFill>
          <a:latin typeface="+mn-lt"/>
          <a:ea typeface="+mn-ea"/>
          <a:cs typeface="+mn-cs"/>
        </a:defRPr>
      </a:lvl4pPr>
      <a:lvl5pPr marL="1686799" algn="l" defTabSz="421700" rtl="0" eaLnBrk="1" latinLnBrk="0" hangingPunct="1">
        <a:defRPr sz="1661" kern="1200">
          <a:solidFill>
            <a:schemeClr val="tx1"/>
          </a:solidFill>
          <a:latin typeface="+mn-lt"/>
          <a:ea typeface="+mn-ea"/>
          <a:cs typeface="+mn-cs"/>
        </a:defRPr>
      </a:lvl5pPr>
      <a:lvl6pPr marL="2108499" algn="l" defTabSz="421700" rtl="0" eaLnBrk="1" latinLnBrk="0" hangingPunct="1">
        <a:defRPr sz="1661" kern="1200">
          <a:solidFill>
            <a:schemeClr val="tx1"/>
          </a:solidFill>
          <a:latin typeface="+mn-lt"/>
          <a:ea typeface="+mn-ea"/>
          <a:cs typeface="+mn-cs"/>
        </a:defRPr>
      </a:lvl6pPr>
      <a:lvl7pPr marL="2530198" algn="l" defTabSz="421700" rtl="0" eaLnBrk="1" latinLnBrk="0" hangingPunct="1">
        <a:defRPr sz="1661" kern="1200">
          <a:solidFill>
            <a:schemeClr val="tx1"/>
          </a:solidFill>
          <a:latin typeface="+mn-lt"/>
          <a:ea typeface="+mn-ea"/>
          <a:cs typeface="+mn-cs"/>
        </a:defRPr>
      </a:lvl7pPr>
      <a:lvl8pPr marL="2951898" algn="l" defTabSz="421700" rtl="0" eaLnBrk="1" latinLnBrk="0" hangingPunct="1">
        <a:defRPr sz="1661" kern="1200">
          <a:solidFill>
            <a:schemeClr val="tx1"/>
          </a:solidFill>
          <a:latin typeface="+mn-lt"/>
          <a:ea typeface="+mn-ea"/>
          <a:cs typeface="+mn-cs"/>
        </a:defRPr>
      </a:lvl8pPr>
      <a:lvl9pPr marL="3373599" algn="l" defTabSz="421700" rtl="0" eaLnBrk="1" latinLnBrk="0" hangingPunct="1">
        <a:defRPr sz="166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4"/>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113676" name="text" descr="{&quot;templafy&quot;:{&quot;id&quot;:&quot;8cf2e96c-c3c6-487e-ae6c-210f45769fae&quot;}}" title="UserProfile.Offices.Workarea_{{DocumentLanguage}}"/>
          <p:cNvSpPr>
            <a:spLocks noChangeArrowheads="1"/>
          </p:cNvSpPr>
          <p:nvPr userDrawn="1"/>
        </p:nvSpPr>
        <p:spPr bwMode="auto">
          <a:xfrm>
            <a:off x="1774726" y="6541200"/>
            <a:ext cx="3397071" cy="316800"/>
          </a:xfrm>
          <a:prstGeom prst="rect">
            <a:avLst/>
          </a:prstGeom>
          <a:noFill/>
          <a:ln>
            <a:noFill/>
          </a:ln>
        </p:spPr>
        <p:txBody>
          <a:bodyPr lIns="0" tIns="0" rIns="0" bIns="0" anchor="ctr" anchorCtr="0"/>
          <a:lstStyle/>
          <a:p>
            <a:pPr algn="l" eaLnBrk="0" hangingPunct="0">
              <a:spcBef>
                <a:spcPct val="0"/>
              </a:spcBef>
            </a:pPr>
            <a:r>
              <a:rPr lang="da-DK" sz="700" b="1" dirty="0">
                <a:solidFill>
                  <a:schemeClr val="bg1"/>
                </a:solidFill>
                <a:latin typeface="+mn-lt"/>
              </a:rPr>
              <a:t>DTU Sustain</a:t>
            </a:r>
          </a:p>
        </p:txBody>
      </p:sp>
      <p:sp>
        <p:nvSpPr>
          <p:cNvPr id="5" name="date" descr="{&quot;templafy&quot;:{&quot;id&quot;:&quot;c694f2bc-e91e-45f4-9377-10f9e301ba2b&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sz="700" b="1" i="0" u="none" strike="noStrike" cap="none" normalizeH="0" baseline="0" noProof="0" dirty="0">
                <a:ln>
                  <a:noFill/>
                </a:ln>
                <a:solidFill>
                  <a:schemeClr val="bg1"/>
                </a:solidFill>
                <a:effectLst/>
                <a:latin typeface="+mn-lt"/>
                <a:ea typeface="ＭＳ Ｐゴシック" pitchFamily="-80" charset="-128"/>
              </a:rPr>
              <a:t>October 26th  2022</a:t>
            </a:r>
          </a:p>
        </p:txBody>
      </p:sp>
      <p:sp>
        <p:nvSpPr>
          <p:cNvPr id="7" name="text" descr="{&quot;templafy&quot;:{&quot;id&quot;:&quot;fdd608ec-f9d0-4ee9-a283-7caeac1a3be2&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99514031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8"/>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28" tIns="45714" rIns="91428" bIns="45714" numCol="1" anchor="t" anchorCtr="0" compatLnSpc="1">
            <a:prstTxWarp prst="textNoShape">
              <a:avLst/>
            </a:prstTxWarp>
            <a:noAutofit/>
          </a:bodyPr>
          <a:lstStyle/>
          <a:p>
            <a:endParaRPr lang="da-DK" sz="180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89988" tIns="46794" rIns="89988" bIns="46794" numCol="1" rtlCol="0" anchor="ctr" anchorCtr="0" compatLnSpc="1">
            <a:prstTxWarp prst="textNoShape">
              <a:avLst/>
            </a:prstTxWarp>
          </a:bodyPr>
          <a:lstStyle/>
          <a:p>
            <a:pPr marL="0" marR="0" indent="0" algn="ctr" defTabSz="914309"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9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113676" name="text" descr="{&quot;templafy&quot;:{&quot;id&quot;:&quot;8cf2e96c-c3c6-487e-ae6c-210f45769fae&quot;}}" title="UserProfile.Offices.Workarea_{{DocumentLanguage}}"/>
          <p:cNvSpPr>
            <a:spLocks noChangeArrowheads="1"/>
          </p:cNvSpPr>
          <p:nvPr userDrawn="1"/>
        </p:nvSpPr>
        <p:spPr bwMode="auto">
          <a:xfrm>
            <a:off x="1774726" y="6541200"/>
            <a:ext cx="8834951" cy="316800"/>
          </a:xfrm>
          <a:prstGeom prst="rect">
            <a:avLst/>
          </a:prstGeom>
          <a:noFill/>
          <a:ln>
            <a:noFill/>
          </a:ln>
        </p:spPr>
        <p:txBody>
          <a:bodyPr lIns="0" tIns="0" rIns="0" bIns="0" anchor="ctr" anchorCtr="0"/>
          <a:lstStyle/>
          <a:p>
            <a:pPr algn="l" eaLnBrk="0" hangingPunct="0">
              <a:spcBef>
                <a:spcPct val="0"/>
              </a:spcBef>
            </a:pPr>
            <a:r>
              <a:rPr lang="da-DK" sz="900" b="1" baseline="0" dirty="0">
                <a:solidFill>
                  <a:schemeClr val="bg1"/>
                </a:solidFill>
                <a:latin typeface="+mn-lt"/>
              </a:rPr>
              <a:t>Mikkelsen, P.S. </a:t>
            </a:r>
            <a:r>
              <a:rPr lang="en-US" sz="900" b="1" baseline="0" dirty="0">
                <a:solidFill>
                  <a:schemeClr val="bg1"/>
                </a:solidFill>
                <a:latin typeface="+mn-lt"/>
              </a:rPr>
              <a:t>–</a:t>
            </a:r>
            <a:r>
              <a:rPr lang="da-DK" sz="900" b="1" baseline="0" dirty="0">
                <a:solidFill>
                  <a:schemeClr val="bg1"/>
                </a:solidFill>
                <a:latin typeface="+mn-lt"/>
              </a:rPr>
              <a:t>    Fremtidens vandsektor er datadrevet – åbningsforedrag ved ”Data og </a:t>
            </a:r>
            <a:r>
              <a:rPr lang="da-DK" sz="900" b="1" baseline="0" dirty="0" err="1">
                <a:solidFill>
                  <a:schemeClr val="bg1"/>
                </a:solidFill>
                <a:latin typeface="+mn-lt"/>
              </a:rPr>
              <a:t>Digitsalisering</a:t>
            </a:r>
            <a:r>
              <a:rPr lang="da-DK" sz="900" b="1" baseline="0" dirty="0">
                <a:solidFill>
                  <a:schemeClr val="bg1"/>
                </a:solidFill>
                <a:latin typeface="+mn-lt"/>
              </a:rPr>
              <a:t> i Vandsektoren”, Ingeniøren WATERTECH</a:t>
            </a:r>
            <a:endParaRPr lang="da-DK" sz="900" b="1" dirty="0">
              <a:solidFill>
                <a:schemeClr val="bg1"/>
              </a:solidFill>
              <a:latin typeface="+mn-lt"/>
            </a:endParaRPr>
          </a:p>
        </p:txBody>
      </p:sp>
      <p:sp>
        <p:nvSpPr>
          <p:cNvPr id="5" name="date" descr="{&quot;templafy&quot;:{&quot;id&quot;:&quot;c694f2bc-e91e-45f4-9377-10f9e301ba2b&quot;}}" title="Form.Date">
            <a:extLst>
              <a:ext uri="{FF2B5EF4-FFF2-40B4-BE49-F238E27FC236}">
                <a16:creationId xmlns:a16="http://schemas.microsoft.com/office/drawing/2014/main" id="{792B975C-625D-4095-8E1D-63F20A11B57C}"/>
              </a:ext>
            </a:extLst>
          </p:cNvPr>
          <p:cNvSpPr/>
          <p:nvPr userDrawn="1"/>
        </p:nvSpPr>
        <p:spPr bwMode="auto">
          <a:xfrm>
            <a:off x="251364"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309" rtl="0" eaLnBrk="1" fontAlgn="base" latinLnBrk="0" hangingPunct="1">
              <a:lnSpc>
                <a:spcPct val="100000"/>
              </a:lnSpc>
              <a:spcBef>
                <a:spcPct val="50000"/>
              </a:spcBef>
              <a:spcAft>
                <a:spcPct val="0"/>
              </a:spcAft>
              <a:buClrTx/>
              <a:buSzTx/>
              <a:buFontTx/>
              <a:buNone/>
              <a:tabLst/>
            </a:pPr>
            <a:r>
              <a:rPr kumimoji="0" lang="da-DK" sz="900" b="1" i="0" u="none" strike="noStrike" cap="none" normalizeH="0" baseline="0" dirty="0">
                <a:ln>
                  <a:noFill/>
                </a:ln>
                <a:solidFill>
                  <a:schemeClr val="bg1"/>
                </a:solidFill>
                <a:effectLst/>
                <a:latin typeface="+mn-lt"/>
                <a:ea typeface="ＭＳ Ｐゴシック" pitchFamily="-80" charset="-128"/>
              </a:rPr>
              <a:t>26. maj 2025</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89988" tIns="46794" rIns="89988" bIns="46794" numCol="1" rtlCol="0" anchor="ctr" anchorCtr="0" compatLnSpc="1">
            <a:prstTxWarp prst="textNoShape">
              <a:avLst/>
            </a:prstTxWarp>
          </a:bodyPr>
          <a:lstStyle/>
          <a:p>
            <a:pPr marL="0" marR="0" indent="0" algn="ctr" defTabSz="914309"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8371790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hd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154"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309"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463"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617"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7980" indent="-197980" algn="l" rtl="0" eaLnBrk="1" fontAlgn="base" hangingPunct="1">
        <a:spcBef>
          <a:spcPct val="20000"/>
        </a:spcBef>
        <a:spcAft>
          <a:spcPct val="0"/>
        </a:spcAft>
        <a:buChar char="•"/>
        <a:defRPr sz="1800">
          <a:solidFill>
            <a:schemeClr val="tx1"/>
          </a:solidFill>
          <a:latin typeface="+mn-lt"/>
          <a:ea typeface="+mn-ea"/>
          <a:cs typeface="+mn-cs"/>
        </a:defRPr>
      </a:lvl1pPr>
      <a:lvl2pPr marL="413959" indent="-197980" algn="l" rtl="0" eaLnBrk="1" fontAlgn="base" hangingPunct="1">
        <a:spcBef>
          <a:spcPct val="20000"/>
        </a:spcBef>
        <a:spcAft>
          <a:spcPct val="0"/>
        </a:spcAft>
        <a:buChar char="–"/>
        <a:defRPr sz="1800">
          <a:solidFill>
            <a:schemeClr val="tx1"/>
          </a:solidFill>
          <a:latin typeface="+mn-lt"/>
          <a:ea typeface="+mn-ea"/>
        </a:defRPr>
      </a:lvl2pPr>
      <a:lvl3pPr marL="615538" indent="-197980" algn="l" rtl="0" eaLnBrk="1" fontAlgn="base" hangingPunct="1">
        <a:spcBef>
          <a:spcPct val="20000"/>
        </a:spcBef>
        <a:spcAft>
          <a:spcPct val="0"/>
        </a:spcAft>
        <a:buChar char="•"/>
        <a:defRPr sz="1800">
          <a:solidFill>
            <a:schemeClr val="tx1"/>
          </a:solidFill>
          <a:latin typeface="+mn-lt"/>
          <a:ea typeface="+mn-ea"/>
        </a:defRPr>
      </a:lvl3pPr>
      <a:lvl4pPr marL="827917" indent="-197980" algn="l" rtl="0" eaLnBrk="1" fontAlgn="base" hangingPunct="1">
        <a:spcBef>
          <a:spcPct val="20000"/>
        </a:spcBef>
        <a:spcAft>
          <a:spcPct val="0"/>
        </a:spcAft>
        <a:buChar char="–"/>
        <a:defRPr sz="1800">
          <a:solidFill>
            <a:schemeClr val="tx1"/>
          </a:solidFill>
          <a:latin typeface="+mn-lt"/>
          <a:ea typeface="+mn-ea"/>
        </a:defRPr>
      </a:lvl4pPr>
      <a:lvl5pPr marL="1025897" indent="-197980" algn="l" rtl="0" eaLnBrk="1" fontAlgn="base" hangingPunct="1">
        <a:spcBef>
          <a:spcPct val="20000"/>
        </a:spcBef>
        <a:spcAft>
          <a:spcPct val="0"/>
        </a:spcAft>
        <a:buChar char="»"/>
        <a:defRPr sz="1800">
          <a:solidFill>
            <a:schemeClr val="tx1"/>
          </a:solidFill>
          <a:latin typeface="+mn-lt"/>
          <a:ea typeface="+mn-ea"/>
        </a:defRPr>
      </a:lvl5pPr>
      <a:lvl6pPr marL="1025897" indent="-197980" algn="l" rtl="0" eaLnBrk="1" fontAlgn="base" hangingPunct="1">
        <a:spcBef>
          <a:spcPct val="20000"/>
        </a:spcBef>
        <a:spcAft>
          <a:spcPct val="0"/>
        </a:spcAft>
        <a:buChar char="»"/>
        <a:defRPr sz="1800">
          <a:solidFill>
            <a:schemeClr val="tx1"/>
          </a:solidFill>
          <a:latin typeface="+mn-lt"/>
          <a:ea typeface="+mn-ea"/>
        </a:defRPr>
      </a:lvl6pPr>
      <a:lvl7pPr marL="1025897" indent="-197980" algn="l" rtl="0" eaLnBrk="1" fontAlgn="base" hangingPunct="1">
        <a:spcBef>
          <a:spcPct val="20000"/>
        </a:spcBef>
        <a:spcAft>
          <a:spcPct val="0"/>
        </a:spcAft>
        <a:buChar char="»"/>
        <a:defRPr sz="1800">
          <a:solidFill>
            <a:schemeClr val="tx1"/>
          </a:solidFill>
          <a:latin typeface="+mn-lt"/>
          <a:ea typeface="+mn-ea"/>
        </a:defRPr>
      </a:lvl7pPr>
      <a:lvl8pPr marL="1025897" indent="-197980" algn="l" rtl="0" eaLnBrk="1" fontAlgn="base" hangingPunct="1">
        <a:spcBef>
          <a:spcPct val="20000"/>
        </a:spcBef>
        <a:spcAft>
          <a:spcPct val="0"/>
        </a:spcAft>
        <a:buChar char="»"/>
        <a:defRPr sz="1800">
          <a:solidFill>
            <a:schemeClr val="tx1"/>
          </a:solidFill>
          <a:latin typeface="+mn-lt"/>
          <a:ea typeface="+mn-ea"/>
        </a:defRPr>
      </a:lvl8pPr>
      <a:lvl9pPr marL="1025897" indent="-19798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3.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0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tiff"/><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27.tiff"/><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5.wmf"/><Relationship Id="rId4" Type="http://schemas.openxmlformats.org/officeDocument/2006/relationships/image" Target="../media/image30.jpeg"/><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3939" y="2120965"/>
            <a:ext cx="11322818" cy="1152128"/>
          </a:xfrm>
        </p:spPr>
        <p:txBody>
          <a:bodyPr/>
          <a:lstStyle/>
          <a:p>
            <a:r>
              <a:rPr lang="en-US" sz="3600" dirty="0"/>
              <a:t>Understanding the role of water data space imaginaries in shaping the twin (green and digital) transition for the water multiverse</a:t>
            </a:r>
            <a:endParaRPr lang="da-DK" sz="3600" dirty="0"/>
          </a:p>
        </p:txBody>
      </p:sp>
      <p:sp>
        <p:nvSpPr>
          <p:cNvPr id="3" name="Subtitle 2"/>
          <p:cNvSpPr>
            <a:spLocks noGrp="1"/>
          </p:cNvSpPr>
          <p:nvPr>
            <p:ph type="subTitle" idx="1"/>
          </p:nvPr>
        </p:nvSpPr>
        <p:spPr>
          <a:xfrm>
            <a:off x="532292" y="5584770"/>
            <a:ext cx="10840028" cy="1012582"/>
          </a:xfrm>
        </p:spPr>
        <p:txBody>
          <a:bodyPr/>
          <a:lstStyle/>
          <a:p>
            <a:pPr>
              <a:lnSpc>
                <a:spcPct val="100000"/>
              </a:lnSpc>
            </a:pPr>
            <a:r>
              <a:rPr lang="en-US" sz="2000" dirty="0"/>
              <a:t>Chiara Farné Fratini &amp; Peter Steen Mikkelsen</a:t>
            </a:r>
          </a:p>
          <a:p>
            <a:pPr>
              <a:lnSpc>
                <a:spcPct val="100000"/>
              </a:lnSpc>
            </a:pPr>
            <a:r>
              <a:rPr lang="en-US" sz="2000" dirty="0"/>
              <a:t>DTU Sustain, Department of Environmental and Resource Engineering</a:t>
            </a:r>
          </a:p>
          <a:p>
            <a:pPr>
              <a:lnSpc>
                <a:spcPct val="100000"/>
              </a:lnSpc>
            </a:pPr>
            <a:r>
              <a:rPr lang="en-US" sz="2000" dirty="0"/>
              <a:t>Technical University of Denmark</a:t>
            </a:r>
          </a:p>
          <a:p>
            <a:pPr>
              <a:lnSpc>
                <a:spcPct val="100000"/>
              </a:lnSpc>
              <a:spcBef>
                <a:spcPts val="600"/>
              </a:spcBef>
            </a:pPr>
            <a:r>
              <a:rPr lang="en-US" sz="2000" dirty="0"/>
              <a:t>AESOP, July 7</a:t>
            </a:r>
            <a:r>
              <a:rPr lang="en-US" sz="2000" baseline="30000" dirty="0"/>
              <a:t>th</a:t>
            </a:r>
            <a:r>
              <a:rPr lang="en-US" sz="2000" dirty="0"/>
              <a:t>, 2025</a:t>
            </a:r>
          </a:p>
          <a:p>
            <a:pPr>
              <a:lnSpc>
                <a:spcPct val="100000"/>
              </a:lnSpc>
            </a:pPr>
            <a:endParaRPr lang="en-US" sz="2000" dirty="0"/>
          </a:p>
        </p:txBody>
      </p:sp>
      <p:pic>
        <p:nvPicPr>
          <p:cNvPr id="4" name="Billede 8">
            <a:extLst>
              <a:ext uri="{FF2B5EF4-FFF2-40B4-BE49-F238E27FC236}">
                <a16:creationId xmlns:a16="http://schemas.microsoft.com/office/drawing/2014/main" id="{19E5F2C2-9591-4425-8405-08831D45EDE6}"/>
              </a:ext>
            </a:extLst>
          </p:cNvPr>
          <p:cNvPicPr/>
          <p:nvPr/>
        </p:nvPicPr>
        <p:blipFill>
          <a:blip r:embed="rId3" cstate="email">
            <a:extLst>
              <a:ext uri="{28A0092B-C50C-407E-A947-70E740481C1C}">
                <a14:useLocalDpi xmlns:a14="http://schemas.microsoft.com/office/drawing/2010/main"/>
              </a:ext>
            </a:extLst>
          </a:blip>
          <a:stretch>
            <a:fillRect/>
          </a:stretch>
        </p:blipFill>
        <p:spPr>
          <a:xfrm>
            <a:off x="8975526" y="127002"/>
            <a:ext cx="2808312" cy="834415"/>
          </a:xfrm>
          <a:prstGeom prst="rect">
            <a:avLst/>
          </a:prstGeom>
        </p:spPr>
      </p:pic>
      <p:pic>
        <p:nvPicPr>
          <p:cNvPr id="7" name="Billede 6">
            <a:extLst>
              <a:ext uri="{FF2B5EF4-FFF2-40B4-BE49-F238E27FC236}">
                <a16:creationId xmlns:a16="http://schemas.microsoft.com/office/drawing/2014/main" id="{E7997FDF-B20A-425E-83A7-587D5B1B9BCB}"/>
              </a:ext>
            </a:extLst>
          </p:cNvPr>
          <p:cNvPicPr/>
          <p:nvPr/>
        </p:nvPicPr>
        <p:blipFill>
          <a:blip r:embed="rId4" cstate="email">
            <a:extLst>
              <a:ext uri="{28A0092B-C50C-407E-A947-70E740481C1C}">
                <a14:useLocalDpi xmlns:a14="http://schemas.microsoft.com/office/drawing/2010/main"/>
              </a:ext>
            </a:extLst>
          </a:blip>
          <a:stretch>
            <a:fillRect/>
          </a:stretch>
        </p:blipFill>
        <p:spPr>
          <a:xfrm>
            <a:off x="10116524" y="4816971"/>
            <a:ext cx="1599565" cy="1279525"/>
          </a:xfrm>
          <a:prstGeom prst="rect">
            <a:avLst/>
          </a:prstGeom>
        </p:spPr>
      </p:pic>
      <p:pic>
        <p:nvPicPr>
          <p:cNvPr id="8" name="Billede 5" descr="Et billede, der indeholder tekst&#10;&#10;Automatisk genereret beskrivelse">
            <a:extLst>
              <a:ext uri="{FF2B5EF4-FFF2-40B4-BE49-F238E27FC236}">
                <a16:creationId xmlns:a16="http://schemas.microsoft.com/office/drawing/2014/main" id="{3C37950A-FA05-491C-BE1E-B129C9D2246E}"/>
              </a:ext>
            </a:extLst>
          </p:cNvPr>
          <p:cNvPicPr/>
          <p:nvPr/>
        </p:nvPicPr>
        <p:blipFill>
          <a:blip r:embed="rId5" cstate="email">
            <a:extLst>
              <a:ext uri="{28A0092B-C50C-407E-A947-70E740481C1C}">
                <a14:useLocalDpi xmlns:a14="http://schemas.microsoft.com/office/drawing/2010/main"/>
              </a:ext>
            </a:extLst>
          </a:blip>
          <a:stretch>
            <a:fillRect/>
          </a:stretch>
        </p:blipFill>
        <p:spPr>
          <a:xfrm>
            <a:off x="10004144" y="6119390"/>
            <a:ext cx="1696085" cy="523875"/>
          </a:xfrm>
          <a:prstGeom prst="rect">
            <a:avLst/>
          </a:prstGeom>
        </p:spPr>
      </p:pic>
    </p:spTree>
    <p:extLst>
      <p:ext uri="{BB962C8B-B14F-4D97-AF65-F5344CB8AC3E}">
        <p14:creationId xmlns:p14="http://schemas.microsoft.com/office/powerpoint/2010/main" val="3939122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578" y="-27384"/>
            <a:ext cx="13407410" cy="6885384"/>
          </a:xfrm>
          <a:prstGeom prst="rect">
            <a:avLst/>
          </a:prstGeom>
        </p:spPr>
      </p:pic>
      <p:sp>
        <p:nvSpPr>
          <p:cNvPr id="4" name="TextBox 3"/>
          <p:cNvSpPr txBox="1"/>
          <p:nvPr/>
        </p:nvSpPr>
        <p:spPr>
          <a:xfrm>
            <a:off x="3588664" y="346150"/>
            <a:ext cx="8244631" cy="7402026"/>
          </a:xfrm>
          <a:prstGeom prst="rect">
            <a:avLst/>
          </a:prstGeom>
          <a:noFill/>
        </p:spPr>
        <p:txBody>
          <a:bodyPr wrap="square" rtlCol="0">
            <a:spAutoFit/>
          </a:bodyPr>
          <a:lstStyle/>
          <a:p>
            <a:pPr fontAlgn="base">
              <a:spcBef>
                <a:spcPct val="50000"/>
              </a:spcBef>
              <a:spcAft>
                <a:spcPct val="0"/>
              </a:spcAft>
              <a:defRPr/>
            </a:pPr>
            <a:r>
              <a:rPr lang="da-DK" sz="2800" b="1" dirty="0">
                <a:solidFill>
                  <a:srgbClr val="99CCFF"/>
                </a:solidFill>
              </a:rPr>
              <a:t>The </a:t>
            </a:r>
            <a:r>
              <a:rPr lang="da-DK" sz="2800" b="1" dirty="0" err="1">
                <a:solidFill>
                  <a:srgbClr val="99CCFF"/>
                </a:solidFill>
              </a:rPr>
              <a:t>promises</a:t>
            </a:r>
            <a:r>
              <a:rPr lang="da-DK" sz="2800" b="1" dirty="0">
                <a:solidFill>
                  <a:srgbClr val="99CCFF"/>
                </a:solidFill>
              </a:rPr>
              <a:t> of the Digital Transition…</a:t>
            </a:r>
          </a:p>
          <a:p>
            <a:pPr fontAlgn="base">
              <a:spcBef>
                <a:spcPct val="50000"/>
              </a:spcBef>
              <a:spcAft>
                <a:spcPct val="0"/>
              </a:spcAft>
              <a:defRPr/>
            </a:pPr>
            <a:r>
              <a:rPr lang="en-US" sz="2800" dirty="0">
                <a:solidFill>
                  <a:srgbClr val="99CCFF"/>
                </a:solidFill>
              </a:rPr>
              <a:t>  - More effective governance </a:t>
            </a:r>
          </a:p>
          <a:p>
            <a:pPr>
              <a:spcBef>
                <a:spcPts val="600"/>
              </a:spcBef>
              <a:defRPr/>
            </a:pPr>
            <a:r>
              <a:rPr lang="en-US" sz="2800" dirty="0">
                <a:solidFill>
                  <a:srgbClr val="99CCFF"/>
                </a:solidFill>
              </a:rPr>
              <a:t>   - More innovation </a:t>
            </a:r>
          </a:p>
          <a:p>
            <a:pPr>
              <a:spcBef>
                <a:spcPts val="600"/>
              </a:spcBef>
              <a:defRPr/>
            </a:pPr>
            <a:r>
              <a:rPr lang="en-US" sz="2800" dirty="0">
                <a:solidFill>
                  <a:srgbClr val="99CCFF"/>
                </a:solidFill>
              </a:rPr>
              <a:t>    - Less fragmentation</a:t>
            </a:r>
          </a:p>
          <a:p>
            <a:pPr>
              <a:spcBef>
                <a:spcPts val="600"/>
              </a:spcBef>
              <a:defRPr/>
            </a:pPr>
            <a:r>
              <a:rPr lang="en-US" sz="2800" dirty="0">
                <a:solidFill>
                  <a:srgbClr val="99CCFF"/>
                </a:solidFill>
              </a:rPr>
              <a:t>     - Supporting Sustainability Transition</a:t>
            </a:r>
          </a:p>
          <a:p>
            <a:pPr lvl="1" algn="ctr">
              <a:spcBef>
                <a:spcPts val="600"/>
              </a:spcBef>
              <a:defRPr/>
            </a:pPr>
            <a:endParaRPr lang="en-US" sz="2800" b="1" dirty="0">
              <a:solidFill>
                <a:srgbClr val="99CCFF"/>
              </a:solidFill>
            </a:endParaRPr>
          </a:p>
          <a:p>
            <a:pPr lvl="1" algn="ctr">
              <a:spcBef>
                <a:spcPts val="600"/>
              </a:spcBef>
              <a:defRPr/>
            </a:pPr>
            <a:r>
              <a:rPr lang="en-US" sz="2800" b="1" dirty="0">
                <a:solidFill>
                  <a:srgbClr val="99CCFF"/>
                </a:solidFill>
              </a:rPr>
              <a:t>BUT…what are the challenges?</a:t>
            </a:r>
          </a:p>
          <a:p>
            <a:pPr marL="1371600" lvl="2" indent="-274320" algn="ctr">
              <a:spcBef>
                <a:spcPts val="600"/>
              </a:spcBef>
              <a:buFontTx/>
              <a:buChar char="-"/>
              <a:defRPr/>
            </a:pPr>
            <a:r>
              <a:rPr lang="en-US" sz="2800" dirty="0">
                <a:solidFill>
                  <a:srgbClr val="99CCFF"/>
                </a:solidFill>
              </a:rPr>
              <a:t>Social disruptions and polarization</a:t>
            </a:r>
          </a:p>
          <a:p>
            <a:pPr marL="457200" indent="-274320" algn="ctr">
              <a:spcBef>
                <a:spcPts val="600"/>
              </a:spcBef>
              <a:buFontTx/>
              <a:buChar char="-"/>
              <a:defRPr/>
            </a:pPr>
            <a:r>
              <a:rPr lang="en-US" sz="2800" dirty="0">
                <a:solidFill>
                  <a:srgbClr val="99CCFF"/>
                </a:solidFill>
              </a:rPr>
              <a:t>Increasing inequality</a:t>
            </a:r>
          </a:p>
          <a:p>
            <a:pPr marL="457200" indent="-274320" algn="ctr">
              <a:spcBef>
                <a:spcPts val="600"/>
              </a:spcBef>
              <a:buFontTx/>
              <a:buChar char="-"/>
              <a:defRPr/>
            </a:pPr>
            <a:r>
              <a:rPr lang="en-US" sz="2800" dirty="0">
                <a:solidFill>
                  <a:srgbClr val="99CCFF"/>
                </a:solidFill>
              </a:rPr>
              <a:t>Security risks</a:t>
            </a:r>
          </a:p>
          <a:p>
            <a:pPr marL="2743200" lvl="5" indent="-274320" algn="ctr">
              <a:spcBef>
                <a:spcPts val="600"/>
              </a:spcBef>
              <a:buFontTx/>
              <a:buChar char="-"/>
              <a:defRPr/>
            </a:pPr>
            <a:r>
              <a:rPr lang="en-US" sz="2800" dirty="0">
                <a:solidFill>
                  <a:srgbClr val="99CCFF"/>
                </a:solidFill>
              </a:rPr>
              <a:t>Mis- and disinformation</a:t>
            </a:r>
            <a:endParaRPr lang="en-US" sz="2800" b="1" dirty="0">
              <a:solidFill>
                <a:srgbClr val="99CCFF"/>
              </a:solidFill>
            </a:endParaRPr>
          </a:p>
          <a:p>
            <a:pPr marL="1828800" lvl="3" indent="-457200" algn="ctr">
              <a:spcBef>
                <a:spcPts val="600"/>
              </a:spcBef>
              <a:buFont typeface="Arial" panose="020B0604020202020204" pitchFamily="34" charset="0"/>
              <a:buChar char="•"/>
              <a:defRPr/>
            </a:pPr>
            <a:endParaRPr lang="en-US" sz="2800" b="1" dirty="0">
              <a:solidFill>
                <a:srgbClr val="99CCFF"/>
              </a:solidFill>
            </a:endParaRPr>
          </a:p>
          <a:p>
            <a:pPr algn="ctr">
              <a:spcBef>
                <a:spcPts val="600"/>
              </a:spcBef>
              <a:defRPr/>
            </a:pPr>
            <a:r>
              <a:rPr lang="en-US" sz="2800" dirty="0">
                <a:solidFill>
                  <a:srgbClr val="99CCFF"/>
                </a:solidFill>
              </a:rPr>
              <a:t> </a:t>
            </a:r>
            <a:endParaRPr lang="da-DK" sz="2800" dirty="0">
              <a:solidFill>
                <a:srgbClr val="99CCFF"/>
              </a:solidFill>
            </a:endParaRPr>
          </a:p>
          <a:p>
            <a:pPr fontAlgn="base">
              <a:spcBef>
                <a:spcPct val="50000"/>
              </a:spcBef>
              <a:spcAft>
                <a:spcPct val="0"/>
              </a:spcAft>
              <a:defRPr/>
            </a:pPr>
            <a:endParaRPr lang="en-US" sz="2800" dirty="0">
              <a:solidFill>
                <a:srgbClr val="99CCFF"/>
              </a:solidFill>
            </a:endParaRPr>
          </a:p>
        </p:txBody>
      </p:sp>
      <p:sp>
        <p:nvSpPr>
          <p:cNvPr id="6" name="Rectangle 5"/>
          <p:cNvSpPr/>
          <p:nvPr/>
        </p:nvSpPr>
        <p:spPr>
          <a:xfrm>
            <a:off x="191282" y="3627021"/>
            <a:ext cx="2807580" cy="954107"/>
          </a:xfrm>
          <a:prstGeom prst="rect">
            <a:avLst/>
          </a:prstGeom>
        </p:spPr>
        <p:txBody>
          <a:bodyPr wrap="square">
            <a:spAutoFit/>
          </a:bodyPr>
          <a:lstStyle/>
          <a:p>
            <a:r>
              <a:rPr lang="en-US" dirty="0">
                <a:solidFill>
                  <a:schemeClr val="bg1"/>
                </a:solidFill>
              </a:rPr>
              <a:t>Presented at  </a:t>
            </a:r>
            <a:r>
              <a:rPr lang="en-US" dirty="0" err="1">
                <a:solidFill>
                  <a:schemeClr val="bg1"/>
                </a:solidFill>
              </a:rPr>
              <a:t>Christianborg</a:t>
            </a:r>
            <a:endParaRPr lang="en-US" dirty="0">
              <a:solidFill>
                <a:schemeClr val="bg1"/>
              </a:solidFill>
            </a:endParaRPr>
          </a:p>
          <a:p>
            <a:r>
              <a:rPr lang="en-US" dirty="0">
                <a:solidFill>
                  <a:schemeClr val="bg1"/>
                </a:solidFill>
              </a:rPr>
              <a:t>25th marts 2019</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92947">
            <a:off x="426271" y="208165"/>
            <a:ext cx="2484859" cy="3452121"/>
          </a:xfrm>
          <a:prstGeom prst="rect">
            <a:avLst/>
          </a:prstGeom>
          <a:ln>
            <a:solidFill>
              <a:schemeClr val="tx1"/>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038322">
            <a:off x="2088775" y="3033168"/>
            <a:ext cx="2444601" cy="3650320"/>
          </a:xfrm>
          <a:prstGeom prst="rect">
            <a:avLst/>
          </a:prstGeom>
          <a:ln w="9525">
            <a:solidFill>
              <a:schemeClr val="tx1"/>
            </a:solidFill>
          </a:ln>
        </p:spPr>
      </p:pic>
      <p:sp>
        <p:nvSpPr>
          <p:cNvPr id="9" name="Rectangle 8"/>
          <p:cNvSpPr/>
          <p:nvPr/>
        </p:nvSpPr>
        <p:spPr>
          <a:xfrm>
            <a:off x="0" y="5445224"/>
            <a:ext cx="2807946" cy="584699"/>
          </a:xfrm>
          <a:prstGeom prst="rect">
            <a:avLst/>
          </a:prstGeom>
        </p:spPr>
        <p:txBody>
          <a:bodyPr wrap="square">
            <a:spAutoFit/>
          </a:bodyPr>
          <a:lstStyle/>
          <a:p>
            <a:r>
              <a:rPr lang="en-US" dirty="0">
                <a:solidFill>
                  <a:schemeClr val="bg1"/>
                </a:solidFill>
              </a:rPr>
              <a:t>EC Joint Research Centre, 2022</a:t>
            </a:r>
          </a:p>
        </p:txBody>
      </p:sp>
    </p:spTree>
    <p:extLst>
      <p:ext uri="{BB962C8B-B14F-4D97-AF65-F5344CB8AC3E}">
        <p14:creationId xmlns:p14="http://schemas.microsoft.com/office/powerpoint/2010/main" val="310647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500"/>
                                        <p:tgtEl>
                                          <p:spTgt spid="4">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500"/>
                                        <p:tgtEl>
                                          <p:spTgt spid="4">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Effect transition="in" filter="fade">
                                      <p:cBhvr>
                                        <p:cTn id="61" dur="500"/>
                                        <p:tgtEl>
                                          <p:spTgt spid="4">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xEl>
                                              <p:pRg st="12" end="12"/>
                                            </p:txEl>
                                          </p:spTgt>
                                        </p:tgtEl>
                                        <p:attrNameLst>
                                          <p:attrName>style.visibility</p:attrName>
                                        </p:attrNameLst>
                                      </p:cBhvr>
                                      <p:to>
                                        <p:strVal val="visible"/>
                                      </p:to>
                                    </p:set>
                                    <p:animEffect transition="in" filter="fade">
                                      <p:cBhvr>
                                        <p:cTn id="66"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P spid="9" grpId="0"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2638" y="160338"/>
            <a:ext cx="10774300" cy="708083"/>
          </a:xfrm>
        </p:spPr>
        <p:txBody>
          <a:bodyPr/>
          <a:lstStyle/>
          <a:p>
            <a:r>
              <a:rPr lang="en-US" sz="2900" dirty="0">
                <a:solidFill>
                  <a:schemeClr val="tx1"/>
                </a:solidFill>
              </a:rPr>
              <a:t>The EU Data Strategy– enabling data-driven prosperity in EU </a:t>
            </a:r>
            <a:endParaRPr lang="da-DK" sz="2900" dirty="0">
              <a:solidFill>
                <a:schemeClr val="tx1"/>
              </a:solidFill>
            </a:endParaRPr>
          </a:p>
        </p:txBody>
      </p:sp>
      <p:sp>
        <p:nvSpPr>
          <p:cNvPr id="3" name="Pladsholder til indhold 2"/>
          <p:cNvSpPr>
            <a:spLocks noGrp="1"/>
          </p:cNvSpPr>
          <p:nvPr>
            <p:ph sz="half" idx="1"/>
          </p:nvPr>
        </p:nvSpPr>
        <p:spPr>
          <a:xfrm>
            <a:off x="982638" y="1196752"/>
            <a:ext cx="10873208" cy="5184576"/>
          </a:xfrm>
        </p:spPr>
        <p:txBody>
          <a:bodyPr/>
          <a:lstStyle/>
          <a:p>
            <a:r>
              <a:rPr lang="en-US" sz="2000" dirty="0"/>
              <a:t>Europe is at the heart of a digital revolution affecting almost every domain of the economy, policies and citizens' lifestyles in general.</a:t>
            </a:r>
          </a:p>
          <a:p>
            <a:pPr marL="0" indent="0">
              <a:buNone/>
            </a:pPr>
            <a:endParaRPr lang="en-US" sz="2000" dirty="0"/>
          </a:p>
          <a:p>
            <a:r>
              <a:rPr lang="en-US" sz="2000" dirty="0"/>
              <a:t>Data is an essential resource for the green economy, competitiveness, innovation, job creation and societal progress; therefore, it is important to ensure that the digital transition will be sustainable and beneficial for all (Otto, ten </a:t>
            </a:r>
            <a:r>
              <a:rPr lang="en-US" sz="2000" dirty="0" err="1"/>
              <a:t>Hompel</a:t>
            </a:r>
            <a:r>
              <a:rPr lang="en-US" sz="2000" dirty="0"/>
              <a:t>, and Wrobel 2022)</a:t>
            </a:r>
          </a:p>
          <a:p>
            <a:endParaRPr lang="en-US" sz="2000" dirty="0"/>
          </a:p>
          <a:p>
            <a:r>
              <a:rPr lang="en-US" sz="2000" dirty="0"/>
              <a:t>Despite the exponential growth of data produced and the value potential they bear for society and the economy, the use of this data is suboptimal and therefore its value is not exploited. Three critical reasons:  </a:t>
            </a:r>
          </a:p>
          <a:p>
            <a:pPr marL="760500" lvl="2" indent="-342900">
              <a:buFont typeface="+mj-lt"/>
              <a:buAutoNum type="arabicPeriod"/>
            </a:pPr>
            <a:r>
              <a:rPr lang="en-US" sz="2000" dirty="0"/>
              <a:t>Lack of trust between data providers and data users</a:t>
            </a:r>
          </a:p>
          <a:p>
            <a:pPr marL="760500" lvl="2" indent="-342900">
              <a:buFont typeface="+mj-lt"/>
              <a:buAutoNum type="arabicPeriod"/>
            </a:pPr>
            <a:r>
              <a:rPr lang="en-US" sz="2000" dirty="0"/>
              <a:t>Regulatory and technical issues around reuse of public sector data and around collecting data for the common good </a:t>
            </a:r>
          </a:p>
          <a:p>
            <a:pPr marL="760500" lvl="2" indent="-342900">
              <a:buFont typeface="+mj-lt"/>
              <a:buAutoNum type="arabicPeriod"/>
            </a:pPr>
            <a:r>
              <a:rPr lang="en-US" sz="2000" dirty="0"/>
              <a:t>Limited accessibility and availability of data </a:t>
            </a:r>
          </a:p>
          <a:p>
            <a:endParaRPr lang="en-US" sz="2000" dirty="0"/>
          </a:p>
          <a:p>
            <a:endParaRPr lang="en-US" sz="2000" dirty="0"/>
          </a:p>
        </p:txBody>
      </p:sp>
      <p:sp>
        <p:nvSpPr>
          <p:cNvPr id="4" name="Pladsholder til sidefod 3"/>
          <p:cNvSpPr>
            <a:spLocks noGrp="1"/>
          </p:cNvSpPr>
          <p:nvPr>
            <p:ph type="ftr" sz="quarter" idx="10"/>
          </p:nvPr>
        </p:nvSpPr>
        <p:spPr/>
        <p:txBody>
          <a:bodyPr/>
          <a:lstStyle/>
          <a:p>
            <a:endParaRPr lang="da-DK" dirty="0"/>
          </a:p>
        </p:txBody>
      </p:sp>
      <p:sp>
        <p:nvSpPr>
          <p:cNvPr id="5" name="Pladsholder til slidenummer 4"/>
          <p:cNvSpPr>
            <a:spLocks noGrp="1"/>
          </p:cNvSpPr>
          <p:nvPr>
            <p:ph type="sldNum" sz="quarter" idx="11"/>
          </p:nvPr>
        </p:nvSpPr>
        <p:spPr/>
        <p:txBody>
          <a:bodyPr/>
          <a:lstStyle/>
          <a:p>
            <a:fld id="{103EA872-A674-449B-A120-B97244F8E91D}" type="slidenum">
              <a:rPr lang="da-DK" smtClean="0"/>
              <a:pPr/>
              <a:t>11</a:t>
            </a:fld>
            <a:endParaRPr lang="da-DK" dirty="0"/>
          </a:p>
        </p:txBody>
      </p:sp>
      <p:sp>
        <p:nvSpPr>
          <p:cNvPr id="14" name="AutoShape 2" descr="\\dfs.env.dtu.dk\ENV\Department\Administration\Formidling\Kommunikation\Institutpr%C3%A6sentation\SEESmedia-0552-Web.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166982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Arrow Connector 38"/>
          <p:cNvCxnSpPr/>
          <p:nvPr/>
        </p:nvCxnSpPr>
        <p:spPr bwMode="auto">
          <a:xfrm>
            <a:off x="6234692" y="4765085"/>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sp>
        <p:nvSpPr>
          <p:cNvPr id="31" name="Rounded Rectangle 30"/>
          <p:cNvSpPr/>
          <p:nvPr/>
        </p:nvSpPr>
        <p:spPr bwMode="auto">
          <a:xfrm>
            <a:off x="6718320" y="3859612"/>
            <a:ext cx="3070435" cy="929639"/>
          </a:xfrm>
          <a:prstGeom prst="roundRect">
            <a:avLst/>
          </a:prstGeom>
          <a:solidFill>
            <a:schemeClr val="accent2">
              <a:lumMod val="50000"/>
            </a:schemeClr>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chemeClr val="bg1"/>
              </a:solidFill>
              <a:effectLst/>
              <a:latin typeface="+mn-lt"/>
              <a:ea typeface="ＭＳ Ｐゴシック" pitchFamily="-80" charset="-128"/>
            </a:endParaRPr>
          </a:p>
        </p:txBody>
      </p:sp>
      <p:sp>
        <p:nvSpPr>
          <p:cNvPr id="22" name="Rounded Rectangle 21"/>
          <p:cNvSpPr/>
          <p:nvPr/>
        </p:nvSpPr>
        <p:spPr bwMode="auto">
          <a:xfrm>
            <a:off x="3585704" y="3873060"/>
            <a:ext cx="3077102" cy="902741"/>
          </a:xfrm>
          <a:prstGeom prst="roundRect">
            <a:avLst/>
          </a:prstGeom>
          <a:solidFill>
            <a:schemeClr val="accent2">
              <a:lumMod val="50000"/>
            </a:schemeClr>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chemeClr val="bg1"/>
              </a:solidFill>
              <a:effectLst/>
              <a:latin typeface="+mn-lt"/>
              <a:ea typeface="ＭＳ Ｐゴシック" pitchFamily="-80" charset="-128"/>
            </a:endParaRPr>
          </a:p>
        </p:txBody>
      </p:sp>
      <p:sp>
        <p:nvSpPr>
          <p:cNvPr id="2" name="Titel 1"/>
          <p:cNvSpPr>
            <a:spLocks noGrp="1"/>
          </p:cNvSpPr>
          <p:nvPr>
            <p:ph type="title"/>
          </p:nvPr>
        </p:nvSpPr>
        <p:spPr>
          <a:xfrm>
            <a:off x="995223" y="429502"/>
            <a:ext cx="9312374" cy="410585"/>
          </a:xfrm>
        </p:spPr>
        <p:txBody>
          <a:bodyPr/>
          <a:lstStyle/>
          <a:p>
            <a:r>
              <a:rPr lang="en-US" dirty="0">
                <a:solidFill>
                  <a:schemeClr val="tx1"/>
                </a:solidFill>
              </a:rPr>
              <a:t>European Data Strategy: Why needed?</a:t>
            </a:r>
            <a:endParaRPr lang="da-DK" dirty="0">
              <a:solidFill>
                <a:schemeClr val="tx1"/>
              </a:solidFill>
            </a:endParaRPr>
          </a:p>
        </p:txBody>
      </p:sp>
      <p:sp>
        <p:nvSpPr>
          <p:cNvPr id="4" name="Pladsholder til sidefod 3"/>
          <p:cNvSpPr>
            <a:spLocks noGrp="1"/>
          </p:cNvSpPr>
          <p:nvPr>
            <p:ph type="ftr" sz="quarter" idx="10"/>
          </p:nvPr>
        </p:nvSpPr>
        <p:spPr>
          <a:xfrm>
            <a:off x="0" y="7421110"/>
            <a:ext cx="0" cy="0"/>
          </a:xfrm>
        </p:spPr>
        <p:txBody>
          <a:bodyPr/>
          <a:lstStyle/>
          <a:p>
            <a:endParaRPr lang="da-DK" dirty="0"/>
          </a:p>
        </p:txBody>
      </p:sp>
      <p:sp>
        <p:nvSpPr>
          <p:cNvPr id="5" name="Pladsholder til slidenummer 4"/>
          <p:cNvSpPr>
            <a:spLocks noGrp="1"/>
          </p:cNvSpPr>
          <p:nvPr>
            <p:ph type="sldNum" sz="quarter" idx="11"/>
          </p:nvPr>
        </p:nvSpPr>
        <p:spPr>
          <a:xfrm>
            <a:off x="11506450" y="6724593"/>
            <a:ext cx="432600" cy="316800"/>
          </a:xfrm>
        </p:spPr>
        <p:txBody>
          <a:bodyPr/>
          <a:lstStyle/>
          <a:p>
            <a:fld id="{103EA872-A674-449B-A120-B97244F8E91D}" type="slidenum">
              <a:rPr lang="da-DK" smtClean="0"/>
              <a:pPr/>
              <a:t>12</a:t>
            </a:fld>
            <a:endParaRPr lang="da-DK" dirty="0"/>
          </a:p>
        </p:txBody>
      </p:sp>
      <p:sp>
        <p:nvSpPr>
          <p:cNvPr id="8" name="Rounded Rectangle 7"/>
          <p:cNvSpPr/>
          <p:nvPr/>
        </p:nvSpPr>
        <p:spPr bwMode="auto">
          <a:xfrm>
            <a:off x="753738" y="1160577"/>
            <a:ext cx="2592288" cy="914400"/>
          </a:xfrm>
          <a:prstGeom prst="roundRect">
            <a:avLst/>
          </a:prstGeom>
          <a:solidFill>
            <a:srgbClr val="008737"/>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spcBef>
                <a:spcPts val="432"/>
              </a:spcBef>
            </a:pPr>
            <a:r>
              <a:rPr lang="en-US" sz="1800" dirty="0">
                <a:solidFill>
                  <a:schemeClr val="bg1"/>
                </a:solidFill>
              </a:rPr>
              <a:t>Low trust in data sharing  </a:t>
            </a:r>
            <a:endParaRPr lang="da-DK" sz="1800" dirty="0" err="1">
              <a:solidFill>
                <a:schemeClr val="bg1"/>
              </a:solidFill>
            </a:endParaRPr>
          </a:p>
        </p:txBody>
      </p:sp>
      <p:sp>
        <p:nvSpPr>
          <p:cNvPr id="9" name="Rounded Rectangle 8"/>
          <p:cNvSpPr/>
          <p:nvPr/>
        </p:nvSpPr>
        <p:spPr bwMode="auto">
          <a:xfrm>
            <a:off x="3997693" y="1147316"/>
            <a:ext cx="3528392" cy="914400"/>
          </a:xfrm>
          <a:prstGeom prst="roundRect">
            <a:avLst/>
          </a:prstGeom>
          <a:solidFill>
            <a:srgbClr val="008737"/>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pitchFamily="-80" charset="-128"/>
              </a:rPr>
              <a:t>Issues around reuse of public sector data and collecting data</a:t>
            </a:r>
            <a:r>
              <a:rPr kumimoji="0" lang="en-US" sz="1800" b="0" i="0" u="none" strike="noStrike" cap="none" normalizeH="0" dirty="0">
                <a:ln>
                  <a:noFill/>
                </a:ln>
                <a:solidFill>
                  <a:srgbClr val="FFFFFF"/>
                </a:solidFill>
                <a:effectLst/>
                <a:latin typeface="+mn-lt"/>
                <a:ea typeface="ＭＳ Ｐゴシック" pitchFamily="-80" charset="-128"/>
              </a:rPr>
              <a:t> for the common good</a:t>
            </a:r>
            <a:r>
              <a:rPr kumimoji="0" lang="en-US" sz="1800" b="0" i="0" u="none" strike="noStrike" cap="none" normalizeH="0" baseline="0" dirty="0">
                <a:ln>
                  <a:noFill/>
                </a:ln>
                <a:solidFill>
                  <a:srgbClr val="FFFFFF"/>
                </a:solidFill>
                <a:effectLst/>
                <a:latin typeface="+mn-lt"/>
                <a:ea typeface="ＭＳ Ｐゴシック" pitchFamily="-80" charset="-128"/>
              </a:rPr>
              <a:t> </a:t>
            </a:r>
            <a:endParaRPr kumimoji="0" lang="da-DK" sz="1800" b="0" i="0" u="none" strike="noStrike" cap="none" normalizeH="0" baseline="0" dirty="0" err="1">
              <a:ln>
                <a:noFill/>
              </a:ln>
              <a:solidFill>
                <a:srgbClr val="FFFFFF"/>
              </a:solidFill>
              <a:effectLst/>
              <a:latin typeface="+mn-lt"/>
              <a:ea typeface="ＭＳ Ｐゴシック" pitchFamily="-80" charset="-128"/>
            </a:endParaRPr>
          </a:p>
        </p:txBody>
      </p:sp>
      <p:sp>
        <p:nvSpPr>
          <p:cNvPr id="12" name="Rounded Rectangle 11"/>
          <p:cNvSpPr/>
          <p:nvPr/>
        </p:nvSpPr>
        <p:spPr bwMode="auto">
          <a:xfrm>
            <a:off x="8291979" y="1155636"/>
            <a:ext cx="2952328" cy="914400"/>
          </a:xfrm>
          <a:prstGeom prst="roundRect">
            <a:avLst/>
          </a:prstGeom>
          <a:solidFill>
            <a:srgbClr val="008737"/>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spcBef>
                <a:spcPts val="432"/>
              </a:spcBef>
            </a:pPr>
            <a:r>
              <a:rPr lang="en-US" sz="1800" dirty="0">
                <a:solidFill>
                  <a:schemeClr val="bg1"/>
                </a:solidFill>
              </a:rPr>
              <a:t>Technical obstacles to data  reuse</a:t>
            </a:r>
            <a:endParaRPr lang="da-DK" sz="1800" dirty="0" err="1">
              <a:solidFill>
                <a:schemeClr val="bg1"/>
              </a:solidFill>
            </a:endParaRPr>
          </a:p>
        </p:txBody>
      </p:sp>
      <p:sp>
        <p:nvSpPr>
          <p:cNvPr id="16" name="Rounded Rectangle 15"/>
          <p:cNvSpPr/>
          <p:nvPr/>
        </p:nvSpPr>
        <p:spPr bwMode="auto">
          <a:xfrm>
            <a:off x="753738" y="2494392"/>
            <a:ext cx="10297856" cy="733366"/>
          </a:xfrm>
          <a:prstGeom prst="roundRect">
            <a:avLst/>
          </a:prstGeom>
          <a:solidFill>
            <a:schemeClr val="accent1"/>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2400" b="0" i="0" u="none" strike="noStrike" cap="none" normalizeH="0" baseline="0" dirty="0">
                <a:ln>
                  <a:noFill/>
                </a:ln>
                <a:solidFill>
                  <a:srgbClr val="FFFFFF"/>
                </a:solidFill>
                <a:effectLst/>
                <a:latin typeface="+mn-lt"/>
                <a:ea typeface="ＭＳ Ｐゴシック" pitchFamily="-80" charset="-128"/>
              </a:rPr>
              <a:t>Limited</a:t>
            </a:r>
            <a:r>
              <a:rPr kumimoji="0" lang="en-US" sz="2400" b="0" i="0" u="none" strike="noStrike" cap="none" normalizeH="0" dirty="0">
                <a:ln>
                  <a:noFill/>
                </a:ln>
                <a:solidFill>
                  <a:srgbClr val="FFFFFF"/>
                </a:solidFill>
                <a:effectLst/>
                <a:latin typeface="+mn-lt"/>
                <a:ea typeface="ＭＳ Ｐゴシック" pitchFamily="-80" charset="-128"/>
              </a:rPr>
              <a:t> data sharing despite its economic and social potentials</a:t>
            </a:r>
            <a:endParaRPr kumimoji="0" lang="da-DK" sz="2400" b="0" i="0" u="none" strike="noStrike" cap="none" normalizeH="0" baseline="0" dirty="0" err="1">
              <a:ln>
                <a:noFill/>
              </a:ln>
              <a:solidFill>
                <a:srgbClr val="FFFFFF"/>
              </a:solidFill>
              <a:effectLst/>
              <a:latin typeface="+mn-lt"/>
              <a:ea typeface="ＭＳ Ｐゴシック" pitchFamily="-80" charset="-128"/>
            </a:endParaRPr>
          </a:p>
        </p:txBody>
      </p:sp>
      <p:grpSp>
        <p:nvGrpSpPr>
          <p:cNvPr id="11" name="Group 10"/>
          <p:cNvGrpSpPr/>
          <p:nvPr/>
        </p:nvGrpSpPr>
        <p:grpSpPr>
          <a:xfrm>
            <a:off x="406549" y="3846063"/>
            <a:ext cx="3131900" cy="919022"/>
            <a:chOff x="419875" y="3686178"/>
            <a:chExt cx="3131900" cy="968474"/>
          </a:xfrm>
        </p:grpSpPr>
        <p:sp>
          <p:nvSpPr>
            <p:cNvPr id="17" name="Rounded Rectangle 16"/>
            <p:cNvSpPr/>
            <p:nvPr/>
          </p:nvSpPr>
          <p:spPr bwMode="auto">
            <a:xfrm>
              <a:off x="419875" y="3686178"/>
              <a:ext cx="3131900" cy="968474"/>
            </a:xfrm>
            <a:prstGeom prst="roundRect">
              <a:avLst/>
            </a:prstGeom>
            <a:solidFill>
              <a:schemeClr val="accent2">
                <a:lumMod val="50000"/>
              </a:schemeClr>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8" name="TextBox 17"/>
            <p:cNvSpPr txBox="1"/>
            <p:nvPr/>
          </p:nvSpPr>
          <p:spPr>
            <a:xfrm>
              <a:off x="430214" y="3874953"/>
              <a:ext cx="2986462" cy="553998"/>
            </a:xfrm>
            <a:prstGeom prst="rect">
              <a:avLst/>
            </a:prstGeom>
            <a:noFill/>
          </p:spPr>
          <p:txBody>
            <a:bodyPr wrap="square" lIns="0" tIns="0" rIns="0" bIns="0" rtlCol="0">
              <a:spAutoFit/>
            </a:bodyPr>
            <a:lstStyle/>
            <a:p>
              <a:pPr algn="ctr">
                <a:spcBef>
                  <a:spcPts val="432"/>
                </a:spcBef>
              </a:pPr>
              <a:r>
                <a:rPr lang="en-US" sz="1800" dirty="0">
                  <a:solidFill>
                    <a:schemeClr val="bg1"/>
                  </a:solidFill>
                  <a:latin typeface="+mn-lt"/>
                </a:rPr>
                <a:t>Consolidation of dominant market actors’ power </a:t>
              </a:r>
            </a:p>
          </p:txBody>
        </p:sp>
      </p:grpSp>
      <p:sp>
        <p:nvSpPr>
          <p:cNvPr id="19" name="Rounded Rectangle 18"/>
          <p:cNvSpPr/>
          <p:nvPr/>
        </p:nvSpPr>
        <p:spPr bwMode="auto">
          <a:xfrm>
            <a:off x="308869" y="5116854"/>
            <a:ext cx="1249833" cy="1081019"/>
          </a:xfrm>
          <a:prstGeom prst="roundRect">
            <a:avLst/>
          </a:prstGeom>
          <a:solidFill>
            <a:schemeClr val="accent2"/>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1200" b="0" i="0" u="none" strike="noStrike" cap="none" normalizeH="0" baseline="0" dirty="0">
                <a:ln>
                  <a:noFill/>
                </a:ln>
                <a:solidFill>
                  <a:srgbClr val="FFFFFF"/>
                </a:solidFill>
                <a:effectLst/>
                <a:latin typeface="+mn-lt"/>
                <a:ea typeface="ＭＳ Ｐゴシック" pitchFamily="-80" charset="-128"/>
              </a:rPr>
              <a:t>Data intermediation services from dominant firms</a:t>
            </a:r>
            <a:endParaRPr kumimoji="0" lang="da-DK" sz="1200" b="0" i="0" u="none" strike="noStrike" cap="none" normalizeH="0" baseline="0" dirty="0" err="1">
              <a:ln>
                <a:noFill/>
              </a:ln>
              <a:solidFill>
                <a:srgbClr val="FFFFFF"/>
              </a:solidFill>
              <a:effectLst/>
              <a:latin typeface="+mn-lt"/>
              <a:ea typeface="ＭＳ Ｐゴシック" pitchFamily="-80" charset="-128"/>
            </a:endParaRPr>
          </a:p>
        </p:txBody>
      </p:sp>
      <p:sp>
        <p:nvSpPr>
          <p:cNvPr id="20" name="Rounded Rectangle 19"/>
          <p:cNvSpPr/>
          <p:nvPr/>
        </p:nvSpPr>
        <p:spPr bwMode="auto">
          <a:xfrm>
            <a:off x="1521560" y="5017886"/>
            <a:ext cx="1045254" cy="1035072"/>
          </a:xfrm>
          <a:prstGeom prst="roundRect">
            <a:avLst/>
          </a:prstGeom>
          <a:solidFill>
            <a:schemeClr val="accent2"/>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lang="en-US" sz="1200" dirty="0">
                <a:solidFill>
                  <a:srgbClr val="FFFFFF"/>
                </a:solidFill>
                <a:latin typeface="+mn-lt"/>
              </a:rPr>
              <a:t>L</a:t>
            </a:r>
            <a:r>
              <a:rPr kumimoji="0" lang="en-US" sz="1200" b="0" i="0" u="none" strike="noStrike" cap="none" normalizeH="0" baseline="0" dirty="0">
                <a:ln>
                  <a:noFill/>
                </a:ln>
                <a:solidFill>
                  <a:srgbClr val="FFFFFF"/>
                </a:solidFill>
                <a:effectLst/>
                <a:latin typeface="+mn-lt"/>
                <a:ea typeface="ＭＳ Ｐゴシック" pitchFamily="-80" charset="-128"/>
              </a:rPr>
              <a:t>ack of competing offers and </a:t>
            </a:r>
            <a:r>
              <a:rPr kumimoji="0" lang="en-US" sz="1200" b="0" i="0" u="none" strike="noStrike" cap="none" normalizeH="0" dirty="0">
                <a:ln>
                  <a:noFill/>
                </a:ln>
                <a:solidFill>
                  <a:srgbClr val="FFFFFF"/>
                </a:solidFill>
                <a:effectLst/>
                <a:latin typeface="+mn-lt"/>
                <a:ea typeface="ＭＳ Ｐゴシック" pitchFamily="-80" charset="-128"/>
              </a:rPr>
              <a:t>harms to consumers</a:t>
            </a:r>
            <a:endParaRPr kumimoji="0" lang="da-DK" sz="1200" b="0" i="0" u="none" strike="noStrike" cap="none" normalizeH="0" baseline="0" dirty="0" err="1">
              <a:ln>
                <a:noFill/>
              </a:ln>
              <a:solidFill>
                <a:srgbClr val="FFFFFF"/>
              </a:solidFill>
              <a:effectLst/>
              <a:latin typeface="+mn-lt"/>
              <a:ea typeface="ＭＳ Ｐゴシック" pitchFamily="-80" charset="-128"/>
            </a:endParaRPr>
          </a:p>
        </p:txBody>
      </p:sp>
      <p:sp>
        <p:nvSpPr>
          <p:cNvPr id="21" name="Rounded Rectangle 20"/>
          <p:cNvSpPr/>
          <p:nvPr/>
        </p:nvSpPr>
        <p:spPr bwMode="auto">
          <a:xfrm>
            <a:off x="2486895" y="5197761"/>
            <a:ext cx="1133120" cy="1293985"/>
          </a:xfrm>
          <a:prstGeom prst="roundRect">
            <a:avLst/>
          </a:prstGeom>
          <a:solidFill>
            <a:schemeClr val="accent2"/>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lang="en-US" sz="1200" dirty="0">
                <a:solidFill>
                  <a:srgbClr val="FFFFFF"/>
                </a:solidFill>
                <a:latin typeface="+mn-lt"/>
              </a:rPr>
              <a:t>SMEs not engaged in data sharing due to transaction costs  </a:t>
            </a:r>
            <a:endParaRPr kumimoji="0" lang="da-DK" sz="1200" b="0" i="0" u="none" strike="noStrike" cap="none" normalizeH="0" baseline="0" dirty="0" err="1">
              <a:ln>
                <a:noFill/>
              </a:ln>
              <a:solidFill>
                <a:srgbClr val="FFFFFF"/>
              </a:solidFill>
              <a:effectLst/>
              <a:latin typeface="+mn-lt"/>
            </a:endParaRPr>
          </a:p>
        </p:txBody>
      </p:sp>
      <p:sp>
        <p:nvSpPr>
          <p:cNvPr id="24" name="Rounded Rectangle 23"/>
          <p:cNvSpPr/>
          <p:nvPr/>
        </p:nvSpPr>
        <p:spPr bwMode="auto">
          <a:xfrm>
            <a:off x="3728766" y="5116854"/>
            <a:ext cx="1193930" cy="1257943"/>
          </a:xfrm>
          <a:prstGeom prst="roundRect">
            <a:avLst/>
          </a:prstGeom>
          <a:solidFill>
            <a:schemeClr val="accent2"/>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lang="en-US" sz="1200" dirty="0">
                <a:solidFill>
                  <a:srgbClr val="FFFFFF"/>
                </a:solidFill>
                <a:latin typeface="+mn-lt"/>
              </a:rPr>
              <a:t>Unfulfilled potential for innovation and technology development</a:t>
            </a:r>
            <a:endParaRPr kumimoji="0" lang="da-DK" sz="1200" b="0" i="0" u="none" strike="noStrike" cap="none" normalizeH="0" baseline="0" dirty="0" err="1">
              <a:ln>
                <a:noFill/>
              </a:ln>
              <a:solidFill>
                <a:srgbClr val="FFFFFF"/>
              </a:solidFill>
              <a:effectLst/>
              <a:latin typeface="+mn-lt"/>
            </a:endParaRPr>
          </a:p>
        </p:txBody>
      </p:sp>
      <p:sp>
        <p:nvSpPr>
          <p:cNvPr id="25" name="Rounded Rectangle 24"/>
          <p:cNvSpPr/>
          <p:nvPr/>
        </p:nvSpPr>
        <p:spPr bwMode="auto">
          <a:xfrm>
            <a:off x="4867763" y="5038042"/>
            <a:ext cx="1094487" cy="1138418"/>
          </a:xfrm>
          <a:prstGeom prst="roundRect">
            <a:avLst/>
          </a:prstGeom>
          <a:solidFill>
            <a:srgbClr val="2F3EEA"/>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lang="en-US" sz="1200" dirty="0">
                <a:solidFill>
                  <a:srgbClr val="FFFFFF"/>
                </a:solidFill>
                <a:latin typeface="+mn-lt"/>
              </a:rPr>
              <a:t>Insufficient offer of data-based services and products</a:t>
            </a:r>
            <a:endParaRPr kumimoji="0" lang="da-DK" sz="1200" b="0" i="0" u="none" strike="noStrike" cap="none" normalizeH="0" baseline="0" dirty="0" err="1">
              <a:ln>
                <a:noFill/>
              </a:ln>
              <a:solidFill>
                <a:srgbClr val="FFFFFF"/>
              </a:solidFill>
              <a:effectLst/>
              <a:latin typeface="+mn-lt"/>
            </a:endParaRPr>
          </a:p>
        </p:txBody>
      </p:sp>
      <p:sp>
        <p:nvSpPr>
          <p:cNvPr id="26" name="Rounded Rectangle 25"/>
          <p:cNvSpPr/>
          <p:nvPr/>
        </p:nvSpPr>
        <p:spPr bwMode="auto">
          <a:xfrm>
            <a:off x="5925183" y="5100102"/>
            <a:ext cx="1047686" cy="977849"/>
          </a:xfrm>
          <a:prstGeom prst="roundRect">
            <a:avLst/>
          </a:prstGeom>
          <a:solidFill>
            <a:srgbClr val="2F3EEA"/>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1200" b="0" i="0" u="none" strike="noStrike" cap="none" normalizeH="0" baseline="0" dirty="0">
                <a:ln>
                  <a:noFill/>
                </a:ln>
                <a:solidFill>
                  <a:srgbClr val="FFFFFF"/>
                </a:solidFill>
                <a:effectLst/>
                <a:latin typeface="+mn-lt"/>
              </a:rPr>
              <a:t>Less job</a:t>
            </a:r>
            <a:r>
              <a:rPr kumimoji="0" lang="en-US" sz="1200" b="0" i="0" u="none" strike="noStrike" cap="none" normalizeH="0" dirty="0">
                <a:ln>
                  <a:noFill/>
                </a:ln>
                <a:solidFill>
                  <a:srgbClr val="FFFFFF"/>
                </a:solidFill>
                <a:effectLst/>
                <a:latin typeface="+mn-lt"/>
              </a:rPr>
              <a:t> creation: stagnation of data economy</a:t>
            </a:r>
            <a:endParaRPr kumimoji="0" lang="da-DK" sz="1200" b="0" i="0" u="none" strike="noStrike" cap="none" normalizeH="0" baseline="0" dirty="0" err="1">
              <a:ln>
                <a:noFill/>
              </a:ln>
              <a:solidFill>
                <a:srgbClr val="FFFFFF"/>
              </a:solidFill>
              <a:effectLst/>
              <a:latin typeface="+mn-lt"/>
            </a:endParaRPr>
          </a:p>
        </p:txBody>
      </p:sp>
      <p:sp>
        <p:nvSpPr>
          <p:cNvPr id="27" name="TextBox 26"/>
          <p:cNvSpPr txBox="1"/>
          <p:nvPr/>
        </p:nvSpPr>
        <p:spPr>
          <a:xfrm>
            <a:off x="3749638" y="4003095"/>
            <a:ext cx="2815970" cy="553998"/>
          </a:xfrm>
          <a:prstGeom prst="rect">
            <a:avLst/>
          </a:prstGeom>
          <a:noFill/>
        </p:spPr>
        <p:txBody>
          <a:bodyPr wrap="square" lIns="0" tIns="0" rIns="0" bIns="0" rtlCol="0">
            <a:spAutoFit/>
          </a:bodyPr>
          <a:lstStyle/>
          <a:p>
            <a:pPr algn="ctr">
              <a:spcBef>
                <a:spcPts val="432"/>
              </a:spcBef>
            </a:pPr>
            <a:r>
              <a:rPr lang="en-US" sz="1800" dirty="0">
                <a:solidFill>
                  <a:schemeClr val="bg1"/>
                </a:solidFill>
                <a:latin typeface="+mn-lt"/>
              </a:rPr>
              <a:t>Full economic and societal value is not unlocked </a:t>
            </a:r>
            <a:endParaRPr lang="da-DK" sz="1800" dirty="0" err="1">
              <a:solidFill>
                <a:schemeClr val="bg1"/>
              </a:solidFill>
              <a:latin typeface="+mn-lt"/>
            </a:endParaRPr>
          </a:p>
        </p:txBody>
      </p:sp>
      <p:sp>
        <p:nvSpPr>
          <p:cNvPr id="29" name="Rounded Rectangle 28"/>
          <p:cNvSpPr/>
          <p:nvPr/>
        </p:nvSpPr>
        <p:spPr bwMode="auto">
          <a:xfrm>
            <a:off x="7099165" y="5172664"/>
            <a:ext cx="1337870" cy="1213740"/>
          </a:xfrm>
          <a:prstGeom prst="roundRect">
            <a:avLst/>
          </a:prstGeom>
          <a:solidFill>
            <a:srgbClr val="2F3EEA"/>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lang="en-US" sz="1200" dirty="0">
                <a:solidFill>
                  <a:srgbClr val="FFFFFF"/>
                </a:solidFill>
                <a:latin typeface="+mn-lt"/>
              </a:rPr>
              <a:t>Internal market not fully developed and economy of scale not achieved </a:t>
            </a:r>
            <a:endParaRPr kumimoji="0" lang="da-DK" sz="1200" b="0" i="0" u="none" strike="noStrike" cap="none" normalizeH="0" baseline="0" dirty="0" err="1">
              <a:ln>
                <a:noFill/>
              </a:ln>
              <a:solidFill>
                <a:srgbClr val="FFFFFF"/>
              </a:solidFill>
              <a:effectLst/>
              <a:latin typeface="+mn-lt"/>
            </a:endParaRPr>
          </a:p>
        </p:txBody>
      </p:sp>
      <p:sp>
        <p:nvSpPr>
          <p:cNvPr id="30" name="Rounded Rectangle 29"/>
          <p:cNvSpPr/>
          <p:nvPr/>
        </p:nvSpPr>
        <p:spPr bwMode="auto">
          <a:xfrm>
            <a:off x="8431288" y="5211106"/>
            <a:ext cx="1207448" cy="1190928"/>
          </a:xfrm>
          <a:prstGeom prst="roundRect">
            <a:avLst/>
          </a:prstGeom>
          <a:solidFill>
            <a:srgbClr val="2F3EEA"/>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lang="en-US" sz="1200" dirty="0">
                <a:solidFill>
                  <a:srgbClr val="FFFFFF"/>
                </a:solidFill>
                <a:latin typeface="+mn-lt"/>
              </a:rPr>
              <a:t>No EU-wide data-driven products, services and research available</a:t>
            </a:r>
            <a:endParaRPr kumimoji="0" lang="da-DK" sz="1200" b="0" i="0" u="none" strike="noStrike" cap="none" normalizeH="0" baseline="0" dirty="0" err="1">
              <a:ln>
                <a:noFill/>
              </a:ln>
              <a:solidFill>
                <a:srgbClr val="FFFFFF"/>
              </a:solidFill>
              <a:effectLst/>
              <a:latin typeface="+mn-lt"/>
            </a:endParaRPr>
          </a:p>
        </p:txBody>
      </p:sp>
      <p:sp>
        <p:nvSpPr>
          <p:cNvPr id="32" name="TextBox 31"/>
          <p:cNvSpPr txBox="1"/>
          <p:nvPr/>
        </p:nvSpPr>
        <p:spPr>
          <a:xfrm>
            <a:off x="6818446" y="3910315"/>
            <a:ext cx="2820290" cy="830997"/>
          </a:xfrm>
          <a:prstGeom prst="rect">
            <a:avLst/>
          </a:prstGeom>
          <a:noFill/>
        </p:spPr>
        <p:txBody>
          <a:bodyPr wrap="square" lIns="0" tIns="0" rIns="0" bIns="0" rtlCol="0">
            <a:spAutoFit/>
          </a:bodyPr>
          <a:lstStyle/>
          <a:p>
            <a:pPr algn="ctr">
              <a:spcBef>
                <a:spcPts val="432"/>
              </a:spcBef>
            </a:pPr>
            <a:r>
              <a:rPr lang="en-US" sz="1800" dirty="0">
                <a:solidFill>
                  <a:schemeClr val="bg1"/>
                </a:solidFill>
                <a:latin typeface="+mn-lt"/>
              </a:rPr>
              <a:t>Lack of cross-border data driven innovation, products and services  </a:t>
            </a:r>
            <a:endParaRPr lang="da-DK" sz="1800" dirty="0" err="1">
              <a:solidFill>
                <a:schemeClr val="bg1"/>
              </a:solidFill>
              <a:latin typeface="+mn-lt"/>
            </a:endParaRPr>
          </a:p>
        </p:txBody>
      </p:sp>
      <p:sp>
        <p:nvSpPr>
          <p:cNvPr id="28" name="Rounded Rectangle 27"/>
          <p:cNvSpPr/>
          <p:nvPr/>
        </p:nvSpPr>
        <p:spPr bwMode="auto">
          <a:xfrm>
            <a:off x="9829569" y="3836661"/>
            <a:ext cx="2255727" cy="939140"/>
          </a:xfrm>
          <a:prstGeom prst="roundRect">
            <a:avLst/>
          </a:prstGeom>
          <a:solidFill>
            <a:schemeClr val="accent2">
              <a:lumMod val="50000"/>
            </a:schemeClr>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1800" b="0" i="0" u="none" strike="noStrike" cap="none" normalizeH="0" baseline="0" dirty="0">
                <a:ln>
                  <a:noFill/>
                </a:ln>
                <a:solidFill>
                  <a:schemeClr val="bg1"/>
                </a:solidFill>
                <a:effectLst/>
                <a:latin typeface="+mn-lt"/>
                <a:ea typeface="ＭＳ Ｐゴシック" pitchFamily="-80" charset="-128"/>
              </a:rPr>
              <a:t>Dependency on third countries</a:t>
            </a:r>
            <a:endParaRPr kumimoji="0" lang="da-DK" sz="1800" b="0" i="0" u="none" strike="noStrike" cap="none" normalizeH="0" baseline="0" dirty="0" err="1">
              <a:ln>
                <a:noFill/>
              </a:ln>
              <a:solidFill>
                <a:schemeClr val="bg1"/>
              </a:solidFill>
              <a:effectLst/>
              <a:latin typeface="+mn-lt"/>
              <a:ea typeface="ＭＳ Ｐゴシック" pitchFamily="-80" charset="-128"/>
            </a:endParaRPr>
          </a:p>
        </p:txBody>
      </p:sp>
      <p:sp>
        <p:nvSpPr>
          <p:cNvPr id="33" name="Rounded Rectangle 32"/>
          <p:cNvSpPr/>
          <p:nvPr/>
        </p:nvSpPr>
        <p:spPr bwMode="auto">
          <a:xfrm>
            <a:off x="9805304" y="5179539"/>
            <a:ext cx="1152128" cy="1326173"/>
          </a:xfrm>
          <a:prstGeom prst="roundRect">
            <a:avLst/>
          </a:prstGeom>
          <a:solidFill>
            <a:schemeClr val="accent2"/>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1200" b="0" i="0" u="none" strike="noStrike" cap="none" normalizeH="0" baseline="0" dirty="0">
                <a:ln>
                  <a:noFill/>
                </a:ln>
                <a:solidFill>
                  <a:srgbClr val="FFFFFF"/>
                </a:solidFill>
                <a:effectLst/>
                <a:latin typeface="+mn-lt"/>
              </a:rPr>
              <a:t>Data and AI R&amp;D</a:t>
            </a:r>
            <a:r>
              <a:rPr kumimoji="0" lang="en-US" sz="1200" b="0" i="0" u="none" strike="noStrike" cap="none" normalizeH="0" dirty="0">
                <a:ln>
                  <a:noFill/>
                </a:ln>
                <a:solidFill>
                  <a:srgbClr val="FFFFFF"/>
                </a:solidFill>
                <a:effectLst/>
                <a:latin typeface="+mn-lt"/>
              </a:rPr>
              <a:t>  move abroad where  rules are less</a:t>
            </a:r>
            <a:endParaRPr kumimoji="0" lang="da-DK" sz="1200" b="0" i="0" u="none" strike="noStrike" cap="none" normalizeH="0" baseline="0" dirty="0" err="1">
              <a:ln>
                <a:noFill/>
              </a:ln>
              <a:solidFill>
                <a:srgbClr val="FFFFFF"/>
              </a:solidFill>
              <a:effectLst/>
              <a:latin typeface="+mn-lt"/>
            </a:endParaRPr>
          </a:p>
        </p:txBody>
      </p:sp>
      <p:sp>
        <p:nvSpPr>
          <p:cNvPr id="34" name="Rounded Rectangle 33"/>
          <p:cNvSpPr/>
          <p:nvPr/>
        </p:nvSpPr>
        <p:spPr bwMode="auto">
          <a:xfrm>
            <a:off x="10910817" y="5004758"/>
            <a:ext cx="1249775" cy="1310046"/>
          </a:xfrm>
          <a:prstGeom prst="roundRect">
            <a:avLst/>
          </a:prstGeom>
          <a:solidFill>
            <a:schemeClr val="accent2"/>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1200" b="0" i="0" u="none" strike="noStrike" cap="none" normalizeH="0" baseline="0" dirty="0">
                <a:ln>
                  <a:noFill/>
                </a:ln>
                <a:solidFill>
                  <a:srgbClr val="FFFFFF"/>
                </a:solidFill>
                <a:effectLst/>
                <a:latin typeface="+mn-lt"/>
              </a:rPr>
              <a:t>Brain drain of professionals,</a:t>
            </a:r>
            <a:r>
              <a:rPr kumimoji="0" lang="en-US" sz="1200" b="0" i="0" u="none" strike="noStrike" cap="none" normalizeH="0" dirty="0">
                <a:ln>
                  <a:noFill/>
                </a:ln>
                <a:solidFill>
                  <a:srgbClr val="FFFFFF"/>
                </a:solidFill>
                <a:effectLst/>
                <a:latin typeface="+mn-lt"/>
              </a:rPr>
              <a:t> researchers and companies</a:t>
            </a:r>
            <a:endParaRPr kumimoji="0" lang="da-DK" sz="1200" b="0" i="0" u="none" strike="noStrike" cap="none" normalizeH="0" baseline="0" dirty="0" err="1">
              <a:ln>
                <a:noFill/>
              </a:ln>
              <a:solidFill>
                <a:srgbClr val="FFFFFF"/>
              </a:solidFill>
              <a:effectLst/>
              <a:latin typeface="+mn-lt"/>
            </a:endParaRPr>
          </a:p>
        </p:txBody>
      </p:sp>
      <p:cxnSp>
        <p:nvCxnSpPr>
          <p:cNvPr id="7" name="Straight Arrow Connector 6"/>
          <p:cNvCxnSpPr/>
          <p:nvPr/>
        </p:nvCxnSpPr>
        <p:spPr bwMode="auto">
          <a:xfrm>
            <a:off x="1774726" y="2002209"/>
            <a:ext cx="0" cy="432944"/>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5" name="Straight Arrow Connector 34"/>
          <p:cNvCxnSpPr/>
          <p:nvPr/>
        </p:nvCxnSpPr>
        <p:spPr bwMode="auto">
          <a:xfrm>
            <a:off x="5738500" y="2063280"/>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6" name="Straight Arrow Connector 35"/>
          <p:cNvCxnSpPr/>
          <p:nvPr/>
        </p:nvCxnSpPr>
        <p:spPr bwMode="auto">
          <a:xfrm>
            <a:off x="9911630" y="2018555"/>
            <a:ext cx="0" cy="461325"/>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49" name="Straight Arrow Connector 48"/>
          <p:cNvCxnSpPr/>
          <p:nvPr/>
        </p:nvCxnSpPr>
        <p:spPr bwMode="auto">
          <a:xfrm>
            <a:off x="5303118" y="4756814"/>
            <a:ext cx="0" cy="262981"/>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50" name="Straight Arrow Connector 49"/>
          <p:cNvCxnSpPr/>
          <p:nvPr/>
        </p:nvCxnSpPr>
        <p:spPr bwMode="auto">
          <a:xfrm>
            <a:off x="9068655" y="4789251"/>
            <a:ext cx="0" cy="421855"/>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51" name="Straight Arrow Connector 50"/>
          <p:cNvCxnSpPr/>
          <p:nvPr/>
        </p:nvCxnSpPr>
        <p:spPr bwMode="auto">
          <a:xfrm>
            <a:off x="7679382" y="4800791"/>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59" name="Straight Connector 58"/>
          <p:cNvCxnSpPr/>
          <p:nvPr/>
        </p:nvCxnSpPr>
        <p:spPr bwMode="auto">
          <a:xfrm>
            <a:off x="1923445" y="3449518"/>
            <a:ext cx="8622495" cy="34086"/>
          </a:xfrm>
          <a:prstGeom prst="line">
            <a:avLst/>
          </a:prstGeom>
          <a:solidFill>
            <a:schemeClr val="accent1"/>
          </a:solidFill>
          <a:ln w="38100" cap="flat" cmpd="sng" algn="ctr">
            <a:solidFill>
              <a:srgbClr val="008737"/>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p:cNvCxnSpPr/>
          <p:nvPr/>
        </p:nvCxnSpPr>
        <p:spPr bwMode="auto">
          <a:xfrm>
            <a:off x="7911037" y="3469102"/>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61" name="Straight Arrow Connector 60"/>
          <p:cNvCxnSpPr/>
          <p:nvPr/>
        </p:nvCxnSpPr>
        <p:spPr bwMode="auto">
          <a:xfrm>
            <a:off x="5051309" y="3483604"/>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62" name="Straight Arrow Connector 61"/>
          <p:cNvCxnSpPr/>
          <p:nvPr/>
        </p:nvCxnSpPr>
        <p:spPr bwMode="auto">
          <a:xfrm>
            <a:off x="1923445" y="3448837"/>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63" name="Straight Arrow Connector 62"/>
          <p:cNvCxnSpPr/>
          <p:nvPr/>
        </p:nvCxnSpPr>
        <p:spPr bwMode="auto">
          <a:xfrm>
            <a:off x="10559702" y="3469102"/>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69" name="Straight Connector 68"/>
          <p:cNvCxnSpPr/>
          <p:nvPr/>
        </p:nvCxnSpPr>
        <p:spPr bwMode="auto">
          <a:xfrm>
            <a:off x="5748262" y="3218963"/>
            <a:ext cx="0" cy="229874"/>
          </a:xfrm>
          <a:prstGeom prst="line">
            <a:avLst/>
          </a:prstGeom>
          <a:solidFill>
            <a:schemeClr val="accent1"/>
          </a:solidFill>
          <a:ln w="38100" cap="flat" cmpd="sng" algn="ctr">
            <a:solidFill>
              <a:srgbClr val="008737"/>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TextBox 78"/>
          <p:cNvSpPr txBox="1"/>
          <p:nvPr/>
        </p:nvSpPr>
        <p:spPr>
          <a:xfrm rot="16200000">
            <a:off x="-381261" y="1458948"/>
            <a:ext cx="1142942" cy="307777"/>
          </a:xfrm>
          <a:prstGeom prst="rect">
            <a:avLst/>
          </a:prstGeom>
          <a:noFill/>
        </p:spPr>
        <p:txBody>
          <a:bodyPr wrap="none" lIns="0" tIns="0" rIns="0" bIns="0" rtlCol="0">
            <a:spAutoFit/>
          </a:bodyPr>
          <a:lstStyle/>
          <a:p>
            <a:pPr algn="l">
              <a:spcBef>
                <a:spcPts val="432"/>
              </a:spcBef>
            </a:pPr>
            <a:r>
              <a:rPr lang="en-US" sz="2000" b="1" dirty="0">
                <a:solidFill>
                  <a:srgbClr val="339933"/>
                </a:solidFill>
                <a:latin typeface="+mn-lt"/>
              </a:rPr>
              <a:t>DRIVERS</a:t>
            </a:r>
            <a:endParaRPr lang="da-DK" sz="2000" b="1" dirty="0" err="1">
              <a:solidFill>
                <a:srgbClr val="339933"/>
              </a:solidFill>
              <a:latin typeface="+mn-lt"/>
            </a:endParaRPr>
          </a:p>
        </p:txBody>
      </p:sp>
      <p:sp>
        <p:nvSpPr>
          <p:cNvPr id="81" name="TextBox 80"/>
          <p:cNvSpPr txBox="1"/>
          <p:nvPr/>
        </p:nvSpPr>
        <p:spPr>
          <a:xfrm rot="16200000">
            <a:off x="-431207" y="2836995"/>
            <a:ext cx="1284006" cy="307777"/>
          </a:xfrm>
          <a:prstGeom prst="rect">
            <a:avLst/>
          </a:prstGeom>
          <a:noFill/>
        </p:spPr>
        <p:txBody>
          <a:bodyPr wrap="none" lIns="0" tIns="0" rIns="0" bIns="0" rtlCol="0">
            <a:spAutoFit/>
          </a:bodyPr>
          <a:lstStyle/>
          <a:p>
            <a:pPr algn="l">
              <a:spcBef>
                <a:spcPts val="432"/>
              </a:spcBef>
            </a:pPr>
            <a:r>
              <a:rPr lang="en-US" sz="2000" b="1" dirty="0">
                <a:solidFill>
                  <a:schemeClr val="accent1"/>
                </a:solidFill>
                <a:latin typeface="+mn-lt"/>
              </a:rPr>
              <a:t>PROBLEM</a:t>
            </a:r>
            <a:endParaRPr lang="da-DK" sz="2000" b="1" dirty="0" err="1">
              <a:solidFill>
                <a:schemeClr val="accent1"/>
              </a:solidFill>
              <a:latin typeface="+mn-lt"/>
            </a:endParaRPr>
          </a:p>
        </p:txBody>
      </p:sp>
      <p:sp>
        <p:nvSpPr>
          <p:cNvPr id="82" name="TextBox 81"/>
          <p:cNvSpPr txBox="1"/>
          <p:nvPr/>
        </p:nvSpPr>
        <p:spPr>
          <a:xfrm rot="16200000">
            <a:off x="-888614" y="4871614"/>
            <a:ext cx="2184893" cy="307777"/>
          </a:xfrm>
          <a:prstGeom prst="rect">
            <a:avLst/>
          </a:prstGeom>
          <a:noFill/>
        </p:spPr>
        <p:txBody>
          <a:bodyPr wrap="none" lIns="0" tIns="0" rIns="0" bIns="0" rtlCol="0">
            <a:spAutoFit/>
          </a:bodyPr>
          <a:lstStyle/>
          <a:p>
            <a:pPr algn="l">
              <a:spcBef>
                <a:spcPts val="432"/>
              </a:spcBef>
            </a:pPr>
            <a:r>
              <a:rPr lang="en-US" sz="2000" b="1" dirty="0">
                <a:solidFill>
                  <a:schemeClr val="accent4">
                    <a:lumMod val="75000"/>
                    <a:lumOff val="25000"/>
                  </a:schemeClr>
                </a:solidFill>
                <a:latin typeface="+mn-lt"/>
              </a:rPr>
              <a:t>CONSEQUENCES</a:t>
            </a:r>
            <a:endParaRPr lang="da-DK" sz="2000" b="1" dirty="0" err="1">
              <a:solidFill>
                <a:schemeClr val="accent4">
                  <a:lumMod val="75000"/>
                  <a:lumOff val="25000"/>
                </a:schemeClr>
              </a:solidFill>
              <a:latin typeface="+mn-lt"/>
            </a:endParaRPr>
          </a:p>
        </p:txBody>
      </p:sp>
      <p:cxnSp>
        <p:nvCxnSpPr>
          <p:cNvPr id="55" name="Straight Arrow Connector 54"/>
          <p:cNvCxnSpPr/>
          <p:nvPr/>
        </p:nvCxnSpPr>
        <p:spPr bwMode="auto">
          <a:xfrm>
            <a:off x="10307597" y="4775801"/>
            <a:ext cx="0" cy="421855"/>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56" name="Straight Arrow Connector 55"/>
          <p:cNvCxnSpPr/>
          <p:nvPr/>
        </p:nvCxnSpPr>
        <p:spPr bwMode="auto">
          <a:xfrm>
            <a:off x="11451474" y="4775061"/>
            <a:ext cx="0" cy="262981"/>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58" name="Straight Arrow Connector 57"/>
          <p:cNvCxnSpPr/>
          <p:nvPr/>
        </p:nvCxnSpPr>
        <p:spPr bwMode="auto">
          <a:xfrm>
            <a:off x="4150990" y="4765085"/>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64" name="Straight Arrow Connector 63"/>
          <p:cNvCxnSpPr/>
          <p:nvPr/>
        </p:nvCxnSpPr>
        <p:spPr bwMode="auto">
          <a:xfrm>
            <a:off x="1923445" y="4765085"/>
            <a:ext cx="0" cy="262981"/>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65" name="Straight Arrow Connector 64"/>
          <p:cNvCxnSpPr/>
          <p:nvPr/>
        </p:nvCxnSpPr>
        <p:spPr bwMode="auto">
          <a:xfrm>
            <a:off x="933785" y="4775061"/>
            <a:ext cx="0" cy="371873"/>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66" name="Straight Arrow Connector 65"/>
          <p:cNvCxnSpPr/>
          <p:nvPr/>
        </p:nvCxnSpPr>
        <p:spPr bwMode="auto">
          <a:xfrm>
            <a:off x="3053455" y="4765085"/>
            <a:ext cx="0" cy="421855"/>
          </a:xfrm>
          <a:prstGeom prst="straightConnector1">
            <a:avLst/>
          </a:prstGeom>
          <a:ln w="38100">
            <a:solidFill>
              <a:srgbClr val="008737"/>
            </a:solidFill>
            <a:headEnd type="none" w="med" len="med"/>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64847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C499-9A19-1FED-D017-B7BC66696FC1}"/>
              </a:ext>
            </a:extLst>
          </p:cNvPr>
          <p:cNvSpPr>
            <a:spLocks noGrp="1"/>
          </p:cNvSpPr>
          <p:nvPr>
            <p:ph type="title"/>
          </p:nvPr>
        </p:nvSpPr>
        <p:spPr>
          <a:xfrm>
            <a:off x="838622" y="208841"/>
            <a:ext cx="10176470" cy="482593"/>
          </a:xfrm>
        </p:spPr>
        <p:txBody>
          <a:bodyPr/>
          <a:lstStyle/>
          <a:p>
            <a:r>
              <a:rPr lang="en-US" sz="2800" dirty="0"/>
              <a:t>EU Data Spaces - 3 key socio economic goals</a:t>
            </a:r>
            <a:endParaRPr lang="da-DK" dirty="0"/>
          </a:p>
        </p:txBody>
      </p:sp>
      <p:sp>
        <p:nvSpPr>
          <p:cNvPr id="3" name="Content Placeholder 2">
            <a:extLst>
              <a:ext uri="{FF2B5EF4-FFF2-40B4-BE49-F238E27FC236}">
                <a16:creationId xmlns:a16="http://schemas.microsoft.com/office/drawing/2014/main" id="{8BACDD49-6979-7CC6-18C5-F57FE409DCCF}"/>
              </a:ext>
            </a:extLst>
          </p:cNvPr>
          <p:cNvSpPr>
            <a:spLocks noGrp="1"/>
          </p:cNvSpPr>
          <p:nvPr>
            <p:ph idx="1"/>
          </p:nvPr>
        </p:nvSpPr>
        <p:spPr>
          <a:xfrm>
            <a:off x="550590" y="1009435"/>
            <a:ext cx="11388459" cy="4839130"/>
          </a:xfrm>
        </p:spPr>
        <p:txBody>
          <a:bodyPr/>
          <a:lstStyle/>
          <a:p>
            <a:pPr marL="457200" indent="-457200">
              <a:buFont typeface="+mj-lt"/>
              <a:buAutoNum type="arabicPeriod"/>
            </a:pPr>
            <a:r>
              <a:rPr lang="en-US" sz="2000" b="1" dirty="0"/>
              <a:t>EU competitive advantage/sovereignty in the digital transformation</a:t>
            </a:r>
            <a:r>
              <a:rPr lang="en-US" sz="2000" dirty="0"/>
              <a:t> over its non-European competitors (i.e. US, CN): </a:t>
            </a:r>
          </a:p>
          <a:p>
            <a:pPr marL="914309" lvl="1" indent="-457154">
              <a:buFont typeface="Arial" panose="020B0604020202020204" pitchFamily="34" charset="0"/>
              <a:buChar char="•"/>
            </a:pPr>
            <a:r>
              <a:rPr lang="en-US" sz="2000" dirty="0"/>
              <a:t>Estimated ‘Cost of Non-Europe’ in digital transformation equal to € 315 billions already in 2021 (€1.3 trillions by 2033)</a:t>
            </a:r>
          </a:p>
          <a:p>
            <a:pPr marL="914309" lvl="1" indent="-457154">
              <a:buFont typeface="Arial" panose="020B0604020202020204" pitchFamily="34" charset="0"/>
              <a:buChar char="•"/>
            </a:pPr>
            <a:r>
              <a:rPr lang="en-US" sz="2000" dirty="0"/>
              <a:t>Inherent business model logic of Non-EU platforms challenge EU democratic values</a:t>
            </a:r>
          </a:p>
          <a:p>
            <a:pPr marL="914309" lvl="1" indent="-457154">
              <a:buFont typeface="Arial" panose="020B0604020202020204" pitchFamily="34" charset="0"/>
              <a:buChar char="•"/>
            </a:pPr>
            <a:r>
              <a:rPr lang="en-US" sz="2000" dirty="0"/>
              <a:t>To build a fair and sustainable data economy for Europe, driven by EU companies</a:t>
            </a:r>
          </a:p>
          <a:p>
            <a:pPr marL="457200" indent="-457200">
              <a:buFont typeface="+mj-lt"/>
              <a:buAutoNum type="arabicPeriod"/>
            </a:pPr>
            <a:r>
              <a:rPr lang="en-US" sz="2000" b="1" dirty="0"/>
              <a:t>Promoting EU democratic values of the EU Single Market</a:t>
            </a:r>
            <a:r>
              <a:rPr lang="en-US" sz="2000" dirty="0"/>
              <a:t> (e.g. social justice, data protection and privacy) by:</a:t>
            </a:r>
          </a:p>
          <a:p>
            <a:pPr marL="800055" lvl="1" indent="-342900">
              <a:buFont typeface="Arial" panose="020B0604020202020204" pitchFamily="34" charset="0"/>
              <a:buChar char="•"/>
            </a:pPr>
            <a:r>
              <a:rPr lang="en-US" sz="2000" dirty="0"/>
              <a:t>supporting growth and gains for SMEs, </a:t>
            </a:r>
          </a:p>
          <a:p>
            <a:pPr marL="800055" lvl="1" indent="-342900">
              <a:buFont typeface="Arial" panose="020B0604020202020204" pitchFamily="34" charset="0"/>
              <a:buChar char="•"/>
            </a:pPr>
            <a:r>
              <a:rPr lang="en-US" sz="2000" dirty="0"/>
              <a:t>ensuring cybersecurity for institutions and citizens,</a:t>
            </a:r>
          </a:p>
          <a:p>
            <a:pPr marL="800055" lvl="1" indent="-342900">
              <a:buFont typeface="Arial" panose="020B0604020202020204" pitchFamily="34" charset="0"/>
              <a:buChar char="•"/>
            </a:pPr>
            <a:r>
              <a:rPr lang="en-US" sz="2000" dirty="0"/>
              <a:t>protecting users, ensuring equal access to data to all individuals and organizations in EU. </a:t>
            </a:r>
          </a:p>
          <a:p>
            <a:pPr marL="457200" indent="-457200">
              <a:buFont typeface="+mj-lt"/>
              <a:buAutoNum type="arabicPeriod"/>
            </a:pPr>
            <a:r>
              <a:rPr lang="en-US" sz="2000" b="1" dirty="0"/>
              <a:t>Contributing to the Green Transition</a:t>
            </a:r>
            <a:r>
              <a:rPr lang="en-US" sz="2000" dirty="0"/>
              <a:t> (societal-, climate- and environment- related challenges) </a:t>
            </a:r>
          </a:p>
          <a:p>
            <a:pPr lvl="2">
              <a:buFont typeface="Arial" panose="020B0604020202020204" pitchFamily="34" charset="0"/>
              <a:buChar char="•"/>
            </a:pPr>
            <a:r>
              <a:rPr lang="en-GB" sz="2000" dirty="0"/>
              <a:t>Making data available and improving the way in which data is used, leading to </a:t>
            </a:r>
            <a:r>
              <a:rPr lang="en-GB" sz="2000" b="1" dirty="0"/>
              <a:t>better policies for the European Green Deal</a:t>
            </a:r>
            <a:r>
              <a:rPr lang="en-GB" sz="2000" dirty="0"/>
              <a:t>.</a:t>
            </a:r>
          </a:p>
          <a:p>
            <a:pPr lvl="2">
              <a:buFont typeface="Arial" panose="020B0604020202020204" pitchFamily="34" charset="0"/>
              <a:buChar char="•"/>
            </a:pPr>
            <a:r>
              <a:rPr lang="en-US" sz="2000" dirty="0"/>
              <a:t>The EU proposes green transformation measures for the environmental footprint of the ICT sector</a:t>
            </a:r>
            <a:endParaRPr lang="da-DK" dirty="0"/>
          </a:p>
        </p:txBody>
      </p:sp>
      <p:sp>
        <p:nvSpPr>
          <p:cNvPr id="4" name="Footer Placeholder 3">
            <a:extLst>
              <a:ext uri="{FF2B5EF4-FFF2-40B4-BE49-F238E27FC236}">
                <a16:creationId xmlns:a16="http://schemas.microsoft.com/office/drawing/2014/main" id="{FF903AD8-1A7D-8F90-B759-D5A1E9FD54F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02B6ECB2-7FEB-F49F-D6D8-6BEAC93CABAC}"/>
              </a:ext>
            </a:extLst>
          </p:cNvPr>
          <p:cNvSpPr>
            <a:spLocks noGrp="1"/>
          </p:cNvSpPr>
          <p:nvPr>
            <p:ph type="sldNum" sz="quarter" idx="12"/>
          </p:nvPr>
        </p:nvSpPr>
        <p:spPr/>
        <p:txBody>
          <a:bodyPr/>
          <a:lstStyle/>
          <a:p>
            <a:fld id="{51B10101-CE5F-44C4-A3FE-7A8EB2967DBE}" type="slidenum">
              <a:rPr lang="da-DK" smtClean="0"/>
              <a:t>13</a:t>
            </a:fld>
            <a:endParaRPr lang="da-DK"/>
          </a:p>
        </p:txBody>
      </p:sp>
    </p:spTree>
    <p:extLst>
      <p:ext uri="{BB962C8B-B14F-4D97-AF65-F5344CB8AC3E}">
        <p14:creationId xmlns:p14="http://schemas.microsoft.com/office/powerpoint/2010/main" val="3688948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8584" t="38841" r="59950" b="23371"/>
          <a:stretch/>
        </p:blipFill>
        <p:spPr bwMode="auto">
          <a:xfrm>
            <a:off x="3629693" y="2114046"/>
            <a:ext cx="8615486" cy="4248472"/>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title"/>
          </p:nvPr>
        </p:nvSpPr>
        <p:spPr>
          <a:xfrm>
            <a:off x="1054646" y="0"/>
            <a:ext cx="10774300" cy="708083"/>
          </a:xfrm>
        </p:spPr>
        <p:txBody>
          <a:bodyPr/>
          <a:lstStyle/>
          <a:p>
            <a:r>
              <a:rPr lang="en-US" sz="2900" dirty="0">
                <a:solidFill>
                  <a:schemeClr val="tx1"/>
                </a:solidFill>
              </a:rPr>
              <a:t>The EU Data Strategy – an horizontal approach </a:t>
            </a:r>
            <a:endParaRPr lang="da-DK" sz="2900" dirty="0">
              <a:solidFill>
                <a:schemeClr val="tx1"/>
              </a:solidFill>
            </a:endParaRPr>
          </a:p>
        </p:txBody>
      </p:sp>
      <p:sp>
        <p:nvSpPr>
          <p:cNvPr id="3" name="Pladsholder til indhold 2"/>
          <p:cNvSpPr>
            <a:spLocks noGrp="1"/>
          </p:cNvSpPr>
          <p:nvPr>
            <p:ph sz="half" idx="1"/>
          </p:nvPr>
        </p:nvSpPr>
        <p:spPr>
          <a:xfrm>
            <a:off x="332912" y="1052736"/>
            <a:ext cx="11730038" cy="882628"/>
          </a:xfrm>
        </p:spPr>
        <p:txBody>
          <a:bodyPr/>
          <a:lstStyle/>
          <a:p>
            <a:r>
              <a:rPr lang="en-US" sz="2000" b="1" dirty="0"/>
              <a:t>The EU Data Strategy proposes an overarching framework encompassing horizontal measures for all common European data spaces</a:t>
            </a:r>
            <a:r>
              <a:rPr lang="en-US" sz="2000" dirty="0"/>
              <a:t>: sector-specific rules, governance mechanisms and standards where relevant, using a </a:t>
            </a:r>
            <a:r>
              <a:rPr lang="en-US" sz="2000" b="1" dirty="0"/>
              <a:t>collaborative approach </a:t>
            </a:r>
            <a:r>
              <a:rPr lang="en-GB" sz="2000" dirty="0"/>
              <a:t>(European Commission 2020b)</a:t>
            </a:r>
            <a:endParaRPr lang="en-US" sz="2000" b="1" dirty="0"/>
          </a:p>
          <a:p>
            <a:pPr marL="0" indent="0">
              <a:buNone/>
            </a:pPr>
            <a:endParaRPr lang="en-US" sz="2000" dirty="0"/>
          </a:p>
          <a:p>
            <a:pPr marL="0" indent="0">
              <a:buNone/>
            </a:pPr>
            <a:r>
              <a:rPr lang="en-US" sz="2000" dirty="0"/>
              <a:t> </a:t>
            </a:r>
            <a:endParaRPr lang="en-US" sz="2000" i="1" dirty="0"/>
          </a:p>
        </p:txBody>
      </p:sp>
      <p:sp>
        <p:nvSpPr>
          <p:cNvPr id="4" name="Pladsholder til sidefod 3"/>
          <p:cNvSpPr>
            <a:spLocks noGrp="1"/>
          </p:cNvSpPr>
          <p:nvPr>
            <p:ph type="ftr" sz="quarter" idx="10"/>
          </p:nvPr>
        </p:nvSpPr>
        <p:spPr/>
        <p:txBody>
          <a:bodyPr/>
          <a:lstStyle/>
          <a:p>
            <a:endParaRPr lang="da-DK" dirty="0"/>
          </a:p>
        </p:txBody>
      </p:sp>
      <p:sp>
        <p:nvSpPr>
          <p:cNvPr id="5" name="Pladsholder til slidenummer 4"/>
          <p:cNvSpPr>
            <a:spLocks noGrp="1"/>
          </p:cNvSpPr>
          <p:nvPr>
            <p:ph type="sldNum" sz="quarter" idx="11"/>
          </p:nvPr>
        </p:nvSpPr>
        <p:spPr/>
        <p:txBody>
          <a:bodyPr/>
          <a:lstStyle/>
          <a:p>
            <a:fld id="{103EA872-A674-449B-A120-B97244F8E91D}" type="slidenum">
              <a:rPr lang="da-DK" smtClean="0"/>
              <a:pPr/>
              <a:t>14</a:t>
            </a:fld>
            <a:endParaRPr lang="da-DK" dirty="0"/>
          </a:p>
        </p:txBody>
      </p:sp>
      <p:sp>
        <p:nvSpPr>
          <p:cNvPr id="14" name="AutoShape 2" descr="\\dfs.env.dtu.dk\ENV\Department\Administration\Formidling\Kommunikation\Institutpr%C3%A6sentation\SEESmedia-0552-Web.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 name="TextBox 5"/>
          <p:cNvSpPr txBox="1"/>
          <p:nvPr/>
        </p:nvSpPr>
        <p:spPr>
          <a:xfrm>
            <a:off x="2350790" y="5949280"/>
            <a:ext cx="65" cy="246221"/>
          </a:xfrm>
          <a:prstGeom prst="rect">
            <a:avLst/>
          </a:prstGeom>
          <a:noFill/>
        </p:spPr>
        <p:txBody>
          <a:bodyPr wrap="none" lIns="0" tIns="0" rIns="0" bIns="0" rtlCol="0">
            <a:spAutoFit/>
          </a:bodyPr>
          <a:lstStyle/>
          <a:p>
            <a:pPr algn="l">
              <a:spcBef>
                <a:spcPts val="432"/>
              </a:spcBef>
            </a:pPr>
            <a:endParaRPr lang="da-DK" dirty="0" err="1">
              <a:latin typeface="+mn-lt"/>
            </a:endParaRPr>
          </a:p>
        </p:txBody>
      </p:sp>
      <p:sp>
        <p:nvSpPr>
          <p:cNvPr id="8" name="TextBox 7"/>
          <p:cNvSpPr txBox="1"/>
          <p:nvPr/>
        </p:nvSpPr>
        <p:spPr>
          <a:xfrm>
            <a:off x="307975" y="2186565"/>
            <a:ext cx="3482975" cy="5293757"/>
          </a:xfrm>
          <a:prstGeom prst="rect">
            <a:avLst/>
          </a:prstGeom>
          <a:noFill/>
        </p:spPr>
        <p:txBody>
          <a:bodyPr wrap="square" lIns="0" tIns="0" rIns="0" bIns="0" rtlCol="0">
            <a:spAutoFit/>
          </a:bodyPr>
          <a:lstStyle/>
          <a:p>
            <a:pPr marL="342900" indent="-342900">
              <a:spcBef>
                <a:spcPts val="432"/>
              </a:spcBef>
              <a:buFont typeface="Arial" panose="020B0604020202020204" pitchFamily="34" charset="0"/>
              <a:buChar char="•"/>
            </a:pPr>
            <a:r>
              <a:rPr lang="en-US" sz="1800" dirty="0">
                <a:latin typeface="+mn-lt"/>
              </a:rPr>
              <a:t>“</a:t>
            </a:r>
            <a:r>
              <a:rPr lang="en-US" sz="1800" i="1" dirty="0">
                <a:latin typeface="+mn-lt"/>
              </a:rPr>
              <a:t>The objective is not to create the common European data spaces by law, but to enhance their development by strengthening trust in data sharing and in data intermediaries</a:t>
            </a:r>
            <a:r>
              <a:rPr lang="en-US" sz="1800" dirty="0">
                <a:latin typeface="+mn-lt"/>
              </a:rPr>
              <a:t>” </a:t>
            </a:r>
            <a:r>
              <a:rPr lang="en-US" dirty="0">
                <a:latin typeface="+mn-lt"/>
              </a:rPr>
              <a:t>(EC 2020b, p.3)</a:t>
            </a:r>
            <a:endParaRPr lang="en-US" sz="1800" dirty="0">
              <a:latin typeface="+mn-lt"/>
            </a:endParaRPr>
          </a:p>
          <a:p>
            <a:pPr marL="342900" indent="-342900">
              <a:spcBef>
                <a:spcPts val="432"/>
              </a:spcBef>
              <a:buFont typeface="Arial" panose="020B0604020202020204" pitchFamily="34" charset="0"/>
              <a:buChar char="•"/>
            </a:pPr>
            <a:r>
              <a:rPr lang="en-US" sz="1800" dirty="0">
                <a:latin typeface="+mn-lt"/>
              </a:rPr>
              <a:t>9 sectors were selected as the most critical for the green and digital transition.</a:t>
            </a:r>
          </a:p>
          <a:p>
            <a:pPr marL="342900" indent="-342900">
              <a:spcBef>
                <a:spcPts val="432"/>
              </a:spcBef>
              <a:buFont typeface="Arial" panose="020B0604020202020204" pitchFamily="34" charset="0"/>
              <a:buChar char="•"/>
            </a:pPr>
            <a:r>
              <a:rPr lang="en-US" sz="1800" b="1" dirty="0">
                <a:latin typeface="+mn-lt"/>
              </a:rPr>
              <a:t>Water not identified as an independent sector </a:t>
            </a:r>
            <a:r>
              <a:rPr lang="en-US" sz="1800" dirty="0">
                <a:latin typeface="+mn-lt"/>
              </a:rPr>
              <a:t>but as part of the Green Deal Data Space </a:t>
            </a:r>
          </a:p>
          <a:p>
            <a:pPr>
              <a:spcBef>
                <a:spcPts val="432"/>
              </a:spcBef>
            </a:pPr>
            <a:endParaRPr lang="en-US" sz="1800" dirty="0">
              <a:latin typeface="+mn-lt"/>
            </a:endParaRPr>
          </a:p>
          <a:p>
            <a:pPr>
              <a:spcBef>
                <a:spcPts val="432"/>
              </a:spcBef>
            </a:pPr>
            <a:endParaRPr lang="en-US" sz="1800" dirty="0">
              <a:latin typeface="+mn-lt"/>
            </a:endParaRPr>
          </a:p>
          <a:p>
            <a:pPr>
              <a:spcBef>
                <a:spcPts val="432"/>
              </a:spcBef>
            </a:pPr>
            <a:endParaRPr lang="en-US" sz="1800" dirty="0">
              <a:latin typeface="+mn-lt"/>
            </a:endParaRPr>
          </a:p>
          <a:p>
            <a:pPr>
              <a:spcBef>
                <a:spcPts val="432"/>
              </a:spcBef>
            </a:pPr>
            <a:endParaRPr lang="da-DK" sz="1800" dirty="0" err="1">
              <a:latin typeface="+mn-lt"/>
            </a:endParaRPr>
          </a:p>
        </p:txBody>
      </p:sp>
    </p:spTree>
    <p:extLst>
      <p:ext uri="{BB962C8B-B14F-4D97-AF65-F5344CB8AC3E}">
        <p14:creationId xmlns:p14="http://schemas.microsoft.com/office/powerpoint/2010/main" val="308630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56E1D-B94C-7CFE-0ACB-BD7EC70F681F}"/>
              </a:ext>
            </a:extLst>
          </p:cNvPr>
          <p:cNvSpPr>
            <a:spLocks noGrp="1"/>
          </p:cNvSpPr>
          <p:nvPr>
            <p:ph type="title"/>
          </p:nvPr>
        </p:nvSpPr>
        <p:spPr>
          <a:xfrm>
            <a:off x="757502" y="-169558"/>
            <a:ext cx="9312374" cy="972716"/>
          </a:xfrm>
        </p:spPr>
        <p:txBody>
          <a:bodyPr/>
          <a:lstStyle/>
          <a:p>
            <a:r>
              <a:rPr lang="da-DK" dirty="0"/>
              <a:t> The Water Data Space Project</a:t>
            </a:r>
          </a:p>
        </p:txBody>
      </p:sp>
      <p:sp>
        <p:nvSpPr>
          <p:cNvPr id="7" name="Content Placeholder 6">
            <a:extLst>
              <a:ext uri="{FF2B5EF4-FFF2-40B4-BE49-F238E27FC236}">
                <a16:creationId xmlns:a16="http://schemas.microsoft.com/office/drawing/2014/main" id="{826C28E3-615C-44E5-CCB0-3C9B209A518D}"/>
              </a:ext>
            </a:extLst>
          </p:cNvPr>
          <p:cNvSpPr>
            <a:spLocks noGrp="1"/>
          </p:cNvSpPr>
          <p:nvPr>
            <p:ph idx="1"/>
          </p:nvPr>
        </p:nvSpPr>
        <p:spPr>
          <a:xfrm>
            <a:off x="757502" y="2651407"/>
            <a:ext cx="4761640" cy="4176464"/>
          </a:xfrm>
        </p:spPr>
        <p:txBody>
          <a:bodyPr/>
          <a:lstStyle/>
          <a:p>
            <a:pPr marL="0" indent="0">
              <a:buNone/>
            </a:pPr>
            <a:r>
              <a:rPr lang="en-US" sz="2000" b="1" i="1" dirty="0"/>
              <a:t>The “Water Data Space” project </a:t>
            </a:r>
            <a:r>
              <a:rPr lang="en-US" sz="2000" i="1" dirty="0"/>
              <a:t>investigates the potentials for data spaces to facilitate the complex task of collecting, organizing and displaying data from multiple data sources, so that it is possible for a large diversity of actors to develop new knowledge and business models for digital and green water transitions </a:t>
            </a:r>
            <a:r>
              <a:rPr lang="en-GB" sz="2000" i="1" dirty="0"/>
              <a:t> </a:t>
            </a:r>
            <a:endParaRPr lang="en-US" sz="2000" i="1" dirty="0"/>
          </a:p>
          <a:p>
            <a:pPr marL="0" indent="0">
              <a:buNone/>
            </a:pPr>
            <a:endParaRPr lang="da-DK" sz="2000" dirty="0"/>
          </a:p>
        </p:txBody>
      </p:sp>
      <p:sp>
        <p:nvSpPr>
          <p:cNvPr id="4" name="Footer Placeholder 3">
            <a:extLst>
              <a:ext uri="{FF2B5EF4-FFF2-40B4-BE49-F238E27FC236}">
                <a16:creationId xmlns:a16="http://schemas.microsoft.com/office/drawing/2014/main" id="{01D4ADBF-992E-395C-527B-7A7CC5093D1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B84C2D37-0E16-0EC2-8B90-B28B361C5202}"/>
              </a:ext>
            </a:extLst>
          </p:cNvPr>
          <p:cNvSpPr>
            <a:spLocks noGrp="1"/>
          </p:cNvSpPr>
          <p:nvPr>
            <p:ph type="sldNum" sz="quarter" idx="12"/>
          </p:nvPr>
        </p:nvSpPr>
        <p:spPr/>
        <p:txBody>
          <a:bodyPr/>
          <a:lstStyle/>
          <a:p>
            <a:fld id="{51B10101-CE5F-44C4-A3FE-7A8EB2967DBE}" type="slidenum">
              <a:rPr lang="da-DK" smtClean="0"/>
              <a:t>15</a:t>
            </a:fld>
            <a:endParaRPr lang="da-DK"/>
          </a:p>
        </p:txBody>
      </p:sp>
      <p:sp>
        <p:nvSpPr>
          <p:cNvPr id="9" name="TextBox 8">
            <a:extLst>
              <a:ext uri="{FF2B5EF4-FFF2-40B4-BE49-F238E27FC236}">
                <a16:creationId xmlns:a16="http://schemas.microsoft.com/office/drawing/2014/main" id="{1A7A98FD-20E5-A202-9FC7-A4CD6D7AFE65}"/>
              </a:ext>
            </a:extLst>
          </p:cNvPr>
          <p:cNvSpPr txBox="1"/>
          <p:nvPr/>
        </p:nvSpPr>
        <p:spPr>
          <a:xfrm>
            <a:off x="5807174" y="5042877"/>
            <a:ext cx="6264696" cy="861774"/>
          </a:xfrm>
          <a:prstGeom prst="rect">
            <a:avLst/>
          </a:prstGeom>
          <a:noFill/>
        </p:spPr>
        <p:txBody>
          <a:bodyPr wrap="square" lIns="0" tIns="0" rIns="0" bIns="0" rtlCol="0">
            <a:spAutoFit/>
          </a:bodyPr>
          <a:lstStyle/>
          <a:p>
            <a:pPr>
              <a:spcBef>
                <a:spcPts val="0"/>
              </a:spcBef>
            </a:pPr>
            <a:r>
              <a:rPr lang="da-DK" sz="1400" dirty="0">
                <a:solidFill>
                  <a:schemeClr val="bg1"/>
                </a:solidFill>
                <a:latin typeface="+mn-lt"/>
              </a:rPr>
              <a:t>P.S. Mikkelsen &amp; C. Fratini, DTU Sustain; J. Hansen, </a:t>
            </a:r>
            <a:r>
              <a:rPr lang="da-DK" sz="1400" dirty="0" err="1">
                <a:solidFill>
                  <a:schemeClr val="bg1"/>
                </a:solidFill>
                <a:latin typeface="+mn-lt"/>
              </a:rPr>
              <a:t>Systematic</a:t>
            </a:r>
            <a:r>
              <a:rPr lang="da-DK" sz="1400" dirty="0">
                <a:solidFill>
                  <a:schemeClr val="bg1"/>
                </a:solidFill>
                <a:latin typeface="+mn-lt"/>
              </a:rPr>
              <a:t>; </a:t>
            </a:r>
          </a:p>
          <a:p>
            <a:pPr>
              <a:spcBef>
                <a:spcPts val="0"/>
              </a:spcBef>
            </a:pPr>
            <a:r>
              <a:rPr lang="da-DK" sz="1400" dirty="0">
                <a:solidFill>
                  <a:schemeClr val="bg1"/>
                </a:solidFill>
                <a:latin typeface="+mn-lt"/>
              </a:rPr>
              <a:t>H. Dissing, Danmarks Miljøportal; K.B. Kjær &amp; T. Dalkvist, DHI; </a:t>
            </a:r>
          </a:p>
          <a:p>
            <a:pPr>
              <a:spcBef>
                <a:spcPts val="0"/>
              </a:spcBef>
            </a:pPr>
            <a:r>
              <a:rPr lang="da-DK" sz="1400" dirty="0">
                <a:solidFill>
                  <a:schemeClr val="bg1"/>
                </a:solidFill>
                <a:latin typeface="+mn-lt"/>
              </a:rPr>
              <a:t>M. Levring &amp; M.K.S Ahm, Aarhus Vand; U. Sparre &amp; C.F. Simonsen, Water Valley Denmark</a:t>
            </a:r>
            <a:endParaRPr lang="en-US" sz="1400" dirty="0" err="1">
              <a:solidFill>
                <a:schemeClr val="bg1"/>
              </a:solidFill>
              <a:latin typeface="+mn-lt"/>
            </a:endParaRPr>
          </a:p>
        </p:txBody>
      </p:sp>
      <p:pic>
        <p:nvPicPr>
          <p:cNvPr id="13" name="Picture 12">
            <a:extLst>
              <a:ext uri="{FF2B5EF4-FFF2-40B4-BE49-F238E27FC236}">
                <a16:creationId xmlns:a16="http://schemas.microsoft.com/office/drawing/2014/main" id="{9F5C2048-C725-C75D-F844-27EE0AF6A4BA}"/>
              </a:ext>
            </a:extLst>
          </p:cNvPr>
          <p:cNvPicPr>
            <a:picLocks noChangeAspect="1"/>
          </p:cNvPicPr>
          <p:nvPr/>
        </p:nvPicPr>
        <p:blipFill>
          <a:blip r:embed="rId2"/>
          <a:srcRect t="1863" r="2009" b="1924"/>
          <a:stretch>
            <a:fillRect/>
          </a:stretch>
        </p:blipFill>
        <p:spPr>
          <a:xfrm>
            <a:off x="5594918" y="2060848"/>
            <a:ext cx="6476952" cy="4392488"/>
          </a:xfrm>
          <a:prstGeom prst="rect">
            <a:avLst/>
          </a:prstGeom>
        </p:spPr>
      </p:pic>
      <p:sp>
        <p:nvSpPr>
          <p:cNvPr id="3" name="TextBox 2">
            <a:extLst>
              <a:ext uri="{FF2B5EF4-FFF2-40B4-BE49-F238E27FC236}">
                <a16:creationId xmlns:a16="http://schemas.microsoft.com/office/drawing/2014/main" id="{C195D49D-D54F-BD72-0072-784642F84525}"/>
              </a:ext>
            </a:extLst>
          </p:cNvPr>
          <p:cNvSpPr txBox="1"/>
          <p:nvPr/>
        </p:nvSpPr>
        <p:spPr>
          <a:xfrm>
            <a:off x="560696" y="989256"/>
            <a:ext cx="11069019" cy="1651734"/>
          </a:xfrm>
          <a:prstGeom prst="rect">
            <a:avLst/>
          </a:prstGeom>
          <a:noFill/>
        </p:spPr>
        <p:txBody>
          <a:bodyPr wrap="square" lIns="0" tIns="0" rIns="0" bIns="0" rtlCol="0">
            <a:spAutoFit/>
          </a:bodyPr>
          <a:lstStyle/>
          <a:p>
            <a:pPr marL="201168" marR="0" lvl="0" indent="-20116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GB" sz="2000" kern="0" dirty="0">
                <a:solidFill>
                  <a:srgbClr val="000000"/>
                </a:solidFill>
                <a:latin typeface="+mn-lt"/>
                <a:ea typeface="+mn-ea"/>
              </a:rPr>
              <a:t>F</a:t>
            </a:r>
            <a:r>
              <a:rPr kumimoji="0" lang="en-GB" sz="2000" b="0" i="0" u="none" strike="noStrike" kern="0" cap="none" spc="0" normalizeH="0" noProof="0" dirty="0" err="1">
                <a:ln>
                  <a:noFill/>
                </a:ln>
                <a:solidFill>
                  <a:srgbClr val="000000"/>
                </a:solidFill>
                <a:effectLst/>
                <a:uLnTx/>
                <a:uFillTx/>
                <a:latin typeface="+mn-lt"/>
                <a:ea typeface="+mn-ea"/>
                <a:cs typeface="+mn-cs"/>
              </a:rPr>
              <a:t>unded</a:t>
            </a:r>
            <a:r>
              <a:rPr kumimoji="0" lang="en-GB" sz="2000" b="0" i="0" u="none" strike="noStrike" kern="0" cap="none" spc="0" normalizeH="0" noProof="0" dirty="0">
                <a:ln>
                  <a:noFill/>
                </a:ln>
                <a:solidFill>
                  <a:srgbClr val="000000"/>
                </a:solidFill>
                <a:effectLst/>
                <a:uLnTx/>
                <a:uFillTx/>
                <a:latin typeface="+mn-lt"/>
                <a:ea typeface="+mn-ea"/>
                <a:cs typeface="+mn-cs"/>
              </a:rPr>
              <a:t> by REACT EU  as part of the </a:t>
            </a:r>
            <a:r>
              <a:rPr kumimoji="0" lang="da-DK" sz="2000" b="0" i="0" u="none" strike="noStrike" kern="0" cap="none" spc="0" normalizeH="0" noProof="0" dirty="0">
                <a:ln>
                  <a:noFill/>
                </a:ln>
                <a:solidFill>
                  <a:srgbClr val="000000"/>
                </a:solidFill>
                <a:effectLst/>
                <a:uLnTx/>
                <a:uFillTx/>
                <a:latin typeface="+mn-lt"/>
                <a:ea typeface="+mn-ea"/>
                <a:cs typeface="+mn-cs"/>
              </a:rPr>
              <a:t> “Region Midt Erhvervsfyrtårn for Vandteknologi” </a:t>
            </a:r>
            <a:r>
              <a:rPr kumimoji="0" lang="en-US" sz="2000" b="0" i="0" u="none" strike="noStrike" kern="0" cap="none" spc="0" normalizeH="0" noProof="0" dirty="0">
                <a:ln>
                  <a:noFill/>
                </a:ln>
                <a:solidFill>
                  <a:srgbClr val="000000"/>
                </a:solidFill>
                <a:effectLst/>
                <a:uLnTx/>
                <a:uFillTx/>
                <a:latin typeface="+mn-lt"/>
                <a:ea typeface="+mn-ea"/>
                <a:cs typeface="+mn-cs"/>
              </a:rPr>
              <a:t>initiative</a:t>
            </a:r>
            <a:r>
              <a:rPr kumimoji="0" lang="da-DK" sz="2000" b="0" i="0" u="none" strike="noStrike" kern="0" cap="none" spc="0" normalizeH="0" noProof="0" dirty="0">
                <a:ln>
                  <a:noFill/>
                </a:ln>
                <a:solidFill>
                  <a:srgbClr val="000000"/>
                </a:solidFill>
                <a:effectLst/>
                <a:uLnTx/>
                <a:uFillTx/>
                <a:latin typeface="+mn-lt"/>
                <a:ea typeface="+mn-ea"/>
                <a:cs typeface="+mn-cs"/>
              </a:rPr>
              <a:t>, </a:t>
            </a:r>
          </a:p>
          <a:p>
            <a:pPr marL="201168" marR="0" lvl="0" indent="-20116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noProof="0" dirty="0">
                <a:ln>
                  <a:noFill/>
                </a:ln>
                <a:solidFill>
                  <a:srgbClr val="000000"/>
                </a:solidFill>
                <a:effectLst/>
                <a:uLnTx/>
                <a:uFillTx/>
                <a:latin typeface="+mn-lt"/>
                <a:ea typeface="+mn-ea"/>
                <a:cs typeface="+mn-cs"/>
              </a:rPr>
              <a:t>Regional initiative aimed at the competitive advantage of the Danish water sector to act and support the digital transformation in Europe and beyond, thus, creating important opportunities for the export of Danish</a:t>
            </a:r>
            <a:r>
              <a:rPr lang="en-US" sz="2000" kern="0" dirty="0">
                <a:solidFill>
                  <a:srgbClr val="000000"/>
                </a:solidFill>
                <a:latin typeface="+mn-lt"/>
                <a:ea typeface="+mn-ea"/>
              </a:rPr>
              <a:t> </a:t>
            </a:r>
            <a:r>
              <a:rPr kumimoji="0" lang="en-US" sz="2000" b="0" i="0" u="none" strike="noStrike" kern="0" cap="none" spc="0" normalizeH="0" noProof="0" dirty="0">
                <a:ln>
                  <a:noFill/>
                </a:ln>
                <a:solidFill>
                  <a:srgbClr val="000000"/>
                </a:solidFill>
                <a:effectLst/>
                <a:uLnTx/>
                <a:uFillTx/>
                <a:latin typeface="+mn-lt"/>
                <a:ea typeface="+mn-ea"/>
                <a:cs typeface="+mn-cs"/>
              </a:rPr>
              <a:t>technologies and expertise. </a:t>
            </a:r>
            <a:endParaRPr kumimoji="0" lang="en-GB" sz="2000" b="1" i="0" u="none" strike="noStrike" kern="0" cap="none" spc="0" normalizeH="0" noProof="0" dirty="0">
              <a:ln>
                <a:noFill/>
              </a:ln>
              <a:solidFill>
                <a:srgbClr val="000000"/>
              </a:solidFill>
              <a:effectLst/>
              <a:uLnTx/>
              <a:uFillTx/>
              <a:latin typeface="+mn-lt"/>
              <a:ea typeface="+mn-ea"/>
              <a:cs typeface="+mn-cs"/>
            </a:endParaRPr>
          </a:p>
          <a:p>
            <a:pPr marL="201168" indent="-201168" algn="l">
              <a:spcBef>
                <a:spcPts val="432"/>
              </a:spcBef>
            </a:pPr>
            <a:endParaRPr lang="da-DK" sz="2000" dirty="0" err="1">
              <a:latin typeface="+mn-lt"/>
            </a:endParaRPr>
          </a:p>
        </p:txBody>
      </p:sp>
      <p:sp>
        <p:nvSpPr>
          <p:cNvPr id="14" name="Oval 13">
            <a:extLst>
              <a:ext uri="{FF2B5EF4-FFF2-40B4-BE49-F238E27FC236}">
                <a16:creationId xmlns:a16="http://schemas.microsoft.com/office/drawing/2014/main" id="{D732BF22-8146-7F12-8F08-0106130B2202}"/>
              </a:ext>
            </a:extLst>
          </p:cNvPr>
          <p:cNvSpPr/>
          <p:nvPr/>
        </p:nvSpPr>
        <p:spPr bwMode="auto">
          <a:xfrm>
            <a:off x="7247334" y="3678803"/>
            <a:ext cx="1584176" cy="1037813"/>
          </a:xfrm>
          <a:prstGeom prst="ellipse">
            <a:avLst/>
          </a:prstGeom>
          <a:noFill/>
          <a:ln w="41275"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cxnSp>
        <p:nvCxnSpPr>
          <p:cNvPr id="16" name="Straight Connector 15">
            <a:extLst>
              <a:ext uri="{FF2B5EF4-FFF2-40B4-BE49-F238E27FC236}">
                <a16:creationId xmlns:a16="http://schemas.microsoft.com/office/drawing/2014/main" id="{BDCADFEE-4372-6077-FBB8-4BB367DB7ACD}"/>
              </a:ext>
            </a:extLst>
          </p:cNvPr>
          <p:cNvCxnSpPr/>
          <p:nvPr/>
        </p:nvCxnSpPr>
        <p:spPr bwMode="auto">
          <a:xfrm>
            <a:off x="6095206" y="4437112"/>
            <a:ext cx="1224136" cy="0"/>
          </a:xfrm>
          <a:prstGeom prst="line">
            <a:avLst/>
          </a:prstGeom>
          <a:solidFill>
            <a:schemeClr val="accent1"/>
          </a:solidFill>
          <a:ln w="2540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06086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C8CA-696C-1DD2-723E-E418D540AB10}"/>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37D29A76-702D-4397-ED09-ED13025FC6C6}"/>
              </a:ext>
            </a:extLst>
          </p:cNvPr>
          <p:cNvSpPr>
            <a:spLocks noGrp="1"/>
          </p:cNvSpPr>
          <p:nvPr/>
        </p:nvSpPr>
        <p:spPr>
          <a:xfrm>
            <a:off x="1339186" y="134935"/>
            <a:ext cx="11238038" cy="979276"/>
          </a:xfrm>
          <a:prstGeom prst="rect">
            <a:avLst/>
          </a:prstGeom>
        </p:spPr>
        <p:txBody>
          <a:bodyPr vert="horz" lIns="91428" tIns="45714" rIns="91428"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5578"/>
                </a:solidFill>
                <a:effectLst/>
                <a:uLnTx/>
                <a:uFillTx/>
                <a:latin typeface="Open Sans" panose="020B0606030504020204" pitchFamily="34" charset="0"/>
                <a:ea typeface="Open Sans" panose="020B0606030504020204" pitchFamily="34" charset="0"/>
                <a:cs typeface="Open Sans" panose="020B0606030504020204" pitchFamily="34" charset="0"/>
              </a:rPr>
              <a:t>Background for the Digital Water Transition in DK</a:t>
            </a:r>
          </a:p>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5578"/>
                </a:solidFill>
                <a:effectLst/>
                <a:uLnTx/>
                <a:uFillTx/>
                <a:latin typeface="Open Sans" panose="020B0606030504020204" pitchFamily="34" charset="0"/>
                <a:ea typeface="Open Sans" panose="020B0606030504020204" pitchFamily="34" charset="0"/>
                <a:cs typeface="Open Sans" panose="020B0606030504020204" pitchFamily="34" charset="0"/>
              </a:rPr>
              <a:t>The Growth Team's recommendations and the Government’s Digitalization Strategy 2022 – Vision 6</a:t>
            </a:r>
            <a:endParaRPr kumimoji="0" lang="da-DK" sz="1800" b="0" i="0" u="none" strike="noStrike" kern="1200" cap="none" spc="0" normalizeH="0" baseline="0" noProof="0" dirty="0">
              <a:ln>
                <a:noFill/>
              </a:ln>
              <a:solidFill>
                <a:srgbClr val="005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Billede 4">
            <a:extLst>
              <a:ext uri="{FF2B5EF4-FFF2-40B4-BE49-F238E27FC236}">
                <a16:creationId xmlns:a16="http://schemas.microsoft.com/office/drawing/2014/main" id="{2F7A5F17-3AF8-D1BB-D671-73A4469196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2049" y="446"/>
            <a:ext cx="380853" cy="593005"/>
          </a:xfrm>
          <a:prstGeom prst="rect">
            <a:avLst/>
          </a:prstGeom>
        </p:spPr>
      </p:pic>
      <p:pic>
        <p:nvPicPr>
          <p:cNvPr id="6" name="Billede 5">
            <a:extLst>
              <a:ext uri="{FF2B5EF4-FFF2-40B4-BE49-F238E27FC236}">
                <a16:creationId xmlns:a16="http://schemas.microsoft.com/office/drawing/2014/main" id="{D334A02B-8D25-48D8-D754-B0E1595FE7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049" y="6285852"/>
            <a:ext cx="380853" cy="593005"/>
          </a:xfrm>
          <a:prstGeom prst="rect">
            <a:avLst/>
          </a:prstGeom>
        </p:spPr>
      </p:pic>
      <p:sp>
        <p:nvSpPr>
          <p:cNvPr id="8" name="Tekstfelt 7">
            <a:extLst>
              <a:ext uri="{FF2B5EF4-FFF2-40B4-BE49-F238E27FC236}">
                <a16:creationId xmlns:a16="http://schemas.microsoft.com/office/drawing/2014/main" id="{2F295C8B-0D3E-A483-C905-17846AC79458}"/>
              </a:ext>
            </a:extLst>
          </p:cNvPr>
          <p:cNvSpPr txBox="1"/>
          <p:nvPr/>
        </p:nvSpPr>
        <p:spPr>
          <a:xfrm>
            <a:off x="399662" y="1269093"/>
            <a:ext cx="6750429" cy="5016758"/>
          </a:xfrm>
          <a:prstGeom prst="rect">
            <a:avLst/>
          </a:prstGeom>
          <a:solidFill>
            <a:schemeClr val="accent1">
              <a:lumMod val="20000"/>
              <a:lumOff val="80000"/>
            </a:schemeClr>
          </a:solidFill>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RBXWA+Lato-Regular"/>
              <a:ea typeface="ＭＳ Ｐゴシック" pitchFamily="-80" charset="-128"/>
              <a:cs typeface="+mn-cs"/>
            </a:endParaRP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BXWA+Lato-Regular"/>
                <a:ea typeface="ＭＳ Ｐゴシック" pitchFamily="-80" charset="-128"/>
                <a:cs typeface="+mn-cs"/>
              </a:rPr>
              <a:t>Concrete initiatives to contribute to the green transition, e.g., by putting water data into play. With better data on where water is and where it is moving, we can better protect ourselves against the weather events we will face in the future.</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RBXWA+Lato-Regular"/>
              <a:ea typeface="ＭＳ Ｐゴシック" pitchFamily="-80" charset="-128"/>
              <a:cs typeface="+mn-cs"/>
            </a:endParaRP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BXWA+Lato-Regular"/>
                <a:ea typeface="ＭＳ Ｐゴシック" pitchFamily="-80" charset="-128"/>
                <a:cs typeface="+mn-cs"/>
              </a:rPr>
              <a:t>A circular databank is being established to collect and make accessible data on waste and materials, so that companies and public authorities can streamline their material consumption and minimize waste.</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RBXWA+Lato-Regular"/>
              <a:ea typeface="ＭＳ Ｐゴシック" pitchFamily="-80" charset="-128"/>
              <a:cs typeface="+mn-cs"/>
            </a:endParaRP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BXWA+Lato-Regular"/>
                <a:ea typeface="ＭＳ Ｐゴシック" pitchFamily="-80" charset="-128"/>
                <a:cs typeface="+mn-cs"/>
              </a:rPr>
              <a:t>A utility digitization program will drive development toward a coherent green utility sector that better utilizes resources and infrastructure across value chains and types of utilities.</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srgbClr val="000000"/>
              </a:solidFill>
              <a:effectLst/>
              <a:uLnTx/>
              <a:uFillTx/>
              <a:latin typeface="TRBXWA+Lato-Regular"/>
              <a:ea typeface="ＭＳ Ｐゴシック" pitchFamily="-80" charset="-128"/>
              <a:cs typeface="+mn-cs"/>
            </a:endParaRPr>
          </a:p>
        </p:txBody>
      </p:sp>
      <p:pic>
        <p:nvPicPr>
          <p:cNvPr id="7" name="Billede 6">
            <a:extLst>
              <a:ext uri="{FF2B5EF4-FFF2-40B4-BE49-F238E27FC236}">
                <a16:creationId xmlns:a16="http://schemas.microsoft.com/office/drawing/2014/main" id="{82EB12F8-F046-85EA-9EFE-8F3338F7F9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7049" y="5848638"/>
            <a:ext cx="1093035" cy="874427"/>
          </a:xfrm>
          <a:prstGeom prst="rect">
            <a:avLst/>
          </a:prstGeom>
        </p:spPr>
      </p:pic>
      <p:pic>
        <p:nvPicPr>
          <p:cNvPr id="9" name="Picture 3">
            <a:extLst>
              <a:ext uri="{FF2B5EF4-FFF2-40B4-BE49-F238E27FC236}">
                <a16:creationId xmlns:a16="http://schemas.microsoft.com/office/drawing/2014/main" id="{534FD8F9-3B3C-34B7-5411-84CCDD7634F0}"/>
              </a:ext>
            </a:extLst>
          </p:cNvPr>
          <p:cNvPicPr>
            <a:picLocks noChangeAspect="1"/>
          </p:cNvPicPr>
          <p:nvPr/>
        </p:nvPicPr>
        <p:blipFill>
          <a:blip r:embed="rId5"/>
          <a:stretch>
            <a:fillRect/>
          </a:stretch>
        </p:blipFill>
        <p:spPr>
          <a:xfrm rot="21093409">
            <a:off x="10622463" y="1657815"/>
            <a:ext cx="1134597" cy="1604294"/>
          </a:xfrm>
          <a:prstGeom prst="rect">
            <a:avLst/>
          </a:prstGeom>
          <a:ln>
            <a:solidFill>
              <a:schemeClr val="tx1"/>
            </a:solidFill>
          </a:ln>
        </p:spPr>
      </p:pic>
      <p:pic>
        <p:nvPicPr>
          <p:cNvPr id="10" name="Picture 4">
            <a:extLst>
              <a:ext uri="{FF2B5EF4-FFF2-40B4-BE49-F238E27FC236}">
                <a16:creationId xmlns:a16="http://schemas.microsoft.com/office/drawing/2014/main" id="{D9AE4A69-1CB4-11AA-5E0C-B222E010B3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078257">
            <a:off x="7942367" y="1184425"/>
            <a:ext cx="2562290" cy="1821628"/>
          </a:xfrm>
          <a:prstGeom prst="rect">
            <a:avLst/>
          </a:prstGeom>
        </p:spPr>
      </p:pic>
      <p:sp>
        <p:nvSpPr>
          <p:cNvPr id="11" name="TextBox 5">
            <a:extLst>
              <a:ext uri="{FF2B5EF4-FFF2-40B4-BE49-F238E27FC236}">
                <a16:creationId xmlns:a16="http://schemas.microsoft.com/office/drawing/2014/main" id="{6ED5C726-9520-1766-43EF-B3901988EA9A}"/>
              </a:ext>
            </a:extLst>
          </p:cNvPr>
          <p:cNvSpPr txBox="1"/>
          <p:nvPr/>
        </p:nvSpPr>
        <p:spPr>
          <a:xfrm>
            <a:off x="8112267" y="3245512"/>
            <a:ext cx="2515367" cy="161583"/>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432"/>
              </a:spcBef>
              <a:spcAft>
                <a:spcPts val="0"/>
              </a:spcAft>
              <a:buClrTx/>
              <a:buSzTx/>
              <a:buFontTx/>
              <a:buNone/>
              <a:tabLst/>
              <a:defRPr/>
            </a:pPr>
            <a:r>
              <a:rPr kumimoji="0" lang="en-GB" sz="1050" b="0" i="0" u="none" strike="noStrike" kern="1200" cap="none" spc="0" normalizeH="0" baseline="0" noProof="0" dirty="0">
                <a:ln>
                  <a:noFill/>
                </a:ln>
                <a:solidFill>
                  <a:srgbClr val="002060"/>
                </a:solidFill>
                <a:effectLst/>
                <a:uLnTx/>
                <a:uFillTx/>
                <a:latin typeface="Circular Std Black"/>
                <a:ea typeface="ＭＳ Ｐゴシック" pitchFamily="-80" charset="-128"/>
                <a:cs typeface="+mn-cs"/>
              </a:rPr>
              <a:t>DTU </a:t>
            </a:r>
            <a:r>
              <a:rPr kumimoji="0" lang="en-GB" sz="1050" b="0" i="0" u="none" strike="noStrike" kern="1200" cap="none" spc="0" normalizeH="0" baseline="0" noProof="0" dirty="0" err="1">
                <a:ln>
                  <a:noFill/>
                </a:ln>
                <a:solidFill>
                  <a:srgbClr val="002060"/>
                </a:solidFill>
                <a:effectLst/>
                <a:uLnTx/>
                <a:uFillTx/>
                <a:latin typeface="Circular Std Black"/>
                <a:ea typeface="ＭＳ Ｐゴシック" pitchFamily="-80" charset="-128"/>
                <a:cs typeface="+mn-cs"/>
              </a:rPr>
              <a:t>Sektorudviklingsrapport</a:t>
            </a:r>
            <a:r>
              <a:rPr kumimoji="0" lang="en-GB" sz="1050" b="0" i="0" u="none" strike="noStrike" kern="1200" cap="none" spc="0" normalizeH="0" baseline="0" noProof="0" dirty="0">
                <a:ln>
                  <a:noFill/>
                </a:ln>
                <a:solidFill>
                  <a:srgbClr val="002060"/>
                </a:solidFill>
                <a:effectLst/>
                <a:uLnTx/>
                <a:uFillTx/>
                <a:latin typeface="Circular Std Black"/>
                <a:ea typeface="ＭＳ Ｐゴシック" pitchFamily="-80" charset="-128"/>
                <a:cs typeface="+mn-cs"/>
              </a:rPr>
              <a:t>, marts 2019</a:t>
            </a:r>
          </a:p>
        </p:txBody>
      </p:sp>
      <p:pic>
        <p:nvPicPr>
          <p:cNvPr id="12" name="Billede 11">
            <a:extLst>
              <a:ext uri="{FF2B5EF4-FFF2-40B4-BE49-F238E27FC236}">
                <a16:creationId xmlns:a16="http://schemas.microsoft.com/office/drawing/2014/main" id="{2CE8B1BE-064C-5014-E0CD-B8DE0DD0ED1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0609480">
            <a:off x="7483808" y="3973074"/>
            <a:ext cx="4577414" cy="2152181"/>
          </a:xfrm>
          <a:prstGeom prst="rect">
            <a:avLst/>
          </a:prstGeom>
        </p:spPr>
      </p:pic>
      <p:sp>
        <p:nvSpPr>
          <p:cNvPr id="13" name="TextBox 5">
            <a:extLst>
              <a:ext uri="{FF2B5EF4-FFF2-40B4-BE49-F238E27FC236}">
                <a16:creationId xmlns:a16="http://schemas.microsoft.com/office/drawing/2014/main" id="{667B7395-63DC-1B4F-D76E-131153522ABA}"/>
              </a:ext>
            </a:extLst>
          </p:cNvPr>
          <p:cNvSpPr txBox="1"/>
          <p:nvPr/>
        </p:nvSpPr>
        <p:spPr>
          <a:xfrm>
            <a:off x="8795638" y="6420771"/>
            <a:ext cx="2231411" cy="161583"/>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432"/>
              </a:spcBef>
              <a:spcAft>
                <a:spcPts val="0"/>
              </a:spcAft>
              <a:buClrTx/>
              <a:buSzTx/>
              <a:buFontTx/>
              <a:buNone/>
              <a:tabLst/>
              <a:defRPr/>
            </a:pPr>
            <a:r>
              <a:rPr kumimoji="0" lang="en-GB" sz="1050" b="0" i="0" u="none" strike="noStrike" kern="1200" cap="none" spc="0" normalizeH="0" baseline="0" noProof="0" dirty="0" err="1">
                <a:ln>
                  <a:noFill/>
                </a:ln>
                <a:solidFill>
                  <a:srgbClr val="002060"/>
                </a:solidFill>
                <a:effectLst/>
                <a:uLnTx/>
                <a:uFillTx/>
                <a:latin typeface="Circular Std Black"/>
                <a:ea typeface="ＭＳ Ｐゴシック" pitchFamily="-80" charset="-128"/>
                <a:cs typeface="+mn-cs"/>
              </a:rPr>
              <a:t>Miljøstyrelsen</a:t>
            </a:r>
            <a:r>
              <a:rPr kumimoji="0" lang="en-GB" sz="1050" b="0" i="0" u="none" strike="noStrike" kern="1200" cap="none" spc="0" normalizeH="0" baseline="0" noProof="0" dirty="0">
                <a:ln>
                  <a:noFill/>
                </a:ln>
                <a:solidFill>
                  <a:srgbClr val="002060"/>
                </a:solidFill>
                <a:effectLst/>
                <a:uLnTx/>
                <a:uFillTx/>
                <a:latin typeface="Circular Std Black"/>
                <a:ea typeface="ＭＳ Ｐゴシック" pitchFamily="-80" charset="-128"/>
                <a:cs typeface="+mn-cs"/>
              </a:rPr>
              <a:t>, December 2019</a:t>
            </a:r>
          </a:p>
        </p:txBody>
      </p:sp>
    </p:spTree>
    <p:extLst>
      <p:ext uri="{BB962C8B-B14F-4D97-AF65-F5344CB8AC3E}">
        <p14:creationId xmlns:p14="http://schemas.microsoft.com/office/powerpoint/2010/main" val="197233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630" y="0"/>
            <a:ext cx="10176470" cy="972716"/>
          </a:xfrm>
        </p:spPr>
        <p:txBody>
          <a:bodyPr/>
          <a:lstStyle/>
          <a:p>
            <a:r>
              <a:rPr lang="en-US" dirty="0"/>
              <a:t>Research design </a:t>
            </a:r>
            <a:endParaRPr lang="da-DK" dirty="0"/>
          </a:p>
        </p:txBody>
      </p:sp>
      <p:sp>
        <p:nvSpPr>
          <p:cNvPr id="3" name="Content Placeholder 2"/>
          <p:cNvSpPr>
            <a:spLocks noGrp="1"/>
          </p:cNvSpPr>
          <p:nvPr>
            <p:ph idx="1"/>
          </p:nvPr>
        </p:nvSpPr>
        <p:spPr>
          <a:xfrm>
            <a:off x="838622" y="1196752"/>
            <a:ext cx="9865096" cy="5055154"/>
          </a:xfrm>
        </p:spPr>
        <p:txBody>
          <a:bodyPr/>
          <a:lstStyle/>
          <a:p>
            <a:r>
              <a:rPr lang="en-GB" sz="2400" b="1" dirty="0"/>
              <a:t>Two interrelated phenomena </a:t>
            </a:r>
            <a:r>
              <a:rPr lang="en-GB" sz="2400" dirty="0"/>
              <a:t>worth investigating: </a:t>
            </a:r>
          </a:p>
          <a:p>
            <a:endParaRPr lang="da-DK" sz="2400" dirty="0"/>
          </a:p>
          <a:p>
            <a:pPr marL="457200" indent="-457200">
              <a:buFont typeface="+mj-lt"/>
              <a:buAutoNum type="arabicPeriod"/>
            </a:pPr>
            <a:r>
              <a:rPr lang="en-GB" sz="2400" dirty="0"/>
              <a:t>“</a:t>
            </a:r>
            <a:r>
              <a:rPr lang="en-GB" sz="2400" b="1" dirty="0"/>
              <a:t>The digital water transition in Denmark</a:t>
            </a:r>
            <a:r>
              <a:rPr lang="en-GB" sz="2400" dirty="0"/>
              <a:t>” to better understand its dynamics in terms of opportunities, challenges and direction.  </a:t>
            </a:r>
            <a:endParaRPr lang="da-DK" sz="2400" dirty="0"/>
          </a:p>
          <a:p>
            <a:pPr marL="457200" indent="-457200">
              <a:buFont typeface="+mj-lt"/>
              <a:buAutoNum type="arabicPeriod"/>
            </a:pPr>
            <a:r>
              <a:rPr lang="en-GB" sz="2400" dirty="0"/>
              <a:t>“</a:t>
            </a:r>
            <a:r>
              <a:rPr lang="en-GB" sz="2400" b="1" dirty="0"/>
              <a:t>The development of water data spaces in Denmark</a:t>
            </a:r>
            <a:r>
              <a:rPr lang="en-GB" sz="2400" dirty="0"/>
              <a:t>” to better understand what are the opportunities and challenges for these to contribute to the Digital and Green (Twin) water transition in Denmark and beyond. </a:t>
            </a:r>
          </a:p>
          <a:p>
            <a:pPr marL="673200" lvl="1" indent="-457200">
              <a:buFont typeface="+mj-lt"/>
              <a:buAutoNum type="arabicPeriod"/>
            </a:pPr>
            <a:endParaRPr lang="da-DK" sz="2400" dirty="0"/>
          </a:p>
          <a:p>
            <a:r>
              <a:rPr lang="en-US" sz="2400" dirty="0"/>
              <a:t>The 2</a:t>
            </a:r>
            <a:r>
              <a:rPr lang="en-US" sz="2400" baseline="30000" dirty="0"/>
              <a:t>nd</a:t>
            </a:r>
            <a:r>
              <a:rPr lang="en-US" sz="2400" dirty="0"/>
              <a:t> phenomenon is the central one so we have identified cases of water data space ecosystems at different development stages and context </a:t>
            </a:r>
          </a:p>
          <a:p>
            <a:r>
              <a:rPr lang="en-US" sz="2400" dirty="0"/>
              <a:t>We expect that knowledge on the 2</a:t>
            </a:r>
            <a:r>
              <a:rPr lang="en-US" sz="2400" baseline="30000" dirty="0"/>
              <a:t>nd</a:t>
            </a:r>
            <a:r>
              <a:rPr lang="en-US" sz="2400" dirty="0"/>
              <a:t> phenomenon will inform the 1</a:t>
            </a:r>
            <a:r>
              <a:rPr lang="en-US" sz="2400" baseline="30000" dirty="0"/>
              <a:t>st</a:t>
            </a:r>
            <a:r>
              <a:rPr lang="en-US" sz="2400" dirty="0"/>
              <a:t> </a:t>
            </a:r>
          </a:p>
          <a:p>
            <a:pPr lvl="1"/>
            <a:endParaRPr lang="en-GB" sz="2400"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17</a:t>
            </a:fld>
            <a:endParaRPr kumimoji="0" lang="da-DK"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6" name="Picture 6">
            <a:extLst>
              <a:ext uri="{FF2B5EF4-FFF2-40B4-BE49-F238E27FC236}">
                <a16:creationId xmlns:a16="http://schemas.microsoft.com/office/drawing/2014/main" id="{E91ACDE9-BD36-C9EB-0D1C-F263DECB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772" y="3370613"/>
            <a:ext cx="1824037" cy="332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29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757025" y="6540500"/>
            <a:ext cx="433388" cy="317500"/>
          </a:xfrm>
        </p:spPr>
        <p:txBody>
          <a:bodyPr/>
          <a:lstStyle/>
          <a:p>
            <a:fld id="{51B10101-CE5F-44C4-A3FE-7A8EB2967DBE}" type="slidenum">
              <a:rPr lang="da-DK" smtClean="0"/>
              <a:t>18</a:t>
            </a:fld>
            <a:endParaRPr lang="da-DK"/>
          </a:p>
        </p:txBody>
      </p:sp>
      <p:sp>
        <p:nvSpPr>
          <p:cNvPr id="25" name="Rectangle 24"/>
          <p:cNvSpPr/>
          <p:nvPr/>
        </p:nvSpPr>
        <p:spPr>
          <a:xfrm>
            <a:off x="190550" y="188642"/>
            <a:ext cx="11809312" cy="6262691"/>
          </a:xfrm>
          <a:prstGeom prst="rect">
            <a:avLst/>
          </a:prstGeom>
          <a:solidFill>
            <a:srgbClr val="E7E6E6"/>
          </a:solidFill>
          <a:ln w="28575" cap="flat" cmpd="sng" algn="ctr">
            <a:solidFill>
              <a:srgbClr val="000000"/>
            </a:solidFill>
            <a:prstDash val="lgDash"/>
            <a:miter lim="800000"/>
          </a:ln>
          <a:effectLst/>
        </p:spPr>
        <p:txBody>
          <a:bodyPr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26" name="Group 25"/>
          <p:cNvGrpSpPr/>
          <p:nvPr/>
        </p:nvGrpSpPr>
        <p:grpSpPr>
          <a:xfrm>
            <a:off x="2189611" y="557876"/>
            <a:ext cx="5345755" cy="4999671"/>
            <a:chOff x="2189101" y="679502"/>
            <a:chExt cx="5727069" cy="5356298"/>
          </a:xfrm>
        </p:grpSpPr>
        <p:sp>
          <p:nvSpPr>
            <p:cNvPr id="27" name="Oval 26"/>
            <p:cNvSpPr/>
            <p:nvPr/>
          </p:nvSpPr>
          <p:spPr bwMode="auto">
            <a:xfrm>
              <a:off x="2189101" y="679502"/>
              <a:ext cx="5727069" cy="5356298"/>
            </a:xfrm>
            <a:prstGeom prst="ellipse">
              <a:avLst/>
            </a:prstGeom>
            <a:solidFill>
              <a:srgbClr val="5B9BD5">
                <a:lumMod val="40000"/>
                <a:lumOff val="60000"/>
              </a:srgbClr>
            </a:solidFill>
            <a:ln w="9525" cap="flat" cmpd="sng" algn="ctr">
              <a:solidFill>
                <a:sysClr val="windowText" lastClr="000000"/>
              </a:solid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eaLnBrk="1" fontAlgn="auto" latinLnBrk="0" hangingPunct="1">
                <a:lnSpc>
                  <a:spcPct val="100000"/>
                </a:lnSpc>
                <a:spcBef>
                  <a:spcPts val="432"/>
                </a:spcBef>
                <a:spcAft>
                  <a:spcPts val="0"/>
                </a:spcAft>
                <a:buClrTx/>
                <a:buSzTx/>
                <a:buFontTx/>
                <a:buNone/>
                <a:tabLst/>
                <a:defRPr/>
              </a:pPr>
              <a:endParaRPr kumimoji="0" lang="en-US" b="0" i="0" u="none" strike="noStrike" kern="0" cap="none" spc="0" normalizeH="0" baseline="0" noProof="0" dirty="0" err="1">
                <a:ln>
                  <a:noFill/>
                </a:ln>
                <a:solidFill>
                  <a:srgbClr val="FFFFFF"/>
                </a:solidFill>
                <a:effectLst/>
                <a:uLnTx/>
                <a:uFillTx/>
                <a:latin typeface="Calibri" panose="020F0502020204030204"/>
              </a:endParaRPr>
            </a:p>
          </p:txBody>
        </p:sp>
        <p:sp>
          <p:nvSpPr>
            <p:cNvPr id="28" name="TextBox 27"/>
            <p:cNvSpPr txBox="1"/>
            <p:nvPr/>
          </p:nvSpPr>
          <p:spPr>
            <a:xfrm>
              <a:off x="4638093" y="844717"/>
              <a:ext cx="1773412" cy="846308"/>
            </a:xfrm>
            <a:prstGeom prst="rect">
              <a:avLst/>
            </a:prstGeom>
            <a:noFill/>
          </p:spPr>
          <p:txBody>
            <a:bodyPr wrap="square" lIns="0" tIns="0" rIns="0" bIns="0" rtlCol="0">
              <a:spAutoFit/>
            </a:bodyPr>
            <a:lstStyle/>
            <a:p>
              <a:pPr marL="0" marR="0" lvl="0" indent="0" defTabSz="914218" eaLnBrk="1" fontAlgn="auto" latinLnBrk="0" hangingPunct="1">
                <a:lnSpc>
                  <a:spcPct val="100000"/>
                </a:lnSpc>
                <a:spcBef>
                  <a:spcPts val="432"/>
                </a:spcBef>
                <a:spcAft>
                  <a:spcPts val="0"/>
                </a:spcAft>
                <a:buClrTx/>
                <a:buSzTx/>
                <a:buFontTx/>
                <a:buNone/>
                <a:tabLst/>
                <a:defRPr/>
              </a:pPr>
              <a:r>
                <a:rPr kumimoji="0" lang="da-DK" b="1" i="0" u="none" strike="noStrike" kern="0" cap="none" spc="0" normalizeH="0" baseline="0" noProof="0" dirty="0">
                  <a:ln>
                    <a:noFill/>
                  </a:ln>
                  <a:solidFill>
                    <a:prstClr val="black"/>
                  </a:solidFill>
                  <a:effectLst/>
                  <a:uLnTx/>
                  <a:uFillTx/>
                  <a:latin typeface="Calibri" panose="020F0502020204030204"/>
                </a:rPr>
                <a:t>CASE STUDY A</a:t>
              </a:r>
              <a:r>
                <a:rPr kumimoji="0" lang="da-DK" b="0" i="0" u="none" strike="noStrike" kern="0" cap="none" spc="0" normalizeH="0" baseline="0" noProof="0" dirty="0">
                  <a:ln>
                    <a:noFill/>
                  </a:ln>
                  <a:solidFill>
                    <a:prstClr val="black"/>
                  </a:solidFill>
                  <a:effectLst/>
                  <a:uLnTx/>
                  <a:uFillTx/>
                  <a:latin typeface="Calibri" panose="020F0502020204030204"/>
                </a:rPr>
                <a:t>: </a:t>
              </a:r>
            </a:p>
            <a:p>
              <a:pPr marL="0" marR="0" lvl="0" indent="0" defTabSz="914218" eaLnBrk="1" fontAlgn="auto" latinLnBrk="0" hangingPunct="1">
                <a:lnSpc>
                  <a:spcPct val="100000"/>
                </a:lnSpc>
                <a:spcBef>
                  <a:spcPts val="432"/>
                </a:spcBef>
                <a:spcAft>
                  <a:spcPts val="0"/>
                </a:spcAft>
                <a:buClrTx/>
                <a:buSzTx/>
                <a:buFontTx/>
                <a:buNone/>
                <a:tabLst/>
                <a:defRPr/>
              </a:pPr>
              <a:r>
                <a:rPr kumimoji="0" lang="da-DK" b="0" i="0" u="none" strike="noStrike" kern="0" cap="none" spc="0" normalizeH="0" baseline="0" noProof="0" dirty="0">
                  <a:ln>
                    <a:noFill/>
                  </a:ln>
                  <a:solidFill>
                    <a:prstClr val="black"/>
                  </a:solidFill>
                  <a:effectLst/>
                  <a:uLnTx/>
                  <a:uFillTx/>
                  <a:latin typeface="Calibri" panose="020F0502020204030204"/>
                </a:rPr>
                <a:t>Water Data Space Project </a:t>
              </a:r>
            </a:p>
          </p:txBody>
        </p:sp>
      </p:grpSp>
      <p:grpSp>
        <p:nvGrpSpPr>
          <p:cNvPr id="29" name="Group 28"/>
          <p:cNvGrpSpPr/>
          <p:nvPr/>
        </p:nvGrpSpPr>
        <p:grpSpPr>
          <a:xfrm>
            <a:off x="2719276" y="1123968"/>
            <a:ext cx="1884487" cy="1771677"/>
            <a:chOff x="2718837" y="1245668"/>
            <a:chExt cx="1884732" cy="1771908"/>
          </a:xfrm>
        </p:grpSpPr>
        <p:sp>
          <p:nvSpPr>
            <p:cNvPr id="30" name="Oval 29"/>
            <p:cNvSpPr/>
            <p:nvPr/>
          </p:nvSpPr>
          <p:spPr bwMode="auto">
            <a:xfrm>
              <a:off x="2718837" y="1245668"/>
              <a:ext cx="1884732" cy="1771908"/>
            </a:xfrm>
            <a:prstGeom prst="ellipse">
              <a:avLst/>
            </a:prstGeom>
            <a:solidFill>
              <a:srgbClr val="ED7D31">
                <a:lumMod val="40000"/>
                <a:lumOff val="60000"/>
              </a:srgbClr>
            </a:solidFill>
            <a:ln w="9525" cap="flat" cmpd="sng" algn="ctr">
              <a:solidFill>
                <a:sysClr val="windowText" lastClr="000000"/>
              </a:solid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eaLnBrk="1" fontAlgn="auto" latinLnBrk="0" hangingPunct="1">
                <a:lnSpc>
                  <a:spcPct val="100000"/>
                </a:lnSpc>
                <a:spcBef>
                  <a:spcPts val="432"/>
                </a:spcBef>
                <a:spcAft>
                  <a:spcPts val="0"/>
                </a:spcAft>
                <a:buClrTx/>
                <a:buSzTx/>
                <a:buFontTx/>
                <a:buNone/>
                <a:tabLst/>
                <a:defRPr/>
              </a:pPr>
              <a:endParaRPr kumimoji="0" lang="en-US" b="0" i="0" u="none" strike="noStrike" kern="0" cap="none" spc="0" normalizeH="0" baseline="0" noProof="0" dirty="0" err="1">
                <a:ln>
                  <a:noFill/>
                </a:ln>
                <a:solidFill>
                  <a:srgbClr val="FFFFFF"/>
                </a:solidFill>
                <a:effectLst/>
                <a:uLnTx/>
                <a:uFillTx/>
                <a:latin typeface="Calibri" panose="020F0502020204030204"/>
              </a:endParaRPr>
            </a:p>
          </p:txBody>
        </p:sp>
        <p:sp>
          <p:nvSpPr>
            <p:cNvPr id="31" name="TextBox 30"/>
            <p:cNvSpPr txBox="1"/>
            <p:nvPr/>
          </p:nvSpPr>
          <p:spPr>
            <a:xfrm>
              <a:off x="2940591" y="1599067"/>
              <a:ext cx="1652237" cy="1036316"/>
            </a:xfrm>
            <a:prstGeom prst="rect">
              <a:avLst/>
            </a:prstGeom>
            <a:noFill/>
          </p:spPr>
          <p:txBody>
            <a:bodyPr wrap="square" lIns="0" tIns="0" rIns="0" bIns="0" rtlCol="0">
              <a:spAutoFit/>
            </a:bodyPr>
            <a:lstStyle/>
            <a:p>
              <a:pPr marL="0" marR="0" lvl="0" indent="0" defTabSz="914218" eaLnBrk="1" fontAlgn="auto" latinLnBrk="0" hangingPunct="1">
                <a:lnSpc>
                  <a:spcPct val="100000"/>
                </a:lnSpc>
                <a:spcBef>
                  <a:spcPts val="432"/>
                </a:spcBef>
                <a:spcAft>
                  <a:spcPts val="0"/>
                </a:spcAft>
                <a:buClrTx/>
                <a:buSzTx/>
                <a:buFontTx/>
                <a:buNone/>
                <a:tabLst/>
                <a:defRPr/>
              </a:pPr>
              <a:r>
                <a:rPr kumimoji="0" lang="da-DK" b="1" i="0" u="sng" strike="noStrike" kern="0" cap="none" spc="0" normalizeH="0" baseline="0" noProof="0" dirty="0" err="1">
                  <a:ln>
                    <a:noFill/>
                  </a:ln>
                  <a:solidFill>
                    <a:prstClr val="black"/>
                  </a:solidFill>
                  <a:effectLst/>
                  <a:uLnTx/>
                  <a:uFillTx/>
                  <a:latin typeface="Calibri" panose="020F0502020204030204"/>
                </a:rPr>
                <a:t>Use</a:t>
              </a:r>
              <a:r>
                <a:rPr kumimoji="0" lang="da-DK" b="1" i="0" u="sng" strike="noStrike" kern="0" cap="none" spc="0" normalizeH="0" baseline="0" noProof="0" dirty="0">
                  <a:ln>
                    <a:noFill/>
                  </a:ln>
                  <a:solidFill>
                    <a:prstClr val="black"/>
                  </a:solidFill>
                  <a:effectLst/>
                  <a:uLnTx/>
                  <a:uFillTx/>
                  <a:latin typeface="Calibri" panose="020F0502020204030204"/>
                </a:rPr>
                <a:t>-case 1</a:t>
              </a:r>
              <a:r>
                <a:rPr kumimoji="0" lang="da-DK" b="0" i="0" u="none" strike="noStrike" kern="0" cap="none" spc="0" normalizeH="0" baseline="0" noProof="0" dirty="0">
                  <a:ln>
                    <a:noFill/>
                  </a:ln>
                  <a:solidFill>
                    <a:prstClr val="black"/>
                  </a:solidFill>
                  <a:effectLst/>
                  <a:uLnTx/>
                  <a:uFillTx/>
                  <a:latin typeface="Calibri" panose="020F0502020204030204"/>
                </a:rPr>
                <a:t>:</a:t>
              </a:r>
            </a:p>
            <a:p>
              <a:pPr marL="0" marR="0" lvl="0" indent="0" defTabSz="914218" eaLnBrk="1" fontAlgn="auto" latinLnBrk="0" hangingPunct="1">
                <a:lnSpc>
                  <a:spcPct val="100000"/>
                </a:lnSpc>
                <a:spcBef>
                  <a:spcPts val="432"/>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rPr>
                <a:t>Automated reporting to the utility secretariat</a:t>
              </a:r>
            </a:p>
          </p:txBody>
        </p:sp>
      </p:grpSp>
      <p:grpSp>
        <p:nvGrpSpPr>
          <p:cNvPr id="32" name="Group 31"/>
          <p:cNvGrpSpPr/>
          <p:nvPr/>
        </p:nvGrpSpPr>
        <p:grpSpPr>
          <a:xfrm>
            <a:off x="6749395" y="357895"/>
            <a:ext cx="3383494" cy="3383494"/>
            <a:chOff x="6749480" y="479493"/>
            <a:chExt cx="3383935" cy="3383935"/>
          </a:xfrm>
        </p:grpSpPr>
        <p:sp>
          <p:nvSpPr>
            <p:cNvPr id="33" name="Oval 32"/>
            <p:cNvSpPr/>
            <p:nvPr/>
          </p:nvSpPr>
          <p:spPr bwMode="auto">
            <a:xfrm>
              <a:off x="6749480" y="479493"/>
              <a:ext cx="3383935" cy="3383935"/>
            </a:xfrm>
            <a:prstGeom prst="ellipse">
              <a:avLst/>
            </a:prstGeom>
            <a:solidFill>
              <a:srgbClr val="70AD47">
                <a:lumMod val="40000"/>
                <a:lumOff val="60000"/>
              </a:srgbClr>
            </a:solidFill>
            <a:ln w="9525" cap="flat" cmpd="sng" algn="ctr">
              <a:solidFill>
                <a:sysClr val="windowText" lastClr="000000"/>
              </a:solid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eaLnBrk="1" fontAlgn="auto" latinLnBrk="0" hangingPunct="1">
                <a:lnSpc>
                  <a:spcPct val="100000"/>
                </a:lnSpc>
                <a:spcBef>
                  <a:spcPts val="432"/>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Calibri" panose="020F0502020204030204"/>
              </a:endParaRPr>
            </a:p>
          </p:txBody>
        </p:sp>
        <p:sp>
          <p:nvSpPr>
            <p:cNvPr id="34" name="TextBox 33"/>
            <p:cNvSpPr txBox="1"/>
            <p:nvPr/>
          </p:nvSpPr>
          <p:spPr>
            <a:xfrm>
              <a:off x="7412493" y="1302357"/>
              <a:ext cx="2234510" cy="2021329"/>
            </a:xfrm>
            <a:prstGeom prst="rect">
              <a:avLst/>
            </a:prstGeom>
            <a:noFill/>
          </p:spPr>
          <p:txBody>
            <a:bodyPr wrap="square" lIns="0" tIns="0" rIns="0" bIns="0" rtlCol="0">
              <a:spAutoFit/>
            </a:bodyPr>
            <a:lstStyle/>
            <a:p>
              <a:pPr marL="0" marR="0" lvl="0" indent="0" defTabSz="914218" eaLnBrk="1" fontAlgn="auto" latinLnBrk="0" hangingPunct="1">
                <a:lnSpc>
                  <a:spcPct val="100000"/>
                </a:lnSpc>
                <a:spcBef>
                  <a:spcPts val="432"/>
                </a:spcBef>
                <a:spcAft>
                  <a:spcPts val="0"/>
                </a:spcAft>
                <a:buClrTx/>
                <a:buSzTx/>
                <a:buFontTx/>
                <a:buNone/>
                <a:tabLst/>
                <a:defRPr/>
              </a:pPr>
              <a:r>
                <a:rPr kumimoji="0" lang="da-DK" b="1" i="0" u="none" strike="noStrike" kern="0" cap="none" spc="0" normalizeH="0" baseline="0" noProof="0" dirty="0">
                  <a:ln>
                    <a:noFill/>
                  </a:ln>
                  <a:solidFill>
                    <a:prstClr val="black"/>
                  </a:solidFill>
                  <a:effectLst/>
                  <a:uLnTx/>
                  <a:uFillTx/>
                  <a:latin typeface="Calibri" panose="020F0502020204030204"/>
                </a:rPr>
                <a:t>CASE STUDY B</a:t>
              </a:r>
              <a:r>
                <a:rPr kumimoji="0" lang="da-DK" b="0" i="0" u="none" strike="noStrike" kern="0" cap="none" spc="0" normalizeH="0" baseline="0" noProof="0" dirty="0">
                  <a:ln>
                    <a:noFill/>
                  </a:ln>
                  <a:solidFill>
                    <a:prstClr val="black"/>
                  </a:solidFill>
                  <a:effectLst/>
                  <a:uLnTx/>
                  <a:uFillTx/>
                  <a:latin typeface="Calibri" panose="020F0502020204030204"/>
                </a:rPr>
                <a:t>: </a:t>
              </a:r>
            </a:p>
            <a:p>
              <a:pPr marL="0" marR="0" lvl="0" indent="0" defTabSz="914218" eaLnBrk="1" fontAlgn="auto" latinLnBrk="0" hangingPunct="1">
                <a:lnSpc>
                  <a:spcPct val="100000"/>
                </a:lnSpc>
                <a:spcBef>
                  <a:spcPts val="432"/>
                </a:spcBef>
                <a:spcAft>
                  <a:spcPts val="0"/>
                </a:spcAft>
                <a:buClrTx/>
                <a:buSzTx/>
                <a:buFontTx/>
                <a:buNone/>
                <a:tabLst/>
                <a:defRPr/>
              </a:pPr>
              <a:r>
                <a:rPr kumimoji="0" lang="en-US" b="0" i="0" u="none" strike="noStrike" kern="0" cap="none" spc="0" normalizeH="0" baseline="0" noProof="0" dirty="0" err="1">
                  <a:ln>
                    <a:noFill/>
                  </a:ln>
                  <a:solidFill>
                    <a:prstClr val="black"/>
                  </a:solidFill>
                  <a:effectLst/>
                  <a:uLnTx/>
                  <a:uFillTx/>
                  <a:latin typeface="Calibri" panose="020F0502020204030204"/>
                </a:rPr>
                <a:t>Miljøportalen</a:t>
              </a:r>
              <a:r>
                <a:rPr kumimoji="0" lang="en-US" b="0" i="0" u="none" strike="noStrike" kern="0" cap="none" spc="0" normalizeH="0" baseline="0" noProof="0" dirty="0">
                  <a:ln>
                    <a:noFill/>
                  </a:ln>
                  <a:solidFill>
                    <a:prstClr val="black"/>
                  </a:solidFill>
                  <a:effectLst/>
                  <a:uLnTx/>
                  <a:uFillTx/>
                  <a:latin typeface="Calibri" panose="020F0502020204030204"/>
                </a:rPr>
                <a:t> –  an advanced portal with environmental data from the state (government), municipalities and regions. Is it or could it be considered a Data Space? </a:t>
              </a:r>
            </a:p>
          </p:txBody>
        </p:sp>
      </p:grpSp>
      <p:sp>
        <p:nvSpPr>
          <p:cNvPr id="35" name="TextBox 34"/>
          <p:cNvSpPr txBox="1"/>
          <p:nvPr/>
        </p:nvSpPr>
        <p:spPr>
          <a:xfrm>
            <a:off x="560206" y="188640"/>
            <a:ext cx="6512282" cy="338510"/>
          </a:xfrm>
          <a:prstGeom prst="rect">
            <a:avLst/>
          </a:prstGeom>
          <a:noFill/>
        </p:spPr>
        <p:txBody>
          <a:bodyPr wrap="none" rtlCol="0">
            <a:spAutoFit/>
          </a:bodyPr>
          <a:lstStyle/>
          <a:p>
            <a:pPr defTabSz="914218"/>
            <a:r>
              <a:rPr lang="en-US" b="1" dirty="0">
                <a:solidFill>
                  <a:srgbClr val="000000"/>
                </a:solidFill>
                <a:latin typeface="Calibri" panose="020F0502020204030204"/>
              </a:rPr>
              <a:t>The Digital Transition of the water sector in DK (overarching phenomenon)</a:t>
            </a:r>
            <a:endParaRPr lang="da-DK" b="1" dirty="0">
              <a:solidFill>
                <a:srgbClr val="000000"/>
              </a:solidFill>
              <a:latin typeface="Calibri" panose="020F0502020204030204"/>
            </a:endParaRPr>
          </a:p>
        </p:txBody>
      </p:sp>
      <p:grpSp>
        <p:nvGrpSpPr>
          <p:cNvPr id="36" name="Group 35"/>
          <p:cNvGrpSpPr/>
          <p:nvPr/>
        </p:nvGrpSpPr>
        <p:grpSpPr>
          <a:xfrm>
            <a:off x="4972804" y="1618144"/>
            <a:ext cx="2059737" cy="1933601"/>
            <a:chOff x="4972656" y="1739906"/>
            <a:chExt cx="2060005" cy="1933853"/>
          </a:xfrm>
        </p:grpSpPr>
        <p:sp>
          <p:nvSpPr>
            <p:cNvPr id="37" name="Oval 36"/>
            <p:cNvSpPr/>
            <p:nvPr/>
          </p:nvSpPr>
          <p:spPr bwMode="auto">
            <a:xfrm>
              <a:off x="4972656" y="1739906"/>
              <a:ext cx="2060005" cy="1933853"/>
            </a:xfrm>
            <a:prstGeom prst="ellipse">
              <a:avLst/>
            </a:prstGeom>
            <a:solidFill>
              <a:srgbClr val="FFC000">
                <a:lumMod val="40000"/>
                <a:lumOff val="60000"/>
              </a:srgbClr>
            </a:solidFill>
            <a:ln w="9525" cap="flat" cmpd="sng" algn="ctr">
              <a:solidFill>
                <a:sysClr val="windowText" lastClr="000000"/>
              </a:solid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eaLnBrk="1" fontAlgn="auto" latinLnBrk="0" hangingPunct="1">
                <a:lnSpc>
                  <a:spcPct val="100000"/>
                </a:lnSpc>
                <a:spcBef>
                  <a:spcPts val="432"/>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Calibri" panose="020F0502020204030204"/>
              </a:endParaRPr>
            </a:p>
          </p:txBody>
        </p:sp>
        <p:sp>
          <p:nvSpPr>
            <p:cNvPr id="38" name="TextBox 37"/>
            <p:cNvSpPr txBox="1"/>
            <p:nvPr/>
          </p:nvSpPr>
          <p:spPr>
            <a:xfrm>
              <a:off x="5391835" y="2238060"/>
              <a:ext cx="1221646" cy="1036316"/>
            </a:xfrm>
            <a:prstGeom prst="rect">
              <a:avLst/>
            </a:prstGeom>
            <a:noFill/>
          </p:spPr>
          <p:txBody>
            <a:bodyPr wrap="square" lIns="0" tIns="0" rIns="0" bIns="0" rtlCol="0">
              <a:spAutoFit/>
            </a:bodyPr>
            <a:lstStyle/>
            <a:p>
              <a:pPr marL="0" marR="0" lvl="0" indent="0" defTabSz="914218" eaLnBrk="1" fontAlgn="auto" latinLnBrk="0" hangingPunct="1">
                <a:lnSpc>
                  <a:spcPct val="100000"/>
                </a:lnSpc>
                <a:spcBef>
                  <a:spcPts val="0"/>
                </a:spcBef>
                <a:spcAft>
                  <a:spcPts val="0"/>
                </a:spcAft>
                <a:buClrTx/>
                <a:buSzTx/>
                <a:buFontTx/>
                <a:buNone/>
                <a:tabLst/>
                <a:defRPr/>
              </a:pPr>
              <a:r>
                <a:rPr kumimoji="0" lang="da-DK" b="1" i="0" u="sng" strike="noStrike" kern="0" cap="none" spc="0" normalizeH="0" baseline="0" noProof="0" dirty="0" err="1">
                  <a:ln>
                    <a:noFill/>
                  </a:ln>
                  <a:solidFill>
                    <a:prstClr val="black"/>
                  </a:solidFill>
                  <a:effectLst/>
                  <a:uLnTx/>
                  <a:uFillTx/>
                  <a:latin typeface="Calibri" panose="020F0502020204030204"/>
                </a:rPr>
                <a:t>Use</a:t>
              </a:r>
              <a:r>
                <a:rPr kumimoji="0" lang="da-DK" b="1" i="0" u="sng" strike="noStrike" kern="0" cap="none" spc="0" normalizeH="0" baseline="0" noProof="0" dirty="0">
                  <a:ln>
                    <a:noFill/>
                  </a:ln>
                  <a:solidFill>
                    <a:prstClr val="black"/>
                  </a:solidFill>
                  <a:effectLst/>
                  <a:uLnTx/>
                  <a:uFillTx/>
                  <a:latin typeface="Calibri" panose="020F0502020204030204"/>
                </a:rPr>
                <a:t>-case 2</a:t>
              </a:r>
              <a:r>
                <a:rPr kumimoji="0" lang="da-DK" b="1" i="0" u="none" strike="noStrike" kern="0" cap="none" spc="0" normalizeH="0" baseline="0" noProof="0" dirty="0">
                  <a:ln>
                    <a:noFill/>
                  </a:ln>
                  <a:solidFill>
                    <a:prstClr val="black"/>
                  </a:solidFill>
                  <a:effectLst/>
                  <a:uLnTx/>
                  <a:uFillTx/>
                  <a:latin typeface="Calibri" panose="020F0502020204030204"/>
                </a:rPr>
                <a:t>:</a:t>
              </a:r>
            </a:p>
            <a:p>
              <a:pPr marL="0" marR="0" lvl="0" indent="0" defTabSz="914218" eaLnBrk="1" fontAlgn="auto" latinLnBrk="0" hangingPunct="1">
                <a:lnSpc>
                  <a:spcPct val="100000"/>
                </a:lnSpc>
                <a:spcBef>
                  <a:spcPts val="432"/>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rPr>
                <a:t>Detention Pond Analytics - Giber Å</a:t>
              </a:r>
            </a:p>
          </p:txBody>
        </p:sp>
      </p:grpSp>
      <p:sp>
        <p:nvSpPr>
          <p:cNvPr id="39" name="Oval 38"/>
          <p:cNvSpPr/>
          <p:nvPr/>
        </p:nvSpPr>
        <p:spPr bwMode="auto">
          <a:xfrm>
            <a:off x="2640494" y="3057711"/>
            <a:ext cx="1881427" cy="1810851"/>
          </a:xfrm>
          <a:prstGeom prst="ellipse">
            <a:avLst/>
          </a:prstGeom>
          <a:solidFill>
            <a:srgbClr val="F6D04D"/>
          </a:solidFill>
          <a:ln w="12700" cap="flat" cmpd="sng" algn="ctr">
            <a:solidFill>
              <a:sysClr val="windowText" lastClr="000000"/>
            </a:solid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eaLnBrk="1" fontAlgn="auto" latinLnBrk="0" hangingPunct="1">
              <a:lnSpc>
                <a:spcPct val="100000"/>
              </a:lnSpc>
              <a:spcBef>
                <a:spcPts val="432"/>
              </a:spcBef>
              <a:spcAft>
                <a:spcPts val="0"/>
              </a:spcAft>
              <a:buClrTx/>
              <a:buSzTx/>
              <a:buFontTx/>
              <a:buNone/>
              <a:tabLst/>
              <a:defRPr/>
            </a:pPr>
            <a:r>
              <a:rPr kumimoji="0" lang="en-US" b="1" i="0" u="sng" strike="noStrike" kern="0" cap="none" spc="0" normalizeH="0" baseline="0" noProof="0" dirty="0">
                <a:ln>
                  <a:noFill/>
                </a:ln>
                <a:solidFill>
                  <a:prstClr val="black"/>
                </a:solidFill>
                <a:effectLst/>
                <a:uLnTx/>
                <a:uFillTx/>
                <a:latin typeface="Calibri" panose="020F0502020204030204"/>
              </a:rPr>
              <a:t>Use-case 3</a:t>
            </a:r>
          </a:p>
          <a:p>
            <a:pPr marL="0" marR="0" lvl="0" indent="0" algn="ctr" defTabSz="914218" eaLnBrk="1" fontAlgn="auto" latinLnBrk="0" hangingPunct="1">
              <a:lnSpc>
                <a:spcPct val="100000"/>
              </a:lnSpc>
              <a:spcBef>
                <a:spcPts val="432"/>
              </a:spcBef>
              <a:spcAft>
                <a:spcPts val="0"/>
              </a:spcAft>
              <a:buClrTx/>
              <a:buSzTx/>
              <a:buFontTx/>
              <a:buNone/>
              <a:tabLst/>
              <a:defRPr/>
            </a:pPr>
            <a:r>
              <a:rPr lang="en-US" kern="0" dirty="0">
                <a:solidFill>
                  <a:prstClr val="black"/>
                </a:solidFill>
                <a:latin typeface="Calibri" panose="020F0502020204030204"/>
              </a:rPr>
              <a:t>EHS Source Tracking Analytics</a:t>
            </a:r>
            <a:endParaRPr kumimoji="0" lang="en-US" b="0" i="0" u="none" strike="noStrike" kern="0" cap="none" spc="0" normalizeH="0" baseline="0" noProof="0" dirty="0">
              <a:ln>
                <a:noFill/>
              </a:ln>
              <a:solidFill>
                <a:prstClr val="black"/>
              </a:solidFill>
              <a:effectLst/>
              <a:uLnTx/>
              <a:uFillTx/>
              <a:latin typeface="Calibri" panose="020F0502020204030204"/>
            </a:endParaRPr>
          </a:p>
        </p:txBody>
      </p:sp>
      <p:grpSp>
        <p:nvGrpSpPr>
          <p:cNvPr id="40" name="Group 39"/>
          <p:cNvGrpSpPr/>
          <p:nvPr/>
        </p:nvGrpSpPr>
        <p:grpSpPr>
          <a:xfrm>
            <a:off x="5431517" y="4242949"/>
            <a:ext cx="2251650" cy="2082931"/>
            <a:chOff x="3846685" y="4335091"/>
            <a:chExt cx="2251943" cy="2083202"/>
          </a:xfrm>
        </p:grpSpPr>
        <p:sp>
          <p:nvSpPr>
            <p:cNvPr id="41" name="Oval 40"/>
            <p:cNvSpPr/>
            <p:nvPr/>
          </p:nvSpPr>
          <p:spPr bwMode="auto">
            <a:xfrm>
              <a:off x="3846685" y="4335091"/>
              <a:ext cx="2251943" cy="2083202"/>
            </a:xfrm>
            <a:prstGeom prst="ellipse">
              <a:avLst/>
            </a:prstGeom>
            <a:solidFill>
              <a:srgbClr val="C5FFFF"/>
            </a:solidFill>
            <a:ln w="9525" cap="flat" cmpd="sng" algn="ctr">
              <a:solidFill>
                <a:sysClr val="windowText" lastClr="000000"/>
              </a:solid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eaLnBrk="1" fontAlgn="auto" latinLnBrk="0" hangingPunct="1">
                <a:lnSpc>
                  <a:spcPct val="100000"/>
                </a:lnSpc>
                <a:spcBef>
                  <a:spcPts val="432"/>
                </a:spcBef>
                <a:spcAft>
                  <a:spcPts val="0"/>
                </a:spcAft>
                <a:buClrTx/>
                <a:buSzTx/>
                <a:buFontTx/>
                <a:buNone/>
                <a:tabLst/>
                <a:defRPr/>
              </a:pPr>
              <a:endParaRPr kumimoji="0" lang="en-US" b="0" i="0" u="none" strike="noStrike" kern="0" cap="none" spc="0" normalizeH="0" baseline="0" noProof="0" dirty="0" err="1">
                <a:ln>
                  <a:noFill/>
                </a:ln>
                <a:solidFill>
                  <a:srgbClr val="FFFFFF"/>
                </a:solidFill>
                <a:effectLst/>
                <a:uLnTx/>
                <a:uFillTx/>
                <a:latin typeface="Calibri" panose="020F0502020204030204"/>
              </a:endParaRPr>
            </a:p>
          </p:txBody>
        </p:sp>
        <p:sp>
          <p:nvSpPr>
            <p:cNvPr id="42" name="TextBox 41"/>
            <p:cNvSpPr txBox="1"/>
            <p:nvPr/>
          </p:nvSpPr>
          <p:spPr>
            <a:xfrm>
              <a:off x="4082131" y="4915087"/>
              <a:ext cx="1815846" cy="831105"/>
            </a:xfrm>
            <a:prstGeom prst="rect">
              <a:avLst/>
            </a:prstGeom>
            <a:noFill/>
          </p:spPr>
          <p:txBody>
            <a:bodyPr wrap="square" rtlCol="0">
              <a:spAutoFit/>
            </a:bodyPr>
            <a:lstStyle/>
            <a:p>
              <a:pPr marL="0" marR="0" lvl="0" indent="0" defTabSz="914218"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rPr>
                <a:t>CASE STUDY C</a:t>
              </a:r>
              <a:r>
                <a:rPr kumimoji="0" lang="en-US" b="0" i="0" u="none" strike="noStrike" kern="0" cap="none" spc="0" normalizeH="0" baseline="0" noProof="0" dirty="0">
                  <a:ln>
                    <a:noFill/>
                  </a:ln>
                  <a:solidFill>
                    <a:prstClr val="black"/>
                  </a:solidFill>
                  <a:effectLst/>
                  <a:uLnTx/>
                  <a:uFillTx/>
                  <a:latin typeface="Calibri" panose="020F0502020204030204"/>
                </a:rPr>
                <a:t>: </a:t>
              </a:r>
            </a:p>
            <a:p>
              <a:pPr marL="0" marR="0" lvl="0" indent="0" defTabSz="91421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rPr>
                <a:t>Water Living Lab</a:t>
              </a:r>
              <a:r>
                <a:rPr kumimoji="0" lang="da-DK" b="0" i="0" u="none" strike="noStrike" kern="0" cap="none" spc="0" normalizeH="0" baseline="0" noProof="0" dirty="0">
                  <a:ln>
                    <a:noFill/>
                  </a:ln>
                  <a:solidFill>
                    <a:prstClr val="black"/>
                  </a:solidFill>
                  <a:effectLst/>
                  <a:uLnTx/>
                  <a:uFillTx/>
                  <a:latin typeface="Calibri" panose="020F0502020204030204"/>
                </a:rPr>
                <a:t> Project</a:t>
              </a:r>
              <a:endParaRPr kumimoji="0" lang="en-US" b="0" i="0" u="none" strike="noStrike" kern="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14030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3856F8F-8564-131F-6A58-A9EDDF2873C7}"/>
              </a:ext>
            </a:extLst>
          </p:cNvPr>
          <p:cNvSpPr/>
          <p:nvPr/>
        </p:nvSpPr>
        <p:spPr>
          <a:xfrm>
            <a:off x="794" y="895"/>
            <a:ext cx="12188826" cy="6856214"/>
          </a:xfrm>
          <a:prstGeom prst="rect">
            <a:avLst/>
          </a:prstGeom>
          <a:solidFill>
            <a:srgbClr val="0055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Billede 2">
            <a:extLst>
              <a:ext uri="{FF2B5EF4-FFF2-40B4-BE49-F238E27FC236}">
                <a16:creationId xmlns:a16="http://schemas.microsoft.com/office/drawing/2014/main" id="{7EE15B87-0295-7F9E-F82E-70239DAC25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5053" y="6271183"/>
            <a:ext cx="380803" cy="592928"/>
          </a:xfrm>
          <a:prstGeom prst="rect">
            <a:avLst/>
          </a:prstGeom>
        </p:spPr>
      </p:pic>
      <p:pic>
        <p:nvPicPr>
          <p:cNvPr id="7" name="Billede 6">
            <a:extLst>
              <a:ext uri="{FF2B5EF4-FFF2-40B4-BE49-F238E27FC236}">
                <a16:creationId xmlns:a16="http://schemas.microsoft.com/office/drawing/2014/main" id="{5840FFA8-B8C5-15C8-365C-8EC4966036DA}"/>
              </a:ext>
            </a:extLst>
          </p:cNvPr>
          <p:cNvPicPr>
            <a:picLocks noChangeAspect="1"/>
          </p:cNvPicPr>
          <p:nvPr/>
        </p:nvPicPr>
        <p:blipFill>
          <a:blip r:embed="rId3" cstate="email">
            <a:duotone>
              <a:prstClr val="black"/>
              <a:srgbClr val="EAE3D8">
                <a:tint val="45000"/>
                <a:satMod val="400000"/>
              </a:srgbClr>
            </a:duotone>
            <a:extLst>
              <a:ext uri="{28A0092B-C50C-407E-A947-70E740481C1C}">
                <a14:useLocalDpi xmlns:a14="http://schemas.microsoft.com/office/drawing/2010/main"/>
              </a:ext>
            </a:extLst>
          </a:blip>
          <a:stretch>
            <a:fillRect/>
          </a:stretch>
        </p:blipFill>
        <p:spPr>
          <a:xfrm>
            <a:off x="856264" y="894"/>
            <a:ext cx="380803" cy="592928"/>
          </a:xfrm>
          <a:prstGeom prst="rect">
            <a:avLst/>
          </a:prstGeom>
        </p:spPr>
      </p:pic>
      <p:pic>
        <p:nvPicPr>
          <p:cNvPr id="8" name="Billede 7">
            <a:extLst>
              <a:ext uri="{FF2B5EF4-FFF2-40B4-BE49-F238E27FC236}">
                <a16:creationId xmlns:a16="http://schemas.microsoft.com/office/drawing/2014/main" id="{C598E125-7AE4-4D93-94A2-633CE97B26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6408" y="5848325"/>
            <a:ext cx="1092893" cy="874313"/>
          </a:xfrm>
          <a:prstGeom prst="rect">
            <a:avLst/>
          </a:prstGeom>
        </p:spPr>
      </p:pic>
      <p:pic>
        <p:nvPicPr>
          <p:cNvPr id="9" name="Picture 8" descr="Diagram&#10;&#10;Description automatically generated">
            <a:extLst>
              <a:ext uri="{FF2B5EF4-FFF2-40B4-BE49-F238E27FC236}">
                <a16:creationId xmlns:a16="http://schemas.microsoft.com/office/drawing/2014/main" id="{EED6A0CC-13CD-4FC0-991A-95A1632AC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0001" y="218758"/>
            <a:ext cx="9430410" cy="6503879"/>
          </a:xfrm>
          <a:prstGeom prst="rect">
            <a:avLst/>
          </a:prstGeom>
        </p:spPr>
      </p:pic>
      <p:pic>
        <p:nvPicPr>
          <p:cNvPr id="18" name="Picture 17">
            <a:extLst>
              <a:ext uri="{FF2B5EF4-FFF2-40B4-BE49-F238E27FC236}">
                <a16:creationId xmlns:a16="http://schemas.microsoft.com/office/drawing/2014/main" id="{E1097CE9-D96B-469F-ACE6-71D48816E3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5790" y="5518629"/>
            <a:ext cx="9538361" cy="1214658"/>
          </a:xfrm>
          <a:prstGeom prst="rect">
            <a:avLst/>
          </a:prstGeom>
        </p:spPr>
      </p:pic>
    </p:spTree>
    <p:extLst>
      <p:ext uri="{BB962C8B-B14F-4D97-AF65-F5344CB8AC3E}">
        <p14:creationId xmlns:p14="http://schemas.microsoft.com/office/powerpoint/2010/main" val="49509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243013" y="96838"/>
            <a:ext cx="10947400" cy="703262"/>
          </a:xfrm>
        </p:spPr>
        <p:txBody>
          <a:bodyPr>
            <a:noAutofit/>
          </a:bodyPr>
          <a:lstStyle/>
          <a:p>
            <a:r>
              <a:rPr lang="en-GB" sz="3553" b="1"/>
              <a:t>Transitioning into the “Anthropocene”  </a:t>
            </a:r>
            <a:endParaRPr lang="en-GB" sz="3553" b="1" dirty="0"/>
          </a:p>
        </p:txBody>
      </p:sp>
      <p:sp>
        <p:nvSpPr>
          <p:cNvPr id="2" name="Content Placeholder 1"/>
          <p:cNvSpPr>
            <a:spLocks noGrp="1"/>
          </p:cNvSpPr>
          <p:nvPr>
            <p:ph idx="4294967295"/>
          </p:nvPr>
        </p:nvSpPr>
        <p:spPr>
          <a:xfrm>
            <a:off x="281168" y="1274931"/>
            <a:ext cx="9267825" cy="4673600"/>
          </a:xfrm>
          <a:noFill/>
        </p:spPr>
        <p:txBody>
          <a:bodyPr>
            <a:noAutofit/>
          </a:bodyPr>
          <a:lstStyle/>
          <a:p>
            <a:pPr>
              <a:buFont typeface="Wingdings" pitchFamily="2" charset="2"/>
              <a:buChar char="§"/>
            </a:pPr>
            <a:r>
              <a:rPr lang="en-US" sz="1865" b="1" dirty="0"/>
              <a:t>Transgressed Planetary Boundaries</a:t>
            </a:r>
          </a:p>
          <a:p>
            <a:pPr lvl="1">
              <a:buFont typeface="Wingdings" pitchFamily="2" charset="2"/>
              <a:buChar char="§"/>
            </a:pPr>
            <a:r>
              <a:rPr lang="en-US" sz="1865" dirty="0"/>
              <a:t>Climate change</a:t>
            </a:r>
          </a:p>
          <a:p>
            <a:pPr lvl="1">
              <a:buFont typeface="Wingdings" pitchFamily="2" charset="2"/>
              <a:buChar char="§"/>
            </a:pPr>
            <a:r>
              <a:rPr lang="en-US" sz="1865" dirty="0"/>
              <a:t>Disrupted biochemical flows</a:t>
            </a:r>
          </a:p>
          <a:p>
            <a:pPr lvl="1">
              <a:buFont typeface="Wingdings" pitchFamily="2" charset="2"/>
              <a:buChar char="§"/>
            </a:pPr>
            <a:r>
              <a:rPr lang="en-US" sz="1865" dirty="0"/>
              <a:t>Biosphere disintegration</a:t>
            </a:r>
          </a:p>
          <a:p>
            <a:pPr lvl="1">
              <a:buFont typeface="Wingdings" pitchFamily="2" charset="2"/>
              <a:buChar char="§"/>
            </a:pPr>
            <a:r>
              <a:rPr lang="en-US" sz="1865" dirty="0"/>
              <a:t>Land-system changes</a:t>
            </a:r>
          </a:p>
          <a:p>
            <a:pPr>
              <a:buFont typeface="Wingdings" pitchFamily="2" charset="2"/>
              <a:buChar char="§"/>
            </a:pPr>
            <a:r>
              <a:rPr lang="en-US" sz="1865" b="1" dirty="0"/>
              <a:t>Societal challenge in the context of uncertain scenarios</a:t>
            </a:r>
            <a:endParaRPr lang="en-US" sz="1865" dirty="0"/>
          </a:p>
          <a:p>
            <a:pPr lvl="1">
              <a:buFont typeface="Wingdings" pitchFamily="2" charset="2"/>
              <a:buChar char="§"/>
            </a:pPr>
            <a:r>
              <a:rPr lang="en-US" sz="1865" dirty="0"/>
              <a:t>Social inequalities  </a:t>
            </a:r>
          </a:p>
          <a:p>
            <a:pPr lvl="1">
              <a:buFont typeface="Wingdings" pitchFamily="2" charset="2"/>
              <a:buChar char="§"/>
            </a:pPr>
            <a:r>
              <a:rPr lang="en-GB" sz="1865" dirty="0"/>
              <a:t>Social fragmentation</a:t>
            </a:r>
          </a:p>
          <a:p>
            <a:pPr lvl="1">
              <a:buFont typeface="Wingdings" pitchFamily="2" charset="2"/>
              <a:buChar char="§"/>
            </a:pPr>
            <a:r>
              <a:rPr lang="en-GB" sz="1865" dirty="0"/>
              <a:t>Knowledge institutions loosing authority</a:t>
            </a:r>
          </a:p>
          <a:p>
            <a:pPr lvl="1">
              <a:buFont typeface="Wingdings" pitchFamily="2" charset="2"/>
              <a:buChar char="§"/>
            </a:pPr>
            <a:r>
              <a:rPr lang="en-GB" sz="1865" dirty="0"/>
              <a:t>Political instabilities </a:t>
            </a:r>
          </a:p>
          <a:p>
            <a:pPr lvl="1">
              <a:buFont typeface="Wingdings" pitchFamily="2" charset="2"/>
              <a:buChar char="§"/>
            </a:pPr>
            <a:r>
              <a:rPr lang="en-US" sz="1865" dirty="0"/>
              <a:t>Re-emergence of Nationalisms </a:t>
            </a:r>
            <a:r>
              <a:rPr lang="en-GB" sz="1865" dirty="0"/>
              <a:t>and Extremisms</a:t>
            </a:r>
          </a:p>
          <a:p>
            <a:pPr marL="421700" lvl="1" indent="0">
              <a:buNone/>
            </a:pPr>
            <a:endParaRPr lang="en-GB" sz="1865" dirty="0"/>
          </a:p>
          <a:p>
            <a:pPr marL="421700" lvl="1" indent="0">
              <a:buNone/>
            </a:pPr>
            <a:endParaRPr lang="en-GB" sz="1865" dirty="0"/>
          </a:p>
          <a:p>
            <a:pPr marL="0" indent="0">
              <a:buNone/>
            </a:pPr>
            <a:endParaRPr lang="en-US" sz="1865" dirty="0"/>
          </a:p>
        </p:txBody>
      </p:sp>
      <p:sp>
        <p:nvSpPr>
          <p:cNvPr id="5" name="Slide Number Placeholder 4"/>
          <p:cNvSpPr>
            <a:spLocks noGrp="1"/>
          </p:cNvSpPr>
          <p:nvPr>
            <p:ph type="sldNum" sz="quarter" idx="4294967295"/>
          </p:nvPr>
        </p:nvSpPr>
        <p:spPr>
          <a:xfrm>
            <a:off x="10861675" y="6257925"/>
            <a:ext cx="1328738" cy="287338"/>
          </a:xfrm>
        </p:spPr>
        <p:txBody>
          <a:bodyPr/>
          <a:lstStyle/>
          <a:p>
            <a:pPr defTabSz="868900" fontAlgn="auto">
              <a:spcBef>
                <a:spcPts val="0"/>
              </a:spcBef>
              <a:spcAft>
                <a:spcPts val="0"/>
              </a:spcAft>
            </a:pPr>
            <a:fld id="{76FF49CB-DA36-4A0D-B7A5-D537E7FBD145}" type="slidenum">
              <a:rPr lang="da-DK">
                <a:solidFill>
                  <a:srgbClr val="90C226"/>
                </a:solidFill>
                <a:latin typeface="Trebuchet MS" panose="020B0603020202020204"/>
                <a:ea typeface="+mn-ea"/>
              </a:rPr>
              <a:pPr defTabSz="868900" fontAlgn="auto">
                <a:spcBef>
                  <a:spcPts val="0"/>
                </a:spcBef>
                <a:spcAft>
                  <a:spcPts val="0"/>
                </a:spcAft>
              </a:pPr>
              <a:t>2</a:t>
            </a:fld>
            <a:endParaRPr lang="da-DK" dirty="0">
              <a:solidFill>
                <a:srgbClr val="90C226"/>
              </a:solidFill>
              <a:latin typeface="Trebuchet MS" panose="020B0603020202020204"/>
              <a:ea typeface="+mn-ea"/>
            </a:endParaRPr>
          </a:p>
        </p:txBody>
      </p:sp>
      <p:pic>
        <p:nvPicPr>
          <p:cNvPr id="7" name="Picture 3"/>
          <p:cNvPicPr>
            <a:picLocks noChangeAspect="1" noChangeArrowheads="1"/>
          </p:cNvPicPr>
          <p:nvPr/>
        </p:nvPicPr>
        <p:blipFill>
          <a:blip r:embed="rId3" cstate="print"/>
          <a:srcRect/>
          <a:stretch>
            <a:fillRect/>
          </a:stretch>
        </p:blipFill>
        <p:spPr bwMode="auto">
          <a:xfrm>
            <a:off x="7287305" y="790996"/>
            <a:ext cx="2256557" cy="1672925"/>
          </a:xfrm>
          <a:prstGeom prst="rect">
            <a:avLst/>
          </a:prstGeom>
          <a:noFill/>
          <a:ln w="9525">
            <a:noFill/>
            <a:miter lim="800000"/>
            <a:headEnd/>
            <a:tailEnd/>
          </a:ln>
        </p:spPr>
      </p:pic>
      <p:pic>
        <p:nvPicPr>
          <p:cNvPr id="8" name="Picture 3" descr="F:\MyDocu\watpoll2004\00stt\03\CLASS4.JPG"/>
          <p:cNvPicPr>
            <a:picLocks noChangeAspect="1" noChangeArrowheads="1"/>
          </p:cNvPicPr>
          <p:nvPr/>
        </p:nvPicPr>
        <p:blipFill>
          <a:blip r:embed="rId4" cstate="print"/>
          <a:srcRect/>
          <a:stretch>
            <a:fillRect/>
          </a:stretch>
        </p:blipFill>
        <p:spPr bwMode="auto">
          <a:xfrm>
            <a:off x="9528040" y="787703"/>
            <a:ext cx="2537339" cy="1636196"/>
          </a:xfrm>
          <a:prstGeom prst="rect">
            <a:avLst/>
          </a:prstGeom>
          <a:noFill/>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3017" y="2404115"/>
            <a:ext cx="3358814" cy="12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 descr="data:image/jpeg;base64,/9j/4AAQSkZJRgABAQAAAQABAAD/2wCEAAkGBhQQEBQUEBQUFRQVFBQUFBYUEhQUFxQUFRQVFRQUFhQXHCYeFxkjGRQUHy8gIycpLC4sFR4xNTAqNScrLCkBCQoKDgwOFw8PGikcHBwpKSkpKSwpKSkpKSkpKSkpKSkpKSkpKSkpKSkpKSkpKSkpKSkpKSkpKSksKSwyKSwuKf/AABEIALcBFAMBIgACEQEDEQH/xAAbAAABBQEBAAAAAAAAAAAAAAAFAAECAwQGB//EAEwQAAIBAwIDBQQECQgHCQAAAAECAwAEERIhBRMxBiJBUWEUMnGBByNSkRUzQoKSobHR02Jyk7LBwtLhFiQ0dJTw8SVDRFNzhKKkw//EABkBAAMBAQEAAAAAAAAAAAAAAAABAgMEBf/EACMRAAICAgIDAQADAQAAAAAAAAABAhEDMRIhBBNBUTJhcSL/2gAMAwEAAhEDEQA/AMhFRIqw1E17h5xDTTYqZpqBkMU+mpU4FIZDTS0VOnxSAjpp9NPUhQBDTSxU6amBHFLFPSoAbFPimp6YD4pUqegBU4pqVAEhT1HNItQBKlmtfDeDS3O6DRH/AOY42I/kL+X8dh6mp8V4DLaguTzYgCS4GHQDcl16MB5r8xWDzwTqy1jlVmKnqCOCARuCAQfQ7ipVuQSFTFQFSFAEgampqAqQNAFoNWKapBqYNUgL1NWqazqatU0AaAaVVg0qQAA1E05qOaRAqalSzQUPSpqVAx6VLNNmkBLNKmBpZoAlmmps09AxUqVKmAqempUCHpU1KgB804BPSrorMkZbur5nqfgPGrbh0hTU5MaE6QcFnkOMlVCjJON8Dp44rDJnjDrbNI42x7XhLS5CEFx+Tv8ADvONlq7iKwcPTmTq1zKAzcuNcxoExqZz0AGRu3nstZbzipa3t/wfFcTRzs4mMKlJMR7cnVvysk7tnoNjWrg1ubvhFzFBbpbl2ljRBIWVmGkM5dtzupBO/uVwTzzn0zojjSOk7OSzyRc64dPrVR0jjXCxIVyF1Hd2IIyem21Cu3nEO4lqp3m70uPCBCNY/ObC/pVJu08dpDHBH9fNHGkbCM4jVlQA65TsvToAW9K5t3eSV5piDI+kd0EKiKDpRQTnG5OT1JqsOFzdtdCnNJFgp6anFeqcg4qYqIpxSAkDUqiKemBIGrAaqqQpoC9TVimqFNXKaALQaeo0qAARpqc1AmpJQqVNmlmgofNKmpUAPSps0qAHzSXdgoBZm91VUsxx1woGTiq5pQoBJ0rqUO+NXLQnDSFQQSFGTiuvuuFyWt1aWnDZVie4jlmmupI0md1jAIUA7Bd/dXA3Hz582fh19NIQ5HK53I8R1B2I+IO4p67XjHGcGG2vbL2y7Mckj+zKoxDG5QTIWOoFse6CN9vIHN/o3Z3CwvaXXL9oVmhSXva9PvqASHDKdiMkis4eUn/JUU8T+HJ0+K6G77HywKzTe4OjxDmA5zuQSrKNuuD1oR7Ax3TDj+Qcn9H3v1V0RzQlpkODRlAp6dkI2IwfKo1qQXWnYWTib92blIg72xbJ67KMZ28z8qOP2DWxlHKWWXUgKs7ZUYADd3oDnff5UV+jotiXC56dSABt+s/5V3F6uYvkP2V5Odv2M68a/wCUeYtFyru2hlXW0/OJOdkESasdNySR8vOst3xnkcWlDxSOy20aWiRxlsljqkAPRcnALHbC70R7W8LDzwSm4MAhWUfVgGVuYFBCZ2XYHvHzoXc9oHEaxW2Y41GkMzF5CPVzk58f7ayjFydIttLYk7PxWtnHHc3DqUWSSW3hnEfPeRtZTGQWA90bjNYrviUsyiPaCBRpWCE6RpHQPIMFh6LgfGsqwjOTkt5nc1ZXoYfF49zOeeW+kNHGFACgADoAAAPlVgFRqQrsoxHFSpqcUgJCnApAU+KAFT0qfFIBCpAUgtTC0wEoq1BTBKsVaYEwKVSApUgOeJpjTmomkSKmNLNKgYqempUDHp6YVIUALFFez55xhtzOYJ7cs/D5yAw0MMS2rqxAYYxgZ3Xb8nBFimZARggEeRGf21llxLIqLhLizvLjhd7a3EF6yi9lWGW3uEhVYmaNpebE0SscHSQFIJyRvXHy9nLlUsVZTHchuJXsUec6JFaOeOM489JBH8ulYcVnt/xE0iD7IbUn9G+VHyArobH6R51xzo45R9pMxN8cHUpP3Vwy8aa12brLFnPWvaOcW9i8EtxCs9xxR2EMQuG081ZFDQHZ1XUcjwGrFdBccRhaO7e5hV/ZRZYkgUwSSe0xqWcqThTqbOMelE+DcQ4bI8Ug02r27StGjukQ1XK4lKrqKvnGdunpmodpex1xcvObSSAw3vs3PLltSG3I78RTIbKjGDjcda52qdM1TBk8ED3D20FykjozoY7iNlBaMZkRJiulmUAkgHIxWO74CUGXjeMHoy/WRn4MPD5mtV7DNDfzCKC4SOZrx50ePmW4+pl0XsE/SN2GkMnXvkeVC+zMTx8PtBayxQm4urOJpLWdptmhl1CWCTKxyZ95RsSPDFXHLKOmS4p7Ow7AxrGJBzFZm3UKdyMdSGAx0NUdqu28kLiExSRZA0khSWHQkMCQBsem9Hexk/NidpEjE8Us1rM8aaVkaF8agPAMNJx55of9I9ik1sHBXXEQwHiVJUMP7flUuXKVsaVKkefXNyZCSf31VUeGh5GYFGfSMtyhqZceLL5bitQtNX4tgx+z7rj8xsfcM16mLLiqo9HLOEvpnpxTvGVOGBB8iMH7jSFdRmICpCmqQFADipAUwFTFSA4pwKlDCznSgLE+AGTWufhEsahnRgD5jp8fKpbS2NRbMYFTC1qk4awkCDvNtnGdsjODU4uHMWC/ysHAzjzNTyQ+LCfAuyxnGqQlUPu7bt6jPhXX2fZi3j3EYJ82Oc/fWXhkpjjVOukAZ+FEEkY152TJKT30dcIJIpueyts7atGPRTgH5VyfaDhqQyBY84xk5OcGu6UnFcLxeUvIS3Xcfcavx5Scu2LJFJA0LSq5UpV3Wc1HL8hycBTnp0quVCpwa9JThibnG5yaxz9n42JOkZ865l5KLeFnAYPkabNdrJwhF8BQG/skU+RxWscykyJY2gUKQp2xgAUwrYzJCnpqemMenps0qALrG0ecO0eBGmrmSMDpUoMsqqN3YY9B6npWyXs+/KSW3Y3ETqrghdMmkjIOjbUPQYPoaz8AuzHLNB+Tdxvo8hcCMjH56AfNKpteM6FtuS/fg4XciRc5McsSoNMieYZTsRXm5MuSE2dMYRcSg6WHgR6jxHgQfH0qVszQnMEkkR843ZfvA2NGuH3MPEVj5imK5MLSSOgAUGOQxurgnffB38DsRVFzwJolJdlxkaGGSrg751fkn0P31vHNjyKpqmQ4Sjo1WPb6+i95o5x5SJpb9NMfrzWl+1VhcKVu7N4CzpIZLc6TzIw2iTmRaX1DW2Dv1oPa8FmlOFT5kgD458qKr2Pce8Qcj8k9D8D1FKeDF8dFRnM7TsfeWCQCKxmRhlmIaQmRmc5Zn194sT40S49Zia3KMNmwPhkjBFeDdvOBtaGNgzKWLDKEr0A8R4/Cr+xrXNxeLFFdTJiIybu8i93T1RmwetcMo8ZVs2TtGI3xtbhzqZGa5tpE0kqXQNGH0kddlbIrtbXtC0l1yLuOOdZb6aOF2QFjAnODRo64OpGSIjPhKPShfGOHXFvKRIsbg94FO5kZxkKc4+FHOA8VsHSBbpWt5YJmmRyCoaRgVZi65G4xnOMkA0OEl20Foq4TLDdQo45tukjxRxhnS7iLysUWPOzRSAjBU4xkb4qU3YyXBNu8dwoLA6GCsCjFHBVjjIZSD3uoNbk7EO3Mnt7mK4bVayIFRIxK9tMJQ08kZKtKwyvM0jruKBcb4BdoFm5XLce3TlgzSNaiS8SUMjxHDSqjO2nJDAMN+lVDNOGmKUE9maa1eM6ZEZG8nUqflkb/ACqIFdXwoy30l9FJIzwrNKsJPIZEIcGLSVPMHdbowIIOx2obYcCJJ5g6EqQD0YHBB+416GLyFNO+mjnljafQIFa+H8OeZwqg9cE4OFHma6jhXZqMOWcAjwU9BRc2yxBtGAScnHQkUp+Sl0ilh/S/g9hHboFQb+LEDJ88/uoo4VxggH40At7rPjRJZ8DHnXBK27Z0xLHt1GygeZ9T51gltgGJUYz1rcz4G9ZJN+hoTY2kStVGd6KxYoNAcGi8FS2NGlRQ274JCSWKZJ3PXc0UBpsUlJrRP+nHTWoViFUgetNXSScKUkk5OTnrSrb2ongc21xWaW/wN6rdyazTQahuKlJCbBfE+0OGwm/mfCgc908zZNHL2wQKcjGKAuwGQu/xrvxca6RzTv6V6cUqQNOWroMhU9MKWaAJZps0qaqQyE8WoDBKsrK6MOqupBVh8xRePjEEyzLdxJBLNE8LXUaAoyuNPePVOo2bbYd6hgGeldJw7hoaPcYGN/OuXyMcZdvZrjbXSAvHuy8sZu5IctFJYDDKQQXUxc0AA/lJHq9cmihs47ZLZLVs211PEoQkuEBilZnjJORqKxnHTKttua2WnBmgGbR+X4mN8vC/5nWM+qY+BocnC4W/2fkWl3HcrKYnk1o8iIyjCgghGErYKgHPhtXmSjR0pl/tPsty0MUoLgBjGdiVYZBAPXbyzj0rouG8bjl2buP5E/sNcgYGbiqtciKJnFoVSVCyu6A6vZ7jA0yKeg8QcEVTZcZEwvJpMKkYM8JRRkwCSSM5GeoaPPwYZzSToZf9NLfVWv8APk/qpQ36Kj/2oP8AdpP7lGTwheLxwxkyOodgkiHHLO3MDhhtgDdSAaL9nvo6PDr4TrMHjKSQhShVwScA5GQfdPl8Kd2xnV3tkj+8obYgEiuNveycmptAXTnIB22+FeixRg9aaaMGt8eZwFLGpHj0FmUkzFqRwesbMhOP5hGaO8L4hehhy5JCM781eao+b94fJhXaR2MauSFGrxOBmtAthg4rSWaDVcTNY2vpzyLIrNL7PbiZkKc+IFXwSDupBJ3AOC/UVba2wSPBowFwMEUPv5FVGLEAeZIA+81jdKkaUZBe6Kxz8RLHrtQ+biCs+kE5I1AFWXUvTUuoDUPUZqGqqVEWGLKbJo4rgYJPSuThmxWv8IHFQyk6C97xLO1D/biKwPPk0wkoE2FYLs5o3ZXZxXMQSUSgusVLRUWdQk1O09Bor31p5LrPSs6NOgp7UPSlQFpzSo4isHRRCpsoqjm+VQ9qrTszMnFbYMh8c1yE1sVJyMV1N7d5OlaAcQkOrB32ruwt6ObJTMBWmqzFRxXWjEYU9LFXCzcjOk4p6BFNIU+k1ZyCBvRaGWWeA6+O9dxZRbelcVaL3tq6az4jgVx+Q70bYwvywp86xcT4XDOPrFGegYbMPgf7DtVUnEaySXuTXJRvyKmt57cadrmEb6XHfXHQr4gjwI6eQoTccAhkhl/B6rGz2ktu0JOlpDlGjIYnSSNJBJOTkZ6UeS9quaBJDkjDfaGx+fnWbiCYa+jK0aJr5ZpC8wuF15VV7vJjEL4XbvINzjqp8q6DibMCnd25p7wYebdR/wBa4/hXayS3uFh5bTM+kAKoyy5PR/TfYnHXp1rrOL3iiJDIeWdWrQ5GepODpzk/CoKNYucCqZbyudbjxc6beN5T6A4+Z8qx+1PJcC3nu4IJWziFHDzHbVggdNtxkjNVaHZ0j8Rji3mdVHqd/kOpqFrx8XGfZY5JADjUcIh/OY+nka4KLtBbCOSSO1lZxHHPFJeEMssbXMdu7BEbu4MmwJ/zL9vUle+t7aFJ5ImtpXMFvcC1VmWVV1Sv9gA4wPMUrCzpL65Pd586RB5VgVYF5jmV/dj1sDg439wYGTnxrmou0qmK5uLaydlghuHW5unVtckAOURSxfGVIJUgDFYLrlWvHxIqsbbnRibH4uK/uIWCSafMx4yfAyZqjsv2YkK3cZspUklS+i9qmkKIFlL8tI4jvpY6csF9d6LEFLK4uLi5gt+JmGeK6tTdQtFGYmgdQpwrZyDpb3s+XwrGRonmhD81IWCiUgAliMtG2NmZdssMdemc1oi4bcWrxCSeOW+NutrbiNcR2duoXmztq7zNsu5xqbAxjOCa8GjiiWOMbKDuTkkncsx8WJJJPmaqOxNAqm1Vokh01merIH11IPWfNSU0AbonrVHNihsb0RtYdVSUmao5q0C4xVZtCorLJcAU1G9DujaZ6VD/AGwU1V65C5oDDipAqiK6Z22rMUrRad012OEYro5lJs0tb56k5+NDrq3Lt3BkAbmi3NBFMM4worKM2i5RsBNYOBnFU8o4zjaunWzONzWDifDdKgrnGNx/bW8M1umZyx12CIU3FdRb2oZK5kCjnDbsqAGpZ06tDxNFstmoXGM0K9kJJ2x6V0isDvVMqrmsI5GujZwTA0Ueg1Iy71ZdR77Vm0Gk5WTVFpnpuZVein5dQBaklaY5KxLV6PSYzpOxlmvtMk7lchVjQHruMsR8sD5mug7YSiOwuJtCO0MMs0etdSh0RmU4+IrJ2IQcpiBuW3PngDFbe1EsDWk0N1MsKzRSRkllDAOpUlQepwfKsHs1R5de309zHAjyR3ELXU6ozM1jbzRpaq7GQxYzGkmvH2tOM1vt7ST8Jl1jWS1S/jBEKFnjlbhsKwy6hkmABv15OdqK8Z7U2F0I0W1e+5X4vMeI1OAue/sdgPyasHHr+UYRYLNNgABzZAMYHkvTHh4Uhmfg/wBHDfgpkdnjupY40Zpm5ggSKcSrGiqcKm2rAO5O5qd/wC1mMft1297cLqjCQyRwlxIynl8uJh3AV8WxvvTvwAS73dxPcHPRnKR/0aHFGOFWcNv+JjRPPSgBPz606Avt1kQEQww24ZtbFyZHZsAaiiYGrAG5c9BWW5iZs82aVx9lWEKfoxYJHxJrVc3mTWNpM1SQdELS2SP8WirnrpUDPxI6n1NNcyk1ohFXvEPDFMDn5lJrObcmum9lBB2rHFbAdaYmgKlix8KsawIroBDtVYUeIoFxBScOxRSxjCbmq5Tj4VnnuVxsd6ai2LQR4hfKvX7q5y5nDNkZpT5Y+NVrF6iuvHBRMpybGxT1s5i+WfXFKr5f0Liv059kxTZrdGmTv0rRFaL1NKWRLZCg2ZYAWG9bVbHSps3gq4xSUZ61zOVm6VD6yarugxGMVpixnarytSpUxtWgDBwVj1GPjT3FiV3J2FdBztvWsd2M7VqsrbJ4JLoBe14FSF1mqriI5xjpV9vYuwBCnrXQ4xqzJNj66sjjzU57KReo29KqRWAyEbHmFOM/GsuKHfZeIVq1LcGsel22CvnyCn91WwROx6MB8D+6k8fQ+Rc9lVb24FbDGwHRvTY1meNz0Vj16Kawos5TtbfyxNCI5pUVi2VSRlXbG+FI33oL2ZhE943PZ3ADNhnZtwygZJ3xv0ot20tXLQNofSC+W0NgZ04ycYHzoR2Q2unJ2Gh9zsPeXxNZP+RotHpUd2AMDAHkNh8hU1u6FKw8x94rYlq/2X/Rb91XRFsJQ3XrWj27HShS2z/Zb9Fv3VdHbP8AZb7jSLTNLTE1OJqqS1byP3GtcdqR1oA0wGtEkm1Zg4XrVV1cgqQDvQo2x3Roj4gu/wB1NrBJ9KCG4CjyPjVcXETk1q8T+E8/0OXF6qjBoTJxU6jj5VU4L9TVc0aKvmauEY6ZEpMt9od22yaL8PtsDvDBoFa3Tr7pxVo4i+d2NXODfSJjNLYentgwx0oTd8PKDOasg4mSN6rnvtQIrOEZxdFycWjDmlVykUq6rMaL7qxZPD7qzpE1dbcMPIfAVlIXO4APhXncrOnjQGjsZNtjvUrqzZQS+AAMkk4AAGSST02rpIDnGaXE+HLPGVfocdMbFSGU77bEA75G2/jU2VxOLa1/1eS7uFf2aJDKsQJR7gLjDNnGmPxC9TsTgbGXB72ynlSKWwlt5JozLbiRjpnULqwjq+NWPA0X468l1Y3dsADcmBwqrgCYHADpk4x0yM90nB2IJE8O4ReXE1g09sYIuHxkjVKjvPKIljAUL7q9wHfzqbAyWvGLJobqaaxmgS1OiQmUsWl1KvJULJ72WXrtvWu3NqsUst5YT2scUQl1SSu6upOAqskh7+SO76is/CeF3Qt+IJPw5nFxcG4ETzRjWjugaNWU7SKBqDbDIFDrTsFdSW97FFHNbQSRR8iC4nWU89JFfPdyETClcn7W+wpWAV4O9nPPHDNYz2zzIZLczSSYmUDJwVk2bTvg/wDXNwfjdjO0ANpdwx3EhihlaaXltICRpysu24I6eFE4ILu/vbGSe1a1jsxI7l3RjLK6BNMYU5090HJ8K5/s52MurT8HzyRSy8uWUS2zSBvZ9btouIV1achdyN8n47O2FBeC+tWluo2srxPZI3kmZriTACoXUbTZy6jK/rqUPF4riKScQ8Tt4UgecPzSsbqgBxHljuRuOg2quKyunuOLlrSVFu4GWJi8RBaK3aJV2bOXJBHx3xWLgPZmVLG5hFhdxTvYSxF5J1eOSQqO4keshCW6dMAGiwN1hxS2njtXin4gfaZZIlXnjKSRqXKuM+IxjHmKo4fxRZ7n2cDjCyZj1hmX6pZDhXkw3dXfOajadg7iDiHDpY425JEMlyg04huEg5TsRn8oeWdwfSur4NwiVOM30zIwikhtVRzjDMgOoDfwpAczwK+W9dRE3FwjO684leUCmrOXDea4+JFQ4R2gt5Wi1XHE4klcxxSzDELyZK6OYrEA5BG/lUfo87OSW8yc+yvVl5k31xmAt1VtektEH32wM6epBrLw7gN7Pw634a1nLFpuObLcSlAiJznk7gzqZ8Pjp4UAemxcJXlmB2aVTHKrGRtRbL9CfTw8q8V49wJrSdon8N1Pgynof+fHNe8taq3vqG3YjIBxlj/lXAdt+DxuX0qEKQyygquM6BnST6+VAHlFxepG2kiUkKGOkE4XcZ6+ldXwPj0TaUd+JSyOuuNbV2fMYH2S2QRv8q4/ilgxmYmOVlMQUGPbvZOxPl6VJLWVHgZ0lbRGVbksYyDk4XUpGNsZxQB6pG9uJOXJLxKJhaNeESzFSI0JDKRnIcYO3p1qFjxK1mW0aObiJ9saVI15/eUw/jC4zsB6Z60P7TcEmvbaxlsI5Tqiks5Qza5IoZAitzGJ3IAbJ360R7M9jZrfi8rNEwtLcXD2pwMFrjl6lXfqAHFAFEHHbd4bqUniqJag87XKB3wVBiHexrGoHB8KM8YS1srJbhxdOn1QAW5m1nmkadhIF6t4VzycKu5bHjERs7hHupXuIQ4Qag5jAj2Y98aST4etbO0TXV7wwwLYXMckRtCA5i+s5brr04bbAXO/nQBpteI2UonDx3sUsETTPDNPcJIYwCdSfW4YeHXxrLYXlrLE85s+IJEsDTiSSeYJIqgHSh525IO3htVtzwm6vri4upLZrcLYTWsETujSyvIGOTpOFG+ACfL1oZ2e7NypZTw+wXUU7WMkRkkuFeOSTAARI9Z0FjuOnSnbA28HvLG5lSNra8haWFpoTLNNpmjVdRKMsp8N6jwKW1vAHSwv0hKyMJmuJOXiNWJGRLnJKlfjTdneydzaXFtI8cs6vYiEl5AzWMugakUFscsnu93ON/LejsH2altgqy8PnSbkzo1wblTH3lbSOSGOCe6ucdd6fJ/oqQ/DuMWk/JxBe2ouDptriWR5IXkyQFIMjA5Ixgj4EdRtuLVkfRKNLgZO/dZc4DofylP3jocGsHCezl7NaWVlNbGCO3mWeaZ5YzqCO7hY0U5B7+Mnpiuh4/f+1OojUGONiyvjd2KlcqfCPBP87Y9AM6YpNSJmlQOSMBseFSaAasCrl4e3mKv9hKDUpzj3gRg/EeddfNfpkkRjsgdzWeWIA92r5bvPSq9e3rSjy2wdFOmlUqVbWZh8T+JpzJqock2cVrjevLOuzZGunoaTznzqhpfWqnmoKslc2SyY1qrYORqAOD6Z6VnXh0R20KDirRdYFYTK1UiWQsuEgswYnA2GHYb/AABrW/CFHi39I+f21CCfAO29L2knrVttkpIqj4VpPvy/ASyf4qx39vIGGhpt/KWXH9aigbzqBOSKpSpicbAgEwI78/8ATzf4qJ2/ErxyT7Q6/mx/cBpq262zjbb45rPZz+HWrck1pEqNMKQzzEDVcy+v4of3K0h5PG5n++L+HWNLbV1OKpvJQg06smsKTZoEouY2/tVwP6H+FSxLv/rc/wD9c/8A5UOjvDtvsBirFuB50qQ7APbftpdWLW6QTFuZzNbSxxMe6U06cIAPePUGgXZLtHc8SvJIrmXK8mX3UjQkZUEE6TtgmofSjLqltPhN+2KhP0cjN+/h9VJ/WSorsZ3152VRn1M8mkADCsq4A/mriqv9EYSMiSUD1dT/AHaNMRju+VYubvg7bfrrZRTIboqs5JLVCsM0qqTnpEcn1JQ1L/SO5H/iH/Qh/h1VchsZxtQ1iaOKE5BhO0t0f+/f9CD+HSW7ZjqkkmYnqefKn/xjZVHyAoTEpzWg6hUtIOTCqMD+VKP/AHNx/EqzWv25f+JuP8dCFcnenafApqF6HyoIXFwg2Vpf+JuP4lZFu/5cuP8Aebj+JWIvmtFvACcsdq39UYrsy9jei24mDDGZCD1DTzMCPIqzkEehFKO8K9Ke6VNI01lUZNVGMaE27CMDMTv470XgjyuDQSFiD8KM2shFYTZtEx3HCj1UEfrpk4UcbnGf20TM5xURNk7+VHtkDggU3D2HTH30qLBxT0/dIn1oBqwqzWfA0qVYlIYSHzp1kNKlQBNQTTtJSpUDKSajzd6VKmI0hqnLgClSoGY5DvWMXGltqVKrRDNA4qRnHjWCW6yaVKhBYy3ZqyO9IpUqQjku30xaW2J8pf2x1i+jz/b3/wDTf+slKlWb2arR6klwFrNLKHNKlWqJYmXI3ofNbld6VKmiWKNyKd7k0qVXFJvszk6IGY1XnNKlXSopaMm2XLCSM0iuKVKs7bdGldDjetaRBdxT0qnIy4IshvfMVfDcb0qVc7NEb4484yatkg2p6VQWU8r1pUqVMR//2Q=="/>
          <p:cNvSpPr>
            <a:spLocks noChangeAspect="1" noChangeArrowheads="1"/>
          </p:cNvSpPr>
          <p:nvPr/>
        </p:nvSpPr>
        <p:spPr bwMode="auto">
          <a:xfrm>
            <a:off x="1831181" y="-9100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868900" fontAlgn="auto">
              <a:spcBef>
                <a:spcPts val="0"/>
              </a:spcBef>
              <a:spcAft>
                <a:spcPts val="0"/>
              </a:spcAft>
            </a:pPr>
            <a:endParaRPr lang="en-GB" sz="1926">
              <a:solidFill>
                <a:prstClr val="black"/>
              </a:solidFill>
              <a:latin typeface="Trebuchet MS" panose="020B0603020202020204"/>
              <a:ea typeface="+mn-ea"/>
            </a:endParaRPr>
          </a:p>
        </p:txBody>
      </p:sp>
      <p:pic>
        <p:nvPicPr>
          <p:cNvPr id="1028" name="Picture 4" descr="https://encrypted-tbn2.gstatic.com/images?q=tbn:ANd9GcTCSeLGKV6yOBtEMD0k68Le-lWHO59TlZYxV3Zz7wjBLHIi9yX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0462" y="2392638"/>
            <a:ext cx="2270321" cy="152459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7">
            <a:extLst>
              <a:ext uri="{28A0092B-C50C-407E-A947-70E740481C1C}">
                <a14:useLocalDpi xmlns:a14="http://schemas.microsoft.com/office/drawing/2010/main" val="0"/>
              </a:ext>
            </a:extLst>
          </a:blip>
          <a:srcRect l="-1" t="-1870" r="10471" b="1870"/>
          <a:stretch/>
        </p:blipFill>
        <p:spPr bwMode="auto">
          <a:xfrm>
            <a:off x="8562845" y="5124171"/>
            <a:ext cx="3535345" cy="168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0462" y="3857020"/>
            <a:ext cx="1598799" cy="149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p:cNvPicPr>
            <a:picLocks noChangeAspect="1" noChangeArrowheads="1"/>
          </p:cNvPicPr>
          <p:nvPr/>
        </p:nvPicPr>
        <p:blipFill>
          <a:blip r:embed="rId9" cstate="print"/>
          <a:srcRect/>
          <a:stretch>
            <a:fillRect/>
          </a:stretch>
        </p:blipFill>
        <p:spPr bwMode="auto">
          <a:xfrm>
            <a:off x="6560855" y="5176222"/>
            <a:ext cx="2305852" cy="1637154"/>
          </a:xfrm>
          <a:prstGeom prst="rect">
            <a:avLst/>
          </a:prstGeom>
          <a:noFill/>
          <a:ln w="9525">
            <a:noFill/>
            <a:miter lim="800000"/>
            <a:headEnd/>
            <a:tailEnd/>
          </a:ln>
        </p:spPr>
      </p:pic>
      <p:pic>
        <p:nvPicPr>
          <p:cNvPr id="10" name="Picture 9">
            <a:extLst>
              <a:ext uri="{FF2B5EF4-FFF2-40B4-BE49-F238E27FC236}">
                <a16:creationId xmlns:a16="http://schemas.microsoft.com/office/drawing/2014/main" id="{BBFF00D9-1616-434B-9012-AA29135BAE22}"/>
              </a:ext>
            </a:extLst>
          </p:cNvPr>
          <p:cNvPicPr>
            <a:picLocks noChangeAspect="1"/>
          </p:cNvPicPr>
          <p:nvPr/>
        </p:nvPicPr>
        <p:blipFill>
          <a:blip r:embed="rId10"/>
          <a:stretch>
            <a:fillRect/>
          </a:stretch>
        </p:blipFill>
        <p:spPr>
          <a:xfrm>
            <a:off x="8389324" y="3638643"/>
            <a:ext cx="3754554" cy="1534877"/>
          </a:xfrm>
          <a:prstGeom prst="rect">
            <a:avLst/>
          </a:prstGeom>
        </p:spPr>
      </p:pic>
      <p:pic>
        <p:nvPicPr>
          <p:cNvPr id="17" name="Picture 16" descr="Urban_sprawl_as_seen_from_Tokyo_tower_towards_West.jpg">
            <a:extLst>
              <a:ext uri="{FF2B5EF4-FFF2-40B4-BE49-F238E27FC236}">
                <a16:creationId xmlns:a16="http://schemas.microsoft.com/office/drawing/2014/main" id="{BEDC9CF0-0095-A84F-80EE-905F79248C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7696" y="916399"/>
            <a:ext cx="2224337" cy="1668253"/>
          </a:xfrm>
          <a:prstGeom prst="rect">
            <a:avLst/>
          </a:prstGeom>
        </p:spPr>
      </p:pic>
      <p:pic>
        <p:nvPicPr>
          <p:cNvPr id="4" name="Picture 3">
            <a:extLst>
              <a:ext uri="{FF2B5EF4-FFF2-40B4-BE49-F238E27FC236}">
                <a16:creationId xmlns:a16="http://schemas.microsoft.com/office/drawing/2014/main" id="{62176766-3C01-1A43-9670-5211EB2AA095}"/>
              </a:ext>
            </a:extLst>
          </p:cNvPr>
          <p:cNvPicPr>
            <a:picLocks noChangeAspect="1"/>
          </p:cNvPicPr>
          <p:nvPr/>
        </p:nvPicPr>
        <p:blipFill>
          <a:blip r:embed="rId12"/>
          <a:stretch>
            <a:fillRect/>
          </a:stretch>
        </p:blipFill>
        <p:spPr>
          <a:xfrm>
            <a:off x="4134026" y="5198431"/>
            <a:ext cx="2426829" cy="1614945"/>
          </a:xfrm>
          <a:prstGeom prst="rect">
            <a:avLst/>
          </a:prstGeom>
        </p:spPr>
      </p:pic>
    </p:spTree>
    <p:extLst>
      <p:ext uri="{BB962C8B-B14F-4D97-AF65-F5344CB8AC3E}">
        <p14:creationId xmlns:p14="http://schemas.microsoft.com/office/powerpoint/2010/main" val="4215333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B95E-3CEA-E4B2-6406-AFA9D13F5D82}"/>
              </a:ext>
            </a:extLst>
          </p:cNvPr>
          <p:cNvSpPr>
            <a:spLocks noGrp="1"/>
          </p:cNvSpPr>
          <p:nvPr>
            <p:ph type="title"/>
          </p:nvPr>
        </p:nvSpPr>
        <p:spPr>
          <a:xfrm>
            <a:off x="1126654" y="292789"/>
            <a:ext cx="9960446" cy="626609"/>
          </a:xfrm>
        </p:spPr>
        <p:txBody>
          <a:bodyPr/>
          <a:lstStyle/>
          <a:p>
            <a:r>
              <a:rPr lang="en-US" dirty="0"/>
              <a:t>Case study research  </a:t>
            </a:r>
            <a:endParaRPr lang="da-DK" dirty="0"/>
          </a:p>
        </p:txBody>
      </p:sp>
      <p:sp>
        <p:nvSpPr>
          <p:cNvPr id="3" name="Content Placeholder 2">
            <a:extLst>
              <a:ext uri="{FF2B5EF4-FFF2-40B4-BE49-F238E27FC236}">
                <a16:creationId xmlns:a16="http://schemas.microsoft.com/office/drawing/2014/main" id="{F2EC6037-C05F-B759-E7AB-089857C32FA1}"/>
              </a:ext>
            </a:extLst>
          </p:cNvPr>
          <p:cNvSpPr>
            <a:spLocks noGrp="1"/>
          </p:cNvSpPr>
          <p:nvPr>
            <p:ph idx="1"/>
          </p:nvPr>
        </p:nvSpPr>
        <p:spPr>
          <a:xfrm>
            <a:off x="1126654" y="1196752"/>
            <a:ext cx="10153128" cy="5055154"/>
          </a:xfrm>
        </p:spPr>
        <p:txBody>
          <a:bodyPr/>
          <a:lstStyle/>
          <a:p>
            <a:r>
              <a:rPr lang="en-GB" sz="2400" dirty="0"/>
              <a:t>Data collection in each case was based on: </a:t>
            </a:r>
          </a:p>
          <a:p>
            <a:pPr lvl="1"/>
            <a:r>
              <a:rPr lang="en-GB" sz="2400" dirty="0"/>
              <a:t>Participant observations at workshops and meetings</a:t>
            </a:r>
          </a:p>
          <a:p>
            <a:pPr lvl="1"/>
            <a:r>
              <a:rPr lang="en-GB" sz="2400" dirty="0"/>
              <a:t>Literature review encompassing academic literature, national and international policy documents and official web-sites</a:t>
            </a:r>
          </a:p>
          <a:p>
            <a:pPr lvl="1"/>
            <a:r>
              <a:rPr lang="en-GB" sz="2400" dirty="0"/>
              <a:t>Collaborative Stakeholder Analysis (CSA)</a:t>
            </a:r>
          </a:p>
          <a:p>
            <a:pPr lvl="1"/>
            <a:r>
              <a:rPr lang="en-GB" sz="2400" dirty="0"/>
              <a:t>Semi-structure interviews with key actors </a:t>
            </a:r>
            <a:r>
              <a:rPr lang="da-DK" sz="2400" dirty="0" err="1"/>
              <a:t>within</a:t>
            </a:r>
            <a:r>
              <a:rPr lang="da-DK" sz="2400" dirty="0"/>
              <a:t> the </a:t>
            </a:r>
            <a:r>
              <a:rPr lang="da-DK" sz="2400" dirty="0" err="1"/>
              <a:t>project</a:t>
            </a:r>
            <a:r>
              <a:rPr lang="da-DK" sz="2400" dirty="0"/>
              <a:t> </a:t>
            </a:r>
          </a:p>
          <a:p>
            <a:pPr marL="216000" lvl="1" indent="0">
              <a:buNone/>
            </a:pPr>
            <a:endParaRPr lang="da-DK" sz="2400" dirty="0"/>
          </a:p>
          <a:p>
            <a:r>
              <a:rPr lang="en-GB" sz="2400" dirty="0"/>
              <a:t>Exploring the </a:t>
            </a:r>
            <a:r>
              <a:rPr lang="en-GB" sz="2400" b="1" dirty="0"/>
              <a:t>epistemic politics of Water Data Spaces </a:t>
            </a:r>
            <a:r>
              <a:rPr lang="en-GB" sz="2400" dirty="0"/>
              <a:t>– i.e. the politics related to the processes of knowledge creation, knowledge flows and mode of doings – understanding how specific </a:t>
            </a:r>
            <a:r>
              <a:rPr lang="en-GB" sz="2400" b="1" dirty="0"/>
              <a:t>framing, material arrangements and governance settings</a:t>
            </a:r>
            <a:r>
              <a:rPr lang="en-GB" sz="2400" dirty="0"/>
              <a:t> enable the stabilization of sociotechnical imaginaries.</a:t>
            </a:r>
          </a:p>
          <a:p>
            <a:endParaRPr lang="da-DK" sz="2400" dirty="0"/>
          </a:p>
          <a:p>
            <a:endParaRPr lang="da-DK" sz="2800" dirty="0"/>
          </a:p>
        </p:txBody>
      </p:sp>
      <p:sp>
        <p:nvSpPr>
          <p:cNvPr id="4" name="Footer Placeholder 3">
            <a:extLst>
              <a:ext uri="{FF2B5EF4-FFF2-40B4-BE49-F238E27FC236}">
                <a16:creationId xmlns:a16="http://schemas.microsoft.com/office/drawing/2014/main" id="{A2D5AD76-00F2-41EF-780C-B8805E087564}"/>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CFEEEDE3-D97D-F0A8-8EA8-4D40DC1553A7}"/>
              </a:ext>
            </a:extLst>
          </p:cNvPr>
          <p:cNvSpPr>
            <a:spLocks noGrp="1"/>
          </p:cNvSpPr>
          <p:nvPr>
            <p:ph type="sldNum" sz="quarter" idx="11"/>
          </p:nvPr>
        </p:nvSpPr>
        <p:spPr/>
        <p:txBody>
          <a:bodyPr/>
          <a:lstStyle/>
          <a:p>
            <a:fld id="{103EA872-A674-449B-A120-B97244F8E91D}" type="slidenum">
              <a:rPr lang="da-DK" smtClean="0"/>
              <a:pPr/>
              <a:t>20</a:t>
            </a:fld>
            <a:endParaRPr lang="da-DK" dirty="0"/>
          </a:p>
        </p:txBody>
      </p:sp>
    </p:spTree>
    <p:extLst>
      <p:ext uri="{BB962C8B-B14F-4D97-AF65-F5344CB8AC3E}">
        <p14:creationId xmlns:p14="http://schemas.microsoft.com/office/powerpoint/2010/main" val="154874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62" y="404664"/>
            <a:ext cx="8229600" cy="714380"/>
          </a:xfrm>
        </p:spPr>
        <p:txBody>
          <a:bodyPr>
            <a:noAutofit/>
          </a:bodyPr>
          <a:lstStyle/>
          <a:p>
            <a:r>
              <a:rPr lang="en-GB" dirty="0"/>
              <a:t>Theoretical framework for the analysis  </a:t>
            </a:r>
            <a:br>
              <a:rPr lang="en-GB" dirty="0"/>
            </a:br>
            <a:endParaRPr lang="en-US" dirty="0"/>
          </a:p>
        </p:txBody>
      </p:sp>
      <p:sp>
        <p:nvSpPr>
          <p:cNvPr id="3" name="Content Placeholder 2"/>
          <p:cNvSpPr>
            <a:spLocks noGrp="1"/>
          </p:cNvSpPr>
          <p:nvPr>
            <p:ph idx="1"/>
          </p:nvPr>
        </p:nvSpPr>
        <p:spPr>
          <a:xfrm>
            <a:off x="694605" y="836712"/>
            <a:ext cx="11495807" cy="6021288"/>
          </a:xfrm>
        </p:spPr>
        <p:txBody>
          <a:bodyPr>
            <a:noAutofit/>
          </a:bodyPr>
          <a:lstStyle/>
          <a:p>
            <a:r>
              <a:rPr lang="en-GB" sz="2000" b="1" dirty="0"/>
              <a:t>Knowledge co-production </a:t>
            </a:r>
            <a:r>
              <a:rPr lang="en-GB" sz="2000" dirty="0"/>
              <a:t>(Jasanoff, 2004) - concerned with the emergence of hybrid phenomena as well as with the processes making them visible, understandable, measurable, governable (Voss and Freeman, 2016)</a:t>
            </a:r>
          </a:p>
          <a:p>
            <a:r>
              <a:rPr lang="en-GB" sz="2000" dirty="0"/>
              <a:t>Two strands of co-production studies (Pfister, 2016): 1) “</a:t>
            </a:r>
            <a:r>
              <a:rPr lang="en-GB" sz="2000" b="1" dirty="0"/>
              <a:t>constitutive</a:t>
            </a:r>
            <a:r>
              <a:rPr lang="en-GB" sz="2000" dirty="0"/>
              <a:t>” studies, exploring how new phenomena come into being and get stabilized and 2) “</a:t>
            </a:r>
            <a:r>
              <a:rPr lang="en-GB" sz="2000" b="1" dirty="0"/>
              <a:t>interactional</a:t>
            </a:r>
            <a:r>
              <a:rPr lang="en-GB" sz="2000" dirty="0"/>
              <a:t>” studies, unfolding the controversies and transformations arising within established political and epistemic orders, especially when their boundaries and qualities are being reimagined and renegotiated. </a:t>
            </a:r>
          </a:p>
          <a:p>
            <a:r>
              <a:rPr lang="en-GB" sz="2000" dirty="0"/>
              <a:t>Four elements that contribute to sustaining social order morally, ontologically, politically, and symbolically: </a:t>
            </a:r>
            <a:r>
              <a:rPr lang="en-GB" sz="2000" b="1" dirty="0"/>
              <a:t>identities, discourse, institutions, </a:t>
            </a:r>
            <a:r>
              <a:rPr lang="en-GB" sz="2000" dirty="0"/>
              <a:t>and</a:t>
            </a:r>
            <a:r>
              <a:rPr lang="en-GB" sz="2000" b="1" dirty="0"/>
              <a:t> representations.</a:t>
            </a:r>
          </a:p>
          <a:p>
            <a:r>
              <a:rPr lang="en-GB" sz="2000" b="1" dirty="0"/>
              <a:t>Socio-technical imaginaries</a:t>
            </a:r>
            <a:r>
              <a:rPr lang="en-GB" sz="2000" dirty="0"/>
              <a:t> : “</a:t>
            </a:r>
            <a:r>
              <a:rPr lang="en-GB" sz="2000" i="1" dirty="0"/>
              <a:t>collectively held, institutionally stabilized and </a:t>
            </a:r>
            <a:r>
              <a:rPr lang="en-GB" sz="2000" i="1" dirty="0" err="1"/>
              <a:t>publically</a:t>
            </a:r>
            <a:r>
              <a:rPr lang="en-GB" sz="2000" i="1" dirty="0"/>
              <a:t> performed visions of desirable futures, animated by shared understanding of forms of social life and social order attainable through, and supportive of, advances in science and technology</a:t>
            </a:r>
            <a:r>
              <a:rPr lang="en-GB" sz="2000" dirty="0"/>
              <a:t>” </a:t>
            </a:r>
            <a:endParaRPr lang="en-GB" sz="2000" b="1" dirty="0"/>
          </a:p>
          <a:p>
            <a:r>
              <a:rPr lang="en-GB" sz="2000" b="1" dirty="0"/>
              <a:t>Pathways to Sustainability </a:t>
            </a:r>
            <a:r>
              <a:rPr lang="en-GB" sz="2000" dirty="0"/>
              <a:t>- analytical and normative tools to help us reflecting on governance arrangements and critically assess them in terms of social and environmental justice asking what kinds of institutions and interactions are needed to help shape desirable urban transformations. </a:t>
            </a:r>
            <a:endParaRPr lang="en-US" sz="2000" dirty="0"/>
          </a:p>
          <a:p>
            <a:endParaRPr lang="en-US" sz="2000" dirty="0"/>
          </a:p>
        </p:txBody>
      </p:sp>
      <p:sp>
        <p:nvSpPr>
          <p:cNvPr id="4" name="Slide Number Placeholder 3"/>
          <p:cNvSpPr>
            <a:spLocks noGrp="1"/>
          </p:cNvSpPr>
          <p:nvPr>
            <p:ph type="sldNum" sz="quarter" idx="12"/>
          </p:nvPr>
        </p:nvSpPr>
        <p:spPr/>
        <p:txBody>
          <a:bodyPr/>
          <a:lstStyle/>
          <a:p>
            <a:fld id="{2446BEE9-EC27-488D-81FB-1029F9B40EFA}" type="slidenum">
              <a:rPr lang="da-DK" smtClean="0"/>
              <a:t>21</a:t>
            </a:fld>
            <a:endParaRPr lang="da-DK"/>
          </a:p>
        </p:txBody>
      </p:sp>
    </p:spTree>
    <p:extLst>
      <p:ext uri="{BB962C8B-B14F-4D97-AF65-F5344CB8AC3E}">
        <p14:creationId xmlns:p14="http://schemas.microsoft.com/office/powerpoint/2010/main" val="1296983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96997223"/>
              </p:ext>
            </p:extLst>
          </p:nvPr>
        </p:nvGraphicFramePr>
        <p:xfrm>
          <a:off x="-11962" y="25272"/>
          <a:ext cx="12190414" cy="6832728"/>
        </p:xfrm>
        <a:graphic>
          <a:graphicData uri="http://schemas.openxmlformats.org/drawingml/2006/table">
            <a:tbl>
              <a:tblPr firstRow="1" bandRow="1">
                <a:tableStyleId>{5940675A-B579-460E-94D1-54222C63F5DA}</a:tableStyleId>
              </a:tblPr>
              <a:tblGrid>
                <a:gridCol w="725620">
                  <a:extLst>
                    <a:ext uri="{9D8B030D-6E8A-4147-A177-3AD203B41FA5}">
                      <a16:colId xmlns:a16="http://schemas.microsoft.com/office/drawing/2014/main" val="231033780"/>
                    </a:ext>
                  </a:extLst>
                </a:gridCol>
                <a:gridCol w="1523802">
                  <a:extLst>
                    <a:ext uri="{9D8B030D-6E8A-4147-A177-3AD203B41FA5}">
                      <a16:colId xmlns:a16="http://schemas.microsoft.com/office/drawing/2014/main" val="3944500946"/>
                    </a:ext>
                  </a:extLst>
                </a:gridCol>
                <a:gridCol w="2757356">
                  <a:extLst>
                    <a:ext uri="{9D8B030D-6E8A-4147-A177-3AD203B41FA5}">
                      <a16:colId xmlns:a16="http://schemas.microsoft.com/office/drawing/2014/main" val="1771684331"/>
                    </a:ext>
                  </a:extLst>
                </a:gridCol>
                <a:gridCol w="7183636">
                  <a:extLst>
                    <a:ext uri="{9D8B030D-6E8A-4147-A177-3AD203B41FA5}">
                      <a16:colId xmlns:a16="http://schemas.microsoft.com/office/drawing/2014/main" val="2351831388"/>
                    </a:ext>
                  </a:extLst>
                </a:gridCol>
              </a:tblGrid>
              <a:tr h="405601">
                <a:tc>
                  <a:txBody>
                    <a:bodyPr/>
                    <a:lstStyle/>
                    <a:p>
                      <a:endParaRPr lang="da-DK" sz="1050" b="1" dirty="0">
                        <a:solidFill>
                          <a:schemeClr val="bg1"/>
                        </a:solidFill>
                      </a:endParaRPr>
                    </a:p>
                  </a:txBody>
                  <a:tcPr marL="72000" marR="72000" marT="0" marB="0">
                    <a:solidFill>
                      <a:srgbClr val="008737"/>
                    </a:solidFill>
                  </a:tcPr>
                </a:tc>
                <a:tc>
                  <a:txBody>
                    <a:bodyPr/>
                    <a:lstStyle/>
                    <a:p>
                      <a:r>
                        <a:rPr lang="en-US" sz="1050" b="1" dirty="0">
                          <a:solidFill>
                            <a:schemeClr val="bg1"/>
                          </a:solidFill>
                        </a:rPr>
                        <a:t>Actors</a:t>
                      </a:r>
                      <a:r>
                        <a:rPr lang="en-US" sz="1050" b="1" baseline="0" dirty="0">
                          <a:solidFill>
                            <a:schemeClr val="bg1"/>
                          </a:solidFill>
                        </a:rPr>
                        <a:t> </a:t>
                      </a:r>
                      <a:endParaRPr lang="da-DK" sz="1050" b="1" dirty="0">
                        <a:solidFill>
                          <a:schemeClr val="bg1"/>
                        </a:solidFill>
                      </a:endParaRPr>
                    </a:p>
                  </a:txBody>
                  <a:tcPr marL="72000" marR="72000" marT="0" marB="0">
                    <a:solidFill>
                      <a:srgbClr val="008737"/>
                    </a:solidFill>
                  </a:tcPr>
                </a:tc>
                <a:tc>
                  <a:txBody>
                    <a:bodyPr/>
                    <a:lstStyle/>
                    <a:p>
                      <a:r>
                        <a:rPr lang="da-DK" sz="1050" b="1" dirty="0" err="1">
                          <a:solidFill>
                            <a:schemeClr val="bg1"/>
                          </a:solidFill>
                        </a:rPr>
                        <a:t>Who</a:t>
                      </a:r>
                      <a:r>
                        <a:rPr lang="da-DK" sz="1050" b="1" dirty="0">
                          <a:solidFill>
                            <a:schemeClr val="bg1"/>
                          </a:solidFill>
                        </a:rPr>
                        <a:t> </a:t>
                      </a:r>
                      <a:r>
                        <a:rPr lang="da-DK" sz="1050" b="1" dirty="0" err="1">
                          <a:solidFill>
                            <a:schemeClr val="bg1"/>
                          </a:solidFill>
                        </a:rPr>
                        <a:t>are</a:t>
                      </a:r>
                      <a:r>
                        <a:rPr lang="da-DK" sz="1050" b="1" dirty="0">
                          <a:solidFill>
                            <a:schemeClr val="bg1"/>
                          </a:solidFill>
                        </a:rPr>
                        <a:t> </a:t>
                      </a:r>
                      <a:r>
                        <a:rPr lang="da-DK" sz="1050" b="1" dirty="0" err="1">
                          <a:solidFill>
                            <a:schemeClr val="bg1"/>
                          </a:solidFill>
                        </a:rPr>
                        <a:t>they</a:t>
                      </a:r>
                      <a:r>
                        <a:rPr lang="da-DK" sz="1050" b="1" dirty="0">
                          <a:solidFill>
                            <a:schemeClr val="bg1"/>
                          </a:solidFill>
                        </a:rPr>
                        <a:t>?</a:t>
                      </a:r>
                    </a:p>
                  </a:txBody>
                  <a:tcPr marL="72000" marR="72000" marT="0" marB="0">
                    <a:solidFill>
                      <a:srgbClr val="008737"/>
                    </a:solidFill>
                  </a:tcPr>
                </a:tc>
                <a:tc>
                  <a:txBody>
                    <a:bodyPr/>
                    <a:lstStyle/>
                    <a:p>
                      <a:r>
                        <a:rPr lang="en-US" sz="1050" b="1" dirty="0">
                          <a:solidFill>
                            <a:schemeClr val="bg1"/>
                          </a:solidFill>
                        </a:rPr>
                        <a:t>Description</a:t>
                      </a:r>
                      <a:endParaRPr lang="da-DK" sz="1050" b="1" dirty="0">
                        <a:solidFill>
                          <a:schemeClr val="bg1"/>
                        </a:solidFill>
                      </a:endParaRPr>
                    </a:p>
                  </a:txBody>
                  <a:tcPr marL="72000" marR="72000" marT="0" marB="0">
                    <a:solidFill>
                      <a:srgbClr val="008737"/>
                    </a:solidFill>
                  </a:tcPr>
                </a:tc>
                <a:extLst>
                  <a:ext uri="{0D108BD9-81ED-4DB2-BD59-A6C34878D82A}">
                    <a16:rowId xmlns:a16="http://schemas.microsoft.com/office/drawing/2014/main" val="4264429182"/>
                  </a:ext>
                </a:extLst>
              </a:tr>
              <a:tr h="215087">
                <a:tc rowSpan="3">
                  <a:txBody>
                    <a:bodyPr/>
                    <a:lstStyle/>
                    <a:p>
                      <a:r>
                        <a:rPr lang="da-DK" sz="600" strike="noStrike" baseline="0" dirty="0">
                          <a:solidFill>
                            <a:schemeClr val="tx1"/>
                          </a:solidFill>
                        </a:rPr>
                        <a:t>International </a:t>
                      </a:r>
                      <a:r>
                        <a:rPr lang="da-DK" sz="600" strike="noStrike" baseline="0" dirty="0" err="1">
                          <a:solidFill>
                            <a:schemeClr val="tx1"/>
                          </a:solidFill>
                        </a:rPr>
                        <a:t>actors</a:t>
                      </a:r>
                      <a:endParaRPr lang="da-DK" sz="600" strike="noStrike" baseline="0" dirty="0">
                        <a:solidFill>
                          <a:schemeClr val="tx1"/>
                        </a:solidFill>
                      </a:endParaRPr>
                    </a:p>
                  </a:txBody>
                  <a:tcPr marL="72000" marR="72000" marT="0" marB="0">
                    <a:solidFill>
                      <a:schemeClr val="bg1">
                        <a:lumMod val="85000"/>
                      </a:schemeClr>
                    </a:solidFill>
                  </a:tcPr>
                </a:tc>
                <a:tc>
                  <a:txBody>
                    <a:bodyPr/>
                    <a:lstStyle/>
                    <a:p>
                      <a:r>
                        <a:rPr lang="en-US" sz="600" dirty="0">
                          <a:solidFill>
                            <a:schemeClr val="tx1"/>
                          </a:solidFill>
                        </a:rPr>
                        <a:t>European</a:t>
                      </a:r>
                      <a:r>
                        <a:rPr lang="en-US" sz="600" baseline="0" dirty="0">
                          <a:solidFill>
                            <a:schemeClr val="tx1"/>
                          </a:solidFill>
                        </a:rPr>
                        <a:t> Commission </a:t>
                      </a:r>
                      <a:r>
                        <a:rPr lang="en-US" sz="600" strike="noStrike" baseline="0" dirty="0">
                          <a:solidFill>
                            <a:schemeClr val="tx1"/>
                          </a:solidFill>
                        </a:rPr>
                        <a:t>and Parliament</a:t>
                      </a:r>
                      <a:endParaRPr lang="da-DK" sz="600" strike="noStrike" baseline="0" dirty="0">
                        <a:solidFill>
                          <a:schemeClr val="tx1"/>
                        </a:solidFill>
                      </a:endParaRPr>
                    </a:p>
                  </a:txBody>
                  <a:tcPr marL="72000" marR="72000" marT="0" marB="0">
                    <a:noFill/>
                  </a:tcPr>
                </a:tc>
                <a:tc>
                  <a:txBody>
                    <a:bodyPr/>
                    <a:lstStyle/>
                    <a:p>
                      <a:r>
                        <a:rPr lang="da-DK" sz="600" dirty="0">
                          <a:solidFill>
                            <a:schemeClr val="tx1"/>
                          </a:solidFill>
                        </a:rPr>
                        <a:t>DG Environment,</a:t>
                      </a:r>
                      <a:r>
                        <a:rPr lang="da-DK" sz="600" baseline="0" dirty="0">
                          <a:solidFill>
                            <a:schemeClr val="tx1"/>
                          </a:solidFill>
                        </a:rPr>
                        <a:t> </a:t>
                      </a:r>
                      <a:r>
                        <a:rPr lang="da-DK" sz="600" dirty="0">
                          <a:solidFill>
                            <a:schemeClr val="tx1"/>
                          </a:solidFill>
                        </a:rPr>
                        <a:t>DG Research</a:t>
                      </a:r>
                      <a:r>
                        <a:rPr lang="da-DK" sz="600" baseline="0" dirty="0">
                          <a:solidFill>
                            <a:schemeClr val="tx1"/>
                          </a:solidFill>
                        </a:rPr>
                        <a:t> and Innovation, DG </a:t>
                      </a:r>
                      <a:r>
                        <a:rPr lang="da-DK" sz="600" baseline="0" dirty="0" err="1">
                          <a:solidFill>
                            <a:schemeClr val="tx1"/>
                          </a:solidFill>
                        </a:rPr>
                        <a:t>Informatics</a:t>
                      </a:r>
                      <a:r>
                        <a:rPr lang="da-DK" sz="600" baseline="0" dirty="0">
                          <a:solidFill>
                            <a:schemeClr val="tx1"/>
                          </a:solidFill>
                        </a:rPr>
                        <a:t>, DG JRC, …</a:t>
                      </a:r>
                      <a:endParaRPr lang="da-DK" sz="600" dirty="0">
                        <a:solidFill>
                          <a:schemeClr val="tx1"/>
                        </a:solidFill>
                      </a:endParaRPr>
                    </a:p>
                  </a:txBody>
                  <a:tcPr marL="72000" marR="72000" marT="0" marB="0">
                    <a:noFill/>
                  </a:tcPr>
                </a:tc>
                <a:tc>
                  <a:txBody>
                    <a:bodyPr/>
                    <a:lstStyle/>
                    <a:p>
                      <a:r>
                        <a:rPr lang="en-US" sz="600" dirty="0">
                          <a:solidFill>
                            <a:schemeClr val="tx1"/>
                          </a:solidFill>
                        </a:rPr>
                        <a:t>Regulator (Parliament is legislator),</a:t>
                      </a:r>
                      <a:r>
                        <a:rPr lang="en-US" sz="600" baseline="0" dirty="0">
                          <a:solidFill>
                            <a:schemeClr val="tx1"/>
                          </a:solidFill>
                        </a:rPr>
                        <a:t> also providing strategic push and knowledge regarding data governance and data space ecosystems. There are several directorates, which each play different roles </a:t>
                      </a:r>
                      <a:r>
                        <a:rPr lang="en-US" sz="600" baseline="0" dirty="0" err="1">
                          <a:solidFill>
                            <a:schemeClr val="tx1"/>
                          </a:solidFill>
                        </a:rPr>
                        <a:t>wrt</a:t>
                      </a:r>
                      <a:r>
                        <a:rPr lang="en-US" sz="600" baseline="0" dirty="0">
                          <a:solidFill>
                            <a:schemeClr val="tx1"/>
                          </a:solidFill>
                        </a:rPr>
                        <a:t>. policy related to digital transformation, as well as the Joint Research Centre and the European Environment Agency (EEA, located in Copenhagen). The Parliament and the EC are not always perfectly aligned. DTU’s conceptual note, Part 1 (Jan 2023) provides some insight.</a:t>
                      </a:r>
                      <a:endParaRPr lang="da-DK" sz="600" dirty="0">
                        <a:solidFill>
                          <a:schemeClr val="tx1"/>
                        </a:solidFill>
                      </a:endParaRPr>
                    </a:p>
                  </a:txBody>
                  <a:tcPr marL="72000" marR="72000" marT="0" marB="0">
                    <a:noFill/>
                  </a:tcPr>
                </a:tc>
                <a:extLst>
                  <a:ext uri="{0D108BD9-81ED-4DB2-BD59-A6C34878D82A}">
                    <a16:rowId xmlns:a16="http://schemas.microsoft.com/office/drawing/2014/main" val="758355246"/>
                  </a:ext>
                </a:extLst>
              </a:tr>
              <a:tr h="215560">
                <a:tc vMerge="1">
                  <a:txBody>
                    <a:bodyPr/>
                    <a:lstStyle/>
                    <a:p>
                      <a:endParaRPr lang="da-DK" sz="800" dirty="0">
                        <a:solidFill>
                          <a:schemeClr val="tx1"/>
                        </a:solidFill>
                      </a:endParaRPr>
                    </a:p>
                  </a:txBody>
                  <a:tcPr marL="72000" marR="72000" marT="0" marB="0">
                    <a:solidFill>
                      <a:schemeClr val="bg1"/>
                    </a:solidFill>
                  </a:tcPr>
                </a:tc>
                <a:tc>
                  <a:txBody>
                    <a:bodyPr/>
                    <a:lstStyle/>
                    <a:p>
                      <a:r>
                        <a:rPr lang="da-DK" sz="600" dirty="0">
                          <a:solidFill>
                            <a:schemeClr val="tx1"/>
                          </a:solidFill>
                        </a:rPr>
                        <a:t>International (Non-EU) Tech Companies</a:t>
                      </a: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 strike="noStrike" dirty="0">
                          <a:solidFill>
                            <a:schemeClr val="tx1"/>
                          </a:solidFill>
                        </a:rPr>
                        <a:t>Microsoft,</a:t>
                      </a:r>
                      <a:r>
                        <a:rPr lang="da-DK" sz="600" strike="noStrike" baseline="0" dirty="0">
                          <a:solidFill>
                            <a:schemeClr val="tx1"/>
                          </a:solidFill>
                        </a:rPr>
                        <a:t> Google, Amazon, </a:t>
                      </a:r>
                      <a:r>
                        <a:rPr lang="da-DK" sz="600" strike="noStrike" baseline="0" dirty="0" err="1">
                          <a:solidFill>
                            <a:schemeClr val="tx1"/>
                          </a:solidFill>
                        </a:rPr>
                        <a:t>Alibaba</a:t>
                      </a:r>
                      <a:r>
                        <a:rPr lang="da-DK" sz="600" strike="noStrike" baseline="0" dirty="0">
                          <a:solidFill>
                            <a:schemeClr val="tx1"/>
                          </a:solidFill>
                        </a:rPr>
                        <a:t>, …</a:t>
                      </a:r>
                      <a:endParaRPr lang="da-DK" sz="600" strike="noStrike" dirty="0">
                        <a:solidFill>
                          <a:schemeClr val="tx1"/>
                        </a:solidFill>
                      </a:endParaRP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tx1"/>
                          </a:solidFill>
                        </a:rPr>
                        <a:t>Contribute</a:t>
                      </a:r>
                      <a:r>
                        <a:rPr lang="en-US" sz="600" baseline="0" dirty="0">
                          <a:solidFill>
                            <a:schemeClr val="tx1"/>
                          </a:solidFill>
                        </a:rPr>
                        <a:t> with hardware, software and design principles for the development of data spaces. Some are big international players providing de-facto technology standards and platforms. </a:t>
                      </a:r>
                      <a:r>
                        <a:rPr lang="en-US" sz="600" dirty="0"/>
                        <a:t>The EC wants to reduce the influence and market share of these actors.</a:t>
                      </a:r>
                      <a:r>
                        <a:rPr lang="en-US" sz="600" baseline="0" dirty="0">
                          <a:solidFill>
                            <a:schemeClr val="tx1"/>
                          </a:solidFill>
                        </a:rPr>
                        <a:t> </a:t>
                      </a:r>
                      <a:endParaRPr lang="da-DK" sz="600" dirty="0">
                        <a:solidFill>
                          <a:schemeClr val="tx1"/>
                        </a:solidFill>
                      </a:endParaRPr>
                    </a:p>
                  </a:txBody>
                  <a:tcPr marL="72000" marR="72000" marT="0" marB="0">
                    <a:noFill/>
                  </a:tcPr>
                </a:tc>
                <a:extLst>
                  <a:ext uri="{0D108BD9-81ED-4DB2-BD59-A6C34878D82A}">
                    <a16:rowId xmlns:a16="http://schemas.microsoft.com/office/drawing/2014/main" val="693204181"/>
                  </a:ext>
                </a:extLst>
              </a:tr>
              <a:tr h="218452">
                <a:tc vMerge="1">
                  <a:txBody>
                    <a:bodyPr/>
                    <a:lstStyle/>
                    <a:p>
                      <a:endParaRPr lang="en-US" sz="800" dirty="0">
                        <a:solidFill>
                          <a:schemeClr val="tx1"/>
                        </a:solidFill>
                      </a:endParaRPr>
                    </a:p>
                  </a:txBody>
                  <a:tcPr marL="72000" marR="72000" marT="0" marB="0">
                    <a:solidFill>
                      <a:schemeClr val="bg1"/>
                    </a:solidFill>
                  </a:tcPr>
                </a:tc>
                <a:tc>
                  <a:txBody>
                    <a:bodyPr/>
                    <a:lstStyle/>
                    <a:p>
                      <a:r>
                        <a:rPr lang="da-DK" sz="600" dirty="0">
                          <a:solidFill>
                            <a:schemeClr val="tx1"/>
                          </a:solidFill>
                        </a:rPr>
                        <a:t>International Data Space</a:t>
                      </a:r>
                      <a:r>
                        <a:rPr lang="da-DK" sz="600" baseline="0" dirty="0">
                          <a:solidFill>
                            <a:schemeClr val="tx1"/>
                          </a:solidFill>
                        </a:rPr>
                        <a:t> organisations</a:t>
                      </a:r>
                      <a:endParaRPr lang="en-US" sz="600" dirty="0">
                        <a:solidFill>
                          <a:schemeClr val="tx1"/>
                        </a:solidFill>
                      </a:endParaRPr>
                    </a:p>
                  </a:txBody>
                  <a:tcPr marL="72000" marR="72000" marT="0" marB="0">
                    <a:noFill/>
                  </a:tcPr>
                </a:tc>
                <a:tc>
                  <a:txBody>
                    <a:bodyPr/>
                    <a:lstStyle/>
                    <a:p>
                      <a:r>
                        <a:rPr lang="da-DK" sz="600" dirty="0">
                          <a:solidFill>
                            <a:schemeClr val="tx1"/>
                          </a:solidFill>
                        </a:rPr>
                        <a:t>International Data Space Association, GAIA-X, </a:t>
                      </a:r>
                      <a:r>
                        <a:rPr lang="da-DK" sz="600" dirty="0" err="1">
                          <a:solidFill>
                            <a:schemeClr val="tx1"/>
                          </a:solidFill>
                        </a:rPr>
                        <a:t>Frauenhofer</a:t>
                      </a:r>
                      <a:r>
                        <a:rPr lang="da-DK" sz="600" dirty="0">
                          <a:solidFill>
                            <a:schemeClr val="tx1"/>
                          </a:solidFill>
                        </a:rPr>
                        <a:t> </a:t>
                      </a:r>
                      <a:r>
                        <a:rPr lang="da-DK" sz="600" dirty="0" err="1">
                          <a:solidFill>
                            <a:schemeClr val="tx1"/>
                          </a:solidFill>
                        </a:rPr>
                        <a:t>Institute</a:t>
                      </a:r>
                      <a:r>
                        <a:rPr lang="da-DK" sz="600" dirty="0">
                          <a:solidFill>
                            <a:schemeClr val="tx1"/>
                          </a:solidFill>
                        </a:rPr>
                        <a:t>. Nordic</a:t>
                      </a:r>
                      <a:r>
                        <a:rPr lang="da-DK" sz="600" baseline="0" dirty="0">
                          <a:solidFill>
                            <a:schemeClr val="tx1"/>
                          </a:solidFill>
                        </a:rPr>
                        <a:t> </a:t>
                      </a:r>
                      <a:r>
                        <a:rPr lang="da-DK" sz="600" baseline="0" dirty="0" err="1">
                          <a:solidFill>
                            <a:schemeClr val="tx1"/>
                          </a:solidFill>
                        </a:rPr>
                        <a:t>Institute</a:t>
                      </a:r>
                      <a:r>
                        <a:rPr lang="da-DK" sz="600" baseline="0" dirty="0">
                          <a:solidFill>
                            <a:schemeClr val="tx1"/>
                          </a:solidFill>
                        </a:rPr>
                        <a:t> for </a:t>
                      </a:r>
                      <a:r>
                        <a:rPr lang="da-DK" sz="600" baseline="0" dirty="0" err="1">
                          <a:solidFill>
                            <a:schemeClr val="tx1"/>
                          </a:solidFill>
                        </a:rPr>
                        <a:t>Interoperability</a:t>
                      </a:r>
                      <a:r>
                        <a:rPr lang="da-DK" sz="600" baseline="0" dirty="0">
                          <a:solidFill>
                            <a:schemeClr val="tx1"/>
                          </a:solidFill>
                        </a:rPr>
                        <a:t> Solutions (NIIS)</a:t>
                      </a:r>
                      <a:endParaRPr lang="da-DK" sz="600" dirty="0">
                        <a:solidFill>
                          <a:schemeClr val="tx1"/>
                        </a:solidFill>
                      </a:endParaRPr>
                    </a:p>
                  </a:txBody>
                  <a:tcPr marL="72000" marR="72000" marT="0" marB="0">
                    <a:noFill/>
                  </a:tcPr>
                </a:tc>
                <a:tc>
                  <a:txBody>
                    <a:bodyPr/>
                    <a:lstStyle/>
                    <a:p>
                      <a:r>
                        <a:rPr lang="en-US" sz="600" dirty="0">
                          <a:solidFill>
                            <a:schemeClr val="tx1"/>
                          </a:solidFill>
                        </a:rPr>
                        <a:t>Several Data Space initiatives are ongoing at EU level, involving a large network of actors. SMV’s are supposed to have special condition’s. The water sector does not (yet) appear as a separate entity, and Danish participation is not (yet) </a:t>
                      </a:r>
                      <a:r>
                        <a:rPr lang="en-US" sz="600" dirty="0" err="1">
                          <a:solidFill>
                            <a:schemeClr val="tx1"/>
                          </a:solidFill>
                        </a:rPr>
                        <a:t>formalised</a:t>
                      </a:r>
                      <a:r>
                        <a:rPr lang="en-US" sz="600" dirty="0">
                          <a:solidFill>
                            <a:schemeClr val="tx1"/>
                          </a:solidFill>
                        </a:rPr>
                        <a:t>. Alexandra </a:t>
                      </a:r>
                      <a:r>
                        <a:rPr lang="en-US" sz="600" dirty="0" err="1">
                          <a:solidFill>
                            <a:schemeClr val="tx1"/>
                          </a:solidFill>
                        </a:rPr>
                        <a:t>Insituttet’s</a:t>
                      </a:r>
                      <a:r>
                        <a:rPr lang="en-US" sz="600" dirty="0">
                          <a:solidFill>
                            <a:schemeClr val="tx1"/>
                          </a:solidFill>
                        </a:rPr>
                        <a:t> report om Data Spaces (Jan 2023) provides some insight.</a:t>
                      </a:r>
                    </a:p>
                  </a:txBody>
                  <a:tcPr marL="72000" marR="72000" marT="0" marB="0">
                    <a:noFill/>
                  </a:tcPr>
                </a:tc>
                <a:extLst>
                  <a:ext uri="{0D108BD9-81ED-4DB2-BD59-A6C34878D82A}">
                    <a16:rowId xmlns:a16="http://schemas.microsoft.com/office/drawing/2014/main" val="2654307445"/>
                  </a:ext>
                </a:extLst>
              </a:tr>
              <a:tr h="236806">
                <a:tc rowSpan="3">
                  <a:txBody>
                    <a:bodyPr/>
                    <a:lstStyle/>
                    <a:p>
                      <a:r>
                        <a:rPr lang="da-DK" sz="600" dirty="0" err="1">
                          <a:solidFill>
                            <a:schemeClr val="tx1"/>
                          </a:solidFill>
                        </a:rPr>
                        <a:t>Knoweldge</a:t>
                      </a:r>
                      <a:r>
                        <a:rPr lang="da-DK" sz="600" dirty="0">
                          <a:solidFill>
                            <a:schemeClr val="tx1"/>
                          </a:solidFill>
                        </a:rPr>
                        <a:t> institutions</a:t>
                      </a:r>
                      <a:endParaRPr lang="en-US" sz="600" dirty="0">
                        <a:solidFill>
                          <a:schemeClr val="tx1"/>
                        </a:solidFill>
                      </a:endParaRPr>
                    </a:p>
                  </a:txBody>
                  <a:tcPr marL="72000" marR="72000" marT="0" marB="0">
                    <a:solidFill>
                      <a:schemeClr val="bg1">
                        <a:lumMod val="85000"/>
                      </a:schemeClr>
                    </a:solidFill>
                  </a:tcPr>
                </a:tc>
                <a:tc>
                  <a:txBody>
                    <a:bodyPr/>
                    <a:lstStyle/>
                    <a:p>
                      <a:r>
                        <a:rPr lang="en-US" sz="600" dirty="0">
                          <a:solidFill>
                            <a:schemeClr val="tx1"/>
                          </a:solidFill>
                        </a:rPr>
                        <a:t>Universities and other </a:t>
                      </a:r>
                      <a:r>
                        <a:rPr lang="en-US" sz="600" dirty="0" err="1">
                          <a:solidFill>
                            <a:schemeClr val="tx1"/>
                          </a:solidFill>
                        </a:rPr>
                        <a:t>reserarech</a:t>
                      </a:r>
                      <a:r>
                        <a:rPr lang="en-US" sz="600" dirty="0">
                          <a:solidFill>
                            <a:schemeClr val="tx1"/>
                          </a:solidFill>
                        </a:rPr>
                        <a:t>/education institutes</a:t>
                      </a:r>
                    </a:p>
                  </a:txBody>
                  <a:tcPr marL="72000" marR="72000" marT="0" marB="0">
                    <a:noFill/>
                  </a:tcPr>
                </a:tc>
                <a:tc>
                  <a:txBody>
                    <a:bodyPr/>
                    <a:lstStyle/>
                    <a:p>
                      <a:r>
                        <a:rPr lang="da-DK" sz="600" dirty="0">
                          <a:solidFill>
                            <a:schemeClr val="tx1"/>
                          </a:solidFill>
                        </a:rPr>
                        <a:t>DTU, AU, AAU, VIA</a:t>
                      </a:r>
                    </a:p>
                  </a:txBody>
                  <a:tcPr marL="72000" marR="72000" marT="0" marB="0">
                    <a:noFill/>
                  </a:tcPr>
                </a:tc>
                <a:tc>
                  <a:txBody>
                    <a:bodyPr/>
                    <a:lstStyle/>
                    <a:p>
                      <a:r>
                        <a:rPr lang="en-US" sz="600" dirty="0">
                          <a:solidFill>
                            <a:schemeClr val="tx1"/>
                          </a:solidFill>
                        </a:rPr>
                        <a:t>C</a:t>
                      </a:r>
                      <a:r>
                        <a:rPr lang="en-US" sz="600" baseline="0" dirty="0">
                          <a:solidFill>
                            <a:schemeClr val="tx1"/>
                          </a:solidFill>
                        </a:rPr>
                        <a:t>ontribute with in depth knowledge on both technological and governance innovation. They can also act as facilitators of change and innovation across actor categories. Universities in particular have own innovation ecosystem and startup activities, and access to </a:t>
                      </a:r>
                      <a:r>
                        <a:rPr lang="en-US" sz="600" baseline="0" dirty="0" err="1">
                          <a:solidFill>
                            <a:schemeClr val="tx1"/>
                          </a:solidFill>
                        </a:rPr>
                        <a:t>mobilise</a:t>
                      </a:r>
                      <a:r>
                        <a:rPr lang="en-US" sz="600" baseline="0" dirty="0">
                          <a:solidFill>
                            <a:schemeClr val="tx1"/>
                          </a:solidFill>
                        </a:rPr>
                        <a:t> qualified workforce (students). </a:t>
                      </a:r>
                      <a:endParaRPr lang="da-DK" sz="600" dirty="0">
                        <a:solidFill>
                          <a:schemeClr val="tx1"/>
                        </a:solidFill>
                      </a:endParaRPr>
                    </a:p>
                  </a:txBody>
                  <a:tcPr marL="72000" marR="72000" marT="0" marB="0">
                    <a:noFill/>
                  </a:tcPr>
                </a:tc>
                <a:extLst>
                  <a:ext uri="{0D108BD9-81ED-4DB2-BD59-A6C34878D82A}">
                    <a16:rowId xmlns:a16="http://schemas.microsoft.com/office/drawing/2014/main" val="473552217"/>
                  </a:ext>
                </a:extLst>
              </a:tr>
              <a:tr h="215560">
                <a:tc vMerge="1">
                  <a:txBody>
                    <a:bodyPr/>
                    <a:lstStyle/>
                    <a:p>
                      <a:endParaRPr lang="en-US" sz="800" dirty="0">
                        <a:solidFill>
                          <a:schemeClr val="tx1"/>
                        </a:solidFill>
                      </a:endParaRPr>
                    </a:p>
                  </a:txBody>
                  <a:tcPr marL="72000" marR="72000" marT="0" marB="0">
                    <a:solidFill>
                      <a:schemeClr val="bg1"/>
                    </a:solidFill>
                  </a:tcPr>
                </a:tc>
                <a:tc>
                  <a:txBody>
                    <a:bodyPr/>
                    <a:lstStyle/>
                    <a:p>
                      <a:r>
                        <a:rPr lang="en-US" sz="600" dirty="0">
                          <a:solidFill>
                            <a:schemeClr val="tx1"/>
                          </a:solidFill>
                        </a:rPr>
                        <a:t>GTS (</a:t>
                      </a:r>
                      <a:r>
                        <a:rPr lang="da-DK" sz="600" dirty="0"/>
                        <a:t>Godkendte Teknologiske Serviceinstitutter)</a:t>
                      </a:r>
                      <a:endParaRPr lang="en-US" sz="600" dirty="0">
                        <a:solidFill>
                          <a:schemeClr val="tx1"/>
                        </a:solidFill>
                      </a:endParaRP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 dirty="0">
                          <a:solidFill>
                            <a:schemeClr val="tx1"/>
                          </a:solidFill>
                        </a:rPr>
                        <a:t>Alexandra, DHI, TI, FORCE</a:t>
                      </a:r>
                      <a:endParaRPr lang="en-US" sz="600" dirty="0">
                        <a:solidFill>
                          <a:schemeClr val="tx1"/>
                        </a:solidFill>
                      </a:endParaRPr>
                    </a:p>
                  </a:txBody>
                  <a:tcPr marL="72000" marR="72000" marT="0" marB="0">
                    <a:noFill/>
                  </a:tcPr>
                </a:tc>
                <a:tc>
                  <a:txBody>
                    <a:bodyPr/>
                    <a:lstStyle/>
                    <a:p>
                      <a:r>
                        <a:rPr lang="en-US" sz="600" dirty="0">
                          <a:solidFill>
                            <a:schemeClr val="tx1"/>
                          </a:solidFill>
                        </a:rPr>
                        <a:t>C</a:t>
                      </a:r>
                      <a:r>
                        <a:rPr lang="en-US" sz="600" baseline="0" dirty="0">
                          <a:solidFill>
                            <a:schemeClr val="tx1"/>
                          </a:solidFill>
                        </a:rPr>
                        <a:t>ontribute with in-depth knowledge on both technological and governance innovation. They can also act as facilitators of change and innovation across actor categories. GTS often also have a business-support or/and commercial profile and therefore have market interests in the digital transition. </a:t>
                      </a:r>
                      <a:endParaRPr lang="da-DK" sz="600" dirty="0">
                        <a:solidFill>
                          <a:schemeClr val="tx1"/>
                        </a:solidFill>
                      </a:endParaRPr>
                    </a:p>
                  </a:txBody>
                  <a:tcPr marL="72000" marR="72000" marT="0" marB="0">
                    <a:noFill/>
                  </a:tcPr>
                </a:tc>
                <a:extLst>
                  <a:ext uri="{0D108BD9-81ED-4DB2-BD59-A6C34878D82A}">
                    <a16:rowId xmlns:a16="http://schemas.microsoft.com/office/drawing/2014/main" val="374525218"/>
                  </a:ext>
                </a:extLst>
              </a:tr>
              <a:tr h="215560">
                <a:tc vMerge="1">
                  <a:txBody>
                    <a:bodyPr/>
                    <a:lstStyle/>
                    <a:p>
                      <a:endParaRPr lang="da-DK" sz="800" dirty="0">
                        <a:solidFill>
                          <a:schemeClr val="tx1"/>
                        </a:solidFill>
                      </a:endParaRPr>
                    </a:p>
                  </a:txBody>
                  <a:tcPr marL="72000" marR="72000" marT="0" marB="0">
                    <a:solidFill>
                      <a:schemeClr val="bg1"/>
                    </a:solidFill>
                  </a:tcPr>
                </a:tc>
                <a:tc>
                  <a:txBody>
                    <a:bodyPr/>
                    <a:lstStyle/>
                    <a:p>
                      <a:r>
                        <a:rPr lang="da-DK" sz="600" dirty="0" err="1">
                          <a:solidFill>
                            <a:schemeClr val="tx1"/>
                          </a:solidFill>
                        </a:rPr>
                        <a:t>Governmental</a:t>
                      </a:r>
                      <a:r>
                        <a:rPr lang="da-DK" sz="600" dirty="0">
                          <a:solidFill>
                            <a:schemeClr val="tx1"/>
                          </a:solidFill>
                        </a:rPr>
                        <a:t> research institutions</a:t>
                      </a:r>
                    </a:p>
                  </a:txBody>
                  <a:tcPr marL="72000" marR="72000" marT="0" marB="0">
                    <a:noFill/>
                  </a:tcPr>
                </a:tc>
                <a:tc>
                  <a:txBody>
                    <a:bodyPr/>
                    <a:lstStyle/>
                    <a:p>
                      <a:r>
                        <a:rPr lang="da-DK" sz="600" dirty="0">
                          <a:solidFill>
                            <a:schemeClr val="tx1"/>
                          </a:solidFill>
                        </a:rPr>
                        <a:t>DMI, GEUS</a:t>
                      </a:r>
                    </a:p>
                  </a:txBody>
                  <a:tcPr marL="72000" marR="72000" marT="0" marB="0">
                    <a:noFill/>
                  </a:tcPr>
                </a:tc>
                <a:tc>
                  <a:txBody>
                    <a:bodyPr/>
                    <a:lstStyle/>
                    <a:p>
                      <a:r>
                        <a:rPr lang="da-DK" sz="600" dirty="0" err="1">
                          <a:solidFill>
                            <a:schemeClr val="tx1"/>
                          </a:solidFill>
                        </a:rPr>
                        <a:t>Both</a:t>
                      </a:r>
                      <a:r>
                        <a:rPr lang="da-DK" sz="600" baseline="0" dirty="0">
                          <a:solidFill>
                            <a:schemeClr val="tx1"/>
                          </a:solidFill>
                        </a:rPr>
                        <a:t> </a:t>
                      </a:r>
                      <a:r>
                        <a:rPr lang="da-DK" sz="600" baseline="0" dirty="0" err="1">
                          <a:solidFill>
                            <a:schemeClr val="tx1"/>
                          </a:solidFill>
                        </a:rPr>
                        <a:t>are</a:t>
                      </a:r>
                      <a:r>
                        <a:rPr lang="da-DK" sz="600" baseline="0" dirty="0">
                          <a:solidFill>
                            <a:schemeClr val="tx1"/>
                          </a:solidFill>
                        </a:rPr>
                        <a:t> public </a:t>
                      </a:r>
                      <a:r>
                        <a:rPr lang="da-DK" sz="600" baseline="0" dirty="0" err="1">
                          <a:solidFill>
                            <a:schemeClr val="tx1"/>
                          </a:solidFill>
                        </a:rPr>
                        <a:t>bodies</a:t>
                      </a:r>
                      <a:r>
                        <a:rPr lang="da-DK" sz="600" baseline="0" dirty="0">
                          <a:solidFill>
                            <a:schemeClr val="tx1"/>
                          </a:solidFill>
                        </a:rPr>
                        <a:t> with </a:t>
                      </a:r>
                      <a:r>
                        <a:rPr lang="da-DK" sz="600" baseline="0" dirty="0" err="1">
                          <a:solidFill>
                            <a:schemeClr val="tx1"/>
                          </a:solidFill>
                        </a:rPr>
                        <a:t>roles</a:t>
                      </a:r>
                      <a:r>
                        <a:rPr lang="da-DK" sz="600" baseline="0" dirty="0">
                          <a:solidFill>
                            <a:schemeClr val="tx1"/>
                          </a:solidFill>
                        </a:rPr>
                        <a:t> </a:t>
                      </a:r>
                      <a:r>
                        <a:rPr lang="da-DK" sz="600" baseline="0" dirty="0" err="1">
                          <a:solidFill>
                            <a:schemeClr val="tx1"/>
                          </a:solidFill>
                        </a:rPr>
                        <a:t>defined</a:t>
                      </a:r>
                      <a:r>
                        <a:rPr lang="da-DK" sz="600" baseline="0" dirty="0">
                          <a:solidFill>
                            <a:schemeClr val="tx1"/>
                          </a:solidFill>
                        </a:rPr>
                        <a:t> by </a:t>
                      </a:r>
                      <a:r>
                        <a:rPr lang="da-DK" sz="600" baseline="0" dirty="0" err="1">
                          <a:solidFill>
                            <a:schemeClr val="tx1"/>
                          </a:solidFill>
                        </a:rPr>
                        <a:t>law</a:t>
                      </a:r>
                      <a:r>
                        <a:rPr lang="da-DK" sz="600" baseline="0" dirty="0">
                          <a:solidFill>
                            <a:schemeClr val="tx1"/>
                          </a:solidFill>
                        </a:rPr>
                        <a:t>. </a:t>
                      </a:r>
                      <a:r>
                        <a:rPr lang="da-DK" sz="600" dirty="0">
                          <a:solidFill>
                            <a:schemeClr val="tx1"/>
                          </a:solidFill>
                        </a:rPr>
                        <a:t>Have a mix of </a:t>
                      </a:r>
                      <a:r>
                        <a:rPr lang="da-DK" sz="600" dirty="0" err="1">
                          <a:solidFill>
                            <a:schemeClr val="tx1"/>
                          </a:solidFill>
                        </a:rPr>
                        <a:t>different</a:t>
                      </a:r>
                      <a:r>
                        <a:rPr lang="da-DK" sz="600" dirty="0">
                          <a:solidFill>
                            <a:schemeClr val="tx1"/>
                          </a:solidFill>
                        </a:rPr>
                        <a:t> </a:t>
                      </a:r>
                      <a:r>
                        <a:rPr lang="da-DK" sz="600" dirty="0" err="1">
                          <a:solidFill>
                            <a:schemeClr val="tx1"/>
                          </a:solidFill>
                        </a:rPr>
                        <a:t>roles</a:t>
                      </a:r>
                      <a:r>
                        <a:rPr lang="da-DK" sz="600" dirty="0">
                          <a:solidFill>
                            <a:schemeClr val="tx1"/>
                          </a:solidFill>
                        </a:rPr>
                        <a:t>, with </a:t>
                      </a:r>
                      <a:r>
                        <a:rPr lang="da-DK" sz="600" dirty="0" err="1">
                          <a:solidFill>
                            <a:schemeClr val="tx1"/>
                          </a:solidFill>
                        </a:rPr>
                        <a:t>both</a:t>
                      </a:r>
                      <a:r>
                        <a:rPr lang="da-DK" sz="600" dirty="0">
                          <a:solidFill>
                            <a:schemeClr val="tx1"/>
                          </a:solidFill>
                        </a:rPr>
                        <a:t> </a:t>
                      </a:r>
                      <a:r>
                        <a:rPr lang="da-DK" sz="600" dirty="0" err="1">
                          <a:solidFill>
                            <a:schemeClr val="tx1"/>
                          </a:solidFill>
                        </a:rPr>
                        <a:t>similarities</a:t>
                      </a:r>
                      <a:r>
                        <a:rPr lang="da-DK" sz="600" dirty="0">
                          <a:solidFill>
                            <a:schemeClr val="tx1"/>
                          </a:solidFill>
                        </a:rPr>
                        <a:t> and differences. </a:t>
                      </a:r>
                      <a:r>
                        <a:rPr lang="da-DK" sz="600" dirty="0" err="1">
                          <a:solidFill>
                            <a:schemeClr val="tx1"/>
                          </a:solidFill>
                        </a:rPr>
                        <a:t>Roles</a:t>
                      </a:r>
                      <a:r>
                        <a:rPr lang="da-DK" sz="600" dirty="0">
                          <a:solidFill>
                            <a:schemeClr val="tx1"/>
                          </a:solidFill>
                        </a:rPr>
                        <a:t> </a:t>
                      </a:r>
                      <a:r>
                        <a:rPr lang="da-DK" sz="600" dirty="0" err="1">
                          <a:solidFill>
                            <a:schemeClr val="tx1"/>
                          </a:solidFill>
                        </a:rPr>
                        <a:t>including</a:t>
                      </a:r>
                      <a:r>
                        <a:rPr lang="da-DK" sz="600" dirty="0">
                          <a:solidFill>
                            <a:schemeClr val="tx1"/>
                          </a:solidFill>
                        </a:rPr>
                        <a:t> </a:t>
                      </a:r>
                      <a:r>
                        <a:rPr lang="da-DK" sz="600" dirty="0" err="1">
                          <a:solidFill>
                            <a:schemeClr val="tx1"/>
                          </a:solidFill>
                        </a:rPr>
                        <a:t>authority</a:t>
                      </a:r>
                      <a:r>
                        <a:rPr lang="da-DK" sz="600" dirty="0">
                          <a:solidFill>
                            <a:schemeClr val="tx1"/>
                          </a:solidFill>
                        </a:rPr>
                        <a:t>, research</a:t>
                      </a:r>
                      <a:r>
                        <a:rPr lang="da-DK" sz="600" baseline="0" dirty="0">
                          <a:solidFill>
                            <a:schemeClr val="tx1"/>
                          </a:solidFill>
                        </a:rPr>
                        <a:t>, guidance/</a:t>
                      </a:r>
                      <a:r>
                        <a:rPr lang="da-DK" sz="600" baseline="0" dirty="0" err="1">
                          <a:solidFill>
                            <a:schemeClr val="tx1"/>
                          </a:solidFill>
                        </a:rPr>
                        <a:t>consultancy</a:t>
                      </a:r>
                      <a:r>
                        <a:rPr lang="da-DK" sz="600" baseline="0" dirty="0">
                          <a:solidFill>
                            <a:schemeClr val="tx1"/>
                          </a:solidFill>
                        </a:rPr>
                        <a:t> to </a:t>
                      </a:r>
                      <a:r>
                        <a:rPr lang="da-DK" sz="600" baseline="0" dirty="0" err="1">
                          <a:solidFill>
                            <a:schemeClr val="tx1"/>
                          </a:solidFill>
                        </a:rPr>
                        <a:t>government</a:t>
                      </a:r>
                      <a:r>
                        <a:rPr lang="da-DK" sz="600" baseline="0" dirty="0">
                          <a:solidFill>
                            <a:schemeClr val="tx1"/>
                          </a:solidFill>
                        </a:rPr>
                        <a:t>, </a:t>
                      </a:r>
                      <a:r>
                        <a:rPr lang="da-DK" sz="600" baseline="0" dirty="0" err="1">
                          <a:solidFill>
                            <a:schemeClr val="tx1"/>
                          </a:solidFill>
                        </a:rPr>
                        <a:t>teaching</a:t>
                      </a:r>
                      <a:r>
                        <a:rPr lang="da-DK" sz="600" baseline="0" dirty="0">
                          <a:solidFill>
                            <a:schemeClr val="tx1"/>
                          </a:solidFill>
                        </a:rPr>
                        <a:t> (to </a:t>
                      </a:r>
                      <a:r>
                        <a:rPr lang="da-DK" sz="600" baseline="0" dirty="0" err="1">
                          <a:solidFill>
                            <a:schemeClr val="tx1"/>
                          </a:solidFill>
                        </a:rPr>
                        <a:t>some</a:t>
                      </a:r>
                      <a:r>
                        <a:rPr lang="da-DK" sz="600" baseline="0" dirty="0">
                          <a:solidFill>
                            <a:schemeClr val="tx1"/>
                          </a:solidFill>
                        </a:rPr>
                        <a:t> </a:t>
                      </a:r>
                      <a:r>
                        <a:rPr lang="da-DK" sz="600" baseline="0" dirty="0" err="1">
                          <a:solidFill>
                            <a:schemeClr val="tx1"/>
                          </a:solidFill>
                        </a:rPr>
                        <a:t>extent</a:t>
                      </a:r>
                      <a:r>
                        <a:rPr lang="da-DK" sz="600" baseline="0" dirty="0">
                          <a:solidFill>
                            <a:schemeClr val="tx1"/>
                          </a:solidFill>
                        </a:rPr>
                        <a:t>), operators of </a:t>
                      </a:r>
                      <a:r>
                        <a:rPr lang="da-DK" sz="600" baseline="0" dirty="0" err="1">
                          <a:solidFill>
                            <a:schemeClr val="tx1"/>
                          </a:solidFill>
                        </a:rPr>
                        <a:t>monitoring</a:t>
                      </a:r>
                      <a:r>
                        <a:rPr lang="da-DK" sz="600" baseline="0" dirty="0">
                          <a:solidFill>
                            <a:schemeClr val="tx1"/>
                          </a:solidFill>
                        </a:rPr>
                        <a:t> and </a:t>
                      </a:r>
                      <a:r>
                        <a:rPr lang="da-DK" sz="600" baseline="0" dirty="0" err="1">
                          <a:solidFill>
                            <a:schemeClr val="tx1"/>
                          </a:solidFill>
                        </a:rPr>
                        <a:t>modelling</a:t>
                      </a:r>
                      <a:r>
                        <a:rPr lang="da-DK" sz="600" baseline="0" dirty="0">
                          <a:solidFill>
                            <a:schemeClr val="tx1"/>
                          </a:solidFill>
                        </a:rPr>
                        <a:t> systems, and </a:t>
                      </a:r>
                      <a:r>
                        <a:rPr lang="da-DK" sz="600" baseline="0" dirty="0" err="1">
                          <a:solidFill>
                            <a:schemeClr val="tx1"/>
                          </a:solidFill>
                        </a:rPr>
                        <a:t>providers</a:t>
                      </a:r>
                      <a:r>
                        <a:rPr lang="da-DK" sz="600" baseline="0" dirty="0">
                          <a:solidFill>
                            <a:schemeClr val="tx1"/>
                          </a:solidFill>
                        </a:rPr>
                        <a:t> of open data to the </a:t>
                      </a:r>
                      <a:r>
                        <a:rPr lang="da-DK" sz="600" baseline="0" dirty="0" err="1">
                          <a:solidFill>
                            <a:schemeClr val="tx1"/>
                          </a:solidFill>
                        </a:rPr>
                        <a:t>benefit</a:t>
                      </a:r>
                      <a:r>
                        <a:rPr lang="da-DK" sz="600" baseline="0" dirty="0">
                          <a:solidFill>
                            <a:schemeClr val="tx1"/>
                          </a:solidFill>
                        </a:rPr>
                        <a:t> of the general public </a:t>
                      </a:r>
                      <a:r>
                        <a:rPr lang="da-DK" sz="600" baseline="0" dirty="0" err="1">
                          <a:solidFill>
                            <a:schemeClr val="tx1"/>
                          </a:solidFill>
                        </a:rPr>
                        <a:t>including</a:t>
                      </a:r>
                      <a:r>
                        <a:rPr lang="da-DK" sz="600" baseline="0" dirty="0">
                          <a:solidFill>
                            <a:schemeClr val="tx1"/>
                          </a:solidFill>
                        </a:rPr>
                        <a:t> </a:t>
                      </a:r>
                      <a:r>
                        <a:rPr lang="da-DK" sz="600" baseline="0" dirty="0" err="1">
                          <a:solidFill>
                            <a:schemeClr val="tx1"/>
                          </a:solidFill>
                        </a:rPr>
                        <a:t>SMEs</a:t>
                      </a:r>
                      <a:r>
                        <a:rPr lang="da-DK" sz="600" baseline="0" dirty="0">
                          <a:solidFill>
                            <a:schemeClr val="tx1"/>
                          </a:solidFill>
                        </a:rPr>
                        <a:t>.</a:t>
                      </a:r>
                      <a:endParaRPr lang="da-DK" sz="600" dirty="0">
                        <a:solidFill>
                          <a:schemeClr val="tx1"/>
                        </a:solidFill>
                      </a:endParaRPr>
                    </a:p>
                  </a:txBody>
                  <a:tcPr marL="72000" marR="72000" marT="0" marB="0">
                    <a:noFill/>
                  </a:tcPr>
                </a:tc>
                <a:extLst>
                  <a:ext uri="{0D108BD9-81ED-4DB2-BD59-A6C34878D82A}">
                    <a16:rowId xmlns:a16="http://schemas.microsoft.com/office/drawing/2014/main" val="2860007926"/>
                  </a:ext>
                </a:extLst>
              </a:tr>
              <a:tr h="256045">
                <a:tc rowSpan="6">
                  <a:txBody>
                    <a:bodyPr/>
                    <a:lstStyle/>
                    <a:p>
                      <a:r>
                        <a:rPr lang="da-DK" sz="600" dirty="0">
                          <a:solidFill>
                            <a:schemeClr val="tx1"/>
                          </a:solidFill>
                        </a:rPr>
                        <a:t>Private </a:t>
                      </a:r>
                      <a:r>
                        <a:rPr lang="da-DK" sz="600" dirty="0" err="1">
                          <a:solidFill>
                            <a:schemeClr val="tx1"/>
                          </a:solidFill>
                        </a:rPr>
                        <a:t>companies</a:t>
                      </a:r>
                      <a:endParaRPr lang="da-DK" sz="600" dirty="0">
                        <a:solidFill>
                          <a:schemeClr val="tx1"/>
                        </a:solidFill>
                      </a:endParaRPr>
                    </a:p>
                  </a:txBody>
                  <a:tcPr marL="72000" marR="72000" marT="0" marB="0">
                    <a:solidFill>
                      <a:schemeClr val="bg1">
                        <a:lumMod val="85000"/>
                      </a:schemeClr>
                    </a:solidFill>
                  </a:tcPr>
                </a:tc>
                <a:tc>
                  <a:txBody>
                    <a:bodyPr/>
                    <a:lstStyle/>
                    <a:p>
                      <a:r>
                        <a:rPr lang="en-US" sz="600" dirty="0">
                          <a:solidFill>
                            <a:schemeClr val="tx1"/>
                          </a:solidFill>
                        </a:rPr>
                        <a:t>Water Technology</a:t>
                      </a:r>
                      <a:r>
                        <a:rPr lang="en-US" sz="600" baseline="0" dirty="0">
                          <a:solidFill>
                            <a:schemeClr val="tx1"/>
                          </a:solidFill>
                        </a:rPr>
                        <a:t> Companies (Large)</a:t>
                      </a:r>
                      <a:endParaRPr lang="da-DK" sz="600" dirty="0">
                        <a:solidFill>
                          <a:schemeClr val="tx1"/>
                        </a:solidFill>
                      </a:endParaRPr>
                    </a:p>
                  </a:txBody>
                  <a:tcPr marL="72000" marR="72000" marT="0" marB="0">
                    <a:noFill/>
                  </a:tcPr>
                </a:tc>
                <a:tc>
                  <a:txBody>
                    <a:bodyPr/>
                    <a:lstStyle/>
                    <a:p>
                      <a:r>
                        <a:rPr lang="da-DK" sz="600" dirty="0">
                          <a:solidFill>
                            <a:schemeClr val="tx1"/>
                          </a:solidFill>
                        </a:rPr>
                        <a:t>Grundfos, Kamstrup,</a:t>
                      </a:r>
                      <a:r>
                        <a:rPr lang="da-DK" sz="600" baseline="0" dirty="0">
                          <a:solidFill>
                            <a:schemeClr val="tx1"/>
                          </a:solidFill>
                        </a:rPr>
                        <a:t> AVK, Danfoss, …</a:t>
                      </a:r>
                      <a:endParaRPr lang="da-DK" sz="600" dirty="0">
                        <a:solidFill>
                          <a:schemeClr val="tx1"/>
                        </a:solidFill>
                      </a:endParaRPr>
                    </a:p>
                  </a:txBody>
                  <a:tcPr marL="72000" marR="72000" marT="0" marB="0">
                    <a:noFill/>
                  </a:tcPr>
                </a:tc>
                <a:tc>
                  <a:txBody>
                    <a:bodyPr/>
                    <a:lstStyle/>
                    <a:p>
                      <a:r>
                        <a:rPr lang="en-US" sz="600" dirty="0">
                          <a:solidFill>
                            <a:schemeClr val="tx1"/>
                          </a:solidFill>
                        </a:rPr>
                        <a:t>Founding</a:t>
                      </a:r>
                      <a:r>
                        <a:rPr lang="en-US" sz="600" baseline="0" dirty="0">
                          <a:solidFill>
                            <a:schemeClr val="tx1"/>
                          </a:solidFill>
                        </a:rPr>
                        <a:t> members of WVDK. Interested in increased Danish export of Danish water technology (including digital). Have own large innovation activities, and increasingly own digital platforms. </a:t>
                      </a:r>
                      <a:r>
                        <a:rPr lang="en-US" sz="600" baseline="0" dirty="0">
                          <a:solidFill>
                            <a:srgbClr val="FF0000"/>
                          </a:solidFill>
                        </a:rPr>
                        <a:t>Not involved with </a:t>
                      </a:r>
                      <a:r>
                        <a:rPr lang="en-US" sz="600" baseline="0" dirty="0" err="1">
                          <a:solidFill>
                            <a:srgbClr val="FF0000"/>
                          </a:solidFill>
                        </a:rPr>
                        <a:t>Miljøportalen</a:t>
                      </a:r>
                      <a:r>
                        <a:rPr lang="en-US" sz="600" baseline="0" dirty="0">
                          <a:solidFill>
                            <a:srgbClr val="FF0000"/>
                          </a:solidFill>
                        </a:rPr>
                        <a:t>.</a:t>
                      </a:r>
                      <a:endParaRPr lang="da-DK" sz="600" dirty="0">
                        <a:solidFill>
                          <a:srgbClr val="FF0000"/>
                        </a:solidFill>
                      </a:endParaRPr>
                    </a:p>
                  </a:txBody>
                  <a:tcPr marL="72000" marR="72000" marT="0" marB="0">
                    <a:noFill/>
                  </a:tcPr>
                </a:tc>
                <a:extLst>
                  <a:ext uri="{0D108BD9-81ED-4DB2-BD59-A6C34878D82A}">
                    <a16:rowId xmlns:a16="http://schemas.microsoft.com/office/drawing/2014/main" val="2029553247"/>
                  </a:ext>
                </a:extLst>
              </a:tr>
              <a:tr h="0">
                <a:tc vMerge="1">
                  <a:txBody>
                    <a:bodyPr/>
                    <a:lstStyle/>
                    <a:p>
                      <a:endParaRPr lang="en-US"/>
                    </a:p>
                  </a:txBody>
                  <a:tcPr/>
                </a:tc>
                <a:tc>
                  <a:txBody>
                    <a:bodyPr/>
                    <a:lstStyle/>
                    <a:p>
                      <a:r>
                        <a:rPr lang="en-US" sz="600" dirty="0">
                          <a:solidFill>
                            <a:schemeClr val="tx1"/>
                          </a:solidFill>
                        </a:rPr>
                        <a:t>Tech companies (national)</a:t>
                      </a:r>
                      <a:endParaRPr lang="da-DK" sz="600" dirty="0">
                        <a:solidFill>
                          <a:schemeClr val="tx1"/>
                        </a:solidFill>
                      </a:endParaRPr>
                    </a:p>
                  </a:txBody>
                  <a:tcPr marL="72000" marR="72000" marT="0" marB="0">
                    <a:noFill/>
                  </a:tcPr>
                </a:tc>
                <a:tc>
                  <a:txBody>
                    <a:bodyPr/>
                    <a:lstStyle/>
                    <a:p>
                      <a:r>
                        <a:rPr lang="da-DK" sz="600" dirty="0" err="1">
                          <a:solidFill>
                            <a:schemeClr val="tx1"/>
                          </a:solidFill>
                        </a:rPr>
                        <a:t>Systematic</a:t>
                      </a:r>
                      <a:r>
                        <a:rPr lang="da-DK" sz="600" dirty="0">
                          <a:solidFill>
                            <a:schemeClr val="tx1"/>
                          </a:solidFill>
                        </a:rPr>
                        <a:t>, DHI</a:t>
                      </a:r>
                    </a:p>
                  </a:txBody>
                  <a:tcPr marL="72000" marR="72000" marT="0" marB="0">
                    <a:noFill/>
                  </a:tcPr>
                </a:tc>
                <a:tc>
                  <a:txBody>
                    <a:bodyPr/>
                    <a:lstStyle/>
                    <a:p>
                      <a:r>
                        <a:rPr lang="en-US" sz="600" dirty="0">
                          <a:solidFill>
                            <a:schemeClr val="tx1"/>
                          </a:solidFill>
                        </a:rPr>
                        <a:t>Contribute</a:t>
                      </a:r>
                      <a:r>
                        <a:rPr lang="en-US" sz="600" baseline="0" dirty="0">
                          <a:solidFill>
                            <a:schemeClr val="tx1"/>
                          </a:solidFill>
                        </a:rPr>
                        <a:t> with software platforms and design principles for the development of data spaces. To some extent international players providing de-facto technology standards and software systems. </a:t>
                      </a:r>
                      <a:r>
                        <a:rPr lang="en-US" sz="600" dirty="0"/>
                        <a:t>The EC wants to increase the influence and market share of these actors.</a:t>
                      </a:r>
                      <a:r>
                        <a:rPr lang="en-US" sz="600" baseline="0" dirty="0">
                          <a:solidFill>
                            <a:schemeClr val="tx1"/>
                          </a:solidFill>
                        </a:rPr>
                        <a:t> </a:t>
                      </a:r>
                      <a:endParaRPr lang="da-DK" sz="600" dirty="0">
                        <a:solidFill>
                          <a:schemeClr val="tx1"/>
                        </a:solidFill>
                      </a:endParaRPr>
                    </a:p>
                  </a:txBody>
                  <a:tcPr marL="72000" marR="72000" marT="0" marB="0">
                    <a:noFill/>
                  </a:tcPr>
                </a:tc>
                <a:extLst>
                  <a:ext uri="{0D108BD9-81ED-4DB2-BD59-A6C34878D82A}">
                    <a16:rowId xmlns:a16="http://schemas.microsoft.com/office/drawing/2014/main" val="3773762864"/>
                  </a:ext>
                </a:extLst>
              </a:tr>
              <a:tr h="221625">
                <a:tc vMerge="1">
                  <a:txBody>
                    <a:bodyPr/>
                    <a:lstStyle/>
                    <a:p>
                      <a:endParaRPr lang="da-DK" sz="800" dirty="0">
                        <a:solidFill>
                          <a:schemeClr val="tx1"/>
                        </a:solidFill>
                      </a:endParaRPr>
                    </a:p>
                  </a:txBody>
                  <a:tcPr marL="72000" marR="72000" marT="0" marB="0">
                    <a:solidFill>
                      <a:schemeClr val="bg1"/>
                    </a:solidFill>
                  </a:tcPr>
                </a:tc>
                <a:tc>
                  <a:txBody>
                    <a:bodyPr/>
                    <a:lstStyle/>
                    <a:p>
                      <a:r>
                        <a:rPr lang="en-US" sz="600" dirty="0">
                          <a:solidFill>
                            <a:schemeClr val="tx1"/>
                          </a:solidFill>
                        </a:rPr>
                        <a:t>Consultancy companies (Large)</a:t>
                      </a:r>
                      <a:endParaRPr lang="da-DK" sz="600" dirty="0">
                        <a:solidFill>
                          <a:schemeClr val="tx1"/>
                        </a:solidFill>
                      </a:endParaRPr>
                    </a:p>
                  </a:txBody>
                  <a:tcPr marL="72000" marR="72000" marT="0" marB="0">
                    <a:noFill/>
                  </a:tcPr>
                </a:tc>
                <a:tc>
                  <a:txBody>
                    <a:bodyPr/>
                    <a:lstStyle/>
                    <a:p>
                      <a:r>
                        <a:rPr lang="da-DK" sz="600" dirty="0">
                          <a:solidFill>
                            <a:schemeClr val="tx1"/>
                          </a:solidFill>
                        </a:rPr>
                        <a:t>Rambøll, </a:t>
                      </a:r>
                      <a:r>
                        <a:rPr lang="da-DK" sz="600" dirty="0" err="1">
                          <a:solidFill>
                            <a:schemeClr val="tx1"/>
                          </a:solidFill>
                        </a:rPr>
                        <a:t>Niras</a:t>
                      </a:r>
                      <a:r>
                        <a:rPr lang="da-DK" sz="600" dirty="0">
                          <a:solidFill>
                            <a:schemeClr val="tx1"/>
                          </a:solidFill>
                        </a:rPr>
                        <a:t>,</a:t>
                      </a:r>
                      <a:r>
                        <a:rPr lang="da-DK" sz="600" baseline="0" dirty="0">
                          <a:solidFill>
                            <a:schemeClr val="tx1"/>
                          </a:solidFill>
                        </a:rPr>
                        <a:t> </a:t>
                      </a:r>
                      <a:r>
                        <a:rPr lang="da-DK" sz="600" dirty="0">
                          <a:solidFill>
                            <a:schemeClr val="tx1"/>
                          </a:solidFill>
                        </a:rPr>
                        <a:t>COWI, </a:t>
                      </a:r>
                      <a:r>
                        <a:rPr lang="da-DK" sz="600" dirty="0">
                          <a:solidFill>
                            <a:srgbClr val="FF0000"/>
                          </a:solidFill>
                        </a:rPr>
                        <a:t>WSP</a:t>
                      </a:r>
                    </a:p>
                    <a:p>
                      <a:r>
                        <a:rPr lang="da-DK" sz="600" dirty="0">
                          <a:solidFill>
                            <a:schemeClr val="tx1"/>
                          </a:solidFill>
                        </a:rPr>
                        <a:t>Krüger, </a:t>
                      </a:r>
                      <a:r>
                        <a:rPr lang="da-DK" sz="600" dirty="0" err="1">
                          <a:solidFill>
                            <a:schemeClr val="tx1"/>
                          </a:solidFill>
                        </a:rPr>
                        <a:t>Envidan</a:t>
                      </a:r>
                      <a:r>
                        <a:rPr lang="da-DK" sz="600" dirty="0">
                          <a:solidFill>
                            <a:schemeClr val="tx1"/>
                          </a:solidFill>
                        </a:rPr>
                        <a:t>, </a:t>
                      </a:r>
                      <a:r>
                        <a:rPr lang="da-DK" sz="600" dirty="0">
                          <a:solidFill>
                            <a:srgbClr val="FF0000"/>
                          </a:solidFill>
                        </a:rPr>
                        <a:t>DHI, </a:t>
                      </a:r>
                      <a:r>
                        <a:rPr lang="da-DK" sz="600" dirty="0" err="1">
                          <a:solidFill>
                            <a:srgbClr val="FF0000"/>
                          </a:solidFill>
                        </a:rPr>
                        <a:t>Frontmatec</a:t>
                      </a:r>
                      <a:endParaRPr lang="da-DK" sz="600" dirty="0">
                        <a:solidFill>
                          <a:srgbClr val="FF0000"/>
                        </a:solidFill>
                      </a:endParaRPr>
                    </a:p>
                  </a:txBody>
                  <a:tcPr marL="72000" marR="72000" marT="0" marB="0">
                    <a:noFill/>
                  </a:tcPr>
                </a:tc>
                <a:tc>
                  <a:txBody>
                    <a:bodyPr/>
                    <a:lstStyle/>
                    <a:p>
                      <a:r>
                        <a:rPr lang="en-US" sz="600" dirty="0">
                          <a:solidFill>
                            <a:schemeClr val="tx1"/>
                          </a:solidFill>
                        </a:rPr>
                        <a:t>Data users, data</a:t>
                      </a:r>
                      <a:r>
                        <a:rPr lang="en-US" sz="600" baseline="0" dirty="0">
                          <a:solidFill>
                            <a:schemeClr val="tx1"/>
                          </a:solidFill>
                        </a:rPr>
                        <a:t> providers but also data space developers (each company has different strategies </a:t>
                      </a:r>
                      <a:r>
                        <a:rPr lang="en-US" sz="600" baseline="0" dirty="0" err="1">
                          <a:solidFill>
                            <a:schemeClr val="tx1"/>
                          </a:solidFill>
                        </a:rPr>
                        <a:t>wrt</a:t>
                      </a:r>
                      <a:r>
                        <a:rPr lang="en-US" sz="600" baseline="0" dirty="0">
                          <a:solidFill>
                            <a:schemeClr val="tx1"/>
                          </a:solidFill>
                        </a:rPr>
                        <a:t>. digitalization). They might be protective of their knowledge and data. Some are multi-sector consultancies (1</a:t>
                      </a:r>
                      <a:r>
                        <a:rPr lang="en-US" sz="600" baseline="30000" dirty="0">
                          <a:solidFill>
                            <a:schemeClr val="tx1"/>
                          </a:solidFill>
                        </a:rPr>
                        <a:t>st</a:t>
                      </a:r>
                      <a:r>
                        <a:rPr lang="en-US" sz="600" baseline="0" dirty="0">
                          <a:solidFill>
                            <a:schemeClr val="tx1"/>
                          </a:solidFill>
                        </a:rPr>
                        <a:t> line), whereas others are more specialized (</a:t>
                      </a:r>
                      <a:r>
                        <a:rPr lang="en-US" sz="600" baseline="0" dirty="0">
                          <a:solidFill>
                            <a:srgbClr val="FF0000"/>
                          </a:solidFill>
                        </a:rPr>
                        <a:t>in water or food</a:t>
                      </a:r>
                      <a:r>
                        <a:rPr lang="en-US" sz="600" baseline="0" dirty="0">
                          <a:solidFill>
                            <a:schemeClr val="tx1"/>
                          </a:solidFill>
                        </a:rPr>
                        <a:t>, 2nd line). Some (Krüger) also act as construction actor and water technology supplier. </a:t>
                      </a:r>
                    </a:p>
                  </a:txBody>
                  <a:tcPr marL="72000" marR="72000" marT="0" marB="0">
                    <a:noFill/>
                  </a:tcPr>
                </a:tc>
                <a:extLst>
                  <a:ext uri="{0D108BD9-81ED-4DB2-BD59-A6C34878D82A}">
                    <a16:rowId xmlns:a16="http://schemas.microsoft.com/office/drawing/2014/main" val="3354593219"/>
                  </a:ext>
                </a:extLst>
              </a:tr>
              <a:tr h="218998">
                <a:tc vMerge="1">
                  <a:txBody>
                    <a:bodyPr/>
                    <a:lstStyle/>
                    <a:p>
                      <a:endParaRPr lang="en-US"/>
                    </a:p>
                  </a:txBody>
                  <a:tcPr/>
                </a:tc>
                <a:tc>
                  <a:txBody>
                    <a:bodyPr/>
                    <a:lstStyle/>
                    <a:p>
                      <a:r>
                        <a:rPr lang="da-DK" sz="600" dirty="0" err="1">
                          <a:solidFill>
                            <a:schemeClr val="tx1"/>
                          </a:solidFill>
                        </a:rPr>
                        <a:t>Wastewater</a:t>
                      </a:r>
                      <a:r>
                        <a:rPr lang="da-DK" sz="600" dirty="0">
                          <a:solidFill>
                            <a:schemeClr val="tx1"/>
                          </a:solidFill>
                        </a:rPr>
                        <a:t> </a:t>
                      </a:r>
                      <a:r>
                        <a:rPr lang="da-DK" sz="600" dirty="0" err="1">
                          <a:solidFill>
                            <a:schemeClr val="tx1"/>
                          </a:solidFill>
                        </a:rPr>
                        <a:t>discharging</a:t>
                      </a:r>
                      <a:r>
                        <a:rPr lang="da-DK" sz="600" dirty="0">
                          <a:solidFill>
                            <a:schemeClr val="tx1"/>
                          </a:solidFill>
                        </a:rPr>
                        <a:t> </a:t>
                      </a:r>
                      <a:r>
                        <a:rPr lang="da-DK" sz="600" dirty="0" err="1">
                          <a:solidFill>
                            <a:schemeClr val="tx1"/>
                          </a:solidFill>
                        </a:rPr>
                        <a:t>industries</a:t>
                      </a:r>
                      <a:r>
                        <a:rPr lang="da-DK" sz="600" dirty="0">
                          <a:solidFill>
                            <a:schemeClr val="tx1"/>
                          </a:solidFill>
                        </a:rPr>
                        <a:t>/organisations</a:t>
                      </a:r>
                    </a:p>
                  </a:txBody>
                  <a:tcPr marL="72000" marR="72000" marT="0" marB="0">
                    <a:solidFill>
                      <a:schemeClr val="bg1">
                        <a:lumMod val="85000"/>
                      </a:schemeClr>
                    </a:solidFill>
                  </a:tcPr>
                </a:tc>
                <a:tc>
                  <a:txBody>
                    <a:bodyPr/>
                    <a:lstStyle/>
                    <a:p>
                      <a:r>
                        <a:rPr lang="da-DK" sz="600" dirty="0" err="1">
                          <a:solidFill>
                            <a:schemeClr val="tx1"/>
                          </a:solidFill>
                        </a:rPr>
                        <a:t>Production</a:t>
                      </a:r>
                      <a:r>
                        <a:rPr lang="da-DK" sz="600" dirty="0">
                          <a:solidFill>
                            <a:schemeClr val="tx1"/>
                          </a:solidFill>
                        </a:rPr>
                        <a:t> </a:t>
                      </a:r>
                      <a:r>
                        <a:rPr lang="da-DK" sz="600" dirty="0" err="1">
                          <a:solidFill>
                            <a:schemeClr val="tx1"/>
                          </a:solidFill>
                        </a:rPr>
                        <a:t>companies</a:t>
                      </a:r>
                      <a:r>
                        <a:rPr lang="da-DK" sz="600" dirty="0">
                          <a:solidFill>
                            <a:schemeClr val="tx1"/>
                          </a:solidFill>
                        </a:rPr>
                        <a:t>, car </a:t>
                      </a:r>
                      <a:r>
                        <a:rPr lang="da-DK" sz="600" dirty="0" err="1">
                          <a:solidFill>
                            <a:schemeClr val="tx1"/>
                          </a:solidFill>
                        </a:rPr>
                        <a:t>washes</a:t>
                      </a:r>
                      <a:r>
                        <a:rPr lang="da-DK" sz="600" dirty="0">
                          <a:solidFill>
                            <a:schemeClr val="tx1"/>
                          </a:solidFill>
                        </a:rPr>
                        <a:t>, </a:t>
                      </a:r>
                      <a:r>
                        <a:rPr lang="da-DK" sz="600" dirty="0" err="1">
                          <a:solidFill>
                            <a:schemeClr val="tx1"/>
                          </a:solidFill>
                        </a:rPr>
                        <a:t>waste</a:t>
                      </a:r>
                      <a:r>
                        <a:rPr lang="da-DK" sz="600" dirty="0">
                          <a:solidFill>
                            <a:schemeClr val="tx1"/>
                          </a:solidFill>
                        </a:rPr>
                        <a:t> </a:t>
                      </a:r>
                      <a:r>
                        <a:rPr lang="da-DK" sz="600" dirty="0" err="1">
                          <a:solidFill>
                            <a:schemeClr val="tx1"/>
                          </a:solidFill>
                        </a:rPr>
                        <a:t>deposits</a:t>
                      </a:r>
                      <a:r>
                        <a:rPr lang="da-DK" sz="600" dirty="0">
                          <a:solidFill>
                            <a:schemeClr val="tx1"/>
                          </a:solidFill>
                        </a:rPr>
                        <a:t>, hospitals</a:t>
                      </a:r>
                    </a:p>
                  </a:txBody>
                  <a:tcPr marL="72000" marR="72000" marT="0" marB="0">
                    <a:solidFill>
                      <a:schemeClr val="bg1">
                        <a:lumMod val="85000"/>
                      </a:schemeClr>
                    </a:solidFill>
                  </a:tcPr>
                </a:tc>
                <a:tc>
                  <a:txBody>
                    <a:bodyPr/>
                    <a:lstStyle/>
                    <a:p>
                      <a:r>
                        <a:rPr lang="en-US" sz="600" baseline="0" dirty="0">
                          <a:solidFill>
                            <a:schemeClr val="tx1"/>
                          </a:solidFill>
                        </a:rPr>
                        <a:t>Industries with industrial production that have a high water use and discharge of pollutants. Relevant specifically in relation to how water use and discharge in industries are regulated. Their business model and operation can potentially be impacted by regulation and by public insights into their environmental performance through </a:t>
                      </a:r>
                      <a:r>
                        <a:rPr lang="en-US" sz="600" baseline="0" dirty="0" err="1">
                          <a:solidFill>
                            <a:schemeClr val="tx1"/>
                          </a:solidFill>
                        </a:rPr>
                        <a:t>digitilisation</a:t>
                      </a:r>
                      <a:r>
                        <a:rPr lang="en-US" sz="600" baseline="0" dirty="0">
                          <a:solidFill>
                            <a:schemeClr val="tx1"/>
                          </a:solidFill>
                        </a:rPr>
                        <a:t> and sharing of data. Hospitals discharge specific pollutants and are also responsible for individual discharges at the household level (depending on treatment)</a:t>
                      </a:r>
                    </a:p>
                  </a:txBody>
                  <a:tcPr marL="72000" marR="72000" marT="0" marB="0">
                    <a:solidFill>
                      <a:schemeClr val="bg1">
                        <a:lumMod val="85000"/>
                      </a:schemeClr>
                    </a:solidFill>
                  </a:tcPr>
                </a:tc>
                <a:extLst>
                  <a:ext uri="{0D108BD9-81ED-4DB2-BD59-A6C34878D82A}">
                    <a16:rowId xmlns:a16="http://schemas.microsoft.com/office/drawing/2014/main" val="3772590073"/>
                  </a:ext>
                </a:extLst>
              </a:tr>
              <a:tr h="88694">
                <a:tc vMerge="1">
                  <a:txBody>
                    <a:bodyPr/>
                    <a:lstStyle/>
                    <a:p>
                      <a:endParaRPr lang="en-US"/>
                    </a:p>
                  </a:txBody>
                  <a:tcPr/>
                </a:tc>
                <a:tc>
                  <a:txBody>
                    <a:bodyPr/>
                    <a:lstStyle/>
                    <a:p>
                      <a:r>
                        <a:rPr lang="da-DK" sz="600" dirty="0" err="1">
                          <a:solidFill>
                            <a:schemeClr val="tx1"/>
                          </a:solidFill>
                        </a:rPr>
                        <a:t>Acredited</a:t>
                      </a:r>
                      <a:r>
                        <a:rPr lang="da-DK" sz="600" dirty="0">
                          <a:solidFill>
                            <a:schemeClr val="tx1"/>
                          </a:solidFill>
                        </a:rPr>
                        <a:t> labs for sampling/</a:t>
                      </a:r>
                      <a:r>
                        <a:rPr lang="da-DK" sz="600" dirty="0" err="1">
                          <a:solidFill>
                            <a:schemeClr val="tx1"/>
                          </a:solidFill>
                        </a:rPr>
                        <a:t>analysis</a:t>
                      </a:r>
                      <a:endParaRPr lang="da-DK" sz="600" dirty="0">
                        <a:solidFill>
                          <a:schemeClr val="tx1"/>
                        </a:solidFill>
                      </a:endParaRPr>
                    </a:p>
                  </a:txBody>
                  <a:tcPr marL="72000" marR="72000" marT="0" marB="0">
                    <a:solidFill>
                      <a:schemeClr val="bg1">
                        <a:lumMod val="85000"/>
                      </a:schemeClr>
                    </a:solidFill>
                  </a:tcPr>
                </a:tc>
                <a:tc>
                  <a:txBody>
                    <a:bodyPr/>
                    <a:lstStyle/>
                    <a:p>
                      <a:r>
                        <a:rPr lang="da-DK" sz="600" dirty="0" err="1">
                          <a:solidFill>
                            <a:schemeClr val="tx1"/>
                          </a:solidFill>
                        </a:rPr>
                        <a:t>Eurofins</a:t>
                      </a:r>
                      <a:r>
                        <a:rPr lang="da-DK" sz="600" dirty="0">
                          <a:solidFill>
                            <a:schemeClr val="tx1"/>
                          </a:solidFill>
                        </a:rPr>
                        <a:t>, ALS, Højvang</a:t>
                      </a:r>
                    </a:p>
                  </a:txBody>
                  <a:tcPr marL="72000" marR="72000" marT="0" marB="0">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 strike="noStrike" dirty="0">
                          <a:solidFill>
                            <a:schemeClr val="tx1"/>
                          </a:solidFill>
                        </a:rPr>
                        <a:t>C</a:t>
                      </a:r>
                      <a:r>
                        <a:rPr lang="da-DK" sz="600" dirty="0">
                          <a:solidFill>
                            <a:schemeClr val="tx1"/>
                          </a:solidFill>
                        </a:rPr>
                        <a:t>ompanies in charge of </a:t>
                      </a:r>
                      <a:r>
                        <a:rPr lang="da-DK" sz="600" strike="sngStrike" dirty="0" err="1">
                          <a:solidFill>
                            <a:schemeClr val="tx1"/>
                          </a:solidFill>
                        </a:rPr>
                        <a:t>e</a:t>
                      </a:r>
                      <a:r>
                        <a:rPr lang="da-DK" sz="600" strike="noStrike" dirty="0" err="1">
                          <a:solidFill>
                            <a:schemeClr val="tx1"/>
                          </a:solidFill>
                        </a:rPr>
                        <a:t>nvironmental</a:t>
                      </a:r>
                      <a:r>
                        <a:rPr lang="da-DK" sz="600" strike="noStrike" dirty="0">
                          <a:solidFill>
                            <a:schemeClr val="tx1"/>
                          </a:solidFill>
                        </a:rPr>
                        <a:t> </a:t>
                      </a:r>
                      <a:r>
                        <a:rPr lang="da-DK" sz="600" dirty="0">
                          <a:solidFill>
                            <a:schemeClr val="tx1"/>
                          </a:solidFill>
                        </a:rPr>
                        <a:t>sampling and </a:t>
                      </a:r>
                      <a:r>
                        <a:rPr lang="da-DK" sz="600" dirty="0" err="1">
                          <a:solidFill>
                            <a:schemeClr val="tx1"/>
                          </a:solidFill>
                        </a:rPr>
                        <a:t>analysis</a:t>
                      </a:r>
                      <a:r>
                        <a:rPr lang="da-DK" sz="600" dirty="0">
                          <a:solidFill>
                            <a:schemeClr val="tx1"/>
                          </a:solidFill>
                        </a:rPr>
                        <a:t> of </a:t>
                      </a:r>
                      <a:r>
                        <a:rPr lang="da-DK" sz="600" dirty="0" err="1">
                          <a:solidFill>
                            <a:schemeClr val="tx1"/>
                          </a:solidFill>
                        </a:rPr>
                        <a:t>concentrations</a:t>
                      </a:r>
                      <a:r>
                        <a:rPr lang="da-DK" sz="600" dirty="0">
                          <a:solidFill>
                            <a:schemeClr val="tx1"/>
                          </a:solidFill>
                        </a:rPr>
                        <a:t> of </a:t>
                      </a:r>
                      <a:r>
                        <a:rPr lang="da-DK" sz="600" dirty="0" err="1">
                          <a:solidFill>
                            <a:schemeClr val="tx1"/>
                          </a:solidFill>
                        </a:rPr>
                        <a:t>specific</a:t>
                      </a:r>
                      <a:r>
                        <a:rPr lang="da-DK" sz="600" dirty="0">
                          <a:solidFill>
                            <a:schemeClr val="tx1"/>
                          </a:solidFill>
                        </a:rPr>
                        <a:t> </a:t>
                      </a:r>
                      <a:r>
                        <a:rPr lang="da-DK" sz="600" dirty="0" err="1">
                          <a:solidFill>
                            <a:schemeClr val="tx1"/>
                          </a:solidFill>
                        </a:rPr>
                        <a:t>pollutants</a:t>
                      </a:r>
                      <a:r>
                        <a:rPr lang="da-DK" sz="600" dirty="0">
                          <a:solidFill>
                            <a:schemeClr val="tx1"/>
                          </a:solidFill>
                        </a:rPr>
                        <a:t> </a:t>
                      </a:r>
                    </a:p>
                  </a:txBody>
                  <a:tcPr marL="72000" marR="72000" marT="0" marB="0">
                    <a:solidFill>
                      <a:schemeClr val="bg1">
                        <a:lumMod val="85000"/>
                      </a:schemeClr>
                    </a:solidFill>
                  </a:tcPr>
                </a:tc>
                <a:extLst>
                  <a:ext uri="{0D108BD9-81ED-4DB2-BD59-A6C34878D82A}">
                    <a16:rowId xmlns:a16="http://schemas.microsoft.com/office/drawing/2014/main" val="4173472029"/>
                  </a:ext>
                </a:extLst>
              </a:tr>
              <a:tr h="45769">
                <a:tc vMerge="1">
                  <a:txBody>
                    <a:bodyPr/>
                    <a:lstStyle/>
                    <a:p>
                      <a:endParaRPr lang="da-DK" sz="800" dirty="0">
                        <a:solidFill>
                          <a:schemeClr val="tx1"/>
                        </a:solidFill>
                      </a:endParaRPr>
                    </a:p>
                  </a:txBody>
                  <a:tcPr marL="72000" marR="72000" marT="0" marB="0">
                    <a:solidFill>
                      <a:schemeClr val="bg1"/>
                    </a:solidFill>
                  </a:tcPr>
                </a:tc>
                <a:tc>
                  <a:txBody>
                    <a:bodyPr/>
                    <a:lstStyle/>
                    <a:p>
                      <a:r>
                        <a:rPr lang="en-US" sz="600" dirty="0">
                          <a:solidFill>
                            <a:schemeClr val="tx1"/>
                          </a:solidFill>
                        </a:rPr>
                        <a:t>SMEs and Startups</a:t>
                      </a:r>
                      <a:r>
                        <a:rPr lang="en-US" sz="600" baseline="0" dirty="0">
                          <a:solidFill>
                            <a:schemeClr val="tx1"/>
                          </a:solidFill>
                        </a:rPr>
                        <a:t> </a:t>
                      </a:r>
                      <a:endParaRPr lang="da-DK" sz="600" dirty="0">
                        <a:solidFill>
                          <a:schemeClr val="tx1"/>
                        </a:solidFill>
                      </a:endParaRPr>
                    </a:p>
                  </a:txBody>
                  <a:tcPr marL="72000" marR="72000" marT="0" marB="0">
                    <a:noFill/>
                  </a:tcPr>
                </a:tc>
                <a:tc>
                  <a:txBody>
                    <a:bodyPr/>
                    <a:lstStyle/>
                    <a:p>
                      <a:r>
                        <a:rPr lang="da-DK" sz="600" dirty="0">
                          <a:solidFill>
                            <a:schemeClr val="tx1"/>
                          </a:solidFill>
                        </a:rPr>
                        <a:t>DRYP/Tech Instrumentering/</a:t>
                      </a:r>
                      <a:r>
                        <a:rPr lang="da-DK" sz="600" dirty="0" err="1">
                          <a:solidFill>
                            <a:schemeClr val="tx1"/>
                          </a:solidFill>
                        </a:rPr>
                        <a:t>Envco</a:t>
                      </a:r>
                      <a:r>
                        <a:rPr lang="da-DK" sz="600" dirty="0">
                          <a:solidFill>
                            <a:schemeClr val="tx1"/>
                          </a:solidFill>
                        </a:rPr>
                        <a:t> </a:t>
                      </a:r>
                      <a:r>
                        <a:rPr lang="da-DK" sz="600" dirty="0" err="1">
                          <a:solidFill>
                            <a:schemeClr val="tx1"/>
                          </a:solidFill>
                        </a:rPr>
                        <a:t>Logistics</a:t>
                      </a:r>
                      <a:r>
                        <a:rPr lang="da-DK" sz="600" dirty="0">
                          <a:solidFill>
                            <a:schemeClr val="tx1"/>
                          </a:solidFill>
                        </a:rPr>
                        <a:t> – all </a:t>
                      </a:r>
                      <a:r>
                        <a:rPr lang="da-DK" sz="600" dirty="0" err="1">
                          <a:solidFill>
                            <a:schemeClr val="tx1"/>
                          </a:solidFill>
                        </a:rPr>
                        <a:t>Use</a:t>
                      </a:r>
                      <a:r>
                        <a:rPr lang="da-DK" sz="600" dirty="0">
                          <a:solidFill>
                            <a:schemeClr val="tx1"/>
                          </a:solidFill>
                        </a:rPr>
                        <a:t> case</a:t>
                      </a:r>
                      <a:r>
                        <a:rPr lang="da-DK" sz="600" baseline="0" dirty="0">
                          <a:solidFill>
                            <a:schemeClr val="tx1"/>
                          </a:solidFill>
                        </a:rPr>
                        <a:t> 2</a:t>
                      </a:r>
                    </a:p>
                    <a:p>
                      <a:r>
                        <a:rPr lang="da-DK" sz="600" dirty="0">
                          <a:solidFill>
                            <a:schemeClr val="tx1"/>
                          </a:solidFill>
                        </a:rPr>
                        <a:t>SCALGO, APX10</a:t>
                      </a:r>
                      <a:r>
                        <a:rPr lang="da-DK" sz="600" dirty="0">
                          <a:solidFill>
                            <a:srgbClr val="FF0000"/>
                          </a:solidFill>
                        </a:rPr>
                        <a:t>, </a:t>
                      </a:r>
                      <a:r>
                        <a:rPr lang="da-DK" sz="600" dirty="0" err="1">
                          <a:solidFill>
                            <a:srgbClr val="FF0000"/>
                          </a:solidFill>
                        </a:rPr>
                        <a:t>Unisense</a:t>
                      </a:r>
                      <a:r>
                        <a:rPr lang="da-DK" sz="600" dirty="0">
                          <a:solidFill>
                            <a:srgbClr val="FF0000"/>
                          </a:solidFill>
                        </a:rPr>
                        <a:t> </a:t>
                      </a:r>
                      <a:r>
                        <a:rPr lang="da-DK" sz="600" dirty="0" err="1">
                          <a:solidFill>
                            <a:srgbClr val="FF0000"/>
                          </a:solidFill>
                        </a:rPr>
                        <a:t>Envir</a:t>
                      </a:r>
                      <a:r>
                        <a:rPr lang="da-DK" sz="600" dirty="0">
                          <a:solidFill>
                            <a:srgbClr val="FF0000"/>
                          </a:solidFill>
                        </a:rPr>
                        <a:t>., </a:t>
                      </a:r>
                      <a:r>
                        <a:rPr lang="da-DK" sz="600" dirty="0" err="1">
                          <a:solidFill>
                            <a:srgbClr val="FF0000"/>
                          </a:solidFill>
                        </a:rPr>
                        <a:t>Aquarden</a:t>
                      </a:r>
                      <a:r>
                        <a:rPr lang="da-DK" sz="600" dirty="0">
                          <a:solidFill>
                            <a:srgbClr val="FF0000"/>
                          </a:solidFill>
                        </a:rPr>
                        <a:t>, Innovation Lab</a:t>
                      </a:r>
                      <a:r>
                        <a:rPr lang="da-DK" sz="600" dirty="0">
                          <a:solidFill>
                            <a:schemeClr val="tx1"/>
                          </a:solidFill>
                        </a:rPr>
                        <a:t> ... </a:t>
                      </a:r>
                      <a:r>
                        <a:rPr lang="da-DK" sz="600" dirty="0">
                          <a:solidFill>
                            <a:srgbClr val="FF0000"/>
                          </a:solidFill>
                        </a:rPr>
                        <a:t>(</a:t>
                      </a:r>
                      <a:r>
                        <a:rPr lang="da-DK" sz="600" baseline="0" dirty="0">
                          <a:solidFill>
                            <a:srgbClr val="FF0000"/>
                          </a:solidFill>
                        </a:rPr>
                        <a:t>more</a:t>
                      </a:r>
                      <a:r>
                        <a:rPr lang="da-DK" sz="600" baseline="0" dirty="0">
                          <a:solidFill>
                            <a:schemeClr val="tx1"/>
                          </a:solidFill>
                        </a:rPr>
                        <a:t>)</a:t>
                      </a:r>
                      <a:endParaRPr lang="da-DK" sz="600" dirty="0">
                        <a:solidFill>
                          <a:schemeClr val="tx1"/>
                        </a:solidFill>
                      </a:endParaRPr>
                    </a:p>
                  </a:txBody>
                  <a:tcPr marL="72000" marR="72000" marT="0" marB="0">
                    <a:noFill/>
                  </a:tcPr>
                </a:tc>
                <a:tc>
                  <a:txBody>
                    <a:bodyPr/>
                    <a:lstStyle/>
                    <a:p>
                      <a:r>
                        <a:rPr lang="en-US" sz="600" dirty="0">
                          <a:solidFill>
                            <a:srgbClr val="FF0000"/>
                          </a:solidFill>
                        </a:rPr>
                        <a:t>Many,</a:t>
                      </a:r>
                      <a:r>
                        <a:rPr lang="en-US" sz="600" baseline="0" dirty="0">
                          <a:solidFill>
                            <a:srgbClr val="FF0000"/>
                          </a:solidFill>
                        </a:rPr>
                        <a:t> with </a:t>
                      </a:r>
                      <a:r>
                        <a:rPr lang="en-US" sz="600" baseline="0" dirty="0">
                          <a:solidFill>
                            <a:schemeClr val="tx1"/>
                          </a:solidFill>
                        </a:rPr>
                        <a:t>very different focus/products and busyness models. Some are spinouts from universities, still maintaining close links, and some have utility companies as partial owner. Crucial actors establishing the water data space ecosystem, </a:t>
                      </a:r>
                      <a:r>
                        <a:rPr lang="en-US" sz="600" baseline="0" dirty="0">
                          <a:solidFill>
                            <a:srgbClr val="FF0000"/>
                          </a:solidFill>
                        </a:rPr>
                        <a:t>due to REACT funding requirements</a:t>
                      </a:r>
                      <a:r>
                        <a:rPr lang="en-US" sz="600" baseline="0" dirty="0">
                          <a:solidFill>
                            <a:schemeClr val="tx1"/>
                          </a:solidFill>
                        </a:rPr>
                        <a:t>. </a:t>
                      </a:r>
                      <a:r>
                        <a:rPr lang="en-US" sz="600" baseline="0" dirty="0">
                          <a:solidFill>
                            <a:srgbClr val="FF0000"/>
                          </a:solidFill>
                        </a:rPr>
                        <a:t>SMEs can push new technologies into the market, and can be both data owners, - holders, - distributors, - consumers, and - end-users. </a:t>
                      </a:r>
                      <a:endParaRPr lang="da-DK" sz="600" dirty="0">
                        <a:solidFill>
                          <a:srgbClr val="FF0000"/>
                        </a:solidFill>
                      </a:endParaRPr>
                    </a:p>
                  </a:txBody>
                  <a:tcPr marL="72000" marR="72000" marT="0" marB="0">
                    <a:noFill/>
                  </a:tcPr>
                </a:tc>
                <a:extLst>
                  <a:ext uri="{0D108BD9-81ED-4DB2-BD59-A6C34878D82A}">
                    <a16:rowId xmlns:a16="http://schemas.microsoft.com/office/drawing/2014/main" val="3486566195"/>
                  </a:ext>
                </a:extLst>
              </a:tr>
              <a:tr h="222929">
                <a:tc rowSpan="2">
                  <a:txBody>
                    <a:bodyPr/>
                    <a:lstStyle/>
                    <a:p>
                      <a:r>
                        <a:rPr lang="da-DK" sz="600" dirty="0">
                          <a:solidFill>
                            <a:schemeClr val="tx1"/>
                          </a:solidFill>
                        </a:rPr>
                        <a:t>Utility service </a:t>
                      </a:r>
                      <a:r>
                        <a:rPr lang="da-DK" sz="600" dirty="0" err="1">
                          <a:solidFill>
                            <a:schemeClr val="tx1"/>
                          </a:solidFill>
                        </a:rPr>
                        <a:t>providers</a:t>
                      </a:r>
                      <a:endParaRPr lang="da-DK" sz="600" dirty="0">
                        <a:solidFill>
                          <a:schemeClr val="tx1"/>
                        </a:solidFill>
                      </a:endParaRPr>
                    </a:p>
                  </a:txBody>
                  <a:tcPr marL="72000" marR="72000" marT="0" marB="0">
                    <a:solidFill>
                      <a:schemeClr val="bg1">
                        <a:lumMod val="85000"/>
                      </a:schemeClr>
                    </a:solidFill>
                  </a:tcPr>
                </a:tc>
                <a:tc>
                  <a:txBody>
                    <a:bodyPr/>
                    <a:lstStyle/>
                    <a:p>
                      <a:r>
                        <a:rPr lang="en-US" sz="600" dirty="0">
                          <a:solidFill>
                            <a:schemeClr val="tx1"/>
                          </a:solidFill>
                        </a:rPr>
                        <a:t>Water Utilities </a:t>
                      </a:r>
                      <a:endParaRPr lang="da-DK" sz="600" dirty="0">
                        <a:solidFill>
                          <a:schemeClr val="tx1"/>
                        </a:solidFill>
                      </a:endParaRPr>
                    </a:p>
                  </a:txBody>
                  <a:tcPr marL="72000" marR="72000" marT="0" marB="0">
                    <a:noFill/>
                  </a:tcPr>
                </a:tc>
                <a:tc>
                  <a:txBody>
                    <a:bodyPr/>
                    <a:lstStyle/>
                    <a:p>
                      <a:r>
                        <a:rPr lang="da-DK" sz="600" dirty="0">
                          <a:solidFill>
                            <a:schemeClr val="tx1"/>
                          </a:solidFill>
                        </a:rPr>
                        <a:t>Aarhus Vand (</a:t>
                      </a:r>
                      <a:r>
                        <a:rPr lang="da-DK" sz="600" dirty="0" err="1">
                          <a:solidFill>
                            <a:schemeClr val="tx1"/>
                          </a:solidFill>
                        </a:rPr>
                        <a:t>Steering</a:t>
                      </a:r>
                      <a:r>
                        <a:rPr lang="da-DK" sz="600" dirty="0">
                          <a:solidFill>
                            <a:schemeClr val="tx1"/>
                          </a:solidFill>
                        </a:rPr>
                        <a:t> </a:t>
                      </a:r>
                      <a:r>
                        <a:rPr lang="da-DK" sz="600" dirty="0" err="1">
                          <a:solidFill>
                            <a:schemeClr val="tx1"/>
                          </a:solidFill>
                        </a:rPr>
                        <a:t>Committee</a:t>
                      </a:r>
                      <a:r>
                        <a:rPr lang="da-DK" sz="600" dirty="0">
                          <a:solidFill>
                            <a:schemeClr val="tx1"/>
                          </a:solidFill>
                        </a:rPr>
                        <a:t> </a:t>
                      </a:r>
                      <a:r>
                        <a:rPr lang="da-DK" sz="600" dirty="0">
                          <a:solidFill>
                            <a:srgbClr val="FF0000"/>
                          </a:solidFill>
                        </a:rPr>
                        <a:t>of WDS </a:t>
                      </a:r>
                      <a:r>
                        <a:rPr lang="da-DK" sz="600" dirty="0" err="1">
                          <a:solidFill>
                            <a:srgbClr val="FF0000"/>
                          </a:solidFill>
                        </a:rPr>
                        <a:t>project</a:t>
                      </a:r>
                      <a:r>
                        <a:rPr lang="da-DK" sz="600" dirty="0">
                          <a:solidFill>
                            <a:schemeClr val="tx1"/>
                          </a:solidFill>
                        </a:rPr>
                        <a:t>)</a:t>
                      </a:r>
                    </a:p>
                    <a:p>
                      <a:r>
                        <a:rPr lang="da-DK" sz="600" dirty="0">
                          <a:solidFill>
                            <a:schemeClr val="tx1"/>
                          </a:solidFill>
                        </a:rPr>
                        <a:t>HOFOR,</a:t>
                      </a:r>
                      <a:r>
                        <a:rPr lang="da-DK" sz="600" baseline="0" dirty="0">
                          <a:solidFill>
                            <a:schemeClr val="tx1"/>
                          </a:solidFill>
                        </a:rPr>
                        <a:t> VCS, Herning Vand (Reference </a:t>
                      </a:r>
                      <a:r>
                        <a:rPr lang="da-DK" sz="600" baseline="0" dirty="0" err="1">
                          <a:solidFill>
                            <a:schemeClr val="tx1"/>
                          </a:solidFill>
                        </a:rPr>
                        <a:t>group</a:t>
                      </a:r>
                      <a:r>
                        <a:rPr lang="da-DK" sz="600" baseline="0" dirty="0">
                          <a:solidFill>
                            <a:schemeClr val="tx1"/>
                          </a:solidFill>
                        </a:rPr>
                        <a:t> </a:t>
                      </a:r>
                      <a:r>
                        <a:rPr lang="da-DK" sz="600" baseline="0" dirty="0">
                          <a:solidFill>
                            <a:srgbClr val="FF0000"/>
                          </a:solidFill>
                        </a:rPr>
                        <a:t>of WDS </a:t>
                      </a:r>
                      <a:r>
                        <a:rPr lang="da-DK" sz="600" baseline="0" dirty="0" err="1">
                          <a:solidFill>
                            <a:srgbClr val="FF0000"/>
                          </a:solidFill>
                        </a:rPr>
                        <a:t>project</a:t>
                      </a:r>
                      <a:r>
                        <a:rPr lang="da-DK" sz="600" baseline="0" dirty="0">
                          <a:solidFill>
                            <a:schemeClr val="tx1"/>
                          </a:solidFill>
                        </a:rPr>
                        <a:t>)</a:t>
                      </a:r>
                      <a:endParaRPr lang="da-DK" sz="600" dirty="0">
                        <a:solidFill>
                          <a:schemeClr val="tx1"/>
                        </a:solidFill>
                      </a:endParaRP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tx1"/>
                          </a:solidFill>
                        </a:rPr>
                        <a:t>Water Utilities</a:t>
                      </a:r>
                      <a:r>
                        <a:rPr lang="en-US" sz="600" baseline="0" dirty="0">
                          <a:solidFill>
                            <a:schemeClr val="tx1"/>
                          </a:solidFill>
                        </a:rPr>
                        <a:t> are quite different in size, capacity and strategy, and this will affect the role they can have in the Water Data Space ecosystem. They are the key user of the data space and therefore key actors in the ecosystem. Aarhus Vand is the only utility directly involved as a core partner in the WDS project; HOFOR, VCS and </a:t>
                      </a:r>
                      <a:r>
                        <a:rPr lang="en-US" sz="600" baseline="0" dirty="0" err="1">
                          <a:solidFill>
                            <a:schemeClr val="tx1"/>
                          </a:solidFill>
                        </a:rPr>
                        <a:t>Herning</a:t>
                      </a:r>
                      <a:r>
                        <a:rPr lang="en-US" sz="600" baseline="0" dirty="0">
                          <a:solidFill>
                            <a:schemeClr val="tx1"/>
                          </a:solidFill>
                        </a:rPr>
                        <a:t> Vand are part of the “Reference group” where regular meetings take place in relation to use cases. Other utilities are involved in public meetings from time to time. </a:t>
                      </a:r>
                      <a:r>
                        <a:rPr lang="en-US" sz="600" baseline="0" dirty="0">
                          <a:solidFill>
                            <a:srgbClr val="FF0000"/>
                          </a:solidFill>
                        </a:rPr>
                        <a:t>Not involved with </a:t>
                      </a:r>
                      <a:r>
                        <a:rPr lang="en-US" sz="600" baseline="0" dirty="0" err="1">
                          <a:solidFill>
                            <a:srgbClr val="FF0000"/>
                          </a:solidFill>
                        </a:rPr>
                        <a:t>Miljøportalen</a:t>
                      </a:r>
                      <a:r>
                        <a:rPr lang="en-US" sz="600" baseline="0" dirty="0">
                          <a:solidFill>
                            <a:srgbClr val="FF0000"/>
                          </a:solidFill>
                        </a:rPr>
                        <a:t>.</a:t>
                      </a:r>
                      <a:endParaRPr lang="da-DK" sz="600" dirty="0">
                        <a:solidFill>
                          <a:srgbClr val="FF0000"/>
                        </a:solidFill>
                      </a:endParaRPr>
                    </a:p>
                  </a:txBody>
                  <a:tcPr marL="72000" marR="72000" marT="0" marB="0">
                    <a:noFill/>
                  </a:tcPr>
                </a:tc>
                <a:extLst>
                  <a:ext uri="{0D108BD9-81ED-4DB2-BD59-A6C34878D82A}">
                    <a16:rowId xmlns:a16="http://schemas.microsoft.com/office/drawing/2014/main" val="3067373232"/>
                  </a:ext>
                </a:extLst>
              </a:tr>
              <a:tr h="302802">
                <a:tc vMerge="1">
                  <a:txBody>
                    <a:bodyPr/>
                    <a:lstStyle/>
                    <a:p>
                      <a:endParaRPr lang="da-DK" sz="800" dirty="0">
                        <a:solidFill>
                          <a:schemeClr val="tx1"/>
                        </a:solidFill>
                      </a:endParaRPr>
                    </a:p>
                  </a:txBody>
                  <a:tcPr marL="72000" marR="72000" marT="0" marB="0">
                    <a:solidFill>
                      <a:schemeClr val="bg1"/>
                    </a:solidFill>
                  </a:tcPr>
                </a:tc>
                <a:tc>
                  <a:txBody>
                    <a:bodyPr/>
                    <a:lstStyle/>
                    <a:p>
                      <a:r>
                        <a:rPr lang="en-US" sz="600" dirty="0" err="1">
                          <a:solidFill>
                            <a:schemeClr val="tx1"/>
                          </a:solidFill>
                        </a:rPr>
                        <a:t>Danmarks</a:t>
                      </a:r>
                      <a:r>
                        <a:rPr lang="en-US" sz="600" dirty="0">
                          <a:solidFill>
                            <a:schemeClr val="tx1"/>
                          </a:solidFill>
                        </a:rPr>
                        <a:t> </a:t>
                      </a:r>
                      <a:r>
                        <a:rPr lang="en-US" sz="600" dirty="0" err="1">
                          <a:solidFill>
                            <a:schemeClr val="tx1"/>
                          </a:solidFill>
                        </a:rPr>
                        <a:t>Miljøportal</a:t>
                      </a:r>
                      <a:r>
                        <a:rPr lang="en-US" sz="600" dirty="0">
                          <a:solidFill>
                            <a:schemeClr val="tx1"/>
                          </a:solidFill>
                        </a:rPr>
                        <a:t> (</a:t>
                      </a:r>
                      <a:r>
                        <a:rPr lang="en-US" sz="600" dirty="0" err="1">
                          <a:solidFill>
                            <a:schemeClr val="tx1"/>
                          </a:solidFill>
                        </a:rPr>
                        <a:t>Miljøportalen</a:t>
                      </a:r>
                      <a:r>
                        <a:rPr lang="en-US" sz="600" dirty="0">
                          <a:solidFill>
                            <a:schemeClr val="tx1"/>
                          </a:solidFill>
                        </a:rPr>
                        <a:t>)</a:t>
                      </a:r>
                      <a:endParaRPr lang="da-DK" sz="600" dirty="0">
                        <a:solidFill>
                          <a:schemeClr val="tx1"/>
                        </a:solidFill>
                      </a:endParaRPr>
                    </a:p>
                  </a:txBody>
                  <a:tcPr marL="72000" marR="72000" marT="0" marB="0">
                    <a:noFill/>
                  </a:tcPr>
                </a:tc>
                <a:tc>
                  <a:txBody>
                    <a:bodyPr/>
                    <a:lstStyle/>
                    <a:p>
                      <a:r>
                        <a:rPr lang="da-DK" sz="600" dirty="0">
                          <a:solidFill>
                            <a:schemeClr val="tx1"/>
                          </a:solidFill>
                        </a:rPr>
                        <a:t>Separate unit, </a:t>
                      </a:r>
                      <a:r>
                        <a:rPr lang="da-DK" sz="600" dirty="0" err="1">
                          <a:solidFill>
                            <a:schemeClr val="tx1"/>
                          </a:solidFill>
                        </a:rPr>
                        <a:t>owned</a:t>
                      </a:r>
                      <a:r>
                        <a:rPr lang="da-DK" sz="600" dirty="0">
                          <a:solidFill>
                            <a:schemeClr val="tx1"/>
                          </a:solidFill>
                        </a:rPr>
                        <a:t> by </a:t>
                      </a:r>
                      <a:r>
                        <a:rPr lang="da-DK" sz="600" dirty="0" err="1">
                          <a:solidFill>
                            <a:schemeClr val="tx1"/>
                          </a:solidFill>
                        </a:rPr>
                        <a:t>Government</a:t>
                      </a:r>
                      <a:r>
                        <a:rPr lang="da-DK" sz="600" dirty="0">
                          <a:solidFill>
                            <a:schemeClr val="tx1"/>
                          </a:solidFill>
                        </a:rPr>
                        <a:t>, the </a:t>
                      </a:r>
                      <a:r>
                        <a:rPr lang="da-DK" sz="600" dirty="0" err="1">
                          <a:solidFill>
                            <a:schemeClr val="tx1"/>
                          </a:solidFill>
                        </a:rPr>
                        <a:t>municipalities</a:t>
                      </a:r>
                      <a:r>
                        <a:rPr lang="da-DK" sz="600" dirty="0">
                          <a:solidFill>
                            <a:schemeClr val="tx1"/>
                          </a:solidFill>
                        </a:rPr>
                        <a:t>, and the regions</a:t>
                      </a: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aseline="0" dirty="0">
                          <a:solidFill>
                            <a:schemeClr val="tx1"/>
                          </a:solidFill>
                        </a:rPr>
                        <a:t>Has expertise and ideas on how to design the water data space and its ecosystem. Focus on data related to the environment, so far only little focus on data owned/produced by utility companies (e.g. emission data in PULS, but not data from “inside the fence”). </a:t>
                      </a:r>
                      <a:r>
                        <a:rPr lang="da-DK" sz="600" dirty="0">
                          <a:solidFill>
                            <a:schemeClr val="tx1"/>
                          </a:solidFill>
                        </a:rPr>
                        <a:t>Can</a:t>
                      </a:r>
                      <a:r>
                        <a:rPr lang="da-DK" sz="600" baseline="0" dirty="0">
                          <a:solidFill>
                            <a:schemeClr val="tx1"/>
                          </a:solidFill>
                        </a:rPr>
                        <a:t> </a:t>
                      </a:r>
                      <a:r>
                        <a:rPr lang="da-DK" sz="600" baseline="0" dirty="0" err="1">
                          <a:solidFill>
                            <a:schemeClr val="tx1"/>
                          </a:solidFill>
                        </a:rPr>
                        <a:t>be</a:t>
                      </a:r>
                      <a:r>
                        <a:rPr lang="da-DK" sz="600" baseline="0" dirty="0">
                          <a:solidFill>
                            <a:schemeClr val="tx1"/>
                          </a:solidFill>
                        </a:rPr>
                        <a:t> </a:t>
                      </a:r>
                      <a:r>
                        <a:rPr lang="da-DK" sz="600" baseline="0" dirty="0" err="1">
                          <a:solidFill>
                            <a:schemeClr val="tx1"/>
                          </a:solidFill>
                        </a:rPr>
                        <a:t>considered</a:t>
                      </a:r>
                      <a:r>
                        <a:rPr lang="da-DK" sz="600" baseline="0" dirty="0">
                          <a:solidFill>
                            <a:schemeClr val="tx1"/>
                          </a:solidFill>
                        </a:rPr>
                        <a:t> a ”</a:t>
                      </a:r>
                      <a:r>
                        <a:rPr lang="da-DK" sz="600" baseline="0" dirty="0" err="1">
                          <a:solidFill>
                            <a:schemeClr val="tx1"/>
                          </a:solidFill>
                        </a:rPr>
                        <a:t>supplier</a:t>
                      </a:r>
                      <a:r>
                        <a:rPr lang="da-DK" sz="600" baseline="0" dirty="0">
                          <a:solidFill>
                            <a:schemeClr val="tx1"/>
                          </a:solidFill>
                        </a:rPr>
                        <a:t> of data” </a:t>
                      </a:r>
                      <a:r>
                        <a:rPr lang="da-DK" sz="600" baseline="0" dirty="0" err="1">
                          <a:solidFill>
                            <a:schemeClr val="tx1"/>
                          </a:solidFill>
                        </a:rPr>
                        <a:t>much</a:t>
                      </a:r>
                      <a:r>
                        <a:rPr lang="da-DK" sz="600" baseline="0" dirty="0">
                          <a:solidFill>
                            <a:schemeClr val="tx1"/>
                          </a:solidFill>
                        </a:rPr>
                        <a:t> in the same </a:t>
                      </a:r>
                      <a:r>
                        <a:rPr lang="da-DK" sz="600" baseline="0" dirty="0" err="1">
                          <a:solidFill>
                            <a:schemeClr val="tx1"/>
                          </a:solidFill>
                        </a:rPr>
                        <a:t>way</a:t>
                      </a:r>
                      <a:r>
                        <a:rPr lang="da-DK" sz="600" baseline="0" dirty="0">
                          <a:solidFill>
                            <a:schemeClr val="tx1"/>
                          </a:solidFill>
                        </a:rPr>
                        <a:t> as </a:t>
                      </a:r>
                      <a:r>
                        <a:rPr lang="da-DK" sz="600" baseline="0" dirty="0" err="1">
                          <a:solidFill>
                            <a:schemeClr val="tx1"/>
                          </a:solidFill>
                        </a:rPr>
                        <a:t>other</a:t>
                      </a:r>
                      <a:r>
                        <a:rPr lang="da-DK" sz="600" baseline="0" dirty="0">
                          <a:solidFill>
                            <a:schemeClr val="tx1"/>
                          </a:solidFill>
                        </a:rPr>
                        <a:t> </a:t>
                      </a:r>
                      <a:r>
                        <a:rPr lang="da-DK" sz="600" baseline="0" dirty="0" err="1">
                          <a:solidFill>
                            <a:schemeClr val="tx1"/>
                          </a:solidFill>
                        </a:rPr>
                        <a:t>publically</a:t>
                      </a:r>
                      <a:r>
                        <a:rPr lang="da-DK" sz="600" baseline="0" dirty="0">
                          <a:solidFill>
                            <a:schemeClr val="tx1"/>
                          </a:solidFill>
                        </a:rPr>
                        <a:t> </a:t>
                      </a:r>
                      <a:r>
                        <a:rPr lang="da-DK" sz="600" baseline="0" dirty="0" err="1">
                          <a:solidFill>
                            <a:schemeClr val="tx1"/>
                          </a:solidFill>
                        </a:rPr>
                        <a:t>owned</a:t>
                      </a:r>
                      <a:r>
                        <a:rPr lang="da-DK" sz="600" baseline="0" dirty="0">
                          <a:solidFill>
                            <a:schemeClr val="tx1"/>
                          </a:solidFill>
                        </a:rPr>
                        <a:t> </a:t>
                      </a:r>
                      <a:r>
                        <a:rPr lang="da-DK" sz="600" baseline="0" dirty="0" err="1">
                          <a:solidFill>
                            <a:schemeClr val="tx1"/>
                          </a:solidFill>
                        </a:rPr>
                        <a:t>utility</a:t>
                      </a:r>
                      <a:r>
                        <a:rPr lang="da-DK" sz="600" baseline="0" dirty="0">
                          <a:solidFill>
                            <a:schemeClr val="tx1"/>
                          </a:solidFill>
                        </a:rPr>
                        <a:t> </a:t>
                      </a:r>
                      <a:r>
                        <a:rPr lang="da-DK" sz="600" baseline="0" dirty="0" err="1">
                          <a:solidFill>
                            <a:schemeClr val="tx1"/>
                          </a:solidFill>
                        </a:rPr>
                        <a:t>companies</a:t>
                      </a:r>
                      <a:r>
                        <a:rPr lang="da-DK" sz="600" baseline="0" dirty="0">
                          <a:solidFill>
                            <a:schemeClr val="tx1"/>
                          </a:solidFill>
                        </a:rPr>
                        <a:t> </a:t>
                      </a:r>
                      <a:r>
                        <a:rPr lang="da-DK" sz="600" baseline="0" dirty="0" err="1">
                          <a:solidFill>
                            <a:schemeClr val="tx1"/>
                          </a:solidFill>
                        </a:rPr>
                        <a:t>are</a:t>
                      </a:r>
                      <a:r>
                        <a:rPr lang="da-DK" sz="600" baseline="0" dirty="0">
                          <a:solidFill>
                            <a:schemeClr val="tx1"/>
                          </a:solidFill>
                        </a:rPr>
                        <a:t> </a:t>
                      </a:r>
                      <a:r>
                        <a:rPr lang="da-DK" sz="600" baseline="0" dirty="0" err="1">
                          <a:solidFill>
                            <a:schemeClr val="tx1"/>
                          </a:solidFill>
                        </a:rPr>
                        <a:t>suppliers</a:t>
                      </a:r>
                      <a:r>
                        <a:rPr lang="da-DK" sz="600" baseline="0" dirty="0">
                          <a:solidFill>
                            <a:schemeClr val="tx1"/>
                          </a:solidFill>
                        </a:rPr>
                        <a:t> of services or </a:t>
                      </a:r>
                      <a:r>
                        <a:rPr lang="da-DK" sz="600" baseline="0" dirty="0" err="1">
                          <a:solidFill>
                            <a:schemeClr val="tx1"/>
                          </a:solidFill>
                        </a:rPr>
                        <a:t>goods</a:t>
                      </a:r>
                      <a:r>
                        <a:rPr lang="da-DK" sz="600" baseline="0" dirty="0">
                          <a:solidFill>
                            <a:schemeClr val="tx1"/>
                          </a:solidFill>
                        </a:rPr>
                        <a:t>. Can </a:t>
                      </a:r>
                      <a:r>
                        <a:rPr lang="da-DK" sz="600" baseline="0" dirty="0" err="1">
                          <a:solidFill>
                            <a:schemeClr val="tx1"/>
                          </a:solidFill>
                        </a:rPr>
                        <a:t>be</a:t>
                      </a:r>
                      <a:r>
                        <a:rPr lang="da-DK" sz="600" baseline="0" dirty="0">
                          <a:solidFill>
                            <a:schemeClr val="tx1"/>
                          </a:solidFill>
                        </a:rPr>
                        <a:t> </a:t>
                      </a:r>
                      <a:r>
                        <a:rPr lang="da-DK" sz="600" baseline="0" dirty="0" err="1">
                          <a:solidFill>
                            <a:schemeClr val="tx1"/>
                          </a:solidFill>
                        </a:rPr>
                        <a:t>considered</a:t>
                      </a:r>
                      <a:r>
                        <a:rPr lang="da-DK" sz="600" baseline="0" dirty="0">
                          <a:solidFill>
                            <a:schemeClr val="tx1"/>
                          </a:solidFill>
                        </a:rPr>
                        <a:t> a ”data </a:t>
                      </a:r>
                      <a:r>
                        <a:rPr lang="da-DK" sz="600" baseline="0" dirty="0" err="1">
                          <a:solidFill>
                            <a:schemeClr val="tx1"/>
                          </a:solidFill>
                        </a:rPr>
                        <a:t>dissemination</a:t>
                      </a:r>
                      <a:r>
                        <a:rPr lang="da-DK" sz="600" baseline="0" dirty="0">
                          <a:solidFill>
                            <a:schemeClr val="tx1"/>
                          </a:solidFill>
                        </a:rPr>
                        <a:t> service” </a:t>
                      </a:r>
                      <a:r>
                        <a:rPr lang="da-DK" sz="600" baseline="0" dirty="0" err="1">
                          <a:solidFill>
                            <a:schemeClr val="tx1"/>
                          </a:solidFill>
                        </a:rPr>
                        <a:t>within</a:t>
                      </a:r>
                      <a:r>
                        <a:rPr lang="da-DK" sz="600" baseline="0" dirty="0">
                          <a:solidFill>
                            <a:schemeClr val="tx1"/>
                          </a:solidFill>
                        </a:rPr>
                        <a:t> an </a:t>
                      </a:r>
                      <a:r>
                        <a:rPr lang="da-DK" sz="600" baseline="0" dirty="0" err="1">
                          <a:solidFill>
                            <a:schemeClr val="tx1"/>
                          </a:solidFill>
                        </a:rPr>
                        <a:t>environmental</a:t>
                      </a:r>
                      <a:r>
                        <a:rPr lang="da-DK" sz="600" baseline="0" dirty="0">
                          <a:solidFill>
                            <a:schemeClr val="tx1"/>
                          </a:solidFill>
                        </a:rPr>
                        <a:t> data </a:t>
                      </a:r>
                      <a:r>
                        <a:rPr lang="da-DK" sz="600" baseline="0" dirty="0" err="1">
                          <a:solidFill>
                            <a:schemeClr val="tx1"/>
                          </a:solidFill>
                        </a:rPr>
                        <a:t>space</a:t>
                      </a:r>
                      <a:r>
                        <a:rPr lang="da-DK" sz="600" baseline="0" dirty="0">
                          <a:solidFill>
                            <a:schemeClr val="tx1"/>
                          </a:solidFill>
                        </a:rPr>
                        <a:t> </a:t>
                      </a:r>
                      <a:r>
                        <a:rPr lang="da-DK" sz="600" baseline="0" dirty="0" err="1">
                          <a:solidFill>
                            <a:schemeClr val="tx1"/>
                          </a:solidFill>
                        </a:rPr>
                        <a:t>ecosystyem</a:t>
                      </a:r>
                      <a:r>
                        <a:rPr lang="da-DK" sz="600" baseline="0" dirty="0">
                          <a:solidFill>
                            <a:schemeClr val="tx1"/>
                          </a:solidFill>
                        </a:rPr>
                        <a:t> (</a:t>
                      </a:r>
                      <a:r>
                        <a:rPr lang="da-DK" sz="600" baseline="0" dirty="0" err="1">
                          <a:solidFill>
                            <a:schemeClr val="tx1"/>
                          </a:solidFill>
                        </a:rPr>
                        <a:t>Fig</a:t>
                      </a:r>
                      <a:r>
                        <a:rPr lang="da-DK" sz="600" baseline="0" dirty="0">
                          <a:solidFill>
                            <a:schemeClr val="tx1"/>
                          </a:solidFill>
                        </a:rPr>
                        <a:t> 5 in the Alexandra </a:t>
                      </a:r>
                      <a:r>
                        <a:rPr lang="da-DK" sz="600" baseline="0" dirty="0" err="1">
                          <a:solidFill>
                            <a:schemeClr val="tx1"/>
                          </a:solidFill>
                        </a:rPr>
                        <a:t>report</a:t>
                      </a:r>
                      <a:r>
                        <a:rPr lang="da-DK" sz="600" baseline="0" dirty="0">
                          <a:solidFill>
                            <a:schemeClr val="tx1"/>
                          </a:solidFill>
                        </a:rPr>
                        <a:t> from Jan 2023).</a:t>
                      </a:r>
                      <a:endParaRPr lang="en-US" sz="600" dirty="0">
                        <a:solidFill>
                          <a:schemeClr val="tx1"/>
                        </a:solidFill>
                      </a:endParaRPr>
                    </a:p>
                  </a:txBody>
                  <a:tcPr marL="72000" marR="72000" marT="0" marB="0">
                    <a:noFill/>
                  </a:tcPr>
                </a:tc>
                <a:extLst>
                  <a:ext uri="{0D108BD9-81ED-4DB2-BD59-A6C34878D82A}">
                    <a16:rowId xmlns:a16="http://schemas.microsoft.com/office/drawing/2014/main" val="3913780547"/>
                  </a:ext>
                </a:extLst>
              </a:tr>
              <a:tr h="166123">
                <a:tc rowSpan="2">
                  <a:txBody>
                    <a:bodyPr/>
                    <a:lstStyle/>
                    <a:p>
                      <a:r>
                        <a:rPr lang="da-DK" sz="600" strike="noStrike" dirty="0">
                          <a:solidFill>
                            <a:schemeClr val="tx1"/>
                          </a:solidFill>
                        </a:rPr>
                        <a:t>Users/ </a:t>
                      </a:r>
                      <a:r>
                        <a:rPr lang="da-DK" sz="600" strike="noStrike" dirty="0" err="1">
                          <a:solidFill>
                            <a:schemeClr val="tx1"/>
                          </a:solidFill>
                        </a:rPr>
                        <a:t>citizens</a:t>
                      </a:r>
                      <a:endParaRPr lang="da-DK" sz="600" strike="noStrike" dirty="0">
                        <a:solidFill>
                          <a:schemeClr val="tx1"/>
                        </a:solidFill>
                      </a:endParaRPr>
                    </a:p>
                  </a:txBody>
                  <a:tcPr marL="72000" marR="72000" marT="0" marB="0">
                    <a:solidFill>
                      <a:schemeClr val="bg1">
                        <a:lumMod val="85000"/>
                      </a:schemeClr>
                    </a:solidFill>
                  </a:tcPr>
                </a:tc>
                <a:tc>
                  <a:txBody>
                    <a:bodyPr/>
                    <a:lstStyle/>
                    <a:p>
                      <a:r>
                        <a:rPr lang="en-US" sz="600" strike="noStrike" dirty="0">
                          <a:solidFill>
                            <a:schemeClr val="tx1"/>
                          </a:solidFill>
                        </a:rPr>
                        <a:t>Water costumers and citizens</a:t>
                      </a:r>
                      <a:endParaRPr lang="da-DK" sz="600" strike="noStrike" dirty="0">
                        <a:solidFill>
                          <a:schemeClr val="tx1"/>
                        </a:solidFill>
                      </a:endParaRPr>
                    </a:p>
                  </a:txBody>
                  <a:tcPr marL="72000" marR="72000" marT="0" marB="0">
                    <a:noFill/>
                  </a:tcPr>
                </a:tc>
                <a:tc>
                  <a:txBody>
                    <a:bodyPr/>
                    <a:lstStyle/>
                    <a:p>
                      <a:r>
                        <a:rPr lang="da-DK" sz="600" strike="noStrike" dirty="0">
                          <a:solidFill>
                            <a:schemeClr val="tx1"/>
                          </a:solidFill>
                        </a:rPr>
                        <a:t>…</a:t>
                      </a:r>
                    </a:p>
                  </a:txBody>
                  <a:tcPr marL="72000" marR="72000" marT="0" marB="0">
                    <a:noFill/>
                  </a:tcPr>
                </a:tc>
                <a:tc>
                  <a:txBody>
                    <a:bodyPr/>
                    <a:lstStyle/>
                    <a:p>
                      <a:r>
                        <a:rPr lang="en-US" sz="600" strike="noStrike" dirty="0">
                          <a:solidFill>
                            <a:schemeClr val="tx1"/>
                          </a:solidFill>
                        </a:rPr>
                        <a:t>They need to be kept informed as they</a:t>
                      </a:r>
                      <a:r>
                        <a:rPr lang="en-US" sz="600" strike="noStrike" baseline="0" dirty="0">
                          <a:solidFill>
                            <a:schemeClr val="tx1"/>
                          </a:solidFill>
                        </a:rPr>
                        <a:t> might both become data producers and/or users </a:t>
                      </a:r>
                      <a:endParaRPr lang="da-DK" sz="600" strike="noStrike" dirty="0">
                        <a:solidFill>
                          <a:schemeClr val="tx1"/>
                        </a:solidFill>
                      </a:endParaRPr>
                    </a:p>
                  </a:txBody>
                  <a:tcPr marL="72000" marR="72000" marT="0" marB="0">
                    <a:noFill/>
                  </a:tcPr>
                </a:tc>
                <a:extLst>
                  <a:ext uri="{0D108BD9-81ED-4DB2-BD59-A6C34878D82A}">
                    <a16:rowId xmlns:a16="http://schemas.microsoft.com/office/drawing/2014/main" val="4087162010"/>
                  </a:ext>
                </a:extLst>
              </a:tr>
              <a:tr h="145501">
                <a:tc vMerge="1">
                  <a:txBody>
                    <a:bodyPr/>
                    <a:lstStyle/>
                    <a:p>
                      <a:endParaRPr lang="da-DK" sz="800" strike="noStrike" dirty="0">
                        <a:solidFill>
                          <a:schemeClr val="tx1"/>
                        </a:solidFill>
                      </a:endParaRPr>
                    </a:p>
                  </a:txBody>
                  <a:tcPr marL="72000" marR="72000" marT="0" marB="0">
                    <a:solidFill>
                      <a:schemeClr val="bg1"/>
                    </a:solidFill>
                  </a:tcPr>
                </a:tc>
                <a:tc>
                  <a:txBody>
                    <a:bodyPr/>
                    <a:lstStyle/>
                    <a:p>
                      <a:r>
                        <a:rPr lang="en-US" sz="600" strike="noStrike" dirty="0">
                          <a:solidFill>
                            <a:schemeClr val="tx1"/>
                          </a:solidFill>
                        </a:rPr>
                        <a:t>Students</a:t>
                      </a:r>
                      <a:r>
                        <a:rPr lang="en-US" sz="600" strike="noStrike" baseline="0" dirty="0">
                          <a:solidFill>
                            <a:schemeClr val="tx1"/>
                          </a:solidFill>
                        </a:rPr>
                        <a:t> and Entrepreneurs </a:t>
                      </a:r>
                      <a:endParaRPr lang="da-DK" sz="600" strike="noStrike" dirty="0">
                        <a:solidFill>
                          <a:schemeClr val="tx1"/>
                        </a:solidFill>
                      </a:endParaRPr>
                    </a:p>
                  </a:txBody>
                  <a:tcPr marL="72000" marR="72000" marT="0" marB="0">
                    <a:noFill/>
                  </a:tcPr>
                </a:tc>
                <a:tc>
                  <a:txBody>
                    <a:bodyPr/>
                    <a:lstStyle/>
                    <a:p>
                      <a:r>
                        <a:rPr lang="da-DK" sz="600" strike="noStrike" dirty="0">
                          <a:solidFill>
                            <a:schemeClr val="tx1"/>
                          </a:solidFill>
                        </a:rPr>
                        <a:t>…</a:t>
                      </a:r>
                    </a:p>
                  </a:txBody>
                  <a:tcPr marL="72000" marR="72000" marT="0" marB="0">
                    <a:noFill/>
                  </a:tcPr>
                </a:tc>
                <a:tc>
                  <a:txBody>
                    <a:bodyPr/>
                    <a:lstStyle/>
                    <a:p>
                      <a:r>
                        <a:rPr lang="en-US" sz="600" strike="noStrike" dirty="0">
                          <a:solidFill>
                            <a:schemeClr val="tx1"/>
                          </a:solidFill>
                        </a:rPr>
                        <a:t>They are an important source of new ideas and potential data</a:t>
                      </a:r>
                      <a:r>
                        <a:rPr lang="en-US" sz="600" strike="noStrike" baseline="0" dirty="0">
                          <a:solidFill>
                            <a:schemeClr val="tx1"/>
                          </a:solidFill>
                        </a:rPr>
                        <a:t> producers and/or users</a:t>
                      </a:r>
                      <a:endParaRPr lang="da-DK" sz="600" strike="noStrike" dirty="0">
                        <a:solidFill>
                          <a:schemeClr val="tx1"/>
                        </a:solidFill>
                      </a:endParaRPr>
                    </a:p>
                  </a:txBody>
                  <a:tcPr marL="72000" marR="72000" marT="0" marB="0">
                    <a:noFill/>
                  </a:tcPr>
                </a:tc>
                <a:extLst>
                  <a:ext uri="{0D108BD9-81ED-4DB2-BD59-A6C34878D82A}">
                    <a16:rowId xmlns:a16="http://schemas.microsoft.com/office/drawing/2014/main" val="3064982309"/>
                  </a:ext>
                </a:extLst>
              </a:tr>
              <a:tr h="215560">
                <a:tc row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 dirty="0">
                          <a:solidFill>
                            <a:schemeClr val="tx1"/>
                          </a:solidFill>
                        </a:rPr>
                        <a:t>Public </a:t>
                      </a:r>
                      <a:r>
                        <a:rPr lang="da-DK" sz="600" dirty="0" err="1">
                          <a:solidFill>
                            <a:schemeClr val="tx1"/>
                          </a:solidFill>
                        </a:rPr>
                        <a:t>authorities</a:t>
                      </a:r>
                      <a:r>
                        <a:rPr lang="da-DK" sz="600" dirty="0">
                          <a:solidFill>
                            <a:schemeClr val="tx1"/>
                          </a:solidFill>
                        </a:rPr>
                        <a:t> (</a:t>
                      </a:r>
                      <a:r>
                        <a:rPr lang="da-DK" sz="600" dirty="0" err="1">
                          <a:solidFill>
                            <a:schemeClr val="tx1"/>
                          </a:solidFill>
                        </a:rPr>
                        <a:t>nationally</a:t>
                      </a:r>
                      <a:r>
                        <a:rPr lang="da-DK" sz="600" dirty="0">
                          <a:solidFill>
                            <a:schemeClr val="tx1"/>
                          </a:solidFill>
                        </a:rPr>
                        <a:t>)</a:t>
                      </a:r>
                    </a:p>
                  </a:txBody>
                  <a:tcPr marL="72000" marR="72000" marT="0" marB="0">
                    <a:solidFill>
                      <a:schemeClr val="bg1">
                        <a:lumMod val="85000"/>
                      </a:schemeClr>
                    </a:solidFill>
                  </a:tcPr>
                </a:tc>
                <a:tc>
                  <a:txBody>
                    <a:bodyPr/>
                    <a:lstStyle/>
                    <a:p>
                      <a:r>
                        <a:rPr lang="en-US" sz="600" dirty="0">
                          <a:solidFill>
                            <a:schemeClr val="tx1"/>
                          </a:solidFill>
                        </a:rPr>
                        <a:t>Municipalities</a:t>
                      </a:r>
                      <a:r>
                        <a:rPr lang="en-US" sz="600" dirty="0">
                          <a:solidFill>
                            <a:srgbClr val="FF0000"/>
                          </a:solidFill>
                        </a:rPr>
                        <a:t> (98 in total)</a:t>
                      </a:r>
                      <a:endParaRPr lang="da-DK" sz="600" dirty="0">
                        <a:solidFill>
                          <a:srgbClr val="FF0000"/>
                        </a:solidFill>
                      </a:endParaRPr>
                    </a:p>
                  </a:txBody>
                  <a:tcPr marL="72000" marR="72000" marT="0" marB="0">
                    <a:noFill/>
                  </a:tcPr>
                </a:tc>
                <a:tc>
                  <a:txBody>
                    <a:bodyPr/>
                    <a:lstStyle/>
                    <a:p>
                      <a:r>
                        <a:rPr lang="da-DK" sz="600" dirty="0">
                          <a:solidFill>
                            <a:srgbClr val="FF0000"/>
                          </a:solidFill>
                        </a:rPr>
                        <a:t>The 98 </a:t>
                      </a:r>
                      <a:r>
                        <a:rPr lang="da-DK" sz="600" dirty="0" err="1">
                          <a:solidFill>
                            <a:srgbClr val="FF0000"/>
                          </a:solidFill>
                        </a:rPr>
                        <a:t>municipalities</a:t>
                      </a:r>
                      <a:r>
                        <a:rPr lang="da-DK" sz="600" baseline="0" dirty="0">
                          <a:solidFill>
                            <a:srgbClr val="FF0000"/>
                          </a:solidFill>
                        </a:rPr>
                        <a:t> </a:t>
                      </a:r>
                      <a:r>
                        <a:rPr lang="da-DK" sz="600" baseline="0" dirty="0" err="1">
                          <a:solidFill>
                            <a:srgbClr val="FF0000"/>
                          </a:solidFill>
                        </a:rPr>
                        <a:t>are</a:t>
                      </a:r>
                      <a:r>
                        <a:rPr lang="da-DK" sz="600" baseline="0" dirty="0">
                          <a:solidFill>
                            <a:srgbClr val="FF0000"/>
                          </a:solidFill>
                        </a:rPr>
                        <a:t> </a:t>
                      </a:r>
                      <a:r>
                        <a:rPr lang="da-DK" sz="600" dirty="0" err="1">
                          <a:solidFill>
                            <a:srgbClr val="FF0000"/>
                          </a:solidFill>
                        </a:rPr>
                        <a:t>local</a:t>
                      </a:r>
                      <a:r>
                        <a:rPr lang="da-DK" sz="600" dirty="0">
                          <a:solidFill>
                            <a:srgbClr val="FF0000"/>
                          </a:solidFill>
                        </a:rPr>
                        <a:t> </a:t>
                      </a:r>
                      <a:r>
                        <a:rPr lang="da-DK" sz="600" dirty="0" err="1">
                          <a:solidFill>
                            <a:srgbClr val="FF0000"/>
                          </a:solidFill>
                        </a:rPr>
                        <a:t>environmental</a:t>
                      </a:r>
                      <a:r>
                        <a:rPr lang="da-DK" sz="600" dirty="0">
                          <a:solidFill>
                            <a:srgbClr val="FF0000"/>
                          </a:solidFill>
                        </a:rPr>
                        <a:t> </a:t>
                      </a:r>
                      <a:r>
                        <a:rPr lang="da-DK" sz="600" dirty="0" err="1">
                          <a:solidFill>
                            <a:srgbClr val="FF0000"/>
                          </a:solidFill>
                        </a:rPr>
                        <a:t>authorities</a:t>
                      </a:r>
                      <a:endParaRPr lang="da-DK" sz="600" dirty="0">
                        <a:solidFill>
                          <a:srgbClr val="FF0000"/>
                        </a:solidFill>
                      </a:endParaRPr>
                    </a:p>
                  </a:txBody>
                  <a:tcPr marL="72000" marR="72000" marT="0" marB="0">
                    <a:noFill/>
                  </a:tcPr>
                </a:tc>
                <a:tc>
                  <a:txBody>
                    <a:bodyPr/>
                    <a:lstStyle/>
                    <a:p>
                      <a:r>
                        <a:rPr lang="en-US" sz="600" dirty="0">
                          <a:solidFill>
                            <a:srgbClr val="FF0000"/>
                          </a:solidFill>
                        </a:rPr>
                        <a:t>Owners of the (water) utility companies. </a:t>
                      </a:r>
                      <a:r>
                        <a:rPr lang="en-US" sz="600" dirty="0">
                          <a:solidFill>
                            <a:schemeClr val="tx1"/>
                          </a:solidFill>
                        </a:rPr>
                        <a:t>Have important influence on </a:t>
                      </a:r>
                      <a:r>
                        <a:rPr lang="en-US" sz="600" dirty="0">
                          <a:solidFill>
                            <a:srgbClr val="FF0000"/>
                          </a:solidFill>
                        </a:rPr>
                        <a:t>the</a:t>
                      </a:r>
                      <a:r>
                        <a:rPr lang="en-US" sz="600" baseline="0" dirty="0">
                          <a:solidFill>
                            <a:srgbClr val="FF0000"/>
                          </a:solidFill>
                        </a:rPr>
                        <a:t> local environmental targets and </a:t>
                      </a:r>
                      <a:r>
                        <a:rPr lang="en-US" sz="600" baseline="0" dirty="0">
                          <a:solidFill>
                            <a:schemeClr val="tx1"/>
                          </a:solidFill>
                        </a:rPr>
                        <a:t>the service goals the water utilities have to fulfill, through the board of the utilities. Influence on spatial and industrial planning at municipal level. Aarhus Municipality and </a:t>
                      </a:r>
                      <a:r>
                        <a:rPr lang="en-US" sz="600" baseline="0" dirty="0" err="1">
                          <a:solidFill>
                            <a:schemeClr val="tx1"/>
                          </a:solidFill>
                        </a:rPr>
                        <a:t>Lemvig</a:t>
                      </a:r>
                      <a:r>
                        <a:rPr lang="en-US" sz="600" baseline="0" dirty="0">
                          <a:solidFill>
                            <a:schemeClr val="tx1"/>
                          </a:solidFill>
                        </a:rPr>
                        <a:t> Municipality are both core actors in the </a:t>
                      </a:r>
                      <a:r>
                        <a:rPr lang="en-US" sz="600" baseline="0" dirty="0" err="1">
                          <a:solidFill>
                            <a:schemeClr val="tx1"/>
                          </a:solidFill>
                        </a:rPr>
                        <a:t>Erhvervsfyrtårn</a:t>
                      </a:r>
                      <a:r>
                        <a:rPr lang="en-US" sz="600" baseline="0" dirty="0">
                          <a:solidFill>
                            <a:schemeClr val="tx1"/>
                          </a:solidFill>
                        </a:rPr>
                        <a:t> for </a:t>
                      </a:r>
                      <a:r>
                        <a:rPr lang="en-US" sz="600" baseline="0" dirty="0" err="1">
                          <a:solidFill>
                            <a:schemeClr val="tx1"/>
                          </a:solidFill>
                        </a:rPr>
                        <a:t>vandteknologi</a:t>
                      </a:r>
                      <a:r>
                        <a:rPr lang="en-US" sz="600" baseline="0" dirty="0">
                          <a:solidFill>
                            <a:schemeClr val="tx1"/>
                          </a:solidFill>
                        </a:rPr>
                        <a:t> project. </a:t>
                      </a:r>
                      <a:r>
                        <a:rPr lang="en-US" sz="600" baseline="0" dirty="0">
                          <a:solidFill>
                            <a:srgbClr val="FF0000"/>
                          </a:solidFill>
                        </a:rPr>
                        <a:t>Several are actively involved with </a:t>
                      </a:r>
                      <a:r>
                        <a:rPr lang="en-US" sz="600" baseline="0" dirty="0" err="1">
                          <a:solidFill>
                            <a:srgbClr val="FF0000"/>
                          </a:solidFill>
                        </a:rPr>
                        <a:t>Miljøportalen</a:t>
                      </a:r>
                      <a:r>
                        <a:rPr lang="en-US" sz="600" baseline="0" dirty="0">
                          <a:solidFill>
                            <a:srgbClr val="FF0000"/>
                          </a:solidFill>
                        </a:rPr>
                        <a:t>.</a:t>
                      </a:r>
                      <a:endParaRPr lang="da-DK" sz="600" dirty="0">
                        <a:solidFill>
                          <a:srgbClr val="FF0000"/>
                        </a:solidFill>
                      </a:endParaRPr>
                    </a:p>
                  </a:txBody>
                  <a:tcPr marL="72000" marR="72000" marT="0" marB="0">
                    <a:noFill/>
                  </a:tcPr>
                </a:tc>
                <a:extLst>
                  <a:ext uri="{0D108BD9-81ED-4DB2-BD59-A6C34878D82A}">
                    <a16:rowId xmlns:a16="http://schemas.microsoft.com/office/drawing/2014/main" val="382617181"/>
                  </a:ext>
                </a:extLst>
              </a:tr>
              <a:tr h="106107">
                <a:tc vMerge="1">
                  <a:txBody>
                    <a:bodyPr/>
                    <a:lstStyle/>
                    <a:p>
                      <a:endParaRPr lang="da-DK" sz="800" strike="noStrike" dirty="0">
                        <a:solidFill>
                          <a:schemeClr val="tx1"/>
                        </a:solidFill>
                      </a:endParaRPr>
                    </a:p>
                  </a:txBody>
                  <a:tcPr marL="72000" marR="72000" marT="0" marB="0">
                    <a:solidFill>
                      <a:schemeClr val="bg1"/>
                    </a:solidFill>
                  </a:tcPr>
                </a:tc>
                <a:tc>
                  <a:txBody>
                    <a:bodyPr/>
                    <a:lstStyle/>
                    <a:p>
                      <a:r>
                        <a:rPr lang="en-US" sz="600" strike="noStrike" dirty="0">
                          <a:solidFill>
                            <a:schemeClr val="tx1"/>
                          </a:solidFill>
                        </a:rPr>
                        <a:t>Regions </a:t>
                      </a:r>
                      <a:r>
                        <a:rPr lang="en-US" sz="600" strike="noStrike" dirty="0">
                          <a:solidFill>
                            <a:srgbClr val="FF0000"/>
                          </a:solidFill>
                        </a:rPr>
                        <a:t>(5 in total)</a:t>
                      </a:r>
                      <a:r>
                        <a:rPr lang="en-US" sz="600" strike="noStrike" baseline="0" dirty="0">
                          <a:solidFill>
                            <a:srgbClr val="FF0000"/>
                          </a:solidFill>
                        </a:rPr>
                        <a:t> </a:t>
                      </a:r>
                      <a:endParaRPr lang="da-DK" sz="600" strike="noStrike" dirty="0">
                        <a:solidFill>
                          <a:srgbClr val="FF0000"/>
                        </a:solidFill>
                      </a:endParaRP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 strike="noStrike" dirty="0">
                          <a:solidFill>
                            <a:srgbClr val="FF0000"/>
                          </a:solidFill>
                        </a:rPr>
                        <a:t>Midtjylland, Nordjylland, Syddanmark, Hovedstaden, Sjælland</a:t>
                      </a:r>
                    </a:p>
                  </a:txBody>
                  <a:tcPr marL="72000" marR="72000" marT="0" marB="0">
                    <a:noFill/>
                  </a:tcPr>
                </a:tc>
                <a:tc>
                  <a:txBody>
                    <a:bodyPr/>
                    <a:lstStyle/>
                    <a:p>
                      <a:r>
                        <a:rPr lang="en-US" sz="600" strike="noStrike" dirty="0">
                          <a:solidFill>
                            <a:schemeClr val="tx1"/>
                          </a:solidFill>
                        </a:rPr>
                        <a:t>Role</a:t>
                      </a:r>
                      <a:r>
                        <a:rPr lang="en-US" sz="600" strike="noStrike" baseline="0" dirty="0">
                          <a:solidFill>
                            <a:schemeClr val="tx1"/>
                          </a:solidFill>
                        </a:rPr>
                        <a:t> and relation to this project is not clear. The </a:t>
                      </a:r>
                      <a:r>
                        <a:rPr lang="en-US" sz="600" strike="noStrike" baseline="0" dirty="0" err="1">
                          <a:solidFill>
                            <a:schemeClr val="tx1"/>
                          </a:solidFill>
                        </a:rPr>
                        <a:t>Fyrtårn</a:t>
                      </a:r>
                      <a:r>
                        <a:rPr lang="en-US" sz="600" strike="noStrike" baseline="0" dirty="0">
                          <a:solidFill>
                            <a:schemeClr val="tx1"/>
                          </a:solidFill>
                        </a:rPr>
                        <a:t> is in Region </a:t>
                      </a:r>
                      <a:r>
                        <a:rPr lang="en-US" sz="600" strike="noStrike" baseline="0" dirty="0" err="1">
                          <a:solidFill>
                            <a:schemeClr val="tx1"/>
                          </a:solidFill>
                        </a:rPr>
                        <a:t>Midtjylland</a:t>
                      </a:r>
                      <a:r>
                        <a:rPr lang="en-US" sz="600" strike="noStrike" baseline="0" dirty="0">
                          <a:solidFill>
                            <a:schemeClr val="tx1"/>
                          </a:solidFill>
                        </a:rPr>
                        <a:t>. The national/regional/local setup of “</a:t>
                      </a:r>
                      <a:r>
                        <a:rPr lang="en-US" sz="600" strike="noStrike" baseline="0" dirty="0" err="1">
                          <a:solidFill>
                            <a:schemeClr val="tx1"/>
                          </a:solidFill>
                        </a:rPr>
                        <a:t>erhvervsfremmesystemet</a:t>
                      </a:r>
                      <a:r>
                        <a:rPr lang="en-US" sz="600" strike="noStrike" baseline="0" dirty="0">
                          <a:solidFill>
                            <a:schemeClr val="tx1"/>
                          </a:solidFill>
                        </a:rPr>
                        <a:t>” and what this means to the WDS project is currently not well understood and agreed among actors. </a:t>
                      </a:r>
                      <a:r>
                        <a:rPr lang="en-US" sz="600" strike="noStrike" baseline="0" dirty="0">
                          <a:solidFill>
                            <a:srgbClr val="FF0000"/>
                          </a:solidFill>
                        </a:rPr>
                        <a:t>Regions are owners of public hospitals.</a:t>
                      </a:r>
                      <a:endParaRPr lang="da-DK" sz="600" strike="noStrike" dirty="0">
                        <a:solidFill>
                          <a:srgbClr val="FF0000"/>
                        </a:solidFill>
                      </a:endParaRPr>
                    </a:p>
                  </a:txBody>
                  <a:tcPr marL="72000" marR="72000" marT="0" marB="0">
                    <a:noFill/>
                  </a:tcPr>
                </a:tc>
                <a:extLst>
                  <a:ext uri="{0D108BD9-81ED-4DB2-BD59-A6C34878D82A}">
                    <a16:rowId xmlns:a16="http://schemas.microsoft.com/office/drawing/2014/main" val="3797181351"/>
                  </a:ext>
                </a:extLst>
              </a:tr>
              <a:tr h="154032">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en-US" sz="600" dirty="0">
                          <a:solidFill>
                            <a:schemeClr val="tx1"/>
                          </a:solidFill>
                        </a:rPr>
                        <a:t>Danish Ministry of Environment</a:t>
                      </a:r>
                      <a:r>
                        <a:rPr lang="en-US" sz="600" baseline="0" dirty="0">
                          <a:solidFill>
                            <a:schemeClr val="tx1"/>
                          </a:solidFill>
                        </a:rPr>
                        <a:t> (</a:t>
                      </a:r>
                      <a:r>
                        <a:rPr lang="en-US" sz="600" baseline="0" dirty="0" err="1">
                          <a:solidFill>
                            <a:schemeClr val="tx1"/>
                          </a:solidFill>
                        </a:rPr>
                        <a:t>Miljøministeriet</a:t>
                      </a:r>
                      <a:r>
                        <a:rPr lang="en-US" sz="600" baseline="0" dirty="0">
                          <a:solidFill>
                            <a:schemeClr val="tx1"/>
                          </a:solidFill>
                        </a:rPr>
                        <a:t>)</a:t>
                      </a:r>
                      <a:endParaRPr lang="da-DK" sz="600" dirty="0">
                        <a:solidFill>
                          <a:schemeClr val="tx1"/>
                        </a:solidFill>
                      </a:endParaRPr>
                    </a:p>
                  </a:txBody>
                  <a:tcPr marL="72000" marR="72000" marT="0" marB="0">
                    <a:noFill/>
                  </a:tcPr>
                </a:tc>
                <a:tc>
                  <a:txBody>
                    <a:bodyPr/>
                    <a:lstStyle/>
                    <a:p>
                      <a:r>
                        <a:rPr lang="da-DK" sz="600" dirty="0" err="1">
                          <a:solidFill>
                            <a:schemeClr val="tx1"/>
                          </a:solidFill>
                        </a:rPr>
                        <a:t>Ministry</a:t>
                      </a:r>
                      <a:endParaRPr lang="da-DK" sz="600" dirty="0">
                        <a:solidFill>
                          <a:schemeClr val="tx1"/>
                        </a:solidFill>
                      </a:endParaRPr>
                    </a:p>
                  </a:txBody>
                  <a:tcPr marL="72000" marR="72000" marT="0" marB="0">
                    <a:noFill/>
                  </a:tcPr>
                </a:tc>
                <a:tc>
                  <a:txBody>
                    <a:bodyPr/>
                    <a:lstStyle/>
                    <a:p>
                      <a:r>
                        <a:rPr lang="en-US" sz="600" dirty="0">
                          <a:solidFill>
                            <a:schemeClr val="tx1"/>
                          </a:solidFill>
                        </a:rPr>
                        <a:t>Has important influence of environmental</a:t>
                      </a:r>
                      <a:r>
                        <a:rPr lang="en-US" sz="600" baseline="0" dirty="0">
                          <a:solidFill>
                            <a:schemeClr val="tx1"/>
                          </a:solidFill>
                        </a:rPr>
                        <a:t> policies and regulations. Portfolio of responsibility changes over the years (was earlier part of the Ministry of Environment and Food). Responsibility for the water sector is currently shared with the “Danish Ministry of Climate, Energy and Utilities”, and the “Ministry of Industry, Business and Financial Affairs”.</a:t>
                      </a:r>
                      <a:endParaRPr lang="da-DK" sz="600" dirty="0">
                        <a:solidFill>
                          <a:schemeClr val="tx1"/>
                        </a:solidFill>
                      </a:endParaRPr>
                    </a:p>
                  </a:txBody>
                  <a:tcPr marL="72000" marR="72000" marT="0" marB="0">
                    <a:noFill/>
                  </a:tcPr>
                </a:tc>
                <a:extLst>
                  <a:ext uri="{0D108BD9-81ED-4DB2-BD59-A6C34878D82A}">
                    <a16:rowId xmlns:a16="http://schemas.microsoft.com/office/drawing/2014/main" val="1383480029"/>
                  </a:ext>
                </a:extLst>
              </a:tr>
              <a:tr h="0">
                <a:tc vMerge="1">
                  <a:txBody>
                    <a:bodyPr/>
                    <a:lstStyle/>
                    <a:p>
                      <a:endParaRPr lang="en-US"/>
                    </a:p>
                  </a:txBody>
                  <a:tcPr/>
                </a:tc>
                <a:tc>
                  <a:txBody>
                    <a:bodyPr/>
                    <a:lstStyle/>
                    <a:p>
                      <a:r>
                        <a:rPr lang="en-US" sz="600" dirty="0">
                          <a:solidFill>
                            <a:schemeClr val="tx1"/>
                          </a:solidFill>
                        </a:rPr>
                        <a:t>Ministry of Digital Government and Gender Equality (MDGGE)</a:t>
                      </a:r>
                      <a:endParaRPr lang="da-DK" sz="600" dirty="0">
                        <a:solidFill>
                          <a:schemeClr val="tx1"/>
                        </a:solidFill>
                      </a:endParaRPr>
                    </a:p>
                  </a:txBody>
                  <a:tcPr marL="72000" marR="72000" marT="0" marB="0">
                    <a:noFill/>
                  </a:tcPr>
                </a:tc>
                <a:tc>
                  <a:txBody>
                    <a:bodyPr/>
                    <a:lstStyle/>
                    <a:p>
                      <a:r>
                        <a:rPr lang="da-DK" sz="600" dirty="0">
                          <a:solidFill>
                            <a:schemeClr val="tx1"/>
                          </a:solidFill>
                        </a:rPr>
                        <a:t>New </a:t>
                      </a:r>
                      <a:r>
                        <a:rPr lang="da-DK" sz="600" dirty="0" err="1">
                          <a:solidFill>
                            <a:schemeClr val="tx1"/>
                          </a:solidFill>
                        </a:rPr>
                        <a:t>ministry</a:t>
                      </a:r>
                      <a:r>
                        <a:rPr lang="da-DK" sz="600" dirty="0">
                          <a:solidFill>
                            <a:schemeClr val="tx1"/>
                          </a:solidFill>
                        </a:rPr>
                        <a:t> </a:t>
                      </a:r>
                      <a:r>
                        <a:rPr lang="da-DK" sz="600" dirty="0" err="1">
                          <a:solidFill>
                            <a:schemeClr val="tx1"/>
                          </a:solidFill>
                        </a:rPr>
                        <a:t>formed</a:t>
                      </a:r>
                      <a:r>
                        <a:rPr lang="da-DK" sz="600" dirty="0">
                          <a:solidFill>
                            <a:schemeClr val="tx1"/>
                          </a:solidFill>
                        </a:rPr>
                        <a:t> 15/12-2022</a:t>
                      </a:r>
                    </a:p>
                  </a:txBody>
                  <a:tcPr marL="72000" marR="72000" marT="0" marB="0">
                    <a:noFill/>
                  </a:tcPr>
                </a:tc>
                <a:tc>
                  <a:txBody>
                    <a:bodyPr/>
                    <a:lstStyle/>
                    <a:p>
                      <a:r>
                        <a:rPr lang="en-US" sz="600" dirty="0">
                          <a:solidFill>
                            <a:schemeClr val="tx1"/>
                          </a:solidFill>
                        </a:rPr>
                        <a:t>New ministry, and new minister (Marie Bjerre, V), formed by the new (December-2022) Danish government (A, V, M). We don’t know yet exactly how it will develop. We</a:t>
                      </a:r>
                      <a:r>
                        <a:rPr lang="en-US" sz="600" baseline="0" dirty="0">
                          <a:solidFill>
                            <a:schemeClr val="tx1"/>
                          </a:solidFill>
                        </a:rPr>
                        <a:t> assume it will be r</a:t>
                      </a:r>
                      <a:r>
                        <a:rPr lang="en-US" sz="600" dirty="0">
                          <a:solidFill>
                            <a:schemeClr val="tx1"/>
                          </a:solidFill>
                        </a:rPr>
                        <a:t>egulative entity for</a:t>
                      </a:r>
                      <a:r>
                        <a:rPr lang="en-US" sz="600" baseline="0" dirty="0">
                          <a:solidFill>
                            <a:schemeClr val="tx1"/>
                          </a:solidFill>
                        </a:rPr>
                        <a:t> data security and management in Denmark. </a:t>
                      </a:r>
                      <a:endParaRPr lang="da-DK" sz="600" dirty="0">
                        <a:solidFill>
                          <a:schemeClr val="tx1"/>
                        </a:solidFill>
                      </a:endParaRPr>
                    </a:p>
                  </a:txBody>
                  <a:tcPr marL="72000" marR="72000" marT="0" marB="0">
                    <a:noFill/>
                  </a:tcPr>
                </a:tc>
                <a:extLst>
                  <a:ext uri="{0D108BD9-81ED-4DB2-BD59-A6C34878D82A}">
                    <a16:rowId xmlns:a16="http://schemas.microsoft.com/office/drawing/2014/main" val="508090199"/>
                  </a:ext>
                </a:extLst>
              </a:tr>
              <a:tr h="264880">
                <a:tc vMerge="1">
                  <a:txBody>
                    <a:bodyPr/>
                    <a:lstStyle/>
                    <a:p>
                      <a:endParaRPr lang="en-US"/>
                    </a:p>
                  </a:txBody>
                  <a:tcPr/>
                </a:tc>
                <a:tc>
                  <a:txBody>
                    <a:bodyPr/>
                    <a:lstStyle/>
                    <a:p>
                      <a:r>
                        <a:rPr lang="da-DK" sz="600" dirty="0" err="1">
                          <a:solidFill>
                            <a:schemeClr val="tx1"/>
                          </a:solidFill>
                        </a:rPr>
                        <a:t>Other</a:t>
                      </a:r>
                      <a:r>
                        <a:rPr lang="da-DK" sz="600" dirty="0">
                          <a:solidFill>
                            <a:schemeClr val="tx1"/>
                          </a:solidFill>
                        </a:rPr>
                        <a:t> </a:t>
                      </a:r>
                      <a:r>
                        <a:rPr lang="da-DK" sz="600" dirty="0" err="1">
                          <a:solidFill>
                            <a:schemeClr val="tx1"/>
                          </a:solidFill>
                        </a:rPr>
                        <a:t>ministries</a:t>
                      </a:r>
                      <a:endParaRPr lang="da-DK" sz="600" dirty="0">
                        <a:solidFill>
                          <a:schemeClr val="tx1"/>
                        </a:solidFill>
                      </a:endParaRPr>
                    </a:p>
                  </a:txBody>
                  <a:tcPr marL="72000" marR="72000" marT="0" marB="0">
                    <a:solidFill>
                      <a:schemeClr val="bg1">
                        <a:lumMod val="85000"/>
                      </a:schemeClr>
                    </a:solidFill>
                  </a:tcPr>
                </a:tc>
                <a:tc>
                  <a:txBody>
                    <a:bodyPr/>
                    <a:lstStyle/>
                    <a:p>
                      <a:r>
                        <a:rPr lang="da-DK" sz="600" baseline="0" dirty="0" err="1">
                          <a:solidFill>
                            <a:schemeClr val="tx1"/>
                          </a:solidFill>
                        </a:rPr>
                        <a:t>Ministry</a:t>
                      </a:r>
                      <a:r>
                        <a:rPr lang="da-DK" sz="600" baseline="0" dirty="0">
                          <a:solidFill>
                            <a:schemeClr val="tx1"/>
                          </a:solidFill>
                        </a:rPr>
                        <a:t> of </a:t>
                      </a:r>
                      <a:r>
                        <a:rPr lang="da-DK" sz="600" baseline="0" dirty="0" err="1">
                          <a:solidFill>
                            <a:schemeClr val="tx1"/>
                          </a:solidFill>
                        </a:rPr>
                        <a:t>Climate</a:t>
                      </a:r>
                      <a:r>
                        <a:rPr lang="da-DK" sz="600" baseline="0" dirty="0">
                          <a:solidFill>
                            <a:schemeClr val="tx1"/>
                          </a:solidFill>
                        </a:rPr>
                        <a:t>, Energy and </a:t>
                      </a:r>
                      <a:r>
                        <a:rPr lang="da-DK" sz="600" baseline="0" dirty="0" err="1">
                          <a:solidFill>
                            <a:schemeClr val="tx1"/>
                          </a:solidFill>
                        </a:rPr>
                        <a:t>Utilties</a:t>
                      </a:r>
                      <a:r>
                        <a:rPr lang="da-DK" sz="600" baseline="0" dirty="0">
                          <a:solidFill>
                            <a:schemeClr val="tx1"/>
                          </a:solidFill>
                        </a:rPr>
                        <a:t> (MCEU); </a:t>
                      </a:r>
                      <a:r>
                        <a:rPr lang="da-DK" sz="600" baseline="0" dirty="0" err="1">
                          <a:solidFill>
                            <a:schemeClr val="tx1"/>
                          </a:solidFill>
                        </a:rPr>
                        <a:t>Ministry</a:t>
                      </a:r>
                      <a:r>
                        <a:rPr lang="da-DK" sz="600" baseline="0" dirty="0">
                          <a:solidFill>
                            <a:schemeClr val="tx1"/>
                          </a:solidFill>
                        </a:rPr>
                        <a:t> of Industry, Business and Financial Affairs (IBFA); </a:t>
                      </a:r>
                      <a:r>
                        <a:rPr lang="da-DK" sz="600" dirty="0" err="1">
                          <a:solidFill>
                            <a:schemeClr val="tx1"/>
                          </a:solidFill>
                        </a:rPr>
                        <a:t>Ministry</a:t>
                      </a:r>
                      <a:r>
                        <a:rPr lang="da-DK" sz="600" dirty="0">
                          <a:solidFill>
                            <a:schemeClr val="tx1"/>
                          </a:solidFill>
                        </a:rPr>
                        <a:t> of Food, </a:t>
                      </a:r>
                      <a:r>
                        <a:rPr lang="da-DK" sz="600" dirty="0" err="1">
                          <a:solidFill>
                            <a:schemeClr val="tx1"/>
                          </a:solidFill>
                        </a:rPr>
                        <a:t>Agriculture</a:t>
                      </a:r>
                      <a:r>
                        <a:rPr lang="da-DK" sz="600" dirty="0">
                          <a:solidFill>
                            <a:schemeClr val="tx1"/>
                          </a:solidFill>
                        </a:rPr>
                        <a:t> and Fisheries (MFAF); </a:t>
                      </a:r>
                      <a:r>
                        <a:rPr lang="da-DK" sz="600" dirty="0" err="1">
                          <a:solidFill>
                            <a:schemeClr val="tx1"/>
                          </a:solidFill>
                        </a:rPr>
                        <a:t>Ministry</a:t>
                      </a:r>
                      <a:r>
                        <a:rPr lang="da-DK" sz="600" dirty="0">
                          <a:solidFill>
                            <a:schemeClr val="tx1"/>
                          </a:solidFill>
                        </a:rPr>
                        <a:t> of Transport (MT)</a:t>
                      </a:r>
                    </a:p>
                  </a:txBody>
                  <a:tcPr marL="72000" marR="72000" marT="0" marB="0">
                    <a:solidFill>
                      <a:schemeClr val="bg1">
                        <a:lumMod val="85000"/>
                      </a:schemeClr>
                    </a:solidFill>
                  </a:tcPr>
                </a:tc>
                <a:tc>
                  <a:txBody>
                    <a:bodyPr/>
                    <a:lstStyle/>
                    <a:p>
                      <a:r>
                        <a:rPr lang="da-DK" sz="600" dirty="0">
                          <a:solidFill>
                            <a:schemeClr val="tx1"/>
                          </a:solidFill>
                        </a:rPr>
                        <a:t>The </a:t>
                      </a:r>
                      <a:r>
                        <a:rPr lang="da-DK" sz="600" dirty="0" err="1">
                          <a:solidFill>
                            <a:schemeClr val="tx1"/>
                          </a:solidFill>
                        </a:rPr>
                        <a:t>first</a:t>
                      </a:r>
                      <a:r>
                        <a:rPr lang="da-DK" sz="600" dirty="0">
                          <a:solidFill>
                            <a:schemeClr val="tx1"/>
                          </a:solidFill>
                        </a:rPr>
                        <a:t> </a:t>
                      </a:r>
                      <a:r>
                        <a:rPr lang="da-DK" sz="600" dirty="0" err="1">
                          <a:solidFill>
                            <a:schemeClr val="tx1"/>
                          </a:solidFill>
                        </a:rPr>
                        <a:t>two</a:t>
                      </a:r>
                      <a:r>
                        <a:rPr lang="da-DK" sz="600" dirty="0">
                          <a:solidFill>
                            <a:schemeClr val="tx1"/>
                          </a:solidFill>
                        </a:rPr>
                        <a:t> have </a:t>
                      </a:r>
                      <a:r>
                        <a:rPr lang="da-DK" sz="600" dirty="0" err="1">
                          <a:solidFill>
                            <a:schemeClr val="tx1"/>
                          </a:solidFill>
                        </a:rPr>
                        <a:t>direct</a:t>
                      </a:r>
                      <a:r>
                        <a:rPr lang="da-DK" sz="600" dirty="0">
                          <a:solidFill>
                            <a:schemeClr val="tx1"/>
                          </a:solidFill>
                        </a:rPr>
                        <a:t> </a:t>
                      </a:r>
                      <a:r>
                        <a:rPr lang="da-DK" sz="600" dirty="0" err="1">
                          <a:solidFill>
                            <a:schemeClr val="tx1"/>
                          </a:solidFill>
                        </a:rPr>
                        <a:t>influence</a:t>
                      </a:r>
                      <a:r>
                        <a:rPr lang="da-DK" sz="600" dirty="0">
                          <a:solidFill>
                            <a:schemeClr val="tx1"/>
                          </a:solidFill>
                        </a:rPr>
                        <a:t> on </a:t>
                      </a:r>
                      <a:r>
                        <a:rPr lang="da-DK" sz="600" dirty="0" err="1">
                          <a:solidFill>
                            <a:schemeClr val="tx1"/>
                          </a:solidFill>
                        </a:rPr>
                        <a:t>water</a:t>
                      </a:r>
                      <a:r>
                        <a:rPr lang="da-DK" sz="600" dirty="0">
                          <a:solidFill>
                            <a:schemeClr val="tx1"/>
                          </a:solidFill>
                        </a:rPr>
                        <a:t> policy and </a:t>
                      </a:r>
                      <a:r>
                        <a:rPr lang="da-DK" sz="600" dirty="0" err="1">
                          <a:solidFill>
                            <a:schemeClr val="tx1"/>
                          </a:solidFill>
                        </a:rPr>
                        <a:t>reguation</a:t>
                      </a:r>
                      <a:r>
                        <a:rPr lang="da-DK" sz="600" dirty="0">
                          <a:solidFill>
                            <a:schemeClr val="tx1"/>
                          </a:solidFill>
                        </a:rPr>
                        <a:t>, the </a:t>
                      </a:r>
                      <a:r>
                        <a:rPr lang="da-DK" sz="600" dirty="0" err="1">
                          <a:solidFill>
                            <a:schemeClr val="tx1"/>
                          </a:solidFill>
                        </a:rPr>
                        <a:t>third</a:t>
                      </a:r>
                      <a:r>
                        <a:rPr lang="da-DK" sz="600" dirty="0">
                          <a:solidFill>
                            <a:schemeClr val="tx1"/>
                          </a:solidFill>
                        </a:rPr>
                        <a:t> and </a:t>
                      </a:r>
                      <a:r>
                        <a:rPr lang="da-DK" sz="600" dirty="0" err="1">
                          <a:solidFill>
                            <a:schemeClr val="tx1"/>
                          </a:solidFill>
                        </a:rPr>
                        <a:t>fourth</a:t>
                      </a:r>
                      <a:r>
                        <a:rPr lang="da-DK" sz="600" dirty="0">
                          <a:solidFill>
                            <a:schemeClr val="tx1"/>
                          </a:solidFill>
                        </a:rPr>
                        <a:t> have </a:t>
                      </a:r>
                      <a:r>
                        <a:rPr lang="da-DK" sz="600" dirty="0" err="1">
                          <a:solidFill>
                            <a:schemeClr val="tx1"/>
                          </a:solidFill>
                        </a:rPr>
                        <a:t>indirect</a:t>
                      </a:r>
                      <a:r>
                        <a:rPr lang="da-DK" sz="600" dirty="0">
                          <a:solidFill>
                            <a:schemeClr val="tx1"/>
                          </a:solidFill>
                        </a:rPr>
                        <a:t> </a:t>
                      </a:r>
                      <a:r>
                        <a:rPr lang="da-DK" sz="600" dirty="0" err="1">
                          <a:solidFill>
                            <a:schemeClr val="tx1"/>
                          </a:solidFill>
                        </a:rPr>
                        <a:t>influence</a:t>
                      </a:r>
                      <a:r>
                        <a:rPr lang="da-DK" sz="600" dirty="0">
                          <a:solidFill>
                            <a:schemeClr val="tx1"/>
                          </a:solidFill>
                        </a:rPr>
                        <a:t> (as </a:t>
                      </a:r>
                      <a:r>
                        <a:rPr lang="da-DK" sz="600" dirty="0" err="1">
                          <a:solidFill>
                            <a:schemeClr val="tx1"/>
                          </a:solidFill>
                        </a:rPr>
                        <a:t>several</a:t>
                      </a:r>
                      <a:r>
                        <a:rPr lang="da-DK" sz="600" dirty="0">
                          <a:solidFill>
                            <a:schemeClr val="tx1"/>
                          </a:solidFill>
                        </a:rPr>
                        <a:t> </a:t>
                      </a:r>
                      <a:r>
                        <a:rPr lang="da-DK" sz="600" dirty="0" err="1">
                          <a:solidFill>
                            <a:schemeClr val="tx1"/>
                          </a:solidFill>
                        </a:rPr>
                        <a:t>other</a:t>
                      </a:r>
                      <a:r>
                        <a:rPr lang="da-DK" sz="600" dirty="0">
                          <a:solidFill>
                            <a:schemeClr val="tx1"/>
                          </a:solidFill>
                        </a:rPr>
                        <a:t> </a:t>
                      </a:r>
                      <a:r>
                        <a:rPr lang="da-DK" sz="600" dirty="0" err="1">
                          <a:solidFill>
                            <a:schemeClr val="tx1"/>
                          </a:solidFill>
                        </a:rPr>
                        <a:t>ministries</a:t>
                      </a:r>
                      <a:r>
                        <a:rPr lang="da-DK" sz="600" dirty="0">
                          <a:solidFill>
                            <a:schemeClr val="tx1"/>
                          </a:solidFill>
                        </a:rPr>
                        <a:t>)</a:t>
                      </a:r>
                    </a:p>
                  </a:txBody>
                  <a:tcPr marL="72000" marR="72000" marT="0" marB="0">
                    <a:solidFill>
                      <a:schemeClr val="bg1">
                        <a:lumMod val="85000"/>
                      </a:schemeClr>
                    </a:solidFill>
                  </a:tcPr>
                </a:tc>
                <a:extLst>
                  <a:ext uri="{0D108BD9-81ED-4DB2-BD59-A6C34878D82A}">
                    <a16:rowId xmlns:a16="http://schemas.microsoft.com/office/drawing/2014/main" val="4242879886"/>
                  </a:ext>
                </a:extLst>
              </a:tr>
              <a:tr h="57363">
                <a:tc vMerge="1">
                  <a:txBody>
                    <a:bodyPr/>
                    <a:lstStyle/>
                    <a:p>
                      <a:endParaRPr lang="en-US"/>
                    </a:p>
                  </a:txBody>
                  <a:tcPr/>
                </a:tc>
                <a:tc>
                  <a:txBody>
                    <a:bodyPr/>
                    <a:lstStyle/>
                    <a:p>
                      <a:r>
                        <a:rPr lang="en-US" sz="600" dirty="0" err="1">
                          <a:solidFill>
                            <a:schemeClr val="tx1"/>
                          </a:solidFill>
                        </a:rPr>
                        <a:t>Miljøstyrelsen</a:t>
                      </a:r>
                      <a:r>
                        <a:rPr lang="en-US" sz="600" dirty="0">
                          <a:solidFill>
                            <a:schemeClr val="tx1"/>
                          </a:solidFill>
                        </a:rPr>
                        <a:t> </a:t>
                      </a:r>
                      <a:r>
                        <a:rPr lang="en-US" sz="600" dirty="0">
                          <a:solidFill>
                            <a:srgbClr val="FF0000"/>
                          </a:solidFill>
                        </a:rPr>
                        <a:t>&amp; </a:t>
                      </a:r>
                      <a:r>
                        <a:rPr lang="en-US" sz="600" dirty="0" err="1">
                          <a:solidFill>
                            <a:srgbClr val="FF0000"/>
                          </a:solidFill>
                        </a:rPr>
                        <a:t>Naturstyrelsen</a:t>
                      </a:r>
                      <a:endParaRPr lang="da-DK" sz="600" dirty="0">
                        <a:solidFill>
                          <a:srgbClr val="FF0000"/>
                        </a:solidFill>
                      </a:endParaRPr>
                    </a:p>
                  </a:txBody>
                  <a:tcPr marL="72000" marR="72000" marT="0" marB="0">
                    <a:noFill/>
                  </a:tcPr>
                </a:tc>
                <a:tc>
                  <a:txBody>
                    <a:bodyPr/>
                    <a:lstStyle/>
                    <a:p>
                      <a:r>
                        <a:rPr lang="da-DK" sz="600" dirty="0" err="1">
                          <a:solidFill>
                            <a:schemeClr val="tx1"/>
                          </a:solidFill>
                        </a:rPr>
                        <a:t>Agencie</a:t>
                      </a:r>
                      <a:r>
                        <a:rPr lang="da-DK" sz="600" dirty="0" err="1">
                          <a:solidFill>
                            <a:srgbClr val="FF0000"/>
                          </a:solidFill>
                        </a:rPr>
                        <a:t>s</a:t>
                      </a:r>
                      <a:r>
                        <a:rPr lang="da-DK" sz="600" dirty="0">
                          <a:solidFill>
                            <a:schemeClr val="tx1"/>
                          </a:solidFill>
                        </a:rPr>
                        <a:t> </a:t>
                      </a:r>
                      <a:r>
                        <a:rPr lang="da-DK" sz="600" baseline="0" dirty="0">
                          <a:solidFill>
                            <a:schemeClr val="tx1"/>
                          </a:solidFill>
                        </a:rPr>
                        <a:t>under the Environment </a:t>
                      </a:r>
                      <a:r>
                        <a:rPr lang="da-DK" sz="600" baseline="0" dirty="0" err="1">
                          <a:solidFill>
                            <a:schemeClr val="tx1"/>
                          </a:solidFill>
                        </a:rPr>
                        <a:t>Ministry</a:t>
                      </a:r>
                      <a:endParaRPr lang="da-DK" sz="600" dirty="0">
                        <a:solidFill>
                          <a:schemeClr val="tx1"/>
                        </a:solidFill>
                      </a:endParaRPr>
                    </a:p>
                  </a:txBody>
                  <a:tcPr marL="72000" marR="72000" marT="0" marB="0">
                    <a:noFill/>
                  </a:tcPr>
                </a:tc>
                <a:tc>
                  <a:txBody>
                    <a:bodyPr/>
                    <a:lstStyle/>
                    <a:p>
                      <a:r>
                        <a:rPr lang="en-US" sz="600" dirty="0">
                          <a:solidFill>
                            <a:schemeClr val="tx1"/>
                          </a:solidFill>
                        </a:rPr>
                        <a:t>Can be facilitator of changes</a:t>
                      </a:r>
                      <a:r>
                        <a:rPr lang="en-US" sz="600" baseline="0" dirty="0">
                          <a:solidFill>
                            <a:schemeClr val="tx1"/>
                          </a:solidFill>
                        </a:rPr>
                        <a:t> in service goals and also have interest on water data that deal with environmental regulation. </a:t>
                      </a:r>
                      <a:r>
                        <a:rPr lang="en-US" sz="600" dirty="0">
                          <a:solidFill>
                            <a:schemeClr val="tx1"/>
                          </a:solidFill>
                        </a:rPr>
                        <a:t> </a:t>
                      </a:r>
                      <a:endParaRPr lang="da-DK" sz="600" dirty="0">
                        <a:solidFill>
                          <a:schemeClr val="tx1"/>
                        </a:solidFill>
                      </a:endParaRPr>
                    </a:p>
                  </a:txBody>
                  <a:tcPr marL="72000" marR="72000" marT="0" marB="0">
                    <a:noFill/>
                  </a:tcPr>
                </a:tc>
                <a:extLst>
                  <a:ext uri="{0D108BD9-81ED-4DB2-BD59-A6C34878D82A}">
                    <a16:rowId xmlns:a16="http://schemas.microsoft.com/office/drawing/2014/main" val="3149428764"/>
                  </a:ext>
                </a:extLst>
              </a:tr>
              <a:tr h="57363">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da-DK" sz="600" dirty="0" err="1">
                          <a:solidFill>
                            <a:schemeClr val="tx1"/>
                          </a:solidFill>
                        </a:rPr>
                        <a:t>Other</a:t>
                      </a:r>
                      <a:r>
                        <a:rPr lang="da-DK" sz="600" baseline="0" dirty="0">
                          <a:solidFill>
                            <a:schemeClr val="tx1"/>
                          </a:solidFill>
                        </a:rPr>
                        <a:t> </a:t>
                      </a:r>
                      <a:r>
                        <a:rPr lang="da-DK" sz="600" baseline="0" dirty="0" err="1">
                          <a:solidFill>
                            <a:schemeClr val="tx1"/>
                          </a:solidFill>
                        </a:rPr>
                        <a:t>agencies</a:t>
                      </a:r>
                      <a:endParaRPr lang="da-DK" sz="600" dirty="0">
                        <a:solidFill>
                          <a:schemeClr val="tx1"/>
                        </a:solidFill>
                      </a:endParaRPr>
                    </a:p>
                  </a:txBody>
                  <a:tcPr marL="72000" marR="72000" marT="0" marB="0">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 dirty="0">
                          <a:solidFill>
                            <a:schemeClr val="tx1"/>
                          </a:solidFill>
                        </a:rPr>
                        <a:t>Digitaliseringsstyrelsen; The Danish Road </a:t>
                      </a:r>
                      <a:r>
                        <a:rPr lang="da-DK" sz="600" dirty="0" err="1">
                          <a:solidFill>
                            <a:schemeClr val="tx1"/>
                          </a:solidFill>
                        </a:rPr>
                        <a:t>Directorate</a:t>
                      </a:r>
                      <a:r>
                        <a:rPr lang="da-DK" sz="600" dirty="0">
                          <a:solidFill>
                            <a:schemeClr val="tx1"/>
                          </a:solidFill>
                        </a:rPr>
                        <a:t> (Vejdirektoratet); Landbrugsstyrelsen; Energistyrelsen</a:t>
                      </a:r>
                    </a:p>
                  </a:txBody>
                  <a:tcPr marL="72000" marR="72000" marT="0" marB="0">
                    <a:solidFill>
                      <a:schemeClr val="bg1">
                        <a:lumMod val="85000"/>
                      </a:schemeClr>
                    </a:solidFill>
                  </a:tcPr>
                </a:tc>
                <a:tc>
                  <a:txBody>
                    <a:bodyPr/>
                    <a:lstStyle/>
                    <a:p>
                      <a:r>
                        <a:rPr lang="da-DK" sz="600" dirty="0" err="1">
                          <a:solidFill>
                            <a:schemeClr val="tx1"/>
                          </a:solidFill>
                        </a:rPr>
                        <a:t>Agencies</a:t>
                      </a:r>
                      <a:r>
                        <a:rPr lang="da-DK" sz="600" dirty="0">
                          <a:solidFill>
                            <a:schemeClr val="tx1"/>
                          </a:solidFill>
                        </a:rPr>
                        <a:t> under</a:t>
                      </a:r>
                      <a:r>
                        <a:rPr lang="da-DK" sz="600" baseline="0" dirty="0">
                          <a:solidFill>
                            <a:schemeClr val="tx1"/>
                          </a:solidFill>
                        </a:rPr>
                        <a:t> MDGGE, MT, MFAF &amp; MCEU. </a:t>
                      </a:r>
                      <a:r>
                        <a:rPr lang="da-DK" sz="600" baseline="0" dirty="0" err="1">
                          <a:solidFill>
                            <a:schemeClr val="tx1"/>
                          </a:solidFill>
                        </a:rPr>
                        <a:t>Interest</a:t>
                      </a:r>
                      <a:r>
                        <a:rPr lang="da-DK" sz="600" baseline="0" dirty="0">
                          <a:solidFill>
                            <a:schemeClr val="tx1"/>
                          </a:solidFill>
                        </a:rPr>
                        <a:t> in </a:t>
                      </a:r>
                      <a:r>
                        <a:rPr lang="da-DK" sz="600" baseline="0" dirty="0" err="1">
                          <a:solidFill>
                            <a:schemeClr val="tx1"/>
                          </a:solidFill>
                        </a:rPr>
                        <a:t>water</a:t>
                      </a:r>
                      <a:r>
                        <a:rPr lang="da-DK" sz="600" baseline="0" dirty="0">
                          <a:solidFill>
                            <a:schemeClr val="tx1"/>
                          </a:solidFill>
                        </a:rPr>
                        <a:t> data </a:t>
                      </a:r>
                      <a:r>
                        <a:rPr lang="da-DK" sz="600" baseline="0" dirty="0" err="1">
                          <a:solidFill>
                            <a:schemeClr val="tx1"/>
                          </a:solidFill>
                        </a:rPr>
                        <a:t>that</a:t>
                      </a:r>
                      <a:r>
                        <a:rPr lang="da-DK" sz="600" baseline="0" dirty="0">
                          <a:solidFill>
                            <a:schemeClr val="tx1"/>
                          </a:solidFill>
                        </a:rPr>
                        <a:t> </a:t>
                      </a:r>
                      <a:r>
                        <a:rPr lang="da-DK" sz="600" baseline="0" dirty="0" err="1">
                          <a:solidFill>
                            <a:schemeClr val="tx1"/>
                          </a:solidFill>
                        </a:rPr>
                        <a:t>can</a:t>
                      </a:r>
                      <a:r>
                        <a:rPr lang="da-DK" sz="600" baseline="0" dirty="0">
                          <a:solidFill>
                            <a:schemeClr val="tx1"/>
                          </a:solidFill>
                        </a:rPr>
                        <a:t> support </a:t>
                      </a:r>
                      <a:r>
                        <a:rPr lang="da-DK" sz="600" baseline="0" dirty="0" err="1">
                          <a:solidFill>
                            <a:schemeClr val="tx1"/>
                          </a:solidFill>
                        </a:rPr>
                        <a:t>regulations</a:t>
                      </a:r>
                      <a:r>
                        <a:rPr lang="da-DK" sz="600" baseline="0" dirty="0">
                          <a:solidFill>
                            <a:schemeClr val="tx1"/>
                          </a:solidFill>
                        </a:rPr>
                        <a:t> </a:t>
                      </a:r>
                      <a:r>
                        <a:rPr lang="da-DK" sz="600" baseline="0" dirty="0" err="1">
                          <a:solidFill>
                            <a:schemeClr val="tx1"/>
                          </a:solidFill>
                        </a:rPr>
                        <a:t>within</a:t>
                      </a:r>
                      <a:r>
                        <a:rPr lang="da-DK" sz="600" baseline="0" dirty="0">
                          <a:solidFill>
                            <a:schemeClr val="tx1"/>
                          </a:solidFill>
                        </a:rPr>
                        <a:t> </a:t>
                      </a:r>
                      <a:r>
                        <a:rPr lang="da-DK" sz="600" baseline="0" dirty="0" err="1">
                          <a:solidFill>
                            <a:schemeClr val="tx1"/>
                          </a:solidFill>
                        </a:rPr>
                        <a:t>their</a:t>
                      </a:r>
                      <a:r>
                        <a:rPr lang="da-DK" sz="600" baseline="0" dirty="0">
                          <a:solidFill>
                            <a:schemeClr val="tx1"/>
                          </a:solidFill>
                        </a:rPr>
                        <a:t> </a:t>
                      </a:r>
                      <a:r>
                        <a:rPr lang="da-DK" sz="600" baseline="0" dirty="0" err="1">
                          <a:solidFill>
                            <a:schemeClr val="tx1"/>
                          </a:solidFill>
                        </a:rPr>
                        <a:t>resort</a:t>
                      </a:r>
                      <a:r>
                        <a:rPr lang="da-DK" sz="600" baseline="0" dirty="0">
                          <a:solidFill>
                            <a:schemeClr val="tx1"/>
                          </a:solidFill>
                        </a:rPr>
                        <a:t> </a:t>
                      </a:r>
                      <a:r>
                        <a:rPr lang="da-DK" sz="600" baseline="0" dirty="0" err="1">
                          <a:solidFill>
                            <a:schemeClr val="tx1"/>
                          </a:solidFill>
                        </a:rPr>
                        <a:t>area</a:t>
                      </a:r>
                      <a:r>
                        <a:rPr lang="da-DK" sz="600" baseline="0" dirty="0">
                          <a:solidFill>
                            <a:schemeClr val="tx1"/>
                          </a:solidFill>
                        </a:rPr>
                        <a:t>.</a:t>
                      </a:r>
                      <a:endParaRPr lang="da-DK" sz="600" dirty="0">
                        <a:solidFill>
                          <a:schemeClr val="tx1"/>
                        </a:solidFill>
                      </a:endParaRPr>
                    </a:p>
                  </a:txBody>
                  <a:tcPr marL="72000" marR="72000" marT="0" marB="0">
                    <a:solidFill>
                      <a:schemeClr val="bg1">
                        <a:lumMod val="85000"/>
                      </a:schemeClr>
                    </a:solidFill>
                  </a:tcPr>
                </a:tc>
                <a:extLst>
                  <a:ext uri="{0D108BD9-81ED-4DB2-BD59-A6C34878D82A}">
                    <a16:rowId xmlns:a16="http://schemas.microsoft.com/office/drawing/2014/main" val="349468454"/>
                  </a:ext>
                </a:extLst>
              </a:tr>
              <a:tr h="163357">
                <a:tc vMerge="1">
                  <a:txBody>
                    <a:bodyPr/>
                    <a:lstStyle/>
                    <a:p>
                      <a:endParaRPr lang="da-DK" sz="800" dirty="0">
                        <a:solidFill>
                          <a:schemeClr val="tx1"/>
                        </a:solidFill>
                      </a:endParaRPr>
                    </a:p>
                  </a:txBody>
                  <a:tcPr marL="72000" marR="72000" marT="0" marB="0">
                    <a:solidFill>
                      <a:schemeClr val="bg1"/>
                    </a:solidFill>
                  </a:tcPr>
                </a:tc>
                <a:tc>
                  <a:txBody>
                    <a:bodyPr/>
                    <a:lstStyle/>
                    <a:p>
                      <a:r>
                        <a:rPr lang="en-US" sz="600" dirty="0" err="1">
                          <a:solidFill>
                            <a:schemeClr val="tx1"/>
                          </a:solidFill>
                        </a:rPr>
                        <a:t>Forsyningssekretariatet</a:t>
                      </a:r>
                      <a:r>
                        <a:rPr lang="en-US" sz="600" dirty="0">
                          <a:solidFill>
                            <a:schemeClr val="tx1"/>
                          </a:solidFill>
                        </a:rPr>
                        <a:t> (Utility Secretariat</a:t>
                      </a:r>
                      <a:r>
                        <a:rPr lang="en-US" sz="600" baseline="0" dirty="0">
                          <a:solidFill>
                            <a:schemeClr val="tx1"/>
                          </a:solidFill>
                        </a:rPr>
                        <a:t>)</a:t>
                      </a:r>
                      <a:endParaRPr lang="da-DK" sz="600" dirty="0">
                        <a:solidFill>
                          <a:schemeClr val="tx1"/>
                        </a:solidFill>
                      </a:endParaRP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 dirty="0" err="1">
                          <a:solidFill>
                            <a:schemeClr val="tx1"/>
                          </a:solidFill>
                        </a:rPr>
                        <a:t>Officially</a:t>
                      </a:r>
                      <a:r>
                        <a:rPr lang="da-DK" sz="600" dirty="0">
                          <a:solidFill>
                            <a:schemeClr val="tx1"/>
                          </a:solidFill>
                        </a:rPr>
                        <a:t> </a:t>
                      </a:r>
                      <a:r>
                        <a:rPr lang="da-DK" sz="600" dirty="0" err="1">
                          <a:solidFill>
                            <a:schemeClr val="tx1"/>
                          </a:solidFill>
                        </a:rPr>
                        <a:t>called</a:t>
                      </a:r>
                      <a:r>
                        <a:rPr lang="da-DK" sz="600" dirty="0">
                          <a:solidFill>
                            <a:schemeClr val="tx1"/>
                          </a:solidFill>
                        </a:rPr>
                        <a:t> ”Vandtilsynet”. Unit under the Konkurrence- og Forbrugerstyrelse. </a:t>
                      </a:r>
                    </a:p>
                  </a:txBody>
                  <a:tcPr marL="72000" marR="72000" marT="0" marB="0">
                    <a:noFill/>
                  </a:tcPr>
                </a:tc>
                <a:tc>
                  <a:txBody>
                    <a:bodyPr/>
                    <a:lstStyle/>
                    <a:p>
                      <a:r>
                        <a:rPr lang="en-US" sz="600" dirty="0">
                          <a:solidFill>
                            <a:schemeClr val="tx1"/>
                          </a:solidFill>
                        </a:rPr>
                        <a:t>I</a:t>
                      </a:r>
                      <a:r>
                        <a:rPr lang="en-US" sz="600" baseline="0" dirty="0">
                          <a:solidFill>
                            <a:schemeClr val="tx1"/>
                          </a:solidFill>
                        </a:rPr>
                        <a:t>n charge of the efficiency requirements and assessments of water utilities. Interested on water data related to these requirements. </a:t>
                      </a:r>
                      <a:endParaRPr lang="da-DK" sz="600" dirty="0">
                        <a:solidFill>
                          <a:schemeClr val="tx1"/>
                        </a:solidFill>
                      </a:endParaRPr>
                    </a:p>
                  </a:txBody>
                  <a:tcPr marL="72000" marR="72000" marT="0" marB="0">
                    <a:noFill/>
                  </a:tcPr>
                </a:tc>
                <a:extLst>
                  <a:ext uri="{0D108BD9-81ED-4DB2-BD59-A6C34878D82A}">
                    <a16:rowId xmlns:a16="http://schemas.microsoft.com/office/drawing/2014/main" val="3899713905"/>
                  </a:ext>
                </a:extLst>
              </a:tr>
              <a:tr h="124493">
                <a:tc rowSpan="7">
                  <a:txBody>
                    <a:bodyPr/>
                    <a:lstStyle/>
                    <a:p>
                      <a:r>
                        <a:rPr lang="da-DK" sz="600" dirty="0" err="1">
                          <a:solidFill>
                            <a:schemeClr val="tx1"/>
                          </a:solidFill>
                        </a:rPr>
                        <a:t>Interest</a:t>
                      </a:r>
                      <a:r>
                        <a:rPr lang="da-DK" sz="600" dirty="0">
                          <a:solidFill>
                            <a:schemeClr val="tx1"/>
                          </a:solidFill>
                        </a:rPr>
                        <a:t> organisations</a:t>
                      </a:r>
                    </a:p>
                  </a:txBody>
                  <a:tcPr marL="72000" marR="72000" marT="0" marB="0">
                    <a:solidFill>
                      <a:schemeClr val="bg1">
                        <a:lumMod val="85000"/>
                      </a:schemeClr>
                    </a:solidFill>
                  </a:tcPr>
                </a:tc>
                <a:tc>
                  <a:txBody>
                    <a:bodyPr/>
                    <a:lstStyle/>
                    <a:p>
                      <a:r>
                        <a:rPr lang="en-US" sz="600" dirty="0">
                          <a:solidFill>
                            <a:schemeClr val="tx1"/>
                          </a:solidFill>
                        </a:rPr>
                        <a:t>Water Valley Denmark </a:t>
                      </a:r>
                      <a:endParaRPr lang="da-DK" sz="600" dirty="0">
                        <a:solidFill>
                          <a:schemeClr val="tx1"/>
                        </a:solidFill>
                      </a:endParaRPr>
                    </a:p>
                  </a:txBody>
                  <a:tcPr marL="72000" marR="72000" marT="0" marB="0">
                    <a:noFill/>
                  </a:tcPr>
                </a:tc>
                <a:tc>
                  <a:txBody>
                    <a:bodyPr/>
                    <a:lstStyle/>
                    <a:p>
                      <a:r>
                        <a:rPr lang="da-DK" sz="600" dirty="0" err="1">
                          <a:solidFill>
                            <a:schemeClr val="tx1"/>
                          </a:solidFill>
                        </a:rPr>
                        <a:t>Ofice</a:t>
                      </a:r>
                      <a:r>
                        <a:rPr lang="da-DK" sz="600" baseline="0" dirty="0">
                          <a:solidFill>
                            <a:schemeClr val="tx1"/>
                          </a:solidFill>
                        </a:rPr>
                        <a:t> in Aarhus, private </a:t>
                      </a:r>
                      <a:r>
                        <a:rPr lang="da-DK" sz="600" baseline="0" dirty="0" err="1">
                          <a:solidFill>
                            <a:schemeClr val="tx1"/>
                          </a:solidFill>
                        </a:rPr>
                        <a:t>interest</a:t>
                      </a:r>
                      <a:r>
                        <a:rPr lang="da-DK" sz="600" baseline="0" dirty="0">
                          <a:solidFill>
                            <a:schemeClr val="tx1"/>
                          </a:solidFill>
                        </a:rPr>
                        <a:t> organisation</a:t>
                      </a:r>
                      <a:endParaRPr lang="da-DK" sz="600" dirty="0">
                        <a:solidFill>
                          <a:schemeClr val="tx1"/>
                        </a:solidFill>
                      </a:endParaRPr>
                    </a:p>
                  </a:txBody>
                  <a:tcPr marL="72000" marR="72000" marT="0" marB="0">
                    <a:noFill/>
                  </a:tcPr>
                </a:tc>
                <a:tc>
                  <a:txBody>
                    <a:bodyPr/>
                    <a:lstStyle/>
                    <a:p>
                      <a:r>
                        <a:rPr lang="en-US" sz="600" dirty="0">
                          <a:solidFill>
                            <a:schemeClr val="tx1"/>
                          </a:solidFill>
                        </a:rPr>
                        <a:t>Is a</a:t>
                      </a:r>
                      <a:r>
                        <a:rPr lang="en-US" sz="600" baseline="0" dirty="0">
                          <a:solidFill>
                            <a:schemeClr val="tx1"/>
                          </a:solidFill>
                        </a:rPr>
                        <a:t> key interest organization driving the Water Data Space project. Founded by a range of (mainly large) private water technology companies and utility companies.</a:t>
                      </a:r>
                      <a:endParaRPr lang="da-DK" sz="600" dirty="0">
                        <a:solidFill>
                          <a:schemeClr val="tx1"/>
                        </a:solidFill>
                      </a:endParaRPr>
                    </a:p>
                  </a:txBody>
                  <a:tcPr marL="72000" marR="72000" marT="0" marB="0">
                    <a:noFill/>
                  </a:tcPr>
                </a:tc>
                <a:extLst>
                  <a:ext uri="{0D108BD9-81ED-4DB2-BD59-A6C34878D82A}">
                    <a16:rowId xmlns:a16="http://schemas.microsoft.com/office/drawing/2014/main" val="1384351764"/>
                  </a:ext>
                </a:extLst>
              </a:tr>
              <a:tr h="144016">
                <a:tc vMerge="1">
                  <a:txBody>
                    <a:bodyPr/>
                    <a:lstStyle/>
                    <a:p>
                      <a:endParaRPr lang="da-DK" sz="800" dirty="0">
                        <a:solidFill>
                          <a:schemeClr val="tx1"/>
                        </a:solidFill>
                      </a:endParaRPr>
                    </a:p>
                  </a:txBody>
                  <a:tcPr marL="72000" marR="72000" marT="0" marB="0">
                    <a:solidFill>
                      <a:schemeClr val="bg1"/>
                    </a:solidFill>
                  </a:tcPr>
                </a:tc>
                <a:tc>
                  <a:txBody>
                    <a:bodyPr/>
                    <a:lstStyle/>
                    <a:p>
                      <a:r>
                        <a:rPr lang="en-US" sz="600" dirty="0">
                          <a:solidFill>
                            <a:schemeClr val="tx1"/>
                          </a:solidFill>
                        </a:rPr>
                        <a:t>CLEAN</a:t>
                      </a:r>
                      <a:endParaRPr lang="da-DK" sz="600" dirty="0">
                        <a:solidFill>
                          <a:schemeClr val="tx1"/>
                        </a:solidFill>
                      </a:endParaRPr>
                    </a:p>
                  </a:txBody>
                  <a:tcPr marL="72000" marR="72000" marT="0" marB="0">
                    <a:noFill/>
                  </a:tcPr>
                </a:tc>
                <a:tc>
                  <a:txBody>
                    <a:bodyPr/>
                    <a:lstStyle/>
                    <a:p>
                      <a:r>
                        <a:rPr lang="da-DK" sz="600" dirty="0">
                          <a:solidFill>
                            <a:schemeClr val="tx1"/>
                          </a:solidFill>
                        </a:rPr>
                        <a:t>Offices</a:t>
                      </a:r>
                      <a:r>
                        <a:rPr lang="da-DK" sz="600" baseline="0" dirty="0">
                          <a:solidFill>
                            <a:schemeClr val="tx1"/>
                          </a:solidFill>
                        </a:rPr>
                        <a:t> </a:t>
                      </a:r>
                      <a:r>
                        <a:rPr lang="da-DK" sz="600" baseline="0" dirty="0" err="1">
                          <a:solidFill>
                            <a:schemeClr val="tx1"/>
                          </a:solidFill>
                        </a:rPr>
                        <a:t>thoughout</a:t>
                      </a:r>
                      <a:r>
                        <a:rPr lang="da-DK" sz="600" baseline="0" dirty="0">
                          <a:solidFill>
                            <a:schemeClr val="tx1"/>
                          </a:solidFill>
                        </a:rPr>
                        <a:t> DK, has 5 </a:t>
                      </a:r>
                      <a:r>
                        <a:rPr lang="da-DK" sz="600" baseline="0" dirty="0" err="1">
                          <a:solidFill>
                            <a:schemeClr val="tx1"/>
                          </a:solidFill>
                        </a:rPr>
                        <a:t>focus</a:t>
                      </a:r>
                      <a:r>
                        <a:rPr lang="da-DK" sz="600" baseline="0" dirty="0">
                          <a:solidFill>
                            <a:schemeClr val="tx1"/>
                          </a:solidFill>
                        </a:rPr>
                        <a:t> </a:t>
                      </a:r>
                      <a:r>
                        <a:rPr lang="da-DK" sz="600" baseline="0" dirty="0" err="1">
                          <a:solidFill>
                            <a:schemeClr val="tx1"/>
                          </a:solidFill>
                        </a:rPr>
                        <a:t>areas</a:t>
                      </a:r>
                      <a:r>
                        <a:rPr lang="da-DK" sz="600" baseline="0" dirty="0">
                          <a:solidFill>
                            <a:schemeClr val="tx1"/>
                          </a:solidFill>
                        </a:rPr>
                        <a:t> + </a:t>
                      </a:r>
                      <a:r>
                        <a:rPr lang="da-DK" sz="600" baseline="0" dirty="0" err="1">
                          <a:solidFill>
                            <a:schemeClr val="tx1"/>
                          </a:solidFill>
                        </a:rPr>
                        <a:t>internationalisation</a:t>
                      </a:r>
                      <a:endParaRPr lang="da-DK" sz="600" dirty="0">
                        <a:solidFill>
                          <a:schemeClr val="tx1"/>
                        </a:solidFill>
                      </a:endParaRPr>
                    </a:p>
                  </a:txBody>
                  <a:tcPr marL="72000" marR="7200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tx1"/>
                          </a:solidFill>
                        </a:rPr>
                        <a:t>The (national)</a:t>
                      </a:r>
                      <a:r>
                        <a:rPr lang="en-US" sz="600" baseline="0" dirty="0">
                          <a:solidFill>
                            <a:schemeClr val="tx1"/>
                          </a:solidFill>
                        </a:rPr>
                        <a:t> </a:t>
                      </a:r>
                      <a:r>
                        <a:rPr lang="en-US" sz="600" dirty="0">
                          <a:solidFill>
                            <a:schemeClr val="tx1"/>
                          </a:solidFill>
                        </a:rPr>
                        <a:t>cluster organization in environmental technology,</a:t>
                      </a:r>
                      <a:r>
                        <a:rPr lang="en-US" sz="600" baseline="0" dirty="0">
                          <a:solidFill>
                            <a:schemeClr val="tx1"/>
                          </a:solidFill>
                        </a:rPr>
                        <a:t> managing the </a:t>
                      </a:r>
                      <a:r>
                        <a:rPr lang="en-US" sz="600" dirty="0" err="1">
                          <a:solidFill>
                            <a:schemeClr val="tx1"/>
                          </a:solidFill>
                        </a:rPr>
                        <a:t>Erhvervsfyrtårn</a:t>
                      </a:r>
                      <a:r>
                        <a:rPr lang="en-US" sz="600" dirty="0">
                          <a:solidFill>
                            <a:schemeClr val="tx1"/>
                          </a:solidFill>
                        </a:rPr>
                        <a:t> for </a:t>
                      </a:r>
                      <a:r>
                        <a:rPr lang="en-US" sz="600" dirty="0" err="1">
                          <a:solidFill>
                            <a:schemeClr val="tx1"/>
                          </a:solidFill>
                        </a:rPr>
                        <a:t>vandteknologi</a:t>
                      </a:r>
                      <a:r>
                        <a:rPr lang="en-US" sz="600" dirty="0">
                          <a:solidFill>
                            <a:schemeClr val="tx1"/>
                          </a:solidFill>
                        </a:rPr>
                        <a:t>.</a:t>
                      </a:r>
                      <a:r>
                        <a:rPr lang="en-US" sz="600" baseline="0" dirty="0">
                          <a:solidFill>
                            <a:schemeClr val="tx1"/>
                          </a:solidFill>
                        </a:rPr>
                        <a:t> Has important knowledge and data on SMEs in the field of water technology. </a:t>
                      </a:r>
                      <a:r>
                        <a:rPr lang="da-DK" sz="600" baseline="0" dirty="0">
                          <a:solidFill>
                            <a:schemeClr val="tx1"/>
                          </a:solidFill>
                        </a:rPr>
                        <a:t>Has </a:t>
                      </a:r>
                      <a:r>
                        <a:rPr lang="da-DK" sz="600" baseline="0" dirty="0" err="1">
                          <a:solidFill>
                            <a:schemeClr val="tx1"/>
                          </a:solidFill>
                        </a:rPr>
                        <a:t>both</a:t>
                      </a:r>
                      <a:r>
                        <a:rPr lang="da-DK" sz="600" baseline="0" dirty="0">
                          <a:solidFill>
                            <a:schemeClr val="tx1"/>
                          </a:solidFill>
                        </a:rPr>
                        <a:t> national and international </a:t>
                      </a:r>
                      <a:r>
                        <a:rPr lang="da-DK" sz="600" baseline="0" dirty="0" err="1">
                          <a:solidFill>
                            <a:schemeClr val="tx1"/>
                          </a:solidFill>
                        </a:rPr>
                        <a:t>focus</a:t>
                      </a:r>
                      <a:r>
                        <a:rPr lang="da-DK" sz="600" baseline="0" dirty="0">
                          <a:solidFill>
                            <a:schemeClr val="tx1"/>
                          </a:solidFill>
                        </a:rPr>
                        <a:t>, </a:t>
                      </a:r>
                      <a:r>
                        <a:rPr lang="da-DK" sz="600" baseline="0" dirty="0" err="1">
                          <a:solidFill>
                            <a:schemeClr val="tx1"/>
                          </a:solidFill>
                        </a:rPr>
                        <a:t>digitalization</a:t>
                      </a:r>
                      <a:r>
                        <a:rPr lang="da-DK" sz="600" baseline="0" dirty="0">
                          <a:solidFill>
                            <a:schemeClr val="tx1"/>
                          </a:solidFill>
                        </a:rPr>
                        <a:t> is a </a:t>
                      </a:r>
                      <a:r>
                        <a:rPr lang="da-DK" sz="600" baseline="0" dirty="0" err="1">
                          <a:solidFill>
                            <a:schemeClr val="tx1"/>
                          </a:solidFill>
                        </a:rPr>
                        <a:t>cross-cutting</a:t>
                      </a:r>
                      <a:r>
                        <a:rPr lang="da-DK" sz="600" baseline="0" dirty="0">
                          <a:solidFill>
                            <a:schemeClr val="tx1"/>
                          </a:solidFill>
                        </a:rPr>
                        <a:t> </a:t>
                      </a:r>
                      <a:r>
                        <a:rPr lang="da-DK" sz="600" baseline="0" dirty="0" err="1">
                          <a:solidFill>
                            <a:schemeClr val="tx1"/>
                          </a:solidFill>
                        </a:rPr>
                        <a:t>activity</a:t>
                      </a:r>
                      <a:r>
                        <a:rPr lang="da-DK" sz="600" baseline="0" dirty="0">
                          <a:solidFill>
                            <a:schemeClr val="tx1"/>
                          </a:solidFill>
                        </a:rPr>
                        <a:t>, </a:t>
                      </a:r>
                      <a:r>
                        <a:rPr lang="da-DK" sz="600" baseline="0" dirty="0" err="1">
                          <a:solidFill>
                            <a:schemeClr val="tx1"/>
                          </a:solidFill>
                        </a:rPr>
                        <a:t>across</a:t>
                      </a:r>
                      <a:r>
                        <a:rPr lang="da-DK" sz="600" baseline="0" dirty="0">
                          <a:solidFill>
                            <a:schemeClr val="tx1"/>
                          </a:solidFill>
                        </a:rPr>
                        <a:t> </a:t>
                      </a:r>
                      <a:r>
                        <a:rPr lang="da-DK" sz="600" baseline="0" dirty="0" err="1">
                          <a:solidFill>
                            <a:schemeClr val="tx1"/>
                          </a:solidFill>
                        </a:rPr>
                        <a:t>five</a:t>
                      </a:r>
                      <a:r>
                        <a:rPr lang="da-DK" sz="600" baseline="0" dirty="0">
                          <a:solidFill>
                            <a:schemeClr val="tx1"/>
                          </a:solidFill>
                        </a:rPr>
                        <a:t> </a:t>
                      </a:r>
                      <a:r>
                        <a:rPr lang="da-DK" sz="600" baseline="0" dirty="0" err="1">
                          <a:solidFill>
                            <a:schemeClr val="tx1"/>
                          </a:solidFill>
                        </a:rPr>
                        <a:t>thematic</a:t>
                      </a:r>
                      <a:r>
                        <a:rPr lang="da-DK" sz="600" baseline="0" dirty="0">
                          <a:solidFill>
                            <a:schemeClr val="tx1"/>
                          </a:solidFill>
                        </a:rPr>
                        <a:t> </a:t>
                      </a:r>
                      <a:r>
                        <a:rPr lang="da-DK" sz="600" baseline="0" dirty="0" err="1">
                          <a:solidFill>
                            <a:schemeClr val="tx1"/>
                          </a:solidFill>
                        </a:rPr>
                        <a:t>focus</a:t>
                      </a:r>
                      <a:r>
                        <a:rPr lang="da-DK" sz="600" baseline="0" dirty="0">
                          <a:solidFill>
                            <a:schemeClr val="tx1"/>
                          </a:solidFill>
                        </a:rPr>
                        <a:t> </a:t>
                      </a:r>
                      <a:r>
                        <a:rPr lang="da-DK" sz="600" baseline="0" dirty="0" err="1">
                          <a:solidFill>
                            <a:schemeClr val="tx1"/>
                          </a:solidFill>
                        </a:rPr>
                        <a:t>areas</a:t>
                      </a:r>
                      <a:endParaRPr lang="da-DK" sz="600" dirty="0">
                        <a:solidFill>
                          <a:schemeClr val="tx1"/>
                        </a:solidFill>
                      </a:endParaRPr>
                    </a:p>
                  </a:txBody>
                  <a:tcPr marL="72000" marR="72000" marT="0" marB="0">
                    <a:noFill/>
                  </a:tcPr>
                </a:tc>
                <a:extLst>
                  <a:ext uri="{0D108BD9-81ED-4DB2-BD59-A6C34878D82A}">
                    <a16:rowId xmlns:a16="http://schemas.microsoft.com/office/drawing/2014/main" val="4012306135"/>
                  </a:ext>
                </a:extLst>
              </a:tr>
              <a:tr h="177160">
                <a:tc vMerge="1">
                  <a:txBody>
                    <a:bodyPr/>
                    <a:lstStyle/>
                    <a:p>
                      <a:endParaRPr lang="da-DK" sz="800" dirty="0">
                        <a:solidFill>
                          <a:schemeClr val="tx1"/>
                        </a:solidFill>
                      </a:endParaRPr>
                    </a:p>
                  </a:txBody>
                  <a:tcPr marL="72000" marR="72000" marT="0" marB="0">
                    <a:solidFill>
                      <a:schemeClr val="bg1"/>
                    </a:solidFill>
                  </a:tcPr>
                </a:tc>
                <a:tc>
                  <a:txBody>
                    <a:bodyPr/>
                    <a:lstStyle/>
                    <a:p>
                      <a:r>
                        <a:rPr lang="en-US" sz="600" dirty="0" err="1">
                          <a:solidFill>
                            <a:schemeClr val="tx1"/>
                          </a:solidFill>
                        </a:rPr>
                        <a:t>Erhvervsfyrtårn</a:t>
                      </a:r>
                      <a:r>
                        <a:rPr lang="en-US" sz="600" dirty="0">
                          <a:solidFill>
                            <a:schemeClr val="tx1"/>
                          </a:solidFill>
                        </a:rPr>
                        <a:t> for </a:t>
                      </a:r>
                      <a:r>
                        <a:rPr lang="en-US" sz="600" dirty="0" err="1">
                          <a:solidFill>
                            <a:schemeClr val="tx1"/>
                          </a:solidFill>
                        </a:rPr>
                        <a:t>vandteknologi</a:t>
                      </a:r>
                      <a:r>
                        <a:rPr lang="en-US" sz="600" dirty="0">
                          <a:solidFill>
                            <a:schemeClr val="tx1"/>
                          </a:solidFill>
                        </a:rPr>
                        <a:t> </a:t>
                      </a:r>
                      <a:endParaRPr lang="da-DK" sz="600" dirty="0">
                        <a:solidFill>
                          <a:schemeClr val="tx1"/>
                        </a:solidFill>
                      </a:endParaRPr>
                    </a:p>
                  </a:txBody>
                  <a:tcPr marL="72000" marR="72000" marT="0" marB="0">
                    <a:noFill/>
                  </a:tcPr>
                </a:tc>
                <a:tc>
                  <a:txBody>
                    <a:bodyPr/>
                    <a:lstStyle/>
                    <a:p>
                      <a:r>
                        <a:rPr lang="da-DK" sz="600" dirty="0">
                          <a:solidFill>
                            <a:schemeClr val="tx1"/>
                          </a:solidFill>
                        </a:rPr>
                        <a:t>Styregruppe </a:t>
                      </a:r>
                      <a:r>
                        <a:rPr lang="da-DK" sz="600" dirty="0" err="1">
                          <a:solidFill>
                            <a:schemeClr val="tx1"/>
                          </a:solidFill>
                        </a:rPr>
                        <a:t>consisting</a:t>
                      </a:r>
                      <a:r>
                        <a:rPr lang="da-DK" sz="600" dirty="0">
                          <a:solidFill>
                            <a:schemeClr val="tx1"/>
                          </a:solidFill>
                        </a:rPr>
                        <a:t> of: CLEAN, WVDK, </a:t>
                      </a:r>
                      <a:r>
                        <a:rPr lang="da-DK" sz="600" dirty="0" err="1">
                          <a:solidFill>
                            <a:schemeClr val="tx1"/>
                          </a:solidFill>
                        </a:rPr>
                        <a:t>Klimatorium</a:t>
                      </a:r>
                      <a:r>
                        <a:rPr lang="da-DK" sz="600" dirty="0">
                          <a:solidFill>
                            <a:schemeClr val="tx1"/>
                          </a:solidFill>
                        </a:rPr>
                        <a:t>, Aarhus Kommune, Aarhus Universitet, VIA, Lemvig Kommune, Region Midtjylland, Erhvervshus</a:t>
                      </a:r>
                      <a:r>
                        <a:rPr lang="da-DK" sz="600" baseline="0" dirty="0">
                          <a:solidFill>
                            <a:schemeClr val="tx1"/>
                          </a:solidFill>
                        </a:rPr>
                        <a:t> Midtjylland</a:t>
                      </a:r>
                      <a:endParaRPr lang="da-DK" sz="600" dirty="0">
                        <a:solidFill>
                          <a:schemeClr val="tx1"/>
                        </a:solidFill>
                      </a:endParaRPr>
                    </a:p>
                  </a:txBody>
                  <a:tcPr marL="72000" marR="72000" marT="0" marB="0">
                    <a:noFill/>
                  </a:tcPr>
                </a:tc>
                <a:tc>
                  <a:txBody>
                    <a:bodyPr/>
                    <a:lstStyle/>
                    <a:p>
                      <a:r>
                        <a:rPr lang="en-US" sz="600" dirty="0">
                          <a:solidFill>
                            <a:schemeClr val="tx1"/>
                          </a:solidFill>
                        </a:rPr>
                        <a:t>Currently, a project og one year duration</a:t>
                      </a:r>
                      <a:r>
                        <a:rPr lang="en-US" sz="600" baseline="0" dirty="0">
                          <a:solidFill>
                            <a:schemeClr val="tx1"/>
                          </a:solidFill>
                        </a:rPr>
                        <a:t> (May 2022 – August 2023) with finding from REACT</a:t>
                      </a:r>
                      <a:r>
                        <a:rPr lang="en-US" sz="600" dirty="0">
                          <a:solidFill>
                            <a:schemeClr val="tx1"/>
                          </a:solidFill>
                        </a:rPr>
                        <a:t>. Currently an</a:t>
                      </a:r>
                      <a:r>
                        <a:rPr lang="en-US" sz="600" baseline="0" dirty="0">
                          <a:solidFill>
                            <a:schemeClr val="tx1"/>
                          </a:solidFill>
                        </a:rPr>
                        <a:t> application for 2</a:t>
                      </a:r>
                      <a:r>
                        <a:rPr lang="en-US" sz="600" baseline="30000" dirty="0">
                          <a:solidFill>
                            <a:schemeClr val="tx1"/>
                          </a:solidFill>
                        </a:rPr>
                        <a:t>nd</a:t>
                      </a:r>
                      <a:r>
                        <a:rPr lang="en-US" sz="600" baseline="0" dirty="0">
                          <a:solidFill>
                            <a:schemeClr val="tx1"/>
                          </a:solidFill>
                        </a:rPr>
                        <a:t> round REACT-funding is being prepared. It is currently unclear how the local-regional-national focus will be.</a:t>
                      </a:r>
                      <a:endParaRPr lang="da-DK" sz="600" dirty="0">
                        <a:solidFill>
                          <a:schemeClr val="tx1"/>
                        </a:solidFill>
                      </a:endParaRPr>
                    </a:p>
                  </a:txBody>
                  <a:tcPr marL="72000" marR="72000" marT="0" marB="0">
                    <a:noFill/>
                  </a:tcPr>
                </a:tc>
                <a:extLst>
                  <a:ext uri="{0D108BD9-81ED-4DB2-BD59-A6C34878D82A}">
                    <a16:rowId xmlns:a16="http://schemas.microsoft.com/office/drawing/2014/main" val="2658459900"/>
                  </a:ext>
                </a:extLst>
              </a:tr>
              <a:tr h="144000">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da-DK" sz="600" dirty="0">
                          <a:solidFill>
                            <a:schemeClr val="tx1"/>
                          </a:solidFill>
                        </a:rPr>
                        <a:t>DANVA, Danske Vandværker</a:t>
                      </a:r>
                    </a:p>
                  </a:txBody>
                  <a:tcPr marL="72000" marR="72000" marT="0" marB="0">
                    <a:noFill/>
                  </a:tcPr>
                </a:tc>
                <a:tc>
                  <a:txBody>
                    <a:bodyPr/>
                    <a:lstStyle/>
                    <a:p>
                      <a:r>
                        <a:rPr lang="da-DK" sz="600" dirty="0">
                          <a:solidFill>
                            <a:schemeClr val="tx1"/>
                          </a:solidFill>
                        </a:rPr>
                        <a:t>National</a:t>
                      </a:r>
                      <a:r>
                        <a:rPr lang="da-DK" sz="600" baseline="0" dirty="0">
                          <a:solidFill>
                            <a:schemeClr val="tx1"/>
                          </a:solidFill>
                        </a:rPr>
                        <a:t> Danish </a:t>
                      </a:r>
                      <a:r>
                        <a:rPr lang="da-DK" sz="600" baseline="0" dirty="0">
                          <a:solidFill>
                            <a:srgbClr val="FF0000"/>
                          </a:solidFill>
                        </a:rPr>
                        <a:t>(private) </a:t>
                      </a:r>
                      <a:r>
                        <a:rPr lang="da-DK" sz="600" baseline="0" dirty="0" err="1">
                          <a:solidFill>
                            <a:srgbClr val="FF0000"/>
                          </a:solidFill>
                        </a:rPr>
                        <a:t>interest</a:t>
                      </a:r>
                      <a:r>
                        <a:rPr lang="da-DK" sz="600" baseline="0" dirty="0">
                          <a:solidFill>
                            <a:srgbClr val="FF0000"/>
                          </a:solidFill>
                        </a:rPr>
                        <a:t> </a:t>
                      </a:r>
                      <a:r>
                        <a:rPr lang="da-DK" sz="600" baseline="0" dirty="0">
                          <a:solidFill>
                            <a:schemeClr val="tx1"/>
                          </a:solidFill>
                        </a:rPr>
                        <a:t>organisations of public and private </a:t>
                      </a:r>
                      <a:r>
                        <a:rPr lang="da-DK" sz="600" baseline="0" dirty="0" err="1">
                          <a:solidFill>
                            <a:schemeClr val="tx1"/>
                          </a:solidFill>
                        </a:rPr>
                        <a:t>water</a:t>
                      </a:r>
                      <a:r>
                        <a:rPr lang="da-DK" sz="600" baseline="0" dirty="0">
                          <a:solidFill>
                            <a:schemeClr val="tx1"/>
                          </a:solidFill>
                        </a:rPr>
                        <a:t> </a:t>
                      </a:r>
                      <a:r>
                        <a:rPr lang="da-DK" sz="600" baseline="0" dirty="0" err="1">
                          <a:solidFill>
                            <a:schemeClr val="tx1"/>
                          </a:solidFill>
                        </a:rPr>
                        <a:t>utility</a:t>
                      </a:r>
                      <a:r>
                        <a:rPr lang="da-DK" sz="600" baseline="0" dirty="0">
                          <a:solidFill>
                            <a:schemeClr val="tx1"/>
                          </a:solidFill>
                        </a:rPr>
                        <a:t> </a:t>
                      </a:r>
                      <a:r>
                        <a:rPr lang="da-DK" sz="600" baseline="0" dirty="0" err="1">
                          <a:solidFill>
                            <a:schemeClr val="tx1"/>
                          </a:solidFill>
                        </a:rPr>
                        <a:t>companies</a:t>
                      </a:r>
                      <a:endParaRPr lang="da-DK" sz="600" dirty="0">
                        <a:solidFill>
                          <a:schemeClr val="tx1"/>
                        </a:solidFill>
                      </a:endParaRPr>
                    </a:p>
                  </a:txBody>
                  <a:tcPr marL="72000" marR="72000" marT="0" marB="0">
                    <a:noFill/>
                  </a:tcPr>
                </a:tc>
                <a:tc>
                  <a:txBody>
                    <a:bodyPr/>
                    <a:lstStyle/>
                    <a:p>
                      <a:r>
                        <a:rPr lang="da-DK" sz="600" dirty="0" err="1">
                          <a:solidFill>
                            <a:schemeClr val="tx1"/>
                          </a:solidFill>
                        </a:rPr>
                        <a:t>DANVA’s</a:t>
                      </a:r>
                      <a:r>
                        <a:rPr lang="da-DK" sz="600" dirty="0">
                          <a:solidFill>
                            <a:schemeClr val="tx1"/>
                          </a:solidFill>
                        </a:rPr>
                        <a:t> </a:t>
                      </a:r>
                      <a:r>
                        <a:rPr lang="da-DK" sz="600" dirty="0" err="1">
                          <a:solidFill>
                            <a:schemeClr val="tx1"/>
                          </a:solidFill>
                        </a:rPr>
                        <a:t>target</a:t>
                      </a:r>
                      <a:r>
                        <a:rPr lang="da-DK" sz="600" dirty="0">
                          <a:solidFill>
                            <a:schemeClr val="tx1"/>
                          </a:solidFill>
                        </a:rPr>
                        <a:t> </a:t>
                      </a:r>
                      <a:r>
                        <a:rPr lang="da-DK" sz="600" dirty="0" err="1">
                          <a:solidFill>
                            <a:schemeClr val="tx1"/>
                          </a:solidFill>
                        </a:rPr>
                        <a:t>group</a:t>
                      </a:r>
                      <a:r>
                        <a:rPr lang="da-DK" sz="600" dirty="0">
                          <a:solidFill>
                            <a:schemeClr val="tx1"/>
                          </a:solidFill>
                        </a:rPr>
                        <a:t> is</a:t>
                      </a:r>
                      <a:r>
                        <a:rPr lang="da-DK" sz="600" baseline="0" dirty="0">
                          <a:solidFill>
                            <a:schemeClr val="tx1"/>
                          </a:solidFill>
                        </a:rPr>
                        <a:t> </a:t>
                      </a:r>
                      <a:r>
                        <a:rPr lang="da-DK" sz="600" baseline="0" dirty="0" err="1">
                          <a:solidFill>
                            <a:schemeClr val="tx1"/>
                          </a:solidFill>
                        </a:rPr>
                        <a:t>principle</a:t>
                      </a:r>
                      <a:r>
                        <a:rPr lang="da-DK" sz="600" baseline="0" dirty="0">
                          <a:solidFill>
                            <a:schemeClr val="tx1"/>
                          </a:solidFill>
                        </a:rPr>
                        <a:t> all Danish </a:t>
                      </a:r>
                      <a:r>
                        <a:rPr lang="da-DK" sz="600" baseline="0" dirty="0" err="1">
                          <a:solidFill>
                            <a:schemeClr val="tx1"/>
                          </a:solidFill>
                        </a:rPr>
                        <a:t>water</a:t>
                      </a:r>
                      <a:r>
                        <a:rPr lang="da-DK" sz="600" baseline="0" dirty="0">
                          <a:solidFill>
                            <a:schemeClr val="tx1"/>
                          </a:solidFill>
                        </a:rPr>
                        <a:t> </a:t>
                      </a:r>
                      <a:r>
                        <a:rPr lang="da-DK" sz="600" baseline="0" dirty="0" err="1">
                          <a:solidFill>
                            <a:schemeClr val="tx1"/>
                          </a:solidFill>
                        </a:rPr>
                        <a:t>utilities</a:t>
                      </a:r>
                      <a:r>
                        <a:rPr lang="da-DK" sz="600" baseline="0" dirty="0">
                          <a:solidFill>
                            <a:schemeClr val="tx1"/>
                          </a:solidFill>
                        </a:rPr>
                        <a:t>, </a:t>
                      </a:r>
                      <a:r>
                        <a:rPr lang="da-DK" sz="600" baseline="0" dirty="0" err="1">
                          <a:solidFill>
                            <a:schemeClr val="tx1"/>
                          </a:solidFill>
                        </a:rPr>
                        <a:t>however</a:t>
                      </a:r>
                      <a:r>
                        <a:rPr lang="da-DK" sz="600" baseline="0" dirty="0">
                          <a:solidFill>
                            <a:schemeClr val="tx1"/>
                          </a:solidFill>
                        </a:rPr>
                        <a:t> </a:t>
                      </a:r>
                      <a:r>
                        <a:rPr lang="da-DK" sz="600" baseline="0" dirty="0" err="1">
                          <a:solidFill>
                            <a:schemeClr val="tx1"/>
                          </a:solidFill>
                        </a:rPr>
                        <a:t>many</a:t>
                      </a:r>
                      <a:r>
                        <a:rPr lang="da-DK" sz="600" baseline="0" dirty="0">
                          <a:solidFill>
                            <a:schemeClr val="tx1"/>
                          </a:solidFill>
                        </a:rPr>
                        <a:t> small </a:t>
                      </a:r>
                      <a:r>
                        <a:rPr lang="da-DK" sz="600" baseline="0" dirty="0" err="1">
                          <a:solidFill>
                            <a:schemeClr val="tx1"/>
                          </a:solidFill>
                        </a:rPr>
                        <a:t>drinking</a:t>
                      </a:r>
                      <a:r>
                        <a:rPr lang="da-DK" sz="600" baseline="0" dirty="0">
                          <a:solidFill>
                            <a:schemeClr val="tx1"/>
                          </a:solidFill>
                        </a:rPr>
                        <a:t> </a:t>
                      </a:r>
                      <a:r>
                        <a:rPr lang="da-DK" sz="600" baseline="0" dirty="0" err="1">
                          <a:solidFill>
                            <a:schemeClr val="tx1"/>
                          </a:solidFill>
                        </a:rPr>
                        <a:t>water</a:t>
                      </a:r>
                      <a:r>
                        <a:rPr lang="da-DK" sz="600" baseline="0" dirty="0">
                          <a:solidFill>
                            <a:schemeClr val="tx1"/>
                          </a:solidFill>
                        </a:rPr>
                        <a:t> </a:t>
                      </a:r>
                      <a:r>
                        <a:rPr lang="da-DK" sz="600" baseline="0" dirty="0" err="1">
                          <a:solidFill>
                            <a:schemeClr val="tx1"/>
                          </a:solidFill>
                        </a:rPr>
                        <a:t>utilities</a:t>
                      </a:r>
                      <a:r>
                        <a:rPr lang="da-DK" sz="600" baseline="0" dirty="0">
                          <a:solidFill>
                            <a:schemeClr val="tx1"/>
                          </a:solidFill>
                        </a:rPr>
                        <a:t> </a:t>
                      </a:r>
                      <a:r>
                        <a:rPr lang="da-DK" sz="600" baseline="0" dirty="0" err="1">
                          <a:solidFill>
                            <a:schemeClr val="tx1"/>
                          </a:solidFill>
                        </a:rPr>
                        <a:t>are</a:t>
                      </a:r>
                      <a:r>
                        <a:rPr lang="da-DK" sz="600" baseline="0" dirty="0">
                          <a:solidFill>
                            <a:schemeClr val="tx1"/>
                          </a:solidFill>
                        </a:rPr>
                        <a:t> </a:t>
                      </a:r>
                      <a:r>
                        <a:rPr lang="da-DK" sz="600" baseline="0" dirty="0" err="1">
                          <a:solidFill>
                            <a:schemeClr val="tx1"/>
                          </a:solidFill>
                        </a:rPr>
                        <a:t>organised</a:t>
                      </a:r>
                      <a:r>
                        <a:rPr lang="da-DK" sz="600" baseline="0" dirty="0">
                          <a:solidFill>
                            <a:schemeClr val="tx1"/>
                          </a:solidFill>
                        </a:rPr>
                        <a:t> under Danske Vandværker. </a:t>
                      </a:r>
                      <a:r>
                        <a:rPr lang="da-DK" sz="600" baseline="0" dirty="0" err="1">
                          <a:solidFill>
                            <a:schemeClr val="tx1"/>
                          </a:solidFill>
                        </a:rPr>
                        <a:t>Both</a:t>
                      </a:r>
                      <a:r>
                        <a:rPr lang="da-DK" sz="600" baseline="0" dirty="0">
                          <a:solidFill>
                            <a:schemeClr val="tx1"/>
                          </a:solidFill>
                        </a:rPr>
                        <a:t> </a:t>
                      </a:r>
                      <a:r>
                        <a:rPr lang="da-DK" sz="600" baseline="0" dirty="0" err="1">
                          <a:solidFill>
                            <a:schemeClr val="tx1"/>
                          </a:solidFill>
                        </a:rPr>
                        <a:t>are</a:t>
                      </a:r>
                      <a:r>
                        <a:rPr lang="da-DK" sz="600" baseline="0" dirty="0">
                          <a:solidFill>
                            <a:schemeClr val="tx1"/>
                          </a:solidFill>
                        </a:rPr>
                        <a:t> </a:t>
                      </a:r>
                      <a:r>
                        <a:rPr lang="da-DK" sz="600" baseline="0" dirty="0" err="1">
                          <a:solidFill>
                            <a:schemeClr val="tx1"/>
                          </a:solidFill>
                        </a:rPr>
                        <a:t>ac</a:t>
                      </a:r>
                      <a:r>
                        <a:rPr lang="da-DK" sz="600" dirty="0" err="1">
                          <a:solidFill>
                            <a:schemeClr val="tx1"/>
                          </a:solidFill>
                        </a:rPr>
                        <a:t>tive</a:t>
                      </a:r>
                      <a:r>
                        <a:rPr lang="da-DK" sz="600" dirty="0">
                          <a:solidFill>
                            <a:schemeClr val="tx1"/>
                          </a:solidFill>
                        </a:rPr>
                        <a:t> in the</a:t>
                      </a:r>
                      <a:r>
                        <a:rPr lang="da-DK" sz="600" baseline="0" dirty="0">
                          <a:solidFill>
                            <a:schemeClr val="tx1"/>
                          </a:solidFill>
                        </a:rPr>
                        <a:t> </a:t>
                      </a:r>
                      <a:r>
                        <a:rPr lang="da-DK" sz="600" baseline="0" dirty="0" err="1">
                          <a:solidFill>
                            <a:schemeClr val="tx1"/>
                          </a:solidFill>
                        </a:rPr>
                        <a:t>political</a:t>
                      </a:r>
                      <a:r>
                        <a:rPr lang="da-DK" sz="600" baseline="0" dirty="0">
                          <a:solidFill>
                            <a:schemeClr val="tx1"/>
                          </a:solidFill>
                        </a:rPr>
                        <a:t> domain. DANVA </a:t>
                      </a:r>
                      <a:r>
                        <a:rPr lang="da-DK" sz="600" baseline="0" dirty="0" err="1">
                          <a:solidFill>
                            <a:schemeClr val="tx1"/>
                          </a:solidFill>
                        </a:rPr>
                        <a:t>also</a:t>
                      </a:r>
                      <a:r>
                        <a:rPr lang="da-DK" sz="600" baseline="0" dirty="0">
                          <a:solidFill>
                            <a:schemeClr val="tx1"/>
                          </a:solidFill>
                        </a:rPr>
                        <a:t> has </a:t>
                      </a:r>
                      <a:r>
                        <a:rPr lang="da-DK" sz="600" baseline="0" dirty="0" err="1">
                          <a:solidFill>
                            <a:schemeClr val="tx1"/>
                          </a:solidFill>
                        </a:rPr>
                        <a:t>substantial</a:t>
                      </a:r>
                      <a:r>
                        <a:rPr lang="da-DK" sz="600" baseline="0" dirty="0">
                          <a:solidFill>
                            <a:schemeClr val="tx1"/>
                          </a:solidFill>
                        </a:rPr>
                        <a:t> professional </a:t>
                      </a:r>
                      <a:r>
                        <a:rPr lang="da-DK" sz="600" baseline="0" dirty="0" err="1">
                          <a:solidFill>
                            <a:schemeClr val="tx1"/>
                          </a:solidFill>
                        </a:rPr>
                        <a:t>development</a:t>
                      </a:r>
                      <a:r>
                        <a:rPr lang="da-DK" sz="600" baseline="0" dirty="0">
                          <a:solidFill>
                            <a:schemeClr val="tx1"/>
                          </a:solidFill>
                        </a:rPr>
                        <a:t> and </a:t>
                      </a:r>
                      <a:r>
                        <a:rPr lang="da-DK" sz="600" baseline="0" dirty="0" err="1">
                          <a:solidFill>
                            <a:schemeClr val="tx1"/>
                          </a:solidFill>
                        </a:rPr>
                        <a:t>conference</a:t>
                      </a:r>
                      <a:r>
                        <a:rPr lang="da-DK" sz="600" baseline="0" dirty="0">
                          <a:solidFill>
                            <a:schemeClr val="tx1"/>
                          </a:solidFill>
                        </a:rPr>
                        <a:t> </a:t>
                      </a:r>
                      <a:r>
                        <a:rPr lang="da-DK" sz="600" baseline="0" dirty="0" err="1">
                          <a:solidFill>
                            <a:schemeClr val="tx1"/>
                          </a:solidFill>
                        </a:rPr>
                        <a:t>activities</a:t>
                      </a:r>
                      <a:r>
                        <a:rPr lang="da-DK" sz="600" baseline="0" dirty="0">
                          <a:solidFill>
                            <a:schemeClr val="tx1"/>
                          </a:solidFill>
                        </a:rPr>
                        <a:t> (</a:t>
                      </a:r>
                      <a:r>
                        <a:rPr lang="da-DK" sz="600" baseline="0" dirty="0" err="1">
                          <a:solidFill>
                            <a:schemeClr val="tx1"/>
                          </a:solidFill>
                        </a:rPr>
                        <a:t>annual</a:t>
                      </a:r>
                      <a:r>
                        <a:rPr lang="da-DK" sz="600" baseline="0" dirty="0">
                          <a:solidFill>
                            <a:schemeClr val="tx1"/>
                          </a:solidFill>
                        </a:rPr>
                        <a:t> </a:t>
                      </a:r>
                      <a:r>
                        <a:rPr lang="da-DK" sz="600" baseline="0" dirty="0" err="1">
                          <a:solidFill>
                            <a:schemeClr val="tx1"/>
                          </a:solidFill>
                        </a:rPr>
                        <a:t>conference</a:t>
                      </a:r>
                      <a:r>
                        <a:rPr lang="da-DK" sz="600" baseline="0" dirty="0">
                          <a:solidFill>
                            <a:schemeClr val="tx1"/>
                          </a:solidFill>
                        </a:rPr>
                        <a:t>, </a:t>
                      </a:r>
                      <a:r>
                        <a:rPr lang="da-DK" sz="600" baseline="0" dirty="0" err="1">
                          <a:solidFill>
                            <a:schemeClr val="tx1"/>
                          </a:solidFill>
                        </a:rPr>
                        <a:t>nordic</a:t>
                      </a:r>
                      <a:r>
                        <a:rPr lang="da-DK" sz="600" baseline="0" dirty="0">
                          <a:solidFill>
                            <a:schemeClr val="tx1"/>
                          </a:solidFill>
                        </a:rPr>
                        <a:t> </a:t>
                      </a:r>
                      <a:r>
                        <a:rPr lang="da-DK" sz="600" baseline="0" dirty="0" err="1">
                          <a:solidFill>
                            <a:schemeClr val="tx1"/>
                          </a:solidFill>
                        </a:rPr>
                        <a:t>conferences</a:t>
                      </a:r>
                      <a:r>
                        <a:rPr lang="da-DK" sz="600" baseline="0" dirty="0">
                          <a:solidFill>
                            <a:schemeClr val="tx1"/>
                          </a:solidFill>
                        </a:rPr>
                        <a:t>, IWA2022), as </a:t>
                      </a:r>
                      <a:r>
                        <a:rPr lang="da-DK" sz="600" baseline="0" dirty="0" err="1">
                          <a:solidFill>
                            <a:schemeClr val="tx1"/>
                          </a:solidFill>
                        </a:rPr>
                        <a:t>well</a:t>
                      </a:r>
                      <a:r>
                        <a:rPr lang="da-DK" sz="600" baseline="0" dirty="0">
                          <a:solidFill>
                            <a:schemeClr val="tx1"/>
                          </a:solidFill>
                        </a:rPr>
                        <a:t> as </a:t>
                      </a:r>
                      <a:r>
                        <a:rPr lang="da-DK" sz="600" baseline="0" dirty="0" err="1">
                          <a:solidFill>
                            <a:schemeClr val="tx1"/>
                          </a:solidFill>
                        </a:rPr>
                        <a:t>dissemination</a:t>
                      </a:r>
                      <a:r>
                        <a:rPr lang="da-DK" sz="600" baseline="0" dirty="0">
                          <a:solidFill>
                            <a:schemeClr val="tx1"/>
                          </a:solidFill>
                        </a:rPr>
                        <a:t> </a:t>
                      </a:r>
                      <a:r>
                        <a:rPr lang="da-DK" sz="600" baseline="0" dirty="0" err="1">
                          <a:solidFill>
                            <a:schemeClr val="tx1"/>
                          </a:solidFill>
                        </a:rPr>
                        <a:t>activities</a:t>
                      </a:r>
                      <a:r>
                        <a:rPr lang="da-DK" sz="600" baseline="0" dirty="0">
                          <a:solidFill>
                            <a:schemeClr val="tx1"/>
                          </a:solidFill>
                        </a:rPr>
                        <a:t>, and appeals to </a:t>
                      </a:r>
                      <a:r>
                        <a:rPr lang="da-DK" sz="600" baseline="0" dirty="0" err="1">
                          <a:solidFill>
                            <a:schemeClr val="tx1"/>
                          </a:solidFill>
                        </a:rPr>
                        <a:t>membership</a:t>
                      </a:r>
                      <a:r>
                        <a:rPr lang="da-DK" sz="600" baseline="0" dirty="0">
                          <a:solidFill>
                            <a:schemeClr val="tx1"/>
                          </a:solidFill>
                        </a:rPr>
                        <a:t> </a:t>
                      </a:r>
                      <a:r>
                        <a:rPr lang="da-DK" sz="600" baseline="0" dirty="0" err="1">
                          <a:solidFill>
                            <a:schemeClr val="tx1"/>
                          </a:solidFill>
                        </a:rPr>
                        <a:t>also</a:t>
                      </a:r>
                      <a:r>
                        <a:rPr lang="da-DK" sz="600" baseline="0" dirty="0">
                          <a:solidFill>
                            <a:schemeClr val="tx1"/>
                          </a:solidFill>
                        </a:rPr>
                        <a:t> </a:t>
                      </a:r>
                      <a:r>
                        <a:rPr lang="da-DK" sz="600" baseline="0" dirty="0" err="1">
                          <a:solidFill>
                            <a:schemeClr val="tx1"/>
                          </a:solidFill>
                        </a:rPr>
                        <a:t>beyonf</a:t>
                      </a:r>
                      <a:r>
                        <a:rPr lang="da-DK" sz="600" baseline="0" dirty="0">
                          <a:solidFill>
                            <a:schemeClr val="tx1"/>
                          </a:solidFill>
                        </a:rPr>
                        <a:t> </a:t>
                      </a:r>
                      <a:r>
                        <a:rPr lang="da-DK" sz="600" baseline="0" dirty="0" err="1">
                          <a:solidFill>
                            <a:schemeClr val="tx1"/>
                          </a:solidFill>
                        </a:rPr>
                        <a:t>utility</a:t>
                      </a:r>
                      <a:r>
                        <a:rPr lang="da-DK" sz="600" baseline="0" dirty="0">
                          <a:solidFill>
                            <a:schemeClr val="tx1"/>
                          </a:solidFill>
                        </a:rPr>
                        <a:t> </a:t>
                      </a:r>
                      <a:r>
                        <a:rPr lang="da-DK" sz="600" baseline="0" dirty="0" err="1">
                          <a:solidFill>
                            <a:schemeClr val="tx1"/>
                          </a:solidFill>
                        </a:rPr>
                        <a:t>companies</a:t>
                      </a:r>
                      <a:r>
                        <a:rPr lang="da-DK" sz="600" baseline="0" dirty="0">
                          <a:solidFill>
                            <a:schemeClr val="tx1"/>
                          </a:solidFill>
                        </a:rPr>
                        <a:t>.</a:t>
                      </a:r>
                      <a:endParaRPr lang="da-DK" sz="600" dirty="0">
                        <a:solidFill>
                          <a:schemeClr val="tx1"/>
                        </a:solidFill>
                      </a:endParaRPr>
                    </a:p>
                  </a:txBody>
                  <a:tcPr marL="72000" marR="72000" marT="0" marB="0">
                    <a:noFill/>
                  </a:tcPr>
                </a:tc>
                <a:extLst>
                  <a:ext uri="{0D108BD9-81ED-4DB2-BD59-A6C34878D82A}">
                    <a16:rowId xmlns:a16="http://schemas.microsoft.com/office/drawing/2014/main" val="731977586"/>
                  </a:ext>
                </a:extLst>
              </a:tr>
              <a:tr h="144000">
                <a:tc vMerge="1">
                  <a:txBody>
                    <a:bodyPr/>
                    <a:lstStyle/>
                    <a:p>
                      <a:endParaRPr lang="en-US"/>
                    </a:p>
                  </a:txBody>
                  <a:tcPr/>
                </a:tc>
                <a:tc>
                  <a:txBody>
                    <a:bodyPr/>
                    <a:lstStyle/>
                    <a:p>
                      <a:r>
                        <a:rPr lang="da-DK" sz="600" dirty="0">
                          <a:solidFill>
                            <a:schemeClr val="tx1"/>
                          </a:solidFill>
                        </a:rPr>
                        <a:t>Kommunernes Landsforening (KL) and Danske Regioner</a:t>
                      </a:r>
                    </a:p>
                  </a:txBody>
                  <a:tcPr marL="72000" marR="72000" marT="0" marB="0">
                    <a:solidFill>
                      <a:schemeClr val="bg1">
                        <a:lumMod val="85000"/>
                      </a:schemeClr>
                    </a:solidFill>
                  </a:tcPr>
                </a:tc>
                <a:tc>
                  <a:txBody>
                    <a:bodyPr/>
                    <a:lstStyle/>
                    <a:p>
                      <a:r>
                        <a:rPr lang="da-DK" sz="600" dirty="0">
                          <a:solidFill>
                            <a:schemeClr val="tx1"/>
                          </a:solidFill>
                        </a:rPr>
                        <a:t>Private </a:t>
                      </a:r>
                      <a:r>
                        <a:rPr lang="da-DK" sz="600" dirty="0" err="1">
                          <a:solidFill>
                            <a:schemeClr val="tx1"/>
                          </a:solidFill>
                        </a:rPr>
                        <a:t>interest</a:t>
                      </a:r>
                      <a:r>
                        <a:rPr lang="da-DK" sz="600" dirty="0">
                          <a:solidFill>
                            <a:schemeClr val="tx1"/>
                          </a:solidFill>
                        </a:rPr>
                        <a:t> organisations</a:t>
                      </a:r>
                      <a:r>
                        <a:rPr lang="da-DK" sz="600" baseline="0" dirty="0">
                          <a:solidFill>
                            <a:schemeClr val="tx1"/>
                          </a:solidFill>
                        </a:rPr>
                        <a:t> </a:t>
                      </a:r>
                      <a:r>
                        <a:rPr lang="da-DK" sz="600" dirty="0">
                          <a:solidFill>
                            <a:schemeClr val="tx1"/>
                          </a:solidFill>
                        </a:rPr>
                        <a:t>KL </a:t>
                      </a:r>
                      <a:r>
                        <a:rPr lang="da-DK" sz="600" dirty="0" err="1">
                          <a:solidFill>
                            <a:schemeClr val="tx1"/>
                          </a:solidFill>
                        </a:rPr>
                        <a:t>represents</a:t>
                      </a:r>
                      <a:r>
                        <a:rPr lang="da-DK" sz="600" dirty="0">
                          <a:solidFill>
                            <a:schemeClr val="tx1"/>
                          </a:solidFill>
                        </a:rPr>
                        <a:t> the 98 </a:t>
                      </a:r>
                      <a:r>
                        <a:rPr lang="da-DK" sz="600" dirty="0" err="1">
                          <a:solidFill>
                            <a:schemeClr val="tx1"/>
                          </a:solidFill>
                        </a:rPr>
                        <a:t>municipal</a:t>
                      </a:r>
                      <a:r>
                        <a:rPr lang="da-DK" sz="600" dirty="0">
                          <a:solidFill>
                            <a:schemeClr val="tx1"/>
                          </a:solidFill>
                        </a:rPr>
                        <a:t> </a:t>
                      </a:r>
                      <a:r>
                        <a:rPr lang="da-DK" sz="600" dirty="0" err="1">
                          <a:solidFill>
                            <a:schemeClr val="tx1"/>
                          </a:solidFill>
                        </a:rPr>
                        <a:t>councils</a:t>
                      </a:r>
                      <a:r>
                        <a:rPr lang="da-DK" sz="600" dirty="0">
                          <a:solidFill>
                            <a:schemeClr val="tx1"/>
                          </a:solidFill>
                        </a:rPr>
                        <a:t>, and Danske Regioner </a:t>
                      </a:r>
                      <a:r>
                        <a:rPr lang="da-DK" sz="600" dirty="0" err="1">
                          <a:solidFill>
                            <a:schemeClr val="tx1"/>
                          </a:solidFill>
                        </a:rPr>
                        <a:t>represents</a:t>
                      </a:r>
                      <a:r>
                        <a:rPr lang="da-DK" sz="600" dirty="0">
                          <a:solidFill>
                            <a:schemeClr val="tx1"/>
                          </a:solidFill>
                        </a:rPr>
                        <a:t> the 5 regions</a:t>
                      </a:r>
                    </a:p>
                  </a:txBody>
                  <a:tcPr marL="72000" marR="72000" marT="0" marB="0">
                    <a:solidFill>
                      <a:schemeClr val="bg1">
                        <a:lumMod val="85000"/>
                      </a:schemeClr>
                    </a:solidFill>
                  </a:tcPr>
                </a:tc>
                <a:tc>
                  <a:txBody>
                    <a:bodyPr/>
                    <a:lstStyle/>
                    <a:p>
                      <a:r>
                        <a:rPr lang="da-DK" sz="600" dirty="0">
                          <a:solidFill>
                            <a:schemeClr val="tx1"/>
                          </a:solidFill>
                        </a:rPr>
                        <a:t>KL covers a </a:t>
                      </a:r>
                      <a:r>
                        <a:rPr lang="da-DK" sz="600" dirty="0" err="1">
                          <a:solidFill>
                            <a:schemeClr val="tx1"/>
                          </a:solidFill>
                        </a:rPr>
                        <a:t>wide</a:t>
                      </a:r>
                      <a:r>
                        <a:rPr lang="da-DK" sz="600" dirty="0">
                          <a:solidFill>
                            <a:schemeClr val="tx1"/>
                          </a:solidFill>
                        </a:rPr>
                        <a:t> range of </a:t>
                      </a:r>
                      <a:r>
                        <a:rPr lang="da-DK" sz="600" dirty="0" err="1">
                          <a:solidFill>
                            <a:schemeClr val="tx1"/>
                          </a:solidFill>
                        </a:rPr>
                        <a:t>resort</a:t>
                      </a:r>
                      <a:r>
                        <a:rPr lang="da-DK" sz="600" dirty="0">
                          <a:solidFill>
                            <a:schemeClr val="tx1"/>
                          </a:solidFill>
                        </a:rPr>
                        <a:t> </a:t>
                      </a:r>
                      <a:r>
                        <a:rPr lang="da-DK" sz="600" dirty="0" err="1">
                          <a:solidFill>
                            <a:schemeClr val="tx1"/>
                          </a:solidFill>
                        </a:rPr>
                        <a:t>areas</a:t>
                      </a:r>
                      <a:r>
                        <a:rPr lang="da-DK" sz="600" dirty="0">
                          <a:solidFill>
                            <a:schemeClr val="tx1"/>
                          </a:solidFill>
                        </a:rPr>
                        <a:t> (</a:t>
                      </a:r>
                      <a:r>
                        <a:rPr lang="da-DK" sz="600" dirty="0" err="1">
                          <a:solidFill>
                            <a:schemeClr val="tx1"/>
                          </a:solidFill>
                        </a:rPr>
                        <a:t>employment</a:t>
                      </a:r>
                      <a:r>
                        <a:rPr lang="da-DK" sz="600" dirty="0">
                          <a:solidFill>
                            <a:schemeClr val="tx1"/>
                          </a:solidFill>
                        </a:rPr>
                        <a:t>, integration, </a:t>
                      </a:r>
                      <a:r>
                        <a:rPr lang="da-DK" sz="600" dirty="0" err="1">
                          <a:solidFill>
                            <a:schemeClr val="tx1"/>
                          </a:solidFill>
                        </a:rPr>
                        <a:t>culture</a:t>
                      </a:r>
                      <a:r>
                        <a:rPr lang="da-DK" sz="600" baseline="0" dirty="0">
                          <a:solidFill>
                            <a:schemeClr val="tx1"/>
                          </a:solidFill>
                        </a:rPr>
                        <a:t> and spare time, business </a:t>
                      </a:r>
                      <a:r>
                        <a:rPr lang="da-DK" sz="600" baseline="0" dirty="0" err="1">
                          <a:solidFill>
                            <a:schemeClr val="tx1"/>
                          </a:solidFill>
                        </a:rPr>
                        <a:t>development</a:t>
                      </a:r>
                      <a:r>
                        <a:rPr lang="da-DK" sz="600" baseline="0" dirty="0">
                          <a:solidFill>
                            <a:schemeClr val="tx1"/>
                          </a:solidFill>
                        </a:rPr>
                        <a:t>, </a:t>
                      </a:r>
                      <a:r>
                        <a:rPr lang="da-DK" sz="600" baseline="0" dirty="0" err="1">
                          <a:solidFill>
                            <a:schemeClr val="tx1"/>
                          </a:solidFill>
                        </a:rPr>
                        <a:t>children</a:t>
                      </a:r>
                      <a:r>
                        <a:rPr lang="da-DK" sz="600" baseline="0" dirty="0">
                          <a:solidFill>
                            <a:schemeClr val="tx1"/>
                          </a:solidFill>
                        </a:rPr>
                        <a:t> and </a:t>
                      </a:r>
                      <a:r>
                        <a:rPr lang="da-DK" sz="600" baseline="0" dirty="0" err="1">
                          <a:solidFill>
                            <a:schemeClr val="tx1"/>
                          </a:solidFill>
                        </a:rPr>
                        <a:t>youth</a:t>
                      </a:r>
                      <a:r>
                        <a:rPr lang="da-DK" sz="600" baseline="0" dirty="0">
                          <a:solidFill>
                            <a:schemeClr val="tx1"/>
                          </a:solidFill>
                        </a:rPr>
                        <a:t>, the social </a:t>
                      </a:r>
                      <a:r>
                        <a:rPr lang="da-DK" sz="600" baseline="0" dirty="0" err="1">
                          <a:solidFill>
                            <a:schemeClr val="tx1"/>
                          </a:solidFill>
                        </a:rPr>
                        <a:t>area</a:t>
                      </a:r>
                      <a:r>
                        <a:rPr lang="da-DK" sz="600" baseline="0" dirty="0">
                          <a:solidFill>
                            <a:schemeClr val="tx1"/>
                          </a:solidFill>
                        </a:rPr>
                        <a:t>, </a:t>
                      </a:r>
                      <a:r>
                        <a:rPr lang="da-DK" sz="600" baseline="0" dirty="0" err="1">
                          <a:solidFill>
                            <a:schemeClr val="tx1"/>
                          </a:solidFill>
                        </a:rPr>
                        <a:t>health</a:t>
                      </a:r>
                      <a:r>
                        <a:rPr lang="da-DK" sz="600" baseline="0" dirty="0">
                          <a:solidFill>
                            <a:schemeClr val="tx1"/>
                          </a:solidFill>
                        </a:rPr>
                        <a:t> and the </a:t>
                      </a:r>
                      <a:r>
                        <a:rPr lang="da-DK" sz="600" baseline="0" dirty="0" err="1">
                          <a:solidFill>
                            <a:schemeClr val="tx1"/>
                          </a:solidFill>
                        </a:rPr>
                        <a:t>elderly</a:t>
                      </a:r>
                      <a:r>
                        <a:rPr lang="da-DK" sz="600" baseline="0" dirty="0">
                          <a:solidFill>
                            <a:schemeClr val="tx1"/>
                          </a:solidFill>
                        </a:rPr>
                        <a:t>, </a:t>
                      </a:r>
                      <a:r>
                        <a:rPr lang="da-DK" sz="600" baseline="0" dirty="0" err="1">
                          <a:solidFill>
                            <a:schemeClr val="tx1"/>
                          </a:solidFill>
                        </a:rPr>
                        <a:t>technology</a:t>
                      </a:r>
                      <a:r>
                        <a:rPr lang="da-DK" sz="600" baseline="0" dirty="0">
                          <a:solidFill>
                            <a:schemeClr val="tx1"/>
                          </a:solidFill>
                        </a:rPr>
                        <a:t> and </a:t>
                      </a:r>
                      <a:r>
                        <a:rPr lang="da-DK" sz="600" baseline="0" dirty="0" err="1">
                          <a:solidFill>
                            <a:schemeClr val="tx1"/>
                          </a:solidFill>
                        </a:rPr>
                        <a:t>environment</a:t>
                      </a:r>
                      <a:r>
                        <a:rPr lang="da-DK" sz="600" baseline="0" dirty="0">
                          <a:solidFill>
                            <a:schemeClr val="tx1"/>
                          </a:solidFill>
                        </a:rPr>
                        <a:t>, and </a:t>
                      </a:r>
                      <a:r>
                        <a:rPr lang="da-DK" sz="600" baseline="0" dirty="0" err="1">
                          <a:solidFill>
                            <a:schemeClr val="tx1"/>
                          </a:solidFill>
                        </a:rPr>
                        <a:t>climate</a:t>
                      </a:r>
                      <a:r>
                        <a:rPr lang="da-DK" sz="600" baseline="0" dirty="0">
                          <a:solidFill>
                            <a:schemeClr val="tx1"/>
                          </a:solidFill>
                        </a:rPr>
                        <a:t>); Dansk </a:t>
                      </a:r>
                      <a:r>
                        <a:rPr lang="da-DK" sz="600" baseline="0" dirty="0" err="1">
                          <a:solidFill>
                            <a:schemeClr val="tx1"/>
                          </a:solidFill>
                        </a:rPr>
                        <a:t>Regioner’s</a:t>
                      </a:r>
                      <a:r>
                        <a:rPr lang="da-DK" sz="600" baseline="0" dirty="0">
                          <a:solidFill>
                            <a:schemeClr val="tx1"/>
                          </a:solidFill>
                        </a:rPr>
                        <a:t> </a:t>
                      </a:r>
                      <a:r>
                        <a:rPr lang="da-DK" sz="600" baseline="0" dirty="0" err="1">
                          <a:solidFill>
                            <a:schemeClr val="tx1"/>
                          </a:solidFill>
                        </a:rPr>
                        <a:t>mandate</a:t>
                      </a:r>
                      <a:r>
                        <a:rPr lang="da-DK" sz="600" baseline="0" dirty="0">
                          <a:solidFill>
                            <a:schemeClr val="tx1"/>
                          </a:solidFill>
                        </a:rPr>
                        <a:t> is more </a:t>
                      </a:r>
                      <a:r>
                        <a:rPr lang="da-DK" sz="600" baseline="0" dirty="0" err="1">
                          <a:solidFill>
                            <a:schemeClr val="tx1"/>
                          </a:solidFill>
                        </a:rPr>
                        <a:t>narrow</a:t>
                      </a:r>
                      <a:r>
                        <a:rPr lang="da-DK" sz="600" baseline="0" dirty="0">
                          <a:solidFill>
                            <a:schemeClr val="tx1"/>
                          </a:solidFill>
                        </a:rPr>
                        <a:t> (</a:t>
                      </a:r>
                      <a:r>
                        <a:rPr lang="da-DK" sz="600" baseline="0" dirty="0" err="1">
                          <a:solidFill>
                            <a:schemeClr val="tx1"/>
                          </a:solidFill>
                        </a:rPr>
                        <a:t>health</a:t>
                      </a:r>
                      <a:r>
                        <a:rPr lang="da-DK" sz="600" baseline="0" dirty="0">
                          <a:solidFill>
                            <a:schemeClr val="tx1"/>
                          </a:solidFill>
                        </a:rPr>
                        <a:t> and hospitals, regional </a:t>
                      </a:r>
                      <a:r>
                        <a:rPr lang="da-DK" sz="600" baseline="0" dirty="0" err="1">
                          <a:solidFill>
                            <a:schemeClr val="tx1"/>
                          </a:solidFill>
                        </a:rPr>
                        <a:t>development</a:t>
                      </a:r>
                      <a:r>
                        <a:rPr lang="da-DK" sz="600" baseline="0" dirty="0">
                          <a:solidFill>
                            <a:schemeClr val="tx1"/>
                          </a:solidFill>
                        </a:rPr>
                        <a:t> </a:t>
                      </a:r>
                      <a:r>
                        <a:rPr lang="da-DK" sz="600" baseline="0" dirty="0" err="1">
                          <a:solidFill>
                            <a:schemeClr val="tx1"/>
                          </a:solidFill>
                        </a:rPr>
                        <a:t>including</a:t>
                      </a:r>
                      <a:r>
                        <a:rPr lang="da-DK" sz="600" baseline="0" dirty="0">
                          <a:solidFill>
                            <a:schemeClr val="tx1"/>
                          </a:solidFill>
                        </a:rPr>
                        <a:t> </a:t>
                      </a:r>
                      <a:r>
                        <a:rPr lang="da-DK" sz="600" baseline="0" dirty="0" err="1">
                          <a:solidFill>
                            <a:schemeClr val="tx1"/>
                          </a:solidFill>
                        </a:rPr>
                        <a:t>environment</a:t>
                      </a:r>
                      <a:r>
                        <a:rPr lang="da-DK" sz="600" baseline="0" dirty="0">
                          <a:solidFill>
                            <a:schemeClr val="tx1"/>
                          </a:solidFill>
                        </a:rPr>
                        <a:t> and </a:t>
                      </a:r>
                      <a:r>
                        <a:rPr lang="da-DK" sz="600" baseline="0" dirty="0" err="1">
                          <a:solidFill>
                            <a:schemeClr val="tx1"/>
                          </a:solidFill>
                        </a:rPr>
                        <a:t>resources</a:t>
                      </a:r>
                      <a:r>
                        <a:rPr lang="da-DK" sz="600" baseline="0" dirty="0">
                          <a:solidFill>
                            <a:schemeClr val="tx1"/>
                          </a:solidFill>
                        </a:rPr>
                        <a:t>)</a:t>
                      </a:r>
                      <a:endParaRPr lang="da-DK" sz="600" dirty="0">
                        <a:solidFill>
                          <a:schemeClr val="tx1"/>
                        </a:solidFill>
                      </a:endParaRPr>
                    </a:p>
                  </a:txBody>
                  <a:tcPr marL="72000" marR="72000" marT="0" marB="0">
                    <a:solidFill>
                      <a:schemeClr val="bg1">
                        <a:lumMod val="85000"/>
                      </a:schemeClr>
                    </a:solidFill>
                  </a:tcPr>
                </a:tc>
                <a:extLst>
                  <a:ext uri="{0D108BD9-81ED-4DB2-BD59-A6C34878D82A}">
                    <a16:rowId xmlns:a16="http://schemas.microsoft.com/office/drawing/2014/main" val="1251384654"/>
                  </a:ext>
                </a:extLst>
              </a:tr>
              <a:tr h="144000">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da-DK" sz="600" dirty="0">
                          <a:solidFill>
                            <a:schemeClr val="tx1"/>
                          </a:solidFill>
                        </a:rPr>
                        <a:t>DI Vand</a:t>
                      </a:r>
                      <a:r>
                        <a:rPr lang="da-DK" sz="600" dirty="0">
                          <a:solidFill>
                            <a:srgbClr val="FF0000"/>
                          </a:solidFill>
                        </a:rPr>
                        <a:t>, Dansk Miljøteknologi</a:t>
                      </a:r>
                    </a:p>
                  </a:txBody>
                  <a:tcPr marL="72000" marR="72000" marT="0" marB="0">
                    <a:noFill/>
                  </a:tcPr>
                </a:tc>
                <a:tc>
                  <a:txBody>
                    <a:bodyPr/>
                    <a:lstStyle/>
                    <a:p>
                      <a:r>
                        <a:rPr lang="da-DK" sz="600" dirty="0" err="1">
                          <a:solidFill>
                            <a:schemeClr val="tx1"/>
                          </a:solidFill>
                        </a:rPr>
                        <a:t>Member</a:t>
                      </a:r>
                      <a:r>
                        <a:rPr lang="da-DK" sz="600" dirty="0">
                          <a:solidFill>
                            <a:schemeClr val="tx1"/>
                          </a:solidFill>
                        </a:rPr>
                        <a:t> organisation</a:t>
                      </a:r>
                      <a:r>
                        <a:rPr lang="da-DK" sz="600" dirty="0">
                          <a:solidFill>
                            <a:srgbClr val="FF0000"/>
                          </a:solidFill>
                        </a:rPr>
                        <a:t>s</a:t>
                      </a:r>
                    </a:p>
                  </a:txBody>
                  <a:tcPr marL="72000" marR="72000" marT="0" marB="0">
                    <a:noFill/>
                  </a:tcPr>
                </a:tc>
                <a:tc>
                  <a:txBody>
                    <a:bodyPr/>
                    <a:lstStyle/>
                    <a:p>
                      <a:r>
                        <a:rPr lang="da-DK" sz="600" baseline="0" dirty="0">
                          <a:solidFill>
                            <a:schemeClr val="tx1"/>
                          </a:solidFill>
                        </a:rPr>
                        <a:t>DI Vand is </a:t>
                      </a:r>
                      <a:r>
                        <a:rPr lang="da-DK" sz="600" baseline="0" dirty="0" err="1">
                          <a:solidFill>
                            <a:schemeClr val="tx1"/>
                          </a:solidFill>
                        </a:rPr>
                        <a:t>one</a:t>
                      </a:r>
                      <a:r>
                        <a:rPr lang="da-DK" sz="600" baseline="0" dirty="0">
                          <a:solidFill>
                            <a:schemeClr val="tx1"/>
                          </a:solidFill>
                        </a:rPr>
                        <a:t> </a:t>
                      </a:r>
                      <a:r>
                        <a:rPr lang="da-DK" sz="600" baseline="0" dirty="0" err="1">
                          <a:solidFill>
                            <a:schemeClr val="tx1"/>
                          </a:solidFill>
                        </a:rPr>
                        <a:t>among</a:t>
                      </a:r>
                      <a:r>
                        <a:rPr lang="da-DK" sz="600" baseline="0" dirty="0">
                          <a:solidFill>
                            <a:schemeClr val="tx1"/>
                          </a:solidFill>
                        </a:rPr>
                        <a:t> ~100 </a:t>
                      </a:r>
                      <a:r>
                        <a:rPr lang="da-DK" sz="600" baseline="0" dirty="0" err="1">
                          <a:solidFill>
                            <a:schemeClr val="tx1"/>
                          </a:solidFill>
                        </a:rPr>
                        <a:t>membership</a:t>
                      </a:r>
                      <a:r>
                        <a:rPr lang="da-DK" sz="600" baseline="0" dirty="0">
                          <a:solidFill>
                            <a:schemeClr val="tx1"/>
                          </a:solidFill>
                        </a:rPr>
                        <a:t> organisations under DI (</a:t>
                      </a:r>
                      <a:r>
                        <a:rPr lang="da-DK" sz="600" baseline="0" dirty="0" err="1">
                          <a:solidFill>
                            <a:schemeClr val="tx1"/>
                          </a:solidFill>
                        </a:rPr>
                        <a:t>Confederation</a:t>
                      </a:r>
                      <a:r>
                        <a:rPr lang="da-DK" sz="600" baseline="0" dirty="0">
                          <a:solidFill>
                            <a:schemeClr val="tx1"/>
                          </a:solidFill>
                        </a:rPr>
                        <a:t> of Danish </a:t>
                      </a:r>
                      <a:r>
                        <a:rPr lang="da-DK" sz="600" baseline="0" dirty="0" err="1">
                          <a:solidFill>
                            <a:schemeClr val="tx1"/>
                          </a:solidFill>
                        </a:rPr>
                        <a:t>industry</a:t>
                      </a:r>
                      <a:r>
                        <a:rPr lang="da-DK" sz="600" baseline="0" dirty="0">
                          <a:solidFill>
                            <a:schemeClr val="tx1"/>
                          </a:solidFill>
                        </a:rPr>
                        <a:t>), </a:t>
                      </a:r>
                      <a:r>
                        <a:rPr lang="da-DK" sz="600" baseline="0" dirty="0" err="1">
                          <a:solidFill>
                            <a:schemeClr val="tx1"/>
                          </a:solidFill>
                        </a:rPr>
                        <a:t>which</a:t>
                      </a:r>
                      <a:r>
                        <a:rPr lang="da-DK" sz="600" baseline="0" dirty="0">
                          <a:solidFill>
                            <a:schemeClr val="tx1"/>
                          </a:solidFill>
                        </a:rPr>
                        <a:t> </a:t>
                      </a:r>
                      <a:r>
                        <a:rPr lang="da-DK" sz="600" baseline="0" dirty="0" err="1">
                          <a:solidFill>
                            <a:schemeClr val="tx1"/>
                          </a:solidFill>
                        </a:rPr>
                        <a:t>are</a:t>
                      </a:r>
                      <a:r>
                        <a:rPr lang="da-DK" sz="600" baseline="0" dirty="0">
                          <a:solidFill>
                            <a:schemeClr val="tx1"/>
                          </a:solidFill>
                        </a:rPr>
                        <a:t> </a:t>
                      </a:r>
                      <a:r>
                        <a:rPr lang="da-DK" sz="600" baseline="0" dirty="0" err="1">
                          <a:solidFill>
                            <a:schemeClr val="tx1"/>
                          </a:solidFill>
                        </a:rPr>
                        <a:t>less</a:t>
                      </a:r>
                      <a:r>
                        <a:rPr lang="da-DK" sz="600" baseline="0" dirty="0">
                          <a:solidFill>
                            <a:schemeClr val="tx1"/>
                          </a:solidFill>
                        </a:rPr>
                        <a:t> </a:t>
                      </a:r>
                      <a:r>
                        <a:rPr lang="da-DK" sz="600" baseline="0" dirty="0" err="1">
                          <a:solidFill>
                            <a:schemeClr val="tx1"/>
                          </a:solidFill>
                        </a:rPr>
                        <a:t>formally</a:t>
                      </a:r>
                      <a:r>
                        <a:rPr lang="da-DK" sz="600" baseline="0" dirty="0">
                          <a:solidFill>
                            <a:schemeClr val="tx1"/>
                          </a:solidFill>
                        </a:rPr>
                        <a:t> </a:t>
                      </a:r>
                      <a:r>
                        <a:rPr lang="da-DK" sz="600" baseline="0" dirty="0" err="1">
                          <a:solidFill>
                            <a:schemeClr val="tx1"/>
                          </a:solidFill>
                        </a:rPr>
                        <a:t>embedded</a:t>
                      </a:r>
                      <a:r>
                        <a:rPr lang="da-DK" sz="600" baseline="0" dirty="0">
                          <a:solidFill>
                            <a:schemeClr val="tx1"/>
                          </a:solidFill>
                        </a:rPr>
                        <a:t> in DI </a:t>
                      </a:r>
                      <a:r>
                        <a:rPr lang="da-DK" sz="600" baseline="0" dirty="0" err="1">
                          <a:solidFill>
                            <a:schemeClr val="tx1"/>
                          </a:solidFill>
                        </a:rPr>
                        <a:t>than</a:t>
                      </a:r>
                      <a:r>
                        <a:rPr lang="da-DK" sz="600" baseline="0" dirty="0">
                          <a:solidFill>
                            <a:schemeClr val="tx1"/>
                          </a:solidFill>
                        </a:rPr>
                        <a:t> the ”</a:t>
                      </a:r>
                      <a:r>
                        <a:rPr lang="da-DK" sz="600" baseline="0" dirty="0" err="1">
                          <a:solidFill>
                            <a:schemeClr val="tx1"/>
                          </a:solidFill>
                        </a:rPr>
                        <a:t>branchefælleeskaber</a:t>
                      </a:r>
                      <a:r>
                        <a:rPr lang="da-DK" sz="600" baseline="0" dirty="0">
                          <a:solidFill>
                            <a:schemeClr val="tx1"/>
                          </a:solidFill>
                        </a:rPr>
                        <a:t>” </a:t>
                      </a:r>
                      <a:r>
                        <a:rPr lang="da-DK" sz="600" baseline="0" dirty="0" err="1">
                          <a:solidFill>
                            <a:schemeClr val="tx1"/>
                          </a:solidFill>
                        </a:rPr>
                        <a:t>such</a:t>
                      </a:r>
                      <a:r>
                        <a:rPr lang="da-DK" sz="600" baseline="0" dirty="0">
                          <a:solidFill>
                            <a:schemeClr val="tx1"/>
                          </a:solidFill>
                        </a:rPr>
                        <a:t> as DI Digital, DI Byggeri or DI Energi. Overall </a:t>
                      </a:r>
                      <a:r>
                        <a:rPr lang="da-DK" sz="600" baseline="0" dirty="0" err="1">
                          <a:solidFill>
                            <a:schemeClr val="tx1"/>
                          </a:solidFill>
                        </a:rPr>
                        <a:t>goals</a:t>
                      </a:r>
                      <a:r>
                        <a:rPr lang="da-DK" sz="600" baseline="0" dirty="0">
                          <a:solidFill>
                            <a:schemeClr val="tx1"/>
                          </a:solidFill>
                        </a:rPr>
                        <a:t> </a:t>
                      </a:r>
                      <a:r>
                        <a:rPr lang="da-DK" sz="600" baseline="0" dirty="0" err="1">
                          <a:solidFill>
                            <a:schemeClr val="tx1"/>
                          </a:solidFill>
                        </a:rPr>
                        <a:t>are</a:t>
                      </a:r>
                      <a:r>
                        <a:rPr lang="da-DK" sz="600" baseline="0" dirty="0">
                          <a:solidFill>
                            <a:schemeClr val="tx1"/>
                          </a:solidFill>
                        </a:rPr>
                        <a:t> to (1) </a:t>
                      </a:r>
                      <a:r>
                        <a:rPr lang="da-DK" sz="600" baseline="0" dirty="0" err="1">
                          <a:solidFill>
                            <a:schemeClr val="tx1"/>
                          </a:solidFill>
                        </a:rPr>
                        <a:t>increase</a:t>
                      </a:r>
                      <a:r>
                        <a:rPr lang="da-DK" sz="600" baseline="0" dirty="0">
                          <a:solidFill>
                            <a:schemeClr val="tx1"/>
                          </a:solidFill>
                        </a:rPr>
                        <a:t> </a:t>
                      </a:r>
                      <a:r>
                        <a:rPr lang="da-DK" sz="600" baseline="0" dirty="0" err="1">
                          <a:solidFill>
                            <a:schemeClr val="tx1"/>
                          </a:solidFill>
                        </a:rPr>
                        <a:t>exports</a:t>
                      </a:r>
                      <a:r>
                        <a:rPr lang="da-DK" sz="600" baseline="0" dirty="0">
                          <a:solidFill>
                            <a:schemeClr val="tx1"/>
                          </a:solidFill>
                        </a:rPr>
                        <a:t>, (2) </a:t>
                      </a:r>
                      <a:r>
                        <a:rPr lang="da-DK" sz="600" baseline="0" dirty="0" err="1">
                          <a:solidFill>
                            <a:schemeClr val="tx1"/>
                          </a:solidFill>
                        </a:rPr>
                        <a:t>increase</a:t>
                      </a:r>
                      <a:r>
                        <a:rPr lang="da-DK" sz="600" baseline="0" dirty="0">
                          <a:solidFill>
                            <a:schemeClr val="tx1"/>
                          </a:solidFill>
                        </a:rPr>
                        <a:t> R&amp;D, and (3) </a:t>
                      </a:r>
                      <a:r>
                        <a:rPr lang="da-DK" sz="600" baseline="0" dirty="0" err="1">
                          <a:solidFill>
                            <a:schemeClr val="tx1"/>
                          </a:solidFill>
                        </a:rPr>
                        <a:t>strengthen</a:t>
                      </a:r>
                      <a:r>
                        <a:rPr lang="da-DK" sz="600" baseline="0" dirty="0">
                          <a:solidFill>
                            <a:schemeClr val="tx1"/>
                          </a:solidFill>
                        </a:rPr>
                        <a:t> DK and EU </a:t>
                      </a:r>
                      <a:r>
                        <a:rPr lang="da-DK" sz="600" baseline="0" dirty="0" err="1">
                          <a:solidFill>
                            <a:schemeClr val="tx1"/>
                          </a:solidFill>
                        </a:rPr>
                        <a:t>framwork</a:t>
                      </a:r>
                      <a:r>
                        <a:rPr lang="da-DK" sz="600" baseline="0" dirty="0">
                          <a:solidFill>
                            <a:schemeClr val="tx1"/>
                          </a:solidFill>
                        </a:rPr>
                        <a:t> </a:t>
                      </a:r>
                      <a:r>
                        <a:rPr lang="da-DK" sz="600" baseline="0" dirty="0" err="1">
                          <a:solidFill>
                            <a:schemeClr val="tx1"/>
                          </a:solidFill>
                        </a:rPr>
                        <a:t>conditions</a:t>
                      </a:r>
                      <a:r>
                        <a:rPr lang="da-DK" sz="600" baseline="0" dirty="0">
                          <a:solidFill>
                            <a:schemeClr val="tx1"/>
                          </a:solidFill>
                        </a:rPr>
                        <a:t>. Dansk Miljøteknologi is a </a:t>
                      </a:r>
                      <a:r>
                        <a:rPr lang="da-DK" sz="600" baseline="0" dirty="0" err="1">
                          <a:solidFill>
                            <a:schemeClr val="tx1"/>
                          </a:solidFill>
                        </a:rPr>
                        <a:t>specialised</a:t>
                      </a:r>
                      <a:r>
                        <a:rPr lang="da-DK" sz="600" baseline="0" dirty="0">
                          <a:solidFill>
                            <a:schemeClr val="tx1"/>
                          </a:solidFill>
                        </a:rPr>
                        <a:t> organisation of </a:t>
                      </a:r>
                      <a:r>
                        <a:rPr lang="da-DK" sz="600" baseline="0" dirty="0" err="1">
                          <a:solidFill>
                            <a:schemeClr val="tx1"/>
                          </a:solidFill>
                        </a:rPr>
                        <a:t>technology</a:t>
                      </a:r>
                      <a:r>
                        <a:rPr lang="da-DK" sz="600" baseline="0" dirty="0">
                          <a:solidFill>
                            <a:schemeClr val="tx1"/>
                          </a:solidFill>
                        </a:rPr>
                        <a:t> </a:t>
                      </a:r>
                      <a:r>
                        <a:rPr lang="da-DK" sz="600" baseline="0" dirty="0" err="1">
                          <a:solidFill>
                            <a:schemeClr val="tx1"/>
                          </a:solidFill>
                        </a:rPr>
                        <a:t>companies</a:t>
                      </a:r>
                      <a:r>
                        <a:rPr lang="da-DK" sz="600" baseline="0" dirty="0">
                          <a:solidFill>
                            <a:schemeClr val="tx1"/>
                          </a:solidFill>
                        </a:rPr>
                        <a:t> (</a:t>
                      </a:r>
                      <a:r>
                        <a:rPr lang="da-DK" sz="600" baseline="0" dirty="0" err="1">
                          <a:solidFill>
                            <a:schemeClr val="tx1"/>
                          </a:solidFill>
                        </a:rPr>
                        <a:t>water</a:t>
                      </a:r>
                      <a:r>
                        <a:rPr lang="da-DK" sz="600" baseline="0" dirty="0">
                          <a:solidFill>
                            <a:schemeClr val="tx1"/>
                          </a:solidFill>
                        </a:rPr>
                        <a:t>/</a:t>
                      </a:r>
                      <a:r>
                        <a:rPr lang="da-DK" sz="600" baseline="0" dirty="0" err="1">
                          <a:solidFill>
                            <a:schemeClr val="tx1"/>
                          </a:solidFill>
                        </a:rPr>
                        <a:t>waste</a:t>
                      </a:r>
                      <a:r>
                        <a:rPr lang="da-DK" sz="600" baseline="0" dirty="0">
                          <a:solidFill>
                            <a:schemeClr val="tx1"/>
                          </a:solidFill>
                        </a:rPr>
                        <a:t>).</a:t>
                      </a:r>
                      <a:endParaRPr lang="da-DK" sz="600" dirty="0">
                        <a:solidFill>
                          <a:schemeClr val="tx1"/>
                        </a:solidFill>
                      </a:endParaRPr>
                    </a:p>
                  </a:txBody>
                  <a:tcPr marL="72000" marR="72000" marT="0" marB="0">
                    <a:noFill/>
                  </a:tcPr>
                </a:tc>
                <a:extLst>
                  <a:ext uri="{0D108BD9-81ED-4DB2-BD59-A6C34878D82A}">
                    <a16:rowId xmlns:a16="http://schemas.microsoft.com/office/drawing/2014/main" val="2543525720"/>
                  </a:ext>
                </a:extLst>
              </a:tr>
              <a:tr h="144000">
                <a:tc vMerge="1">
                  <a:txBody>
                    <a:bodyPr/>
                    <a:lstStyle/>
                    <a:p>
                      <a:endParaRPr lang="da-DK" sz="600" dirty="0">
                        <a:solidFill>
                          <a:schemeClr val="tx1"/>
                        </a:solidFill>
                      </a:endParaRPr>
                    </a:p>
                  </a:txBody>
                  <a:tcPr marL="72000" marR="72000" marT="0" marB="0">
                    <a:solidFill>
                      <a:schemeClr val="bg1">
                        <a:lumMod val="85000"/>
                      </a:schemeClr>
                    </a:solidFill>
                  </a:tcPr>
                </a:tc>
                <a:tc>
                  <a:txBody>
                    <a:bodyPr/>
                    <a:lstStyle/>
                    <a:p>
                      <a:r>
                        <a:rPr lang="da-DK" sz="600" dirty="0" err="1">
                          <a:solidFill>
                            <a:schemeClr val="tx1"/>
                          </a:solidFill>
                        </a:rPr>
                        <a:t>NGOs</a:t>
                      </a:r>
                      <a:endParaRPr lang="da-DK" sz="600" dirty="0">
                        <a:solidFill>
                          <a:schemeClr val="tx1"/>
                        </a:solidFill>
                      </a:endParaRPr>
                    </a:p>
                  </a:txBody>
                  <a:tcPr marL="72000" marR="72000" marT="0" marB="0">
                    <a:solidFill>
                      <a:schemeClr val="bg1">
                        <a:lumMod val="85000"/>
                      </a:schemeClr>
                    </a:solidFill>
                  </a:tcPr>
                </a:tc>
                <a:tc>
                  <a:txBody>
                    <a:bodyPr/>
                    <a:lstStyle/>
                    <a:p>
                      <a:r>
                        <a:rPr lang="da-DK" sz="600" dirty="0">
                          <a:solidFill>
                            <a:schemeClr val="tx1"/>
                          </a:solidFill>
                        </a:rPr>
                        <a:t>Naturfredningsforeningen, Danmarks Lystfiskerforbund</a:t>
                      </a:r>
                    </a:p>
                  </a:txBody>
                  <a:tcPr marL="72000" marR="72000" marT="0" marB="0">
                    <a:solidFill>
                      <a:schemeClr val="bg1">
                        <a:lumMod val="85000"/>
                      </a:schemeClr>
                    </a:solidFill>
                  </a:tcPr>
                </a:tc>
                <a:tc>
                  <a:txBody>
                    <a:bodyPr/>
                    <a:lstStyle/>
                    <a:p>
                      <a:r>
                        <a:rPr lang="da-DK" sz="600" dirty="0" err="1">
                          <a:solidFill>
                            <a:schemeClr val="tx1"/>
                          </a:solidFill>
                        </a:rPr>
                        <a:t>Interest</a:t>
                      </a:r>
                      <a:r>
                        <a:rPr lang="da-DK" sz="600" baseline="0" dirty="0">
                          <a:solidFill>
                            <a:schemeClr val="tx1"/>
                          </a:solidFill>
                        </a:rPr>
                        <a:t> in </a:t>
                      </a:r>
                      <a:r>
                        <a:rPr lang="da-DK" sz="600" baseline="0" dirty="0" err="1">
                          <a:solidFill>
                            <a:schemeClr val="tx1"/>
                          </a:solidFill>
                        </a:rPr>
                        <a:t>protecting</a:t>
                      </a:r>
                      <a:r>
                        <a:rPr lang="da-DK" sz="600" baseline="0" dirty="0">
                          <a:solidFill>
                            <a:schemeClr val="tx1"/>
                          </a:solidFill>
                        </a:rPr>
                        <a:t> the </a:t>
                      </a:r>
                      <a:r>
                        <a:rPr lang="da-DK" sz="600" baseline="0" dirty="0" err="1">
                          <a:solidFill>
                            <a:schemeClr val="tx1"/>
                          </a:solidFill>
                        </a:rPr>
                        <a:t>environment</a:t>
                      </a:r>
                      <a:r>
                        <a:rPr lang="da-DK" sz="600" baseline="0" dirty="0">
                          <a:solidFill>
                            <a:schemeClr val="tx1"/>
                          </a:solidFill>
                        </a:rPr>
                        <a:t>, and </a:t>
                      </a:r>
                      <a:r>
                        <a:rPr lang="da-DK" sz="600" baseline="0" dirty="0" err="1">
                          <a:solidFill>
                            <a:schemeClr val="tx1"/>
                          </a:solidFill>
                        </a:rPr>
                        <a:t>thus</a:t>
                      </a:r>
                      <a:r>
                        <a:rPr lang="da-DK" sz="600" baseline="0" dirty="0">
                          <a:solidFill>
                            <a:schemeClr val="tx1"/>
                          </a:solidFill>
                        </a:rPr>
                        <a:t> in public data </a:t>
                      </a:r>
                      <a:r>
                        <a:rPr lang="da-DK" sz="600" baseline="0" dirty="0" err="1">
                          <a:solidFill>
                            <a:schemeClr val="tx1"/>
                          </a:solidFill>
                        </a:rPr>
                        <a:t>about</a:t>
                      </a:r>
                      <a:r>
                        <a:rPr lang="da-DK" sz="600" baseline="0" dirty="0">
                          <a:solidFill>
                            <a:schemeClr val="tx1"/>
                          </a:solidFill>
                        </a:rPr>
                        <a:t> potential pollution </a:t>
                      </a:r>
                      <a:r>
                        <a:rPr lang="da-DK" sz="600" baseline="0" dirty="0" err="1">
                          <a:solidFill>
                            <a:schemeClr val="tx1"/>
                          </a:solidFill>
                        </a:rPr>
                        <a:t>sources</a:t>
                      </a:r>
                      <a:r>
                        <a:rPr lang="da-DK" sz="600" baseline="0" dirty="0">
                          <a:solidFill>
                            <a:schemeClr val="tx1"/>
                          </a:solidFill>
                        </a:rPr>
                        <a:t> </a:t>
                      </a:r>
                      <a:r>
                        <a:rPr lang="da-DK" sz="600" baseline="0" dirty="0" err="1">
                          <a:solidFill>
                            <a:schemeClr val="tx1"/>
                          </a:solidFill>
                        </a:rPr>
                        <a:t>andfthe</a:t>
                      </a:r>
                      <a:r>
                        <a:rPr lang="da-DK" sz="600" baseline="0" dirty="0">
                          <a:solidFill>
                            <a:schemeClr val="tx1"/>
                          </a:solidFill>
                        </a:rPr>
                        <a:t> status of the </a:t>
                      </a:r>
                      <a:r>
                        <a:rPr lang="da-DK" sz="600" baseline="0" dirty="0" err="1">
                          <a:solidFill>
                            <a:schemeClr val="tx1"/>
                          </a:solidFill>
                        </a:rPr>
                        <a:t>environment</a:t>
                      </a:r>
                      <a:r>
                        <a:rPr lang="da-DK" sz="600" baseline="0" dirty="0">
                          <a:solidFill>
                            <a:schemeClr val="tx1"/>
                          </a:solidFill>
                        </a:rPr>
                        <a:t>. May </a:t>
                      </a:r>
                      <a:r>
                        <a:rPr lang="da-DK" sz="600" baseline="0" dirty="0" err="1">
                          <a:solidFill>
                            <a:schemeClr val="tx1"/>
                          </a:solidFill>
                        </a:rPr>
                        <a:t>influence</a:t>
                      </a:r>
                      <a:r>
                        <a:rPr lang="da-DK" sz="600" baseline="0" dirty="0">
                          <a:solidFill>
                            <a:schemeClr val="tx1"/>
                          </a:solidFill>
                        </a:rPr>
                        <a:t> the </a:t>
                      </a:r>
                      <a:r>
                        <a:rPr lang="da-DK" sz="600" baseline="0" dirty="0" err="1">
                          <a:solidFill>
                            <a:schemeClr val="tx1"/>
                          </a:solidFill>
                        </a:rPr>
                        <a:t>process</a:t>
                      </a:r>
                      <a:r>
                        <a:rPr lang="da-DK" sz="600" baseline="0" dirty="0">
                          <a:solidFill>
                            <a:schemeClr val="tx1"/>
                          </a:solidFill>
                        </a:rPr>
                        <a:t> </a:t>
                      </a:r>
                      <a:r>
                        <a:rPr lang="da-DK" sz="600" baseline="0" dirty="0" err="1">
                          <a:solidFill>
                            <a:schemeClr val="tx1"/>
                          </a:solidFill>
                        </a:rPr>
                        <a:t>about</a:t>
                      </a:r>
                      <a:r>
                        <a:rPr lang="da-DK" sz="600" baseline="0" dirty="0">
                          <a:solidFill>
                            <a:schemeClr val="tx1"/>
                          </a:solidFill>
                        </a:rPr>
                        <a:t> </a:t>
                      </a:r>
                      <a:r>
                        <a:rPr lang="da-DK" sz="600" baseline="0" dirty="0" err="1">
                          <a:solidFill>
                            <a:schemeClr val="tx1"/>
                          </a:solidFill>
                        </a:rPr>
                        <a:t>issuing</a:t>
                      </a:r>
                      <a:r>
                        <a:rPr lang="da-DK" sz="600" baseline="0" dirty="0">
                          <a:solidFill>
                            <a:schemeClr val="tx1"/>
                          </a:solidFill>
                        </a:rPr>
                        <a:t> </a:t>
                      </a:r>
                      <a:r>
                        <a:rPr lang="da-DK" sz="600" baseline="0" dirty="0" err="1">
                          <a:solidFill>
                            <a:schemeClr val="tx1"/>
                          </a:solidFill>
                        </a:rPr>
                        <a:t>discharge</a:t>
                      </a:r>
                      <a:r>
                        <a:rPr lang="da-DK" sz="600" baseline="0" dirty="0">
                          <a:solidFill>
                            <a:schemeClr val="tx1"/>
                          </a:solidFill>
                        </a:rPr>
                        <a:t> </a:t>
                      </a:r>
                      <a:r>
                        <a:rPr lang="da-DK" sz="600" baseline="0" dirty="0" err="1">
                          <a:solidFill>
                            <a:schemeClr val="tx1"/>
                          </a:solidFill>
                        </a:rPr>
                        <a:t>permits</a:t>
                      </a:r>
                      <a:r>
                        <a:rPr lang="da-DK" sz="600" baseline="0" dirty="0">
                          <a:solidFill>
                            <a:schemeClr val="tx1"/>
                          </a:solidFill>
                        </a:rPr>
                        <a:t>.</a:t>
                      </a:r>
                      <a:endParaRPr lang="da-DK" sz="600" dirty="0">
                        <a:solidFill>
                          <a:schemeClr val="tx1"/>
                        </a:solidFill>
                      </a:endParaRPr>
                    </a:p>
                  </a:txBody>
                  <a:tcPr marL="72000" marR="72000" marT="0" marB="0">
                    <a:solidFill>
                      <a:schemeClr val="bg1">
                        <a:lumMod val="85000"/>
                      </a:schemeClr>
                    </a:solidFill>
                  </a:tcPr>
                </a:tc>
                <a:extLst>
                  <a:ext uri="{0D108BD9-81ED-4DB2-BD59-A6C34878D82A}">
                    <a16:rowId xmlns:a16="http://schemas.microsoft.com/office/drawing/2014/main" val="975580706"/>
                  </a:ext>
                </a:extLst>
              </a:tr>
            </a:tbl>
          </a:graphicData>
        </a:graphic>
      </p:graphicFrame>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700" b="0" i="0" u="none" strike="noStrike" kern="1200" cap="none" spc="0" normalizeH="0" baseline="0" noProof="0">
              <a:ln>
                <a:noFill/>
              </a:ln>
              <a:noFill/>
              <a:effectLst/>
              <a:uLnTx/>
              <a:uFillTx/>
              <a:latin typeface="Arial"/>
              <a:ea typeface="ＭＳ Ｐゴシック" pitchFamily="-80" charset="-128"/>
              <a:cs typeface="+mn-cs"/>
            </a:endParaRPr>
          </a:p>
        </p:txBody>
      </p:sp>
      <p:sp>
        <p:nvSpPr>
          <p:cNvPr id="5" name="Slide Number Placeholder 4"/>
          <p:cNvSpPr>
            <a:spLocks noGrp="1"/>
          </p:cNvSpPr>
          <p:nvPr>
            <p:ph type="sldNum" sz="quarter" idx="4294967295"/>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E5E41B73-686A-4B3D-84DF-F1CD458B39A2}" type="slidenum">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22</a:t>
            </a:fld>
            <a:endParaRPr kumimoji="0" lang="da-DK"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2" name="TextBox 1"/>
          <p:cNvSpPr txBox="1"/>
          <p:nvPr/>
        </p:nvSpPr>
        <p:spPr>
          <a:xfrm>
            <a:off x="118542" y="158443"/>
            <a:ext cx="11242629"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1" i="0" u="none" strike="noStrike" kern="1200" cap="none" spc="0" normalizeH="0" baseline="0" noProof="0" dirty="0">
                <a:ln>
                  <a:noFill/>
                </a:ln>
                <a:solidFill>
                  <a:srgbClr val="FF0000"/>
                </a:solidFill>
                <a:effectLst/>
                <a:uLnTx/>
                <a:uFillTx/>
                <a:latin typeface="Arial"/>
                <a:ea typeface="ＭＳ Ｐゴシック" pitchFamily="-80" charset="-128"/>
                <a:cs typeface="+mn-cs"/>
              </a:rPr>
              <a:t>CSA at the ”Project </a:t>
            </a:r>
            <a:r>
              <a:rPr kumimoji="0" lang="da-DK" sz="1600" b="1" i="0" u="none" strike="noStrike" kern="1200" cap="none" spc="0" normalizeH="0" baseline="0" noProof="0" dirty="0" err="1">
                <a:ln>
                  <a:noFill/>
                </a:ln>
                <a:solidFill>
                  <a:srgbClr val="FF0000"/>
                </a:solidFill>
                <a:effectLst/>
                <a:uLnTx/>
                <a:uFillTx/>
                <a:latin typeface="Arial"/>
                <a:ea typeface="ＭＳ Ｐゴシック" pitchFamily="-80" charset="-128"/>
                <a:cs typeface="+mn-cs"/>
              </a:rPr>
              <a:t>level</a:t>
            </a:r>
            <a:r>
              <a:rPr kumimoji="0" lang="da-DK" sz="1600" b="1" i="0" u="none" strike="noStrike" kern="1200" cap="none" spc="0" normalizeH="0" baseline="0" noProof="0" dirty="0">
                <a:ln>
                  <a:noFill/>
                </a:ln>
                <a:solidFill>
                  <a:srgbClr val="FF0000"/>
                </a:solidFill>
                <a:effectLst/>
                <a:uLnTx/>
                <a:uFillTx/>
                <a:latin typeface="Arial"/>
                <a:ea typeface="ＭＳ Ｐゴシック" pitchFamily="-80" charset="-128"/>
                <a:cs typeface="+mn-cs"/>
              </a:rPr>
              <a:t>” (Case Study A), </a:t>
            </a:r>
            <a:r>
              <a:rPr kumimoji="0" lang="da-DK" sz="1600" b="1" i="0" u="none" strike="noStrike" kern="1200" cap="none" spc="0" normalizeH="0" baseline="0" noProof="0" dirty="0" err="1">
                <a:ln>
                  <a:noFill/>
                </a:ln>
                <a:solidFill>
                  <a:srgbClr val="FF0000"/>
                </a:solidFill>
                <a:effectLst/>
                <a:uLnTx/>
                <a:uFillTx/>
                <a:latin typeface="Arial"/>
                <a:ea typeface="ＭＳ Ｐゴシック" pitchFamily="-80" charset="-128"/>
                <a:cs typeface="+mn-cs"/>
              </a:rPr>
              <a:t>updated</a:t>
            </a:r>
            <a:r>
              <a:rPr kumimoji="0" lang="da-DK" sz="1600" b="1" i="0" u="none" strike="noStrike" kern="1200" cap="none" spc="0" normalizeH="0" baseline="0" noProof="0" dirty="0">
                <a:ln>
                  <a:noFill/>
                </a:ln>
                <a:solidFill>
                  <a:srgbClr val="FF0000"/>
                </a:solidFill>
                <a:effectLst/>
                <a:uLnTx/>
                <a:uFillTx/>
                <a:latin typeface="Arial"/>
                <a:ea typeface="ＭＳ Ｐゴシック" pitchFamily="-80" charset="-128"/>
                <a:cs typeface="+mn-cs"/>
              </a:rPr>
              <a:t> by DTU 22/8-23 (</a:t>
            </a:r>
            <a:r>
              <a:rPr kumimoji="0" lang="da-DK" sz="1600" b="1" i="0" u="none" strike="noStrike" kern="1200" cap="none" spc="0" normalizeH="0" baseline="0" noProof="0" dirty="0" err="1">
                <a:ln>
                  <a:noFill/>
                </a:ln>
                <a:solidFill>
                  <a:srgbClr val="FF0000"/>
                </a:solidFill>
                <a:effectLst/>
                <a:uLnTx/>
                <a:uFillTx/>
                <a:latin typeface="Arial"/>
                <a:ea typeface="ＭＳ Ｐゴシック" pitchFamily="-80" charset="-128"/>
                <a:cs typeface="+mn-cs"/>
              </a:rPr>
              <a:t>including</a:t>
            </a:r>
            <a:r>
              <a:rPr kumimoji="0" lang="da-DK" sz="1600" b="1" i="0" u="none" strike="noStrike" kern="1200" cap="none" spc="0" normalizeH="0" baseline="0" noProof="0" dirty="0">
                <a:ln>
                  <a:noFill/>
                </a:ln>
                <a:solidFill>
                  <a:srgbClr val="FF0000"/>
                </a:solidFill>
                <a:effectLst/>
                <a:uLnTx/>
                <a:uFillTx/>
                <a:latin typeface="Arial"/>
                <a:ea typeface="ＭＳ Ｐゴシック" pitchFamily="-80" charset="-128"/>
                <a:cs typeface="+mn-cs"/>
              </a:rPr>
              <a:t> info from </a:t>
            </a:r>
            <a:r>
              <a:rPr kumimoji="0" lang="da-DK" sz="1600" b="1" i="0" u="none" strike="noStrike" kern="1200" cap="none" spc="0" normalizeH="0" baseline="0" noProof="0" dirty="0" err="1">
                <a:ln>
                  <a:noFill/>
                </a:ln>
                <a:solidFill>
                  <a:srgbClr val="FF0000"/>
                </a:solidFill>
                <a:effectLst/>
                <a:uLnTx/>
                <a:uFillTx/>
                <a:latin typeface="Arial"/>
                <a:ea typeface="ＭＳ Ｐゴシック" pitchFamily="-80" charset="-128"/>
                <a:cs typeface="+mn-cs"/>
              </a:rPr>
              <a:t>Use</a:t>
            </a:r>
            <a:r>
              <a:rPr kumimoji="0" lang="da-DK" sz="1600" b="1" i="0" u="none" strike="noStrike" kern="1200" cap="none" spc="0" normalizeH="0" baseline="0" noProof="0" dirty="0">
                <a:ln>
                  <a:noFill/>
                </a:ln>
                <a:solidFill>
                  <a:srgbClr val="FF0000"/>
                </a:solidFill>
                <a:effectLst/>
                <a:uLnTx/>
                <a:uFillTx/>
                <a:latin typeface="Arial"/>
                <a:ea typeface="ＭＳ Ｐゴシック" pitchFamily="-80" charset="-128"/>
                <a:cs typeface="+mn-cs"/>
              </a:rPr>
              <a:t> </a:t>
            </a:r>
            <a:r>
              <a:rPr kumimoji="0" lang="da-DK" sz="1600" b="1" i="0" u="none" strike="noStrike" kern="1200" cap="none" spc="0" normalizeH="0" baseline="0" noProof="0" dirty="0" err="1">
                <a:ln>
                  <a:noFill/>
                </a:ln>
                <a:solidFill>
                  <a:srgbClr val="FF0000"/>
                </a:solidFill>
                <a:effectLst/>
                <a:uLnTx/>
                <a:uFillTx/>
                <a:latin typeface="Arial"/>
                <a:ea typeface="ＭＳ Ｐゴシック" pitchFamily="-80" charset="-128"/>
                <a:cs typeface="+mn-cs"/>
              </a:rPr>
              <a:t>Cas</a:t>
            </a:r>
            <a:r>
              <a:rPr lang="da-DK" b="1" dirty="0">
                <a:solidFill>
                  <a:srgbClr val="FF0000"/>
                </a:solidFill>
                <a:latin typeface="Arial"/>
              </a:rPr>
              <a:t>e 3 &amp; </a:t>
            </a:r>
            <a:r>
              <a:rPr kumimoji="0" lang="da-DK" sz="1600" b="1" i="0" u="none" strike="noStrike" kern="1200" cap="none" spc="0" normalizeH="0" baseline="0" noProof="0" dirty="0">
                <a:ln>
                  <a:noFill/>
                </a:ln>
                <a:solidFill>
                  <a:srgbClr val="FF0000"/>
                </a:solidFill>
                <a:effectLst/>
                <a:uLnTx/>
                <a:uFillTx/>
                <a:latin typeface="Arial"/>
                <a:ea typeface="ＭＳ Ｐゴシック" pitchFamily="-80" charset="-128"/>
                <a:cs typeface="+mn-cs"/>
              </a:rPr>
              <a:t>Case Study B)</a:t>
            </a:r>
            <a:endParaRPr kumimoji="0" lang="en-US" sz="1600" b="1" i="0" u="none" strike="noStrike" kern="1200" cap="none" spc="0" normalizeH="0" baseline="0" noProof="0" dirty="0" err="1">
              <a:ln>
                <a:noFill/>
              </a:ln>
              <a:solidFill>
                <a:srgbClr val="FF0000"/>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289651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1631291" y="146647"/>
          <a:ext cx="8855831" cy="5927747"/>
        </p:xfrm>
        <a:graphic>
          <a:graphicData uri="http://schemas.openxmlformats.org/drawingml/2006/table">
            <a:tbl>
              <a:tblPr firstRow="1" bandRow="1">
                <a:tableStyleId>{5940675A-B579-460E-94D1-54222C63F5DA}</a:tableStyleId>
              </a:tblPr>
              <a:tblGrid>
                <a:gridCol w="1131949">
                  <a:extLst>
                    <a:ext uri="{9D8B030D-6E8A-4147-A177-3AD203B41FA5}">
                      <a16:colId xmlns:a16="http://schemas.microsoft.com/office/drawing/2014/main" val="231033780"/>
                    </a:ext>
                  </a:extLst>
                </a:gridCol>
                <a:gridCol w="3043972">
                  <a:extLst>
                    <a:ext uri="{9D8B030D-6E8A-4147-A177-3AD203B41FA5}">
                      <a16:colId xmlns:a16="http://schemas.microsoft.com/office/drawing/2014/main" val="3944500946"/>
                    </a:ext>
                  </a:extLst>
                </a:gridCol>
                <a:gridCol w="935982">
                  <a:extLst>
                    <a:ext uri="{9D8B030D-6E8A-4147-A177-3AD203B41FA5}">
                      <a16:colId xmlns:a16="http://schemas.microsoft.com/office/drawing/2014/main" val="1189217227"/>
                    </a:ext>
                  </a:extLst>
                </a:gridCol>
                <a:gridCol w="935982">
                  <a:extLst>
                    <a:ext uri="{9D8B030D-6E8A-4147-A177-3AD203B41FA5}">
                      <a16:colId xmlns:a16="http://schemas.microsoft.com/office/drawing/2014/main" val="1135652292"/>
                    </a:ext>
                  </a:extLst>
                </a:gridCol>
                <a:gridCol w="935982">
                  <a:extLst>
                    <a:ext uri="{9D8B030D-6E8A-4147-A177-3AD203B41FA5}">
                      <a16:colId xmlns:a16="http://schemas.microsoft.com/office/drawing/2014/main" val="2401207189"/>
                    </a:ext>
                  </a:extLst>
                </a:gridCol>
                <a:gridCol w="935982">
                  <a:extLst>
                    <a:ext uri="{9D8B030D-6E8A-4147-A177-3AD203B41FA5}">
                      <a16:colId xmlns:a16="http://schemas.microsoft.com/office/drawing/2014/main" val="343900173"/>
                    </a:ext>
                  </a:extLst>
                </a:gridCol>
                <a:gridCol w="935982">
                  <a:extLst>
                    <a:ext uri="{9D8B030D-6E8A-4147-A177-3AD203B41FA5}">
                      <a16:colId xmlns:a16="http://schemas.microsoft.com/office/drawing/2014/main" val="3442319248"/>
                    </a:ext>
                  </a:extLst>
                </a:gridCol>
              </a:tblGrid>
              <a:tr h="186412">
                <a:tc>
                  <a:txBody>
                    <a:bodyPr/>
                    <a:lstStyle/>
                    <a:p>
                      <a:endParaRPr lang="da-DK" sz="1000" b="1" dirty="0">
                        <a:solidFill>
                          <a:schemeClr val="bg1"/>
                        </a:solidFill>
                        <a:latin typeface="Arial Narrow" panose="020B0606020202030204" pitchFamily="34" charset="0"/>
                      </a:endParaRPr>
                    </a:p>
                  </a:txBody>
                  <a:tcPr marL="71991" marR="71991"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da-DK" sz="1000" b="1" dirty="0">
                        <a:solidFill>
                          <a:schemeClr val="bg1"/>
                        </a:solidFill>
                        <a:latin typeface="Arial Narrow" panose="020B0606020202030204" pitchFamily="34" charset="0"/>
                      </a:endParaRPr>
                    </a:p>
                  </a:txBody>
                  <a:tcPr marL="71991" marR="71991"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kern="0" dirty="0" err="1">
                          <a:solidFill>
                            <a:schemeClr val="bg1"/>
                          </a:solidFill>
                          <a:latin typeface="Arial Narrow" panose="020B0606020202030204" pitchFamily="34" charset="0"/>
                        </a:rPr>
                        <a:t>Focused</a:t>
                      </a:r>
                      <a:r>
                        <a:rPr lang="da-DK" sz="1000" b="1" kern="0" dirty="0">
                          <a:solidFill>
                            <a:schemeClr val="bg1"/>
                          </a:solidFill>
                          <a:latin typeface="Arial Narrow" panose="020B0606020202030204" pitchFamily="34" charset="0"/>
                        </a:rPr>
                        <a:t> on </a:t>
                      </a:r>
                      <a:r>
                        <a:rPr lang="da-DK" sz="1000" b="1" kern="0" dirty="0" err="1">
                          <a:solidFill>
                            <a:schemeClr val="bg1"/>
                          </a:solidFill>
                          <a:latin typeface="Arial Narrow" panose="020B0606020202030204" pitchFamily="34" charset="0"/>
                        </a:rPr>
                        <a:t>water</a:t>
                      </a:r>
                      <a:r>
                        <a:rPr lang="da-DK" sz="1000" b="1" kern="0" dirty="0">
                          <a:solidFill>
                            <a:schemeClr val="bg1"/>
                          </a:solidFill>
                          <a:latin typeface="Arial Narrow" panose="020B0606020202030204" pitchFamily="34" charset="0"/>
                        </a:rPr>
                        <a:t> </a:t>
                      </a:r>
                      <a:r>
                        <a:rPr lang="da-DK" sz="1000" b="1" kern="0" dirty="0" err="1">
                          <a:solidFill>
                            <a:schemeClr val="bg1"/>
                          </a:solidFill>
                          <a:latin typeface="Arial Narrow" panose="020B0606020202030204" pitchFamily="34" charset="0"/>
                        </a:rPr>
                        <a:t>utility</a:t>
                      </a:r>
                      <a:r>
                        <a:rPr lang="da-DK" sz="1000" b="1" kern="0" dirty="0">
                          <a:solidFill>
                            <a:schemeClr val="bg1"/>
                          </a:solidFill>
                          <a:latin typeface="Arial Narrow" panose="020B0606020202030204" pitchFamily="34" charset="0"/>
                        </a:rPr>
                        <a:t> </a:t>
                      </a:r>
                      <a:r>
                        <a:rPr lang="da-DK" sz="1000" b="1" kern="0" dirty="0" err="1">
                          <a:solidFill>
                            <a:schemeClr val="bg1"/>
                          </a:solidFill>
                          <a:latin typeface="Arial Narrow" panose="020B0606020202030204" pitchFamily="34" charset="0"/>
                        </a:rPr>
                        <a:t>companies</a:t>
                      </a:r>
                      <a:endParaRPr kumimoji="0" lang="da-DK" sz="1000" b="0" i="0" u="none" strike="noStrike" kern="0" cap="none" spc="0" normalizeH="0" baseline="0" noProof="0" dirty="0">
                        <a:ln>
                          <a:noFill/>
                        </a:ln>
                        <a:solidFill>
                          <a:schemeClr val="bg1"/>
                        </a:solidFill>
                        <a:effectLst/>
                        <a:uLnTx/>
                        <a:uFillTx/>
                        <a:latin typeface="Arial Narrow" panose="020B0606020202030204" pitchFamily="34" charset="0"/>
                      </a:endParaRPr>
                    </a:p>
                  </a:txBody>
                  <a:tcPr marL="71991" marR="71991"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hMerge="1">
                  <a:txBody>
                    <a:bodyPr/>
                    <a:lstStyle/>
                    <a:p>
                      <a:pPr algn="ctr"/>
                      <a:endParaRPr lang="da-DK" sz="1050" b="1" dirty="0">
                        <a:solidFill>
                          <a:schemeClr val="bg1"/>
                        </a:solidFill>
                      </a:endParaRPr>
                    </a:p>
                  </a:txBody>
                  <a:tcPr marL="72000" marR="72000" marT="0" marB="0">
                    <a:solidFill>
                      <a:srgbClr val="008737"/>
                    </a:solidFill>
                  </a:tcPr>
                </a:tc>
                <a:tc hMerge="1">
                  <a:txBody>
                    <a:bodyPr/>
                    <a:lstStyle/>
                    <a:p>
                      <a:pPr algn="ctr"/>
                      <a:endParaRPr lang="da-DK" sz="1050" b="1" dirty="0">
                        <a:solidFill>
                          <a:schemeClr val="bg1"/>
                        </a:solidFill>
                      </a:endParaRPr>
                    </a:p>
                  </a:txBody>
                  <a:tcPr marL="72000" marR="72000" marT="0" marB="0">
                    <a:solidFill>
                      <a:srgbClr val="008737"/>
                    </a:solidFill>
                  </a:tcPr>
                </a:tc>
                <a:tc hMerge="1">
                  <a:txBody>
                    <a:bodyPr/>
                    <a:lstStyle/>
                    <a:p>
                      <a:pPr algn="ctr"/>
                      <a:endParaRPr lang="da-DK" sz="1050" b="1" dirty="0">
                        <a:solidFill>
                          <a:schemeClr val="bg1"/>
                        </a:solidFill>
                      </a:endParaRPr>
                    </a:p>
                  </a:txBody>
                  <a:tcPr marL="72000" marR="72000" marT="0" marB="0">
                    <a:solidFill>
                      <a:srgbClr val="008737"/>
                    </a:solidFill>
                  </a:tcPr>
                </a:tc>
                <a:tc>
                  <a:txBody>
                    <a:bodyPr/>
                    <a:lstStyle/>
                    <a:p>
                      <a:pPr algn="ctr"/>
                      <a:endParaRPr lang="da-DK" sz="1000" b="1" dirty="0">
                        <a:solidFill>
                          <a:schemeClr val="bg1"/>
                        </a:solidFill>
                        <a:latin typeface="Arial Narrow" panose="020B0606020202030204" pitchFamily="34" charset="0"/>
                      </a:endParaRPr>
                    </a:p>
                  </a:txBody>
                  <a:tcPr marL="71991" marR="71991"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8942938"/>
                  </a:ext>
                </a:extLst>
              </a:tr>
              <a:tr h="215996">
                <a:tc>
                  <a:txBody>
                    <a:bodyPr/>
                    <a:lstStyle/>
                    <a:p>
                      <a:endParaRPr lang="da-DK" sz="1000" b="1" dirty="0">
                        <a:solidFill>
                          <a:schemeClr val="bg1"/>
                        </a:solidFill>
                        <a:latin typeface="Arial Narrow" panose="020B0606020202030204" pitchFamily="34" charset="0"/>
                      </a:endParaRPr>
                    </a:p>
                  </a:txBody>
                  <a:tcPr marL="71991" marR="71991" marT="0" marB="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a-DK" sz="1000" b="1" dirty="0">
                        <a:solidFill>
                          <a:schemeClr val="bg1"/>
                        </a:solidFill>
                        <a:latin typeface="Arial Narrow" panose="020B0606020202030204" pitchFamily="34" charset="0"/>
                      </a:endParaRPr>
                    </a:p>
                  </a:txBody>
                  <a:tcPr marL="71991" marR="71991"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a-DK" sz="1000" b="1" dirty="0">
                        <a:solidFill>
                          <a:schemeClr val="bg1"/>
                        </a:solidFill>
                        <a:latin typeface="Arial Narrow" panose="020B0606020202030204" pitchFamily="34" charset="0"/>
                      </a:endParaRPr>
                    </a:p>
                  </a:txBody>
                  <a:tcPr marL="71991" marR="71991"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a-DK" sz="1000" b="1" dirty="0">
                        <a:solidFill>
                          <a:schemeClr val="bg1"/>
                        </a:solidFill>
                        <a:latin typeface="Arial Narrow" panose="020B0606020202030204" pitchFamily="34" charset="0"/>
                      </a:endParaRPr>
                    </a:p>
                  </a:txBody>
                  <a:tcPr marL="71991" marR="71991"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kern="0" dirty="0" err="1">
                          <a:solidFill>
                            <a:schemeClr val="bg1"/>
                          </a:solidFill>
                          <a:latin typeface="Arial Narrow" panose="020B0606020202030204" pitchFamily="34" charset="0"/>
                        </a:rPr>
                        <a:t>Focused</a:t>
                      </a:r>
                      <a:r>
                        <a:rPr lang="da-DK" sz="1000" b="1" kern="0" dirty="0">
                          <a:solidFill>
                            <a:schemeClr val="bg1"/>
                          </a:solidFill>
                          <a:latin typeface="Arial Narrow" panose="020B0606020202030204" pitchFamily="34" charset="0"/>
                        </a:rPr>
                        <a:t> on </a:t>
                      </a:r>
                      <a:r>
                        <a:rPr lang="da-DK" sz="1000" b="1" kern="0" dirty="0" err="1">
                          <a:solidFill>
                            <a:schemeClr val="bg1"/>
                          </a:solidFill>
                          <a:latin typeface="Arial Narrow" panose="020B0606020202030204" pitchFamily="34" charset="0"/>
                        </a:rPr>
                        <a:t>environmental</a:t>
                      </a:r>
                      <a:r>
                        <a:rPr lang="da-DK" sz="1000" b="1" kern="0" dirty="0">
                          <a:solidFill>
                            <a:schemeClr val="bg1"/>
                          </a:solidFill>
                          <a:latin typeface="Arial Narrow" panose="020B0606020202030204" pitchFamily="34" charset="0"/>
                        </a:rPr>
                        <a:t> </a:t>
                      </a:r>
                      <a:r>
                        <a:rPr lang="da-DK" sz="1000" b="1" kern="0" dirty="0" err="1">
                          <a:solidFill>
                            <a:schemeClr val="bg1"/>
                          </a:solidFill>
                          <a:latin typeface="Arial Narrow" panose="020B0606020202030204" pitchFamily="34" charset="0"/>
                        </a:rPr>
                        <a:t>authorities</a:t>
                      </a:r>
                      <a:r>
                        <a:rPr lang="da-DK" sz="1000" b="1" kern="0" dirty="0">
                          <a:solidFill>
                            <a:schemeClr val="bg1"/>
                          </a:solidFill>
                          <a:latin typeface="Arial Narrow" panose="020B0606020202030204" pitchFamily="34" charset="0"/>
                        </a:rPr>
                        <a:t> and the public</a:t>
                      </a:r>
                      <a:endParaRPr kumimoji="0" lang="da-DK" sz="1000" b="0" i="0" u="none" strike="noStrike" kern="0" cap="none" spc="0" normalizeH="0" baseline="0" noProof="0" dirty="0">
                        <a:ln>
                          <a:noFill/>
                        </a:ln>
                        <a:solidFill>
                          <a:schemeClr val="bg1"/>
                        </a:solidFill>
                        <a:effectLst/>
                        <a:uLnTx/>
                        <a:uFillTx/>
                        <a:latin typeface="Arial Narrow" panose="020B0606020202030204" pitchFamily="34" charset="0"/>
                      </a:endParaRPr>
                    </a:p>
                  </a:txBody>
                  <a:tcPr marL="71991" marR="71991"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737"/>
                    </a:solidFill>
                  </a:tcPr>
                </a:tc>
                <a:tc hMerge="1">
                  <a:txBody>
                    <a:bodyPr/>
                    <a:lstStyle/>
                    <a:p>
                      <a:pPr algn="ctr"/>
                      <a:endParaRPr lang="da-DK" sz="1050" b="1" dirty="0">
                        <a:solidFill>
                          <a:schemeClr val="bg1"/>
                        </a:solidFill>
                      </a:endParaRPr>
                    </a:p>
                  </a:txBody>
                  <a:tcPr marL="72000" marR="72000" marT="0" marB="0">
                    <a:solidFill>
                      <a:srgbClr val="008737"/>
                    </a:solidFill>
                  </a:tcPr>
                </a:tc>
                <a:tc hMerge="1">
                  <a:txBody>
                    <a:bodyPr/>
                    <a:lstStyle/>
                    <a:p>
                      <a:pPr algn="ctr"/>
                      <a:endParaRPr lang="da-DK" sz="1050" b="1" dirty="0">
                        <a:solidFill>
                          <a:schemeClr val="bg1"/>
                        </a:solidFill>
                      </a:endParaRPr>
                    </a:p>
                  </a:txBody>
                  <a:tcPr marL="72000" marR="72000" marT="0" marB="0">
                    <a:solidFill>
                      <a:srgbClr val="008737"/>
                    </a:solidFill>
                  </a:tcPr>
                </a:tc>
                <a:extLst>
                  <a:ext uri="{0D108BD9-81ED-4DB2-BD59-A6C34878D82A}">
                    <a16:rowId xmlns:a16="http://schemas.microsoft.com/office/drawing/2014/main" val="2455435446"/>
                  </a:ext>
                </a:extLst>
              </a:tr>
              <a:tr h="503990">
                <a:tc>
                  <a:txBody>
                    <a:bodyPr/>
                    <a:lstStyle/>
                    <a:p>
                      <a:endParaRPr lang="da-DK" sz="1000" b="1" dirty="0">
                        <a:solidFill>
                          <a:schemeClr val="bg1"/>
                        </a:solidFill>
                        <a:latin typeface="Arial Narrow" panose="020B0606020202030204" pitchFamily="34" charset="0"/>
                      </a:endParaRPr>
                    </a:p>
                    <a:p>
                      <a:r>
                        <a:rPr lang="da-DK" sz="1000" b="1" dirty="0" err="1">
                          <a:solidFill>
                            <a:schemeClr val="bg1"/>
                          </a:solidFill>
                          <a:latin typeface="Arial Narrow" panose="020B0606020202030204" pitchFamily="34" charset="0"/>
                        </a:rPr>
                        <a:t>Actor</a:t>
                      </a:r>
                      <a:r>
                        <a:rPr lang="da-DK" sz="1000" b="1" dirty="0">
                          <a:solidFill>
                            <a:schemeClr val="bg1"/>
                          </a:solidFill>
                          <a:latin typeface="Arial Narrow" panose="020B0606020202030204" pitchFamily="34" charset="0"/>
                        </a:rPr>
                        <a:t> </a:t>
                      </a:r>
                      <a:r>
                        <a:rPr lang="da-DK" sz="1000" b="1" dirty="0" err="1">
                          <a:solidFill>
                            <a:schemeClr val="bg1"/>
                          </a:solidFill>
                          <a:latin typeface="Arial Narrow" panose="020B0606020202030204" pitchFamily="34" charset="0"/>
                        </a:rPr>
                        <a:t>categories</a:t>
                      </a:r>
                      <a:endParaRPr lang="da-DK" sz="1000" b="1" dirty="0">
                        <a:solidFill>
                          <a:schemeClr val="bg1"/>
                        </a:solidFill>
                        <a:latin typeface="Arial Narrow" panose="020B0606020202030204" pitchFamily="34" charset="0"/>
                      </a:endParaRPr>
                    </a:p>
                  </a:txBody>
                  <a:tcPr marL="71991" marR="71991" marT="0" marB="0">
                    <a:lnT w="12700" cap="flat" cmpd="sng" algn="ctr">
                      <a:solidFill>
                        <a:schemeClr val="tx1"/>
                      </a:solidFill>
                      <a:prstDash val="solid"/>
                      <a:round/>
                      <a:headEnd type="none" w="med" len="med"/>
                      <a:tailEnd type="none" w="med" len="med"/>
                    </a:lnT>
                    <a:solidFill>
                      <a:schemeClr val="bg1">
                        <a:lumMod val="50000"/>
                      </a:schemeClr>
                    </a:solidFill>
                  </a:tcPr>
                </a:tc>
                <a:tc>
                  <a:txBody>
                    <a:bodyPr/>
                    <a:lstStyle/>
                    <a:p>
                      <a:endParaRPr lang="en-US" sz="1000" b="1" dirty="0">
                        <a:solidFill>
                          <a:schemeClr val="bg1"/>
                        </a:solidFill>
                        <a:latin typeface="Arial Narrow" panose="020B0606020202030204" pitchFamily="34" charset="0"/>
                      </a:endParaRPr>
                    </a:p>
                    <a:p>
                      <a:r>
                        <a:rPr lang="en-US" sz="1000" b="1" dirty="0">
                          <a:solidFill>
                            <a:schemeClr val="bg1"/>
                          </a:solidFill>
                          <a:latin typeface="Arial Narrow" panose="020B0606020202030204" pitchFamily="34" charset="0"/>
                        </a:rPr>
                        <a:t>Actors</a:t>
                      </a:r>
                      <a:r>
                        <a:rPr lang="en-US" sz="1000" b="1" baseline="0" dirty="0">
                          <a:solidFill>
                            <a:schemeClr val="bg1"/>
                          </a:solidFill>
                          <a:latin typeface="Arial Narrow" panose="020B0606020202030204" pitchFamily="34" charset="0"/>
                        </a:rPr>
                        <a:t> </a:t>
                      </a:r>
                      <a:endParaRPr lang="da-DK" sz="1000" b="1" dirty="0">
                        <a:solidFill>
                          <a:schemeClr val="bg1"/>
                        </a:solidFill>
                        <a:latin typeface="Arial Narrow" panose="020B0606020202030204" pitchFamily="34" charset="0"/>
                      </a:endParaRPr>
                    </a:p>
                  </a:txBody>
                  <a:tcPr marL="71991" marR="71991" marT="0" marB="0">
                    <a:lnT w="12700" cap="flat" cmpd="sng" algn="ctr">
                      <a:solidFill>
                        <a:schemeClr val="tx1"/>
                      </a:solidFill>
                      <a:prstDash val="solid"/>
                      <a:round/>
                      <a:headEnd type="none" w="med" len="med"/>
                      <a:tailEnd type="none" w="med" len="med"/>
                    </a:lnT>
                    <a:solidFill>
                      <a:schemeClr val="bg1">
                        <a:lumMod val="50000"/>
                      </a:schemeClr>
                    </a:solidFill>
                  </a:tcPr>
                </a:tc>
                <a:tc>
                  <a:txBody>
                    <a:bodyPr/>
                    <a:lstStyle/>
                    <a:p>
                      <a:pPr algn="ctr"/>
                      <a:r>
                        <a:rPr lang="da-DK" sz="1000" b="1" dirty="0" err="1">
                          <a:solidFill>
                            <a:schemeClr val="bg1"/>
                          </a:solidFill>
                          <a:latin typeface="Arial Narrow" panose="020B0606020202030204" pitchFamily="34" charset="0"/>
                        </a:rPr>
                        <a:t>Use</a:t>
                      </a:r>
                      <a:r>
                        <a:rPr lang="da-DK" sz="1000" b="1" dirty="0">
                          <a:solidFill>
                            <a:schemeClr val="bg1"/>
                          </a:solidFill>
                          <a:latin typeface="Arial Narrow" panose="020B0606020202030204" pitchFamily="34" charset="0"/>
                        </a:rPr>
                        <a:t> Case 1</a:t>
                      </a:r>
                    </a:p>
                    <a:p>
                      <a:pPr algn="ctr"/>
                      <a:r>
                        <a:rPr lang="da-DK" sz="1000" b="1" dirty="0">
                          <a:solidFill>
                            <a:schemeClr val="bg1"/>
                          </a:solidFill>
                          <a:latin typeface="Arial Narrow" panose="020B0606020202030204" pitchFamily="34" charset="0"/>
                        </a:rPr>
                        <a:t>Automated </a:t>
                      </a:r>
                      <a:r>
                        <a:rPr lang="da-DK" sz="1000" b="1" dirty="0" err="1">
                          <a:solidFill>
                            <a:schemeClr val="bg1"/>
                          </a:solidFill>
                          <a:latin typeface="Arial Narrow" panose="020B0606020202030204" pitchFamily="34" charset="0"/>
                        </a:rPr>
                        <a:t>reporting</a:t>
                      </a:r>
                      <a:endParaRPr lang="da-DK" sz="1000" b="1" dirty="0">
                        <a:solidFill>
                          <a:schemeClr val="bg1"/>
                        </a:solidFill>
                        <a:latin typeface="Arial Narrow" panose="020B0606020202030204" pitchFamily="34" charset="0"/>
                      </a:endParaRPr>
                    </a:p>
                  </a:txBody>
                  <a:tcPr marL="71991" marR="71991" marT="0" marB="0">
                    <a:lnT w="12700" cap="flat" cmpd="sng" algn="ctr">
                      <a:solidFill>
                        <a:schemeClr val="tx1"/>
                      </a:solidFill>
                      <a:prstDash val="solid"/>
                      <a:round/>
                      <a:headEnd type="none" w="med" len="med"/>
                      <a:tailEnd type="none" w="med" len="med"/>
                    </a:lnT>
                    <a:solidFill>
                      <a:schemeClr val="bg1">
                        <a:lumMod val="50000"/>
                      </a:schemeClr>
                    </a:solidFill>
                  </a:tcPr>
                </a:tc>
                <a:tc>
                  <a:txBody>
                    <a:bodyPr/>
                    <a:lstStyle/>
                    <a:p>
                      <a:pPr algn="ctr"/>
                      <a:r>
                        <a:rPr lang="da-DK" sz="1000" b="1" dirty="0">
                          <a:solidFill>
                            <a:schemeClr val="bg1"/>
                          </a:solidFill>
                          <a:latin typeface="Arial Narrow" panose="020B0606020202030204" pitchFamily="34" charset="0"/>
                        </a:rPr>
                        <a:t>Case Study C</a:t>
                      </a:r>
                    </a:p>
                    <a:p>
                      <a:pPr algn="ctr"/>
                      <a:r>
                        <a:rPr lang="da-DK" sz="1000" b="1" dirty="0">
                          <a:solidFill>
                            <a:schemeClr val="bg1"/>
                          </a:solidFill>
                          <a:latin typeface="Arial Narrow" panose="020B0606020202030204" pitchFamily="34" charset="0"/>
                        </a:rPr>
                        <a:t>Water </a:t>
                      </a:r>
                      <a:r>
                        <a:rPr lang="da-DK" sz="1000" b="1" dirty="0" err="1">
                          <a:solidFill>
                            <a:schemeClr val="bg1"/>
                          </a:solidFill>
                          <a:latin typeface="Arial Narrow" panose="020B0606020202030204" pitchFamily="34" charset="0"/>
                        </a:rPr>
                        <a:t>Living</a:t>
                      </a:r>
                      <a:r>
                        <a:rPr lang="da-DK" sz="1000" b="1" dirty="0">
                          <a:solidFill>
                            <a:schemeClr val="bg1"/>
                          </a:solidFill>
                          <a:latin typeface="Arial Narrow" panose="020B0606020202030204" pitchFamily="34" charset="0"/>
                        </a:rPr>
                        <a:t> Lab</a:t>
                      </a:r>
                    </a:p>
                  </a:txBody>
                  <a:tcPr marL="71991" marR="71991" marT="0" marB="0">
                    <a:lnT w="12700" cap="flat" cmpd="sng" algn="ctr">
                      <a:solidFill>
                        <a:schemeClr val="tx1"/>
                      </a:solidFill>
                      <a:prstDash val="solid"/>
                      <a:round/>
                      <a:headEnd type="none" w="med" len="med"/>
                      <a:tailEnd type="none" w="med" len="med"/>
                    </a:lnT>
                    <a:solidFill>
                      <a:schemeClr val="bg1">
                        <a:lumMod val="50000"/>
                      </a:schemeClr>
                    </a:solidFill>
                  </a:tcPr>
                </a:tc>
                <a:tc>
                  <a:txBody>
                    <a:bodyPr/>
                    <a:lstStyle/>
                    <a:p>
                      <a:pPr algn="ctr"/>
                      <a:r>
                        <a:rPr lang="da-DK" sz="1000" b="1" dirty="0" err="1">
                          <a:solidFill>
                            <a:schemeClr val="bg1"/>
                          </a:solidFill>
                          <a:latin typeface="Arial Narrow" panose="020B0606020202030204" pitchFamily="34" charset="0"/>
                        </a:rPr>
                        <a:t>Use</a:t>
                      </a:r>
                      <a:r>
                        <a:rPr lang="da-DK" sz="1000" b="1" dirty="0">
                          <a:solidFill>
                            <a:schemeClr val="bg1"/>
                          </a:solidFill>
                          <a:latin typeface="Arial Narrow" panose="020B0606020202030204" pitchFamily="34" charset="0"/>
                        </a:rPr>
                        <a:t> Case 2</a:t>
                      </a:r>
                    </a:p>
                    <a:p>
                      <a:pPr algn="ctr"/>
                      <a:r>
                        <a:rPr lang="da-DK" sz="1000" b="1" dirty="0">
                          <a:solidFill>
                            <a:schemeClr val="bg1"/>
                          </a:solidFill>
                          <a:latin typeface="Arial Narrow" panose="020B0606020202030204" pitchFamily="34" charset="0"/>
                        </a:rPr>
                        <a:t>Detention Pond Analytics</a:t>
                      </a:r>
                    </a:p>
                  </a:txBody>
                  <a:tcPr marL="71991" marR="71991" marT="0" marB="0">
                    <a:lnT w="12700" cap="flat" cmpd="sng" algn="ctr">
                      <a:solidFill>
                        <a:schemeClr val="tx1"/>
                      </a:solidFill>
                      <a:prstDash val="solid"/>
                      <a:round/>
                      <a:headEnd type="none" w="med" len="med"/>
                      <a:tailEnd type="none" w="med" len="med"/>
                    </a:lnT>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err="1">
                          <a:solidFill>
                            <a:schemeClr val="bg1"/>
                          </a:solidFill>
                          <a:latin typeface="Arial Narrow" panose="020B0606020202030204" pitchFamily="34" charset="0"/>
                        </a:rPr>
                        <a:t>Use</a:t>
                      </a:r>
                      <a:r>
                        <a:rPr lang="da-DK" sz="1000" b="1" dirty="0">
                          <a:solidFill>
                            <a:schemeClr val="bg1"/>
                          </a:solidFill>
                          <a:latin typeface="Arial Narrow" panose="020B0606020202030204" pitchFamily="34" charset="0"/>
                        </a:rPr>
                        <a:t> Case 3</a:t>
                      </a:r>
                    </a:p>
                    <a:p>
                      <a:pPr algn="ctr"/>
                      <a:r>
                        <a:rPr lang="da-DK" sz="1000" b="1" dirty="0">
                          <a:solidFill>
                            <a:schemeClr val="bg1"/>
                          </a:solidFill>
                          <a:latin typeface="Arial Narrow" panose="020B0606020202030204" pitchFamily="34" charset="0"/>
                        </a:rPr>
                        <a:t>EHS Source</a:t>
                      </a:r>
                      <a:r>
                        <a:rPr lang="da-DK" sz="1000" b="1" baseline="0" dirty="0">
                          <a:solidFill>
                            <a:schemeClr val="bg1"/>
                          </a:solidFill>
                          <a:latin typeface="Arial Narrow" panose="020B0606020202030204" pitchFamily="34" charset="0"/>
                        </a:rPr>
                        <a:t> </a:t>
                      </a:r>
                      <a:r>
                        <a:rPr lang="da-DK" sz="1000" b="1" dirty="0" err="1">
                          <a:solidFill>
                            <a:schemeClr val="bg1"/>
                          </a:solidFill>
                          <a:latin typeface="Arial Narrow" panose="020B0606020202030204" pitchFamily="34" charset="0"/>
                        </a:rPr>
                        <a:t>Track</a:t>
                      </a:r>
                      <a:r>
                        <a:rPr lang="da-DK" sz="1000" b="1" dirty="0">
                          <a:solidFill>
                            <a:schemeClr val="bg1"/>
                          </a:solidFill>
                          <a:latin typeface="Arial Narrow" panose="020B0606020202030204" pitchFamily="34" charset="0"/>
                        </a:rPr>
                        <a:t>. </a:t>
                      </a:r>
                      <a:r>
                        <a:rPr lang="da-DK" sz="1000" b="1" dirty="0" err="1">
                          <a:solidFill>
                            <a:schemeClr val="bg1"/>
                          </a:solidFill>
                          <a:latin typeface="Arial Narrow" panose="020B0606020202030204" pitchFamily="34" charset="0"/>
                        </a:rPr>
                        <a:t>Analyt</a:t>
                      </a:r>
                      <a:r>
                        <a:rPr lang="da-DK" sz="1000" b="1" dirty="0">
                          <a:solidFill>
                            <a:schemeClr val="bg1"/>
                          </a:solidFill>
                          <a:latin typeface="Arial Narrow" panose="020B0606020202030204" pitchFamily="34" charset="0"/>
                        </a:rPr>
                        <a:t>.</a:t>
                      </a:r>
                    </a:p>
                  </a:txBody>
                  <a:tcPr marL="71991" marR="71991" marT="0" marB="0">
                    <a:lnT w="12700" cap="flat" cmpd="sng" algn="ctr">
                      <a:solidFill>
                        <a:schemeClr val="tx1"/>
                      </a:solidFill>
                      <a:prstDash val="solid"/>
                      <a:round/>
                      <a:headEnd type="none" w="med" len="med"/>
                      <a:tailEnd type="none" w="med" len="med"/>
                    </a:lnT>
                    <a:solidFill>
                      <a:schemeClr val="bg1">
                        <a:lumMod val="50000"/>
                      </a:schemeClr>
                    </a:solidFill>
                  </a:tcPr>
                </a:tc>
                <a:tc>
                  <a:txBody>
                    <a:bodyPr/>
                    <a:lstStyle/>
                    <a:p>
                      <a:pPr algn="ctr"/>
                      <a:r>
                        <a:rPr lang="da-DK" sz="1000" b="1" dirty="0">
                          <a:solidFill>
                            <a:schemeClr val="bg1"/>
                          </a:solidFill>
                          <a:latin typeface="Arial Narrow" panose="020B0606020202030204" pitchFamily="34" charset="0"/>
                        </a:rPr>
                        <a:t>Case Study B</a:t>
                      </a:r>
                    </a:p>
                    <a:p>
                      <a:pPr algn="ctr"/>
                      <a:r>
                        <a:rPr lang="da-DK" sz="1000" b="1" dirty="0">
                          <a:solidFill>
                            <a:schemeClr val="bg1"/>
                          </a:solidFill>
                          <a:latin typeface="Arial Narrow" panose="020B0606020202030204" pitchFamily="34" charset="0"/>
                        </a:rPr>
                        <a:t>Miljøportalen</a:t>
                      </a:r>
                    </a:p>
                  </a:txBody>
                  <a:tcPr marL="71991" marR="71991" marT="0" marB="0">
                    <a:lnT w="12700" cap="flat" cmpd="sng" algn="ctr">
                      <a:solidFill>
                        <a:schemeClr val="tx1"/>
                      </a:solidFill>
                      <a:prstDash val="solid"/>
                      <a:round/>
                      <a:headEnd type="none" w="med" len="med"/>
                      <a:tailEnd type="none" w="med" len="med"/>
                    </a:lnT>
                    <a:solidFill>
                      <a:schemeClr val="bg1">
                        <a:lumMod val="50000"/>
                      </a:schemeClr>
                    </a:solidFill>
                  </a:tcPr>
                </a:tc>
                <a:extLst>
                  <a:ext uri="{0D108BD9-81ED-4DB2-BD59-A6C34878D82A}">
                    <a16:rowId xmlns:a16="http://schemas.microsoft.com/office/drawing/2014/main" val="4264429182"/>
                  </a:ext>
                </a:extLst>
              </a:tr>
              <a:tr h="161979">
                <a:tc rowSpan="3">
                  <a:txBody>
                    <a:bodyPr/>
                    <a:lstStyle/>
                    <a:p>
                      <a:r>
                        <a:rPr lang="da-DK" sz="1000" b="1" strike="noStrike" baseline="0" dirty="0">
                          <a:solidFill>
                            <a:schemeClr val="tx1"/>
                          </a:solidFill>
                          <a:latin typeface="Arial Narrow" panose="020B0606020202030204" pitchFamily="34" charset="0"/>
                        </a:rPr>
                        <a:t>International </a:t>
                      </a:r>
                      <a:r>
                        <a:rPr lang="da-DK" sz="1000" b="1" strike="noStrike" baseline="0" dirty="0" err="1">
                          <a:solidFill>
                            <a:schemeClr val="tx1"/>
                          </a:solidFill>
                          <a:latin typeface="Arial Narrow" panose="020B0606020202030204" pitchFamily="34" charset="0"/>
                        </a:rPr>
                        <a:t>actors</a:t>
                      </a:r>
                      <a:endParaRPr lang="da-DK" sz="1000" b="1" strike="noStrike" baseline="0"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r>
                        <a:rPr lang="en-US" sz="1000" b="1" dirty="0">
                          <a:solidFill>
                            <a:schemeClr val="tx1"/>
                          </a:solidFill>
                          <a:latin typeface="Arial Narrow" panose="020B0606020202030204" pitchFamily="34" charset="0"/>
                        </a:rPr>
                        <a:t>European</a:t>
                      </a:r>
                      <a:r>
                        <a:rPr lang="en-US" sz="1000" b="1" baseline="0" dirty="0">
                          <a:solidFill>
                            <a:schemeClr val="tx1"/>
                          </a:solidFill>
                          <a:latin typeface="Arial Narrow" panose="020B0606020202030204" pitchFamily="34" charset="0"/>
                        </a:rPr>
                        <a:t> Commission </a:t>
                      </a:r>
                      <a:r>
                        <a:rPr lang="en-US" sz="1000" b="1" strike="noStrike" baseline="0" dirty="0">
                          <a:solidFill>
                            <a:schemeClr val="tx1"/>
                          </a:solidFill>
                          <a:latin typeface="Arial Narrow" panose="020B0606020202030204" pitchFamily="34" charset="0"/>
                        </a:rPr>
                        <a:t>and Parliament</a:t>
                      </a:r>
                      <a:endParaRPr lang="da-DK" sz="1000" b="1" strike="noStrike" baseline="0"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758355246"/>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da-DK" sz="1000" b="1" dirty="0">
                          <a:solidFill>
                            <a:schemeClr val="tx1"/>
                          </a:solidFill>
                          <a:latin typeface="Arial Narrow" panose="020B0606020202030204" pitchFamily="34" charset="0"/>
                        </a:rPr>
                        <a:t>International (Non-EU) Tech Companies</a:t>
                      </a: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693204181"/>
                  </a:ext>
                </a:extLst>
              </a:tr>
              <a:tr h="161979">
                <a:tc vMerge="1">
                  <a:txBody>
                    <a:bodyPr/>
                    <a:lstStyle/>
                    <a:p>
                      <a:endParaRPr lang="en-US" sz="800" dirty="0">
                        <a:solidFill>
                          <a:schemeClr val="tx1"/>
                        </a:solidFill>
                      </a:endParaRPr>
                    </a:p>
                  </a:txBody>
                  <a:tcPr marL="72000" marR="72000" marT="0" marB="0">
                    <a:solidFill>
                      <a:schemeClr val="bg1"/>
                    </a:solidFill>
                  </a:tcPr>
                </a:tc>
                <a:tc>
                  <a:txBody>
                    <a:bodyPr/>
                    <a:lstStyle/>
                    <a:p>
                      <a:r>
                        <a:rPr lang="da-DK" sz="1000" b="1" dirty="0">
                          <a:solidFill>
                            <a:schemeClr val="tx1"/>
                          </a:solidFill>
                          <a:latin typeface="Arial Narrow" panose="020B0606020202030204" pitchFamily="34" charset="0"/>
                        </a:rPr>
                        <a:t>International Data Space</a:t>
                      </a:r>
                      <a:r>
                        <a:rPr lang="da-DK" sz="1000" b="1" baseline="0" dirty="0">
                          <a:solidFill>
                            <a:schemeClr val="tx1"/>
                          </a:solidFill>
                          <a:latin typeface="Arial Narrow" panose="020B0606020202030204" pitchFamily="34" charset="0"/>
                        </a:rPr>
                        <a:t> organisations</a:t>
                      </a:r>
                      <a:endParaRPr lang="en-US" sz="1000" b="1" dirty="0">
                        <a:solidFill>
                          <a:schemeClr val="tx1"/>
                        </a:solidFill>
                        <a:latin typeface="Arial Narrow" panose="020B0606020202030204" pitchFamily="34" charset="0"/>
                      </a:endParaRPr>
                    </a:p>
                  </a:txBody>
                  <a:tcPr marL="71991" marR="71991" marT="0" marB="0">
                    <a:noFill/>
                  </a:tcPr>
                </a:tc>
                <a:tc>
                  <a:txBody>
                    <a:bodyPr/>
                    <a:lstStyle/>
                    <a:p>
                      <a:pPr algn="ctr"/>
                      <a:endParaRPr lang="en-US"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endParaRPr lang="en-US"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endParaRPr lang="en-US" sz="1000" b="1" dirty="0">
                        <a:solidFill>
                          <a:schemeClr val="tx1"/>
                        </a:solidFill>
                        <a:latin typeface="Arial Narrow" panose="020B0606020202030204" pitchFamily="34" charset="0"/>
                      </a:endParaRPr>
                    </a:p>
                  </a:txBody>
                  <a:tcPr marL="71991" marR="71991" marT="0" marB="0">
                    <a:noFill/>
                  </a:tcPr>
                </a:tc>
                <a:tc>
                  <a:txBody>
                    <a:bodyPr/>
                    <a:lstStyle/>
                    <a:p>
                      <a:pPr algn="ctr"/>
                      <a:endParaRPr lang="en-US"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endParaRPr lang="en-US"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2654307445"/>
                  </a:ext>
                </a:extLst>
              </a:tr>
              <a:tr h="161979">
                <a:tc rowSpan="3">
                  <a:txBody>
                    <a:bodyPr/>
                    <a:lstStyle/>
                    <a:p>
                      <a:r>
                        <a:rPr lang="da-DK" sz="1000" b="1" dirty="0">
                          <a:solidFill>
                            <a:schemeClr val="tx1"/>
                          </a:solidFill>
                          <a:latin typeface="Arial Narrow" panose="020B0606020202030204" pitchFamily="34" charset="0"/>
                        </a:rPr>
                        <a:t>Knowledge institutions</a:t>
                      </a:r>
                      <a:endParaRPr lang="en-US"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r>
                        <a:rPr lang="en-US" sz="1000" b="1" dirty="0">
                          <a:solidFill>
                            <a:schemeClr val="tx1"/>
                          </a:solidFill>
                          <a:latin typeface="Arial Narrow" panose="020B0606020202030204" pitchFamily="34" charset="0"/>
                        </a:rPr>
                        <a:t>Universities and other research/education institutes</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extLst>
                  <a:ext uri="{0D108BD9-81ED-4DB2-BD59-A6C34878D82A}">
                    <a16:rowId xmlns:a16="http://schemas.microsoft.com/office/drawing/2014/main" val="473552217"/>
                  </a:ext>
                </a:extLst>
              </a:tr>
              <a:tr h="161979">
                <a:tc vMerge="1">
                  <a:txBody>
                    <a:bodyPr/>
                    <a:lstStyle/>
                    <a:p>
                      <a:endParaRPr lang="en-US" sz="800" dirty="0">
                        <a:solidFill>
                          <a:schemeClr val="tx1"/>
                        </a:solidFill>
                      </a:endParaRPr>
                    </a:p>
                  </a:txBody>
                  <a:tcPr marL="72000" marR="72000" marT="0" marB="0">
                    <a:solidFill>
                      <a:schemeClr val="bg1"/>
                    </a:solidFill>
                  </a:tcPr>
                </a:tc>
                <a:tc>
                  <a:txBody>
                    <a:bodyPr/>
                    <a:lstStyle/>
                    <a:p>
                      <a:r>
                        <a:rPr lang="en-US" sz="1000" b="1" dirty="0">
                          <a:solidFill>
                            <a:schemeClr val="tx1"/>
                          </a:solidFill>
                          <a:latin typeface="Arial Narrow" panose="020B0606020202030204" pitchFamily="34" charset="0"/>
                        </a:rPr>
                        <a:t>GTS (</a:t>
                      </a:r>
                      <a:r>
                        <a:rPr lang="da-DK" sz="1000" b="1" dirty="0">
                          <a:solidFill>
                            <a:schemeClr val="tx1"/>
                          </a:solidFill>
                          <a:latin typeface="Arial Narrow" panose="020B0606020202030204" pitchFamily="34" charset="0"/>
                        </a:rPr>
                        <a:t>Godkendte Teknologiske Serviceinstitutter)</a:t>
                      </a:r>
                      <a:endParaRPr lang="en-US"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extLst>
                  <a:ext uri="{0D108BD9-81ED-4DB2-BD59-A6C34878D82A}">
                    <a16:rowId xmlns:a16="http://schemas.microsoft.com/office/drawing/2014/main" val="374525218"/>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da-DK" sz="1000" b="1" dirty="0" err="1">
                          <a:solidFill>
                            <a:schemeClr val="tx1"/>
                          </a:solidFill>
                          <a:latin typeface="Arial Narrow" panose="020B0606020202030204" pitchFamily="34" charset="0"/>
                        </a:rPr>
                        <a:t>Governmental</a:t>
                      </a:r>
                      <a:r>
                        <a:rPr lang="da-DK" sz="1000" b="1" dirty="0">
                          <a:solidFill>
                            <a:schemeClr val="tx1"/>
                          </a:solidFill>
                          <a:latin typeface="Arial Narrow" panose="020B0606020202030204" pitchFamily="34" charset="0"/>
                        </a:rPr>
                        <a:t> research institutions (DMI,</a:t>
                      </a:r>
                      <a:r>
                        <a:rPr lang="da-DK" sz="1000" b="1" baseline="0" dirty="0">
                          <a:solidFill>
                            <a:schemeClr val="tx1"/>
                          </a:solidFill>
                          <a:latin typeface="Arial Narrow" panose="020B0606020202030204" pitchFamily="34" charset="0"/>
                        </a:rPr>
                        <a:t> GEUS)</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2860007926"/>
                  </a:ext>
                </a:extLst>
              </a:tr>
              <a:tr h="161979">
                <a:tc rowSpan="6">
                  <a:txBody>
                    <a:bodyPr/>
                    <a:lstStyle/>
                    <a:p>
                      <a:r>
                        <a:rPr lang="da-DK" sz="1000" b="1" dirty="0">
                          <a:solidFill>
                            <a:schemeClr val="tx1"/>
                          </a:solidFill>
                          <a:latin typeface="Arial Narrow" panose="020B0606020202030204" pitchFamily="34" charset="0"/>
                        </a:rPr>
                        <a:t>Private </a:t>
                      </a:r>
                      <a:r>
                        <a:rPr lang="da-DK" sz="1000" b="1" dirty="0" err="1">
                          <a:solidFill>
                            <a:schemeClr val="tx1"/>
                          </a:solidFill>
                          <a:latin typeface="Arial Narrow" panose="020B0606020202030204" pitchFamily="34" charset="0"/>
                        </a:rPr>
                        <a:t>companies</a:t>
                      </a:r>
                      <a:endParaRPr lang="da-DK"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r>
                        <a:rPr lang="en-US" sz="1000" b="1" dirty="0">
                          <a:solidFill>
                            <a:schemeClr val="tx1"/>
                          </a:solidFill>
                          <a:latin typeface="Arial Narrow" panose="020B0606020202030204" pitchFamily="34" charset="0"/>
                        </a:rPr>
                        <a:t>Water Technology</a:t>
                      </a:r>
                      <a:r>
                        <a:rPr lang="en-US" sz="1000" b="1" baseline="0" dirty="0">
                          <a:solidFill>
                            <a:schemeClr val="tx1"/>
                          </a:solidFill>
                          <a:latin typeface="Arial Narrow" panose="020B0606020202030204" pitchFamily="34" charset="0"/>
                        </a:rPr>
                        <a:t> Companies (Large)</a:t>
                      </a:r>
                      <a:endParaRPr lang="da-DK" sz="1000" b="1" dirty="0">
                        <a:solidFill>
                          <a:schemeClr val="tx1"/>
                        </a:solidFill>
                        <a:latin typeface="Arial Narrow" panose="020B0606020202030204" pitchFamily="34" charset="0"/>
                      </a:endParaRPr>
                    </a:p>
                  </a:txBody>
                  <a:tcPr marL="71991" marR="71991" marT="0" marB="0">
                    <a:solidFill>
                      <a:schemeClr val="accent5"/>
                    </a:solid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accent5"/>
                    </a:solid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2029553247"/>
                  </a:ext>
                </a:extLst>
              </a:tr>
              <a:tr h="161979">
                <a:tc vMerge="1">
                  <a:txBody>
                    <a:bodyPr/>
                    <a:lstStyle/>
                    <a:p>
                      <a:endParaRPr lang="en-US"/>
                    </a:p>
                  </a:txBody>
                  <a:tcPr/>
                </a:tc>
                <a:tc>
                  <a:txBody>
                    <a:bodyPr/>
                    <a:lstStyle/>
                    <a:p>
                      <a:r>
                        <a:rPr lang="en-US" sz="1000" b="1" dirty="0">
                          <a:solidFill>
                            <a:schemeClr val="tx1"/>
                          </a:solidFill>
                          <a:latin typeface="Arial Narrow" panose="020B0606020202030204" pitchFamily="34" charset="0"/>
                        </a:rPr>
                        <a:t>Tech companies (national)</a:t>
                      </a:r>
                      <a:endParaRPr lang="da-DK"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extLst>
                  <a:ext uri="{0D108BD9-81ED-4DB2-BD59-A6C34878D82A}">
                    <a16:rowId xmlns:a16="http://schemas.microsoft.com/office/drawing/2014/main" val="3773762864"/>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en-US" sz="1000" b="1" dirty="0">
                          <a:solidFill>
                            <a:schemeClr val="tx1"/>
                          </a:solidFill>
                          <a:latin typeface="Arial Narrow" panose="020B0606020202030204" pitchFamily="34" charset="0"/>
                        </a:rPr>
                        <a:t>Consultancy companies (Large)</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r>
                        <a:rPr lang="da-DK" sz="1000" b="1" baseline="0" dirty="0">
                          <a:solidFill>
                            <a:schemeClr val="tx1"/>
                          </a:solidFill>
                          <a:latin typeface="Arial Narrow" panose="020B0606020202030204" pitchFamily="34" charset="0"/>
                        </a:rPr>
                        <a:t>X</a:t>
                      </a: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r>
                        <a:rPr lang="da-DK" sz="1000" b="1" baseline="0" dirty="0">
                          <a:solidFill>
                            <a:schemeClr val="tx1"/>
                          </a:solidFill>
                          <a:latin typeface="Arial Narrow" panose="020B0606020202030204" pitchFamily="34" charset="0"/>
                        </a:rPr>
                        <a:t>X</a:t>
                      </a: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r>
                        <a:rPr lang="da-DK" sz="1000" b="1" baseline="0" dirty="0">
                          <a:solidFill>
                            <a:schemeClr val="tx1"/>
                          </a:solidFill>
                          <a:latin typeface="Arial Narrow" panose="020B0606020202030204" pitchFamily="34" charset="0"/>
                        </a:rPr>
                        <a:t>X</a:t>
                      </a: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r>
                        <a:rPr lang="da-DK" sz="1000" b="1" baseline="0" dirty="0">
                          <a:solidFill>
                            <a:schemeClr val="tx1"/>
                          </a:solidFill>
                          <a:latin typeface="Arial Narrow" panose="020B0606020202030204" pitchFamily="34" charset="0"/>
                        </a:rPr>
                        <a:t>X</a:t>
                      </a:r>
                      <a:endParaRPr lang="en-US" sz="1000" b="1" baseline="0"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3354593219"/>
                  </a:ext>
                </a:extLst>
              </a:tr>
              <a:tr h="161979">
                <a:tc vMerge="1">
                  <a:txBody>
                    <a:bodyPr/>
                    <a:lstStyle/>
                    <a:p>
                      <a:endParaRPr lang="en-US"/>
                    </a:p>
                  </a:txBody>
                  <a:tcPr/>
                </a:tc>
                <a:tc>
                  <a:txBody>
                    <a:bodyPr/>
                    <a:lstStyle/>
                    <a:p>
                      <a:r>
                        <a:rPr lang="da-DK" sz="1000" b="1" dirty="0" err="1">
                          <a:solidFill>
                            <a:schemeClr val="tx1"/>
                          </a:solidFill>
                          <a:latin typeface="Arial Narrow" panose="020B0606020202030204" pitchFamily="34" charset="0"/>
                        </a:rPr>
                        <a:t>Wastewater</a:t>
                      </a:r>
                      <a:r>
                        <a:rPr lang="da-DK" sz="1000" b="1" dirty="0">
                          <a:solidFill>
                            <a:schemeClr val="tx1"/>
                          </a:solidFill>
                          <a:latin typeface="Arial Narrow" panose="020B0606020202030204" pitchFamily="34" charset="0"/>
                        </a:rPr>
                        <a:t> </a:t>
                      </a:r>
                      <a:r>
                        <a:rPr lang="da-DK" sz="1000" b="1" dirty="0" err="1">
                          <a:solidFill>
                            <a:schemeClr val="tx1"/>
                          </a:solidFill>
                          <a:latin typeface="Arial Narrow" panose="020B0606020202030204" pitchFamily="34" charset="0"/>
                        </a:rPr>
                        <a:t>discharging</a:t>
                      </a:r>
                      <a:r>
                        <a:rPr lang="da-DK" sz="1000" b="1" dirty="0">
                          <a:solidFill>
                            <a:schemeClr val="tx1"/>
                          </a:solidFill>
                          <a:latin typeface="Arial Narrow" panose="020B0606020202030204" pitchFamily="34" charset="0"/>
                        </a:rPr>
                        <a:t> </a:t>
                      </a:r>
                      <a:r>
                        <a:rPr lang="da-DK" sz="1000" b="1" dirty="0" err="1">
                          <a:solidFill>
                            <a:schemeClr val="tx1"/>
                          </a:solidFill>
                          <a:latin typeface="Arial Narrow" panose="020B0606020202030204" pitchFamily="34" charset="0"/>
                        </a:rPr>
                        <a:t>industries</a:t>
                      </a:r>
                      <a:r>
                        <a:rPr lang="da-DK" sz="1000" b="1" dirty="0">
                          <a:solidFill>
                            <a:schemeClr val="tx1"/>
                          </a:solidFill>
                          <a:latin typeface="Arial Narrow" panose="020B0606020202030204" pitchFamily="34" charset="0"/>
                        </a:rPr>
                        <a:t>/organisations</a:t>
                      </a:r>
                    </a:p>
                  </a:txBody>
                  <a:tcPr marL="71991" marR="71991" marT="0" marB="0">
                    <a:noFill/>
                  </a:tcPr>
                </a:tc>
                <a:tc>
                  <a:txBody>
                    <a:bodyPr/>
                    <a:lstStyle/>
                    <a:p>
                      <a:pPr algn="ct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r>
                        <a:rPr lang="da-DK" sz="1000" b="1" baseline="0" dirty="0">
                          <a:solidFill>
                            <a:schemeClr val="tx1"/>
                          </a:solidFill>
                          <a:latin typeface="Arial Narrow" panose="020B0606020202030204" pitchFamily="34" charset="0"/>
                        </a:rPr>
                        <a:t>X</a:t>
                      </a:r>
                      <a:endParaRPr lang="en-US" sz="1000" b="1" baseline="0" dirty="0">
                        <a:solidFill>
                          <a:schemeClr val="tx1"/>
                        </a:solidFill>
                        <a:latin typeface="Arial Narrow" panose="020B0606020202030204" pitchFamily="34" charset="0"/>
                      </a:endParaRPr>
                    </a:p>
                  </a:txBody>
                  <a:tcPr marL="71991" marR="71991" marT="0" marB="0">
                    <a:noFill/>
                  </a:tcPr>
                </a:tc>
                <a:tc>
                  <a:txBody>
                    <a:bodyPr/>
                    <a:lstStyle/>
                    <a:p>
                      <a:pPr algn="ctr"/>
                      <a:endParaRPr lang="en-US" sz="1000" b="1" baseline="0"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3772590073"/>
                  </a:ext>
                </a:extLst>
              </a:tr>
              <a:tr h="161979">
                <a:tc vMerge="1">
                  <a:txBody>
                    <a:bodyPr/>
                    <a:lstStyle/>
                    <a:p>
                      <a:endParaRPr lang="en-US"/>
                    </a:p>
                  </a:txBody>
                  <a:tcPr/>
                </a:tc>
                <a:tc>
                  <a:txBody>
                    <a:bodyPr/>
                    <a:lstStyle/>
                    <a:p>
                      <a:r>
                        <a:rPr lang="da-DK" sz="1000" b="1" dirty="0" err="1">
                          <a:solidFill>
                            <a:schemeClr val="tx1"/>
                          </a:solidFill>
                          <a:latin typeface="Arial Narrow" panose="020B0606020202030204" pitchFamily="34" charset="0"/>
                        </a:rPr>
                        <a:t>Acredited</a:t>
                      </a:r>
                      <a:r>
                        <a:rPr lang="da-DK" sz="1000" b="1" dirty="0">
                          <a:solidFill>
                            <a:schemeClr val="tx1"/>
                          </a:solidFill>
                          <a:latin typeface="Arial Narrow" panose="020B0606020202030204" pitchFamily="34" charset="0"/>
                        </a:rPr>
                        <a:t> labs for sampling/</a:t>
                      </a:r>
                      <a:r>
                        <a:rPr lang="da-DK" sz="1000" b="1" dirty="0" err="1">
                          <a:solidFill>
                            <a:schemeClr val="tx1"/>
                          </a:solidFill>
                          <a:latin typeface="Arial Narrow" panose="020B0606020202030204" pitchFamily="34" charset="0"/>
                        </a:rPr>
                        <a:t>analysis</a:t>
                      </a: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4173472029"/>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en-US" sz="1000" b="1" dirty="0">
                          <a:solidFill>
                            <a:schemeClr val="tx1"/>
                          </a:solidFill>
                          <a:latin typeface="Arial Narrow" panose="020B0606020202030204" pitchFamily="34" charset="0"/>
                        </a:rPr>
                        <a:t>SMEs and Startups</a:t>
                      </a:r>
                      <a:r>
                        <a:rPr lang="en-US" sz="1000" b="1" baseline="0" dirty="0">
                          <a:solidFill>
                            <a:schemeClr val="tx1"/>
                          </a:solidFill>
                          <a:latin typeface="Arial Narrow" panose="020B0606020202030204" pitchFamily="34" charset="0"/>
                        </a:rPr>
                        <a:t> </a:t>
                      </a:r>
                      <a:endParaRPr lang="da-DK"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extLst>
                  <a:ext uri="{0D108BD9-81ED-4DB2-BD59-A6C34878D82A}">
                    <a16:rowId xmlns:a16="http://schemas.microsoft.com/office/drawing/2014/main" val="3486566195"/>
                  </a:ext>
                </a:extLst>
              </a:tr>
              <a:tr h="161979">
                <a:tc rowSpan="2">
                  <a:txBody>
                    <a:bodyPr/>
                    <a:lstStyle/>
                    <a:p>
                      <a:r>
                        <a:rPr lang="da-DK" sz="1000" b="1" dirty="0">
                          <a:solidFill>
                            <a:schemeClr val="tx1"/>
                          </a:solidFill>
                          <a:latin typeface="Arial Narrow" panose="020B0606020202030204" pitchFamily="34" charset="0"/>
                        </a:rPr>
                        <a:t>Utility service </a:t>
                      </a:r>
                      <a:r>
                        <a:rPr lang="da-DK" sz="1000" b="1" dirty="0" err="1">
                          <a:solidFill>
                            <a:schemeClr val="tx1"/>
                          </a:solidFill>
                          <a:latin typeface="Arial Narrow" panose="020B0606020202030204" pitchFamily="34" charset="0"/>
                        </a:rPr>
                        <a:t>providers</a:t>
                      </a:r>
                      <a:endParaRPr lang="da-DK"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r>
                        <a:rPr lang="en-US" sz="1000" b="1" dirty="0">
                          <a:solidFill>
                            <a:schemeClr val="tx1"/>
                          </a:solidFill>
                          <a:latin typeface="Arial Narrow" panose="020B0606020202030204" pitchFamily="34" charset="0"/>
                        </a:rPr>
                        <a:t>Water Utilities </a:t>
                      </a:r>
                      <a:endParaRPr lang="da-DK" sz="1000" b="1" dirty="0">
                        <a:solidFill>
                          <a:schemeClr val="tx1"/>
                        </a:solidFill>
                        <a:latin typeface="Arial Narrow" panose="020B0606020202030204" pitchFamily="34" charset="0"/>
                      </a:endParaRPr>
                    </a:p>
                  </a:txBody>
                  <a:tcPr marL="71991" marR="71991" marT="0" marB="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dirty="0">
                          <a:solidFill>
                            <a:schemeClr val="tx1"/>
                          </a:solidFill>
                          <a:latin typeface="Arial Narrow" panose="020B0606020202030204" pitchFamily="34" charset="0"/>
                        </a:rPr>
                        <a:t>X</a:t>
                      </a:r>
                    </a:p>
                  </a:txBody>
                  <a:tcPr marL="71991" marR="71991" marT="0" marB="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3067373232"/>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en-US" sz="1000" b="1" dirty="0" err="1">
                          <a:solidFill>
                            <a:schemeClr val="tx1"/>
                          </a:solidFill>
                          <a:latin typeface="Arial Narrow" panose="020B0606020202030204" pitchFamily="34" charset="0"/>
                        </a:rPr>
                        <a:t>Danmarks</a:t>
                      </a:r>
                      <a:r>
                        <a:rPr lang="en-US" sz="1000" b="1" dirty="0">
                          <a:solidFill>
                            <a:schemeClr val="tx1"/>
                          </a:solidFill>
                          <a:latin typeface="Arial Narrow" panose="020B0606020202030204" pitchFamily="34" charset="0"/>
                        </a:rPr>
                        <a:t> </a:t>
                      </a:r>
                      <a:r>
                        <a:rPr lang="en-US" sz="1000" b="1" dirty="0" err="1">
                          <a:solidFill>
                            <a:schemeClr val="tx1"/>
                          </a:solidFill>
                          <a:latin typeface="Arial Narrow" panose="020B0606020202030204" pitchFamily="34" charset="0"/>
                        </a:rPr>
                        <a:t>Miljøportal</a:t>
                      </a:r>
                      <a:r>
                        <a:rPr lang="en-US" sz="1000" b="1" dirty="0">
                          <a:solidFill>
                            <a:schemeClr val="tx1"/>
                          </a:solidFill>
                          <a:latin typeface="Arial Narrow" panose="020B0606020202030204" pitchFamily="34" charset="0"/>
                        </a:rPr>
                        <a:t> (</a:t>
                      </a:r>
                      <a:r>
                        <a:rPr lang="en-US" sz="1000" b="1" dirty="0" err="1">
                          <a:solidFill>
                            <a:schemeClr val="tx1"/>
                          </a:solidFill>
                          <a:latin typeface="Arial Narrow" panose="020B0606020202030204" pitchFamily="34" charset="0"/>
                        </a:rPr>
                        <a:t>Miljøportalen</a:t>
                      </a:r>
                      <a:r>
                        <a:rPr lang="en-US" sz="1000" b="1" dirty="0">
                          <a:solidFill>
                            <a:schemeClr val="tx1"/>
                          </a:solidFill>
                          <a:latin typeface="Arial Narrow" panose="020B0606020202030204" pitchFamily="34" charset="0"/>
                        </a:rPr>
                        <a:t>)</a:t>
                      </a:r>
                      <a:endParaRPr lang="da-DK"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endParaRPr lang="en-US" sz="1000" b="1" dirty="0">
                        <a:solidFill>
                          <a:schemeClr val="tx1"/>
                        </a:solidFill>
                        <a:latin typeface="Arial Narrow" panose="020B0606020202030204" pitchFamily="34" charset="0"/>
                      </a:endParaRPr>
                    </a:p>
                  </a:txBody>
                  <a:tcPr marL="71991" marR="71991" marT="0" marB="0">
                    <a:solidFill>
                      <a:srgbClr val="3399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endParaRPr lang="en-US" sz="1000" b="1" dirty="0">
                        <a:solidFill>
                          <a:schemeClr val="tx1"/>
                        </a:solidFill>
                        <a:latin typeface="Arial Narrow" panose="020B0606020202030204" pitchFamily="34" charset="0"/>
                      </a:endParaRPr>
                    </a:p>
                  </a:txBody>
                  <a:tcPr marL="71991" marR="71991" marT="0" marB="0">
                    <a:solidFill>
                      <a:srgbClr val="3399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endParaRPr lang="en-US" sz="1000" b="1" dirty="0">
                        <a:solidFill>
                          <a:schemeClr val="tx1"/>
                        </a:solidFill>
                        <a:latin typeface="Arial Narrow" panose="020B0606020202030204" pitchFamily="34" charset="0"/>
                      </a:endParaRPr>
                    </a:p>
                  </a:txBody>
                  <a:tcPr marL="71991" marR="71991" marT="0" marB="0">
                    <a:solidFill>
                      <a:srgbClr val="339933"/>
                    </a:solidFill>
                  </a:tcPr>
                </a:tc>
                <a:extLst>
                  <a:ext uri="{0D108BD9-81ED-4DB2-BD59-A6C34878D82A}">
                    <a16:rowId xmlns:a16="http://schemas.microsoft.com/office/drawing/2014/main" val="3913780547"/>
                  </a:ext>
                </a:extLst>
              </a:tr>
              <a:tr h="161979">
                <a:tc rowSpan="2">
                  <a:txBody>
                    <a:bodyPr/>
                    <a:lstStyle/>
                    <a:p>
                      <a:r>
                        <a:rPr lang="da-DK" sz="1000" b="1" strike="noStrike" dirty="0">
                          <a:solidFill>
                            <a:schemeClr val="tx1"/>
                          </a:solidFill>
                          <a:latin typeface="Arial Narrow" panose="020B0606020202030204" pitchFamily="34" charset="0"/>
                        </a:rPr>
                        <a:t>Users/ </a:t>
                      </a:r>
                      <a:r>
                        <a:rPr lang="da-DK" sz="1000" b="1" strike="noStrike" dirty="0" err="1">
                          <a:solidFill>
                            <a:schemeClr val="tx1"/>
                          </a:solidFill>
                          <a:latin typeface="Arial Narrow" panose="020B0606020202030204" pitchFamily="34" charset="0"/>
                        </a:rPr>
                        <a:t>citizens</a:t>
                      </a:r>
                      <a:endParaRPr lang="da-DK" sz="1000" b="1" strike="noStrike"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r>
                        <a:rPr lang="en-US" sz="1000" b="1" strike="noStrike" dirty="0">
                          <a:solidFill>
                            <a:schemeClr val="tx1"/>
                          </a:solidFill>
                          <a:latin typeface="Arial Narrow" panose="020B0606020202030204" pitchFamily="34" charset="0"/>
                        </a:rPr>
                        <a:t>Water costumers and citizens</a:t>
                      </a: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r>
                        <a:rPr lang="da-DK" sz="1000" b="1" strike="noStrike"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r>
                        <a:rPr lang="da-DK" sz="1000" b="1" strike="noStrike"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4087162010"/>
                  </a:ext>
                </a:extLst>
              </a:tr>
              <a:tr h="161979">
                <a:tc vMerge="1">
                  <a:txBody>
                    <a:bodyPr/>
                    <a:lstStyle/>
                    <a:p>
                      <a:endParaRPr lang="da-DK" sz="800" strike="noStrike" dirty="0">
                        <a:solidFill>
                          <a:schemeClr val="tx1"/>
                        </a:solidFill>
                      </a:endParaRPr>
                    </a:p>
                  </a:txBody>
                  <a:tcPr marL="72000" marR="72000" marT="0" marB="0">
                    <a:solidFill>
                      <a:schemeClr val="bg1"/>
                    </a:solidFill>
                  </a:tcPr>
                </a:tc>
                <a:tc>
                  <a:txBody>
                    <a:bodyPr/>
                    <a:lstStyle/>
                    <a:p>
                      <a:r>
                        <a:rPr lang="en-US" sz="1000" b="1" strike="noStrike" dirty="0">
                          <a:solidFill>
                            <a:schemeClr val="tx1"/>
                          </a:solidFill>
                          <a:latin typeface="Arial Narrow" panose="020B0606020202030204" pitchFamily="34" charset="0"/>
                        </a:rPr>
                        <a:t>Students</a:t>
                      </a:r>
                      <a:r>
                        <a:rPr lang="en-US" sz="1000" b="1" strike="noStrike" baseline="0" dirty="0">
                          <a:solidFill>
                            <a:schemeClr val="tx1"/>
                          </a:solidFill>
                          <a:latin typeface="Arial Narrow" panose="020B0606020202030204" pitchFamily="34" charset="0"/>
                        </a:rPr>
                        <a:t> and Entrepreneurs </a:t>
                      </a: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r>
                        <a:rPr lang="da-DK" sz="1000" b="1" strike="noStrike"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3064982309"/>
                  </a:ext>
                </a:extLst>
              </a:tr>
              <a:tr h="161979">
                <a:tc row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Public </a:t>
                      </a:r>
                      <a:r>
                        <a:rPr lang="da-DK" sz="1000" b="1" dirty="0" err="1">
                          <a:solidFill>
                            <a:schemeClr val="tx1"/>
                          </a:solidFill>
                          <a:latin typeface="Arial Narrow" panose="020B0606020202030204" pitchFamily="34" charset="0"/>
                        </a:rPr>
                        <a:t>authorities</a:t>
                      </a:r>
                      <a:r>
                        <a:rPr lang="da-DK" sz="1000" b="1" dirty="0">
                          <a:solidFill>
                            <a:schemeClr val="tx1"/>
                          </a:solidFill>
                          <a:latin typeface="Arial Narrow" panose="020B0606020202030204" pitchFamily="34" charset="0"/>
                        </a:rPr>
                        <a:t> (</a:t>
                      </a:r>
                      <a:r>
                        <a:rPr lang="da-DK" sz="1000" b="1" dirty="0" err="1">
                          <a:solidFill>
                            <a:schemeClr val="tx1"/>
                          </a:solidFill>
                          <a:latin typeface="Arial Narrow" panose="020B0606020202030204" pitchFamily="34" charset="0"/>
                        </a:rPr>
                        <a:t>nationally</a:t>
                      </a:r>
                      <a:r>
                        <a:rPr lang="da-DK" sz="1000" b="1" dirty="0">
                          <a:solidFill>
                            <a:schemeClr val="tx1"/>
                          </a:solidFill>
                          <a:latin typeface="Arial Narrow" panose="020B0606020202030204" pitchFamily="34" charset="0"/>
                        </a:rPr>
                        <a:t>)</a:t>
                      </a:r>
                    </a:p>
                  </a:txBody>
                  <a:tcPr marL="71991" marR="71991" marT="0" marB="0">
                    <a:solidFill>
                      <a:schemeClr val="bg1">
                        <a:lumMod val="85000"/>
                      </a:schemeClr>
                    </a:solidFill>
                  </a:tcPr>
                </a:tc>
                <a:tc>
                  <a:txBody>
                    <a:bodyPr/>
                    <a:lstStyle/>
                    <a:p>
                      <a:r>
                        <a:rPr lang="en-US" sz="1000" b="1" dirty="0">
                          <a:solidFill>
                            <a:schemeClr val="tx1"/>
                          </a:solidFill>
                          <a:latin typeface="Arial Narrow" panose="020B0606020202030204" pitchFamily="34" charset="0"/>
                        </a:rPr>
                        <a:t>Municipalities (98 in total)</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382617181"/>
                  </a:ext>
                </a:extLst>
              </a:tr>
              <a:tr h="161979">
                <a:tc vMerge="1">
                  <a:txBody>
                    <a:bodyPr/>
                    <a:lstStyle/>
                    <a:p>
                      <a:endParaRPr lang="da-DK" sz="800" strike="noStrike" dirty="0">
                        <a:solidFill>
                          <a:schemeClr val="tx1"/>
                        </a:solidFill>
                      </a:endParaRPr>
                    </a:p>
                  </a:txBody>
                  <a:tcPr marL="72000" marR="72000" marT="0" marB="0">
                    <a:solidFill>
                      <a:schemeClr val="bg1"/>
                    </a:solidFill>
                  </a:tcPr>
                </a:tc>
                <a:tc>
                  <a:txBody>
                    <a:bodyPr/>
                    <a:lstStyle/>
                    <a:p>
                      <a:r>
                        <a:rPr lang="en-US" sz="1000" b="1" strike="noStrike" dirty="0">
                          <a:solidFill>
                            <a:schemeClr val="tx1"/>
                          </a:solidFill>
                          <a:latin typeface="Arial Narrow" panose="020B0606020202030204" pitchFamily="34" charset="0"/>
                        </a:rPr>
                        <a:t>Regions (5 in total)</a:t>
                      </a:r>
                      <a:r>
                        <a:rPr lang="en-US" sz="1000" b="1" strike="noStrike" baseline="0" dirty="0">
                          <a:solidFill>
                            <a:schemeClr val="tx1"/>
                          </a:solidFill>
                          <a:latin typeface="Arial Narrow" panose="020B0606020202030204" pitchFamily="34" charset="0"/>
                        </a:rPr>
                        <a:t> </a:t>
                      </a: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r>
                        <a:rPr lang="da-DK" sz="1000" b="1" strike="noStrike"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strike="noStrike" dirty="0">
                        <a:solidFill>
                          <a:schemeClr val="tx1"/>
                        </a:solidFill>
                        <a:latin typeface="Arial Narrow" panose="020B0606020202030204" pitchFamily="34" charset="0"/>
                      </a:endParaRPr>
                    </a:p>
                  </a:txBody>
                  <a:tcPr marL="71991" marR="71991" marT="0" marB="0">
                    <a:noFill/>
                  </a:tcPr>
                </a:tc>
                <a:tc>
                  <a:txBody>
                    <a:bodyPr/>
                    <a:lstStyle/>
                    <a:p>
                      <a:pPr algn="ctr"/>
                      <a:r>
                        <a:rPr lang="da-DK" sz="1000" b="1" strike="noStrike"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strike="noStrike"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3797181351"/>
                  </a:ext>
                </a:extLst>
              </a:tr>
              <a:tr h="161979">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en-US" sz="1000" b="1" dirty="0">
                          <a:solidFill>
                            <a:schemeClr val="tx1"/>
                          </a:solidFill>
                          <a:latin typeface="Arial Narrow" panose="020B0606020202030204" pitchFamily="34" charset="0"/>
                        </a:rPr>
                        <a:t>Danish Ministry of Environment</a:t>
                      </a:r>
                      <a:r>
                        <a:rPr lang="en-US" sz="1000" b="1" baseline="0" dirty="0">
                          <a:solidFill>
                            <a:schemeClr val="tx1"/>
                          </a:solidFill>
                          <a:latin typeface="Arial Narrow" panose="020B0606020202030204" pitchFamily="34" charset="0"/>
                        </a:rPr>
                        <a:t> (</a:t>
                      </a:r>
                      <a:r>
                        <a:rPr lang="en-US" sz="1000" b="1" baseline="0" dirty="0" err="1">
                          <a:solidFill>
                            <a:schemeClr val="tx1"/>
                          </a:solidFill>
                          <a:latin typeface="Arial Narrow" panose="020B0606020202030204" pitchFamily="34" charset="0"/>
                        </a:rPr>
                        <a:t>Miljøministeriet</a:t>
                      </a:r>
                      <a:r>
                        <a:rPr lang="en-US" sz="1000" b="1" baseline="0" dirty="0">
                          <a:solidFill>
                            <a:schemeClr val="tx1"/>
                          </a:solidFill>
                          <a:latin typeface="Arial Narrow" panose="020B0606020202030204" pitchFamily="34" charset="0"/>
                        </a:rPr>
                        <a:t>)</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1383480029"/>
                  </a:ext>
                </a:extLst>
              </a:tr>
              <a:tr h="161979">
                <a:tc vMerge="1">
                  <a:txBody>
                    <a:bodyPr/>
                    <a:lstStyle/>
                    <a:p>
                      <a:endParaRPr lang="en-US"/>
                    </a:p>
                  </a:txBody>
                  <a:tcPr/>
                </a:tc>
                <a:tc>
                  <a:txBody>
                    <a:bodyPr/>
                    <a:lstStyle/>
                    <a:p>
                      <a:r>
                        <a:rPr lang="en-US" sz="1000" b="1" dirty="0">
                          <a:solidFill>
                            <a:schemeClr val="tx1"/>
                          </a:solidFill>
                          <a:latin typeface="Arial Narrow" panose="020B0606020202030204" pitchFamily="34" charset="0"/>
                        </a:rPr>
                        <a:t>Ministry of Digital Government and Gender Equality</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508090199"/>
                  </a:ext>
                </a:extLst>
              </a:tr>
              <a:tr h="161979">
                <a:tc vMerge="1">
                  <a:txBody>
                    <a:bodyPr/>
                    <a:lstStyle/>
                    <a:p>
                      <a:endParaRPr lang="en-US"/>
                    </a:p>
                  </a:txBody>
                  <a:tcPr/>
                </a:tc>
                <a:tc>
                  <a:txBody>
                    <a:bodyPr/>
                    <a:lstStyle/>
                    <a:p>
                      <a:r>
                        <a:rPr lang="da-DK" sz="1000" b="1" dirty="0" err="1">
                          <a:solidFill>
                            <a:schemeClr val="tx1"/>
                          </a:solidFill>
                          <a:latin typeface="Arial Narrow" panose="020B0606020202030204" pitchFamily="34" charset="0"/>
                        </a:rPr>
                        <a:t>Other</a:t>
                      </a:r>
                      <a:r>
                        <a:rPr lang="da-DK" sz="1000" b="1" dirty="0">
                          <a:solidFill>
                            <a:schemeClr val="tx1"/>
                          </a:solidFill>
                          <a:latin typeface="Arial Narrow" panose="020B0606020202030204" pitchFamily="34" charset="0"/>
                        </a:rPr>
                        <a:t> </a:t>
                      </a:r>
                      <a:r>
                        <a:rPr lang="da-DK" sz="1000" b="1" dirty="0" err="1">
                          <a:solidFill>
                            <a:schemeClr val="tx1"/>
                          </a:solidFill>
                          <a:latin typeface="Arial Narrow" panose="020B0606020202030204" pitchFamily="34" charset="0"/>
                        </a:rPr>
                        <a:t>ministries</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4242879886"/>
                  </a:ext>
                </a:extLst>
              </a:tr>
              <a:tr h="161979">
                <a:tc vMerge="1">
                  <a:txBody>
                    <a:bodyPr/>
                    <a:lstStyle/>
                    <a:p>
                      <a:endParaRPr lang="en-US"/>
                    </a:p>
                  </a:txBody>
                  <a:tcPr/>
                </a:tc>
                <a:tc>
                  <a:txBody>
                    <a:bodyPr/>
                    <a:lstStyle/>
                    <a:p>
                      <a:r>
                        <a:rPr lang="en-US" sz="1000" b="1" dirty="0" err="1">
                          <a:solidFill>
                            <a:schemeClr val="tx1"/>
                          </a:solidFill>
                          <a:latin typeface="Arial Narrow" panose="020B0606020202030204" pitchFamily="34" charset="0"/>
                        </a:rPr>
                        <a:t>Miljøstyrelsen</a:t>
                      </a:r>
                      <a:r>
                        <a:rPr lang="en-US" sz="1000" b="1" dirty="0">
                          <a:solidFill>
                            <a:schemeClr val="tx1"/>
                          </a:solidFill>
                          <a:latin typeface="Arial Narrow" panose="020B0606020202030204" pitchFamily="34" charset="0"/>
                        </a:rPr>
                        <a:t> &amp; </a:t>
                      </a:r>
                      <a:r>
                        <a:rPr lang="en-US" sz="1000" b="1" dirty="0" err="1">
                          <a:solidFill>
                            <a:schemeClr val="tx1"/>
                          </a:solidFill>
                          <a:latin typeface="Arial Narrow" panose="020B0606020202030204" pitchFamily="34" charset="0"/>
                        </a:rPr>
                        <a:t>Naturstyrelsen</a:t>
                      </a:r>
                      <a:endParaRPr lang="da-DK"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extLst>
                  <a:ext uri="{0D108BD9-81ED-4DB2-BD59-A6C34878D82A}">
                    <a16:rowId xmlns:a16="http://schemas.microsoft.com/office/drawing/2014/main" val="3149428764"/>
                  </a:ext>
                </a:extLst>
              </a:tr>
              <a:tr h="161979">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da-DK" sz="1000" b="1" dirty="0" err="1">
                          <a:solidFill>
                            <a:schemeClr val="tx1"/>
                          </a:solidFill>
                          <a:latin typeface="Arial Narrow" panose="020B0606020202030204" pitchFamily="34" charset="0"/>
                        </a:rPr>
                        <a:t>Other</a:t>
                      </a:r>
                      <a:r>
                        <a:rPr lang="da-DK" sz="1000" b="1" baseline="0" dirty="0">
                          <a:solidFill>
                            <a:schemeClr val="tx1"/>
                          </a:solidFill>
                          <a:latin typeface="Arial Narrow" panose="020B0606020202030204" pitchFamily="34" charset="0"/>
                        </a:rPr>
                        <a:t> </a:t>
                      </a:r>
                      <a:r>
                        <a:rPr lang="da-DK" sz="1000" b="1" baseline="0" dirty="0" err="1">
                          <a:solidFill>
                            <a:schemeClr val="tx1"/>
                          </a:solidFill>
                          <a:latin typeface="Arial Narrow" panose="020B0606020202030204" pitchFamily="34" charset="0"/>
                        </a:rPr>
                        <a:t>agencies</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baseline="0" dirty="0">
                          <a:solidFill>
                            <a:schemeClr val="tx1"/>
                          </a:solidFill>
                          <a:latin typeface="Arial Narrow" panose="020B0606020202030204" pitchFamily="34" charset="0"/>
                        </a:rPr>
                        <a:t>X</a:t>
                      </a: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349468454"/>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en-US" sz="1000" b="1" dirty="0" err="1">
                          <a:solidFill>
                            <a:schemeClr val="tx1"/>
                          </a:solidFill>
                          <a:latin typeface="Arial Narrow" panose="020B0606020202030204" pitchFamily="34" charset="0"/>
                        </a:rPr>
                        <a:t>Forsyningssekretariatet</a:t>
                      </a:r>
                      <a:r>
                        <a:rPr lang="en-US" sz="1000" b="1" dirty="0">
                          <a:solidFill>
                            <a:schemeClr val="tx1"/>
                          </a:solidFill>
                          <a:latin typeface="Arial Narrow" panose="020B0606020202030204" pitchFamily="34" charset="0"/>
                        </a:rPr>
                        <a:t> (Utility Secretariat</a:t>
                      </a:r>
                      <a:r>
                        <a:rPr lang="en-US" sz="1000" b="1" baseline="0" dirty="0">
                          <a:solidFill>
                            <a:schemeClr val="tx1"/>
                          </a:solidFill>
                          <a:latin typeface="Arial Narrow" panose="020B0606020202030204" pitchFamily="34" charset="0"/>
                        </a:rPr>
                        <a:t>)</a:t>
                      </a:r>
                      <a:endParaRPr lang="da-DK" sz="1000" b="1" dirty="0">
                        <a:solidFill>
                          <a:schemeClr val="tx1"/>
                        </a:solidFill>
                        <a:latin typeface="Arial Narrow" panose="020B0606020202030204" pitchFamily="34" charset="0"/>
                      </a:endParaRPr>
                    </a:p>
                  </a:txBody>
                  <a:tcPr marL="71991" marR="71991" marT="0" marB="0">
                    <a:solidFill>
                      <a:schemeClr val="accent5"/>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accent5"/>
                    </a:solid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3899713905"/>
                  </a:ext>
                </a:extLst>
              </a:tr>
              <a:tr h="161979">
                <a:tc rowSpan="7">
                  <a:txBody>
                    <a:bodyPr/>
                    <a:lstStyle/>
                    <a:p>
                      <a:r>
                        <a:rPr lang="da-DK" sz="1000" b="1" dirty="0" err="1">
                          <a:solidFill>
                            <a:schemeClr val="tx1"/>
                          </a:solidFill>
                          <a:latin typeface="Arial Narrow" panose="020B0606020202030204" pitchFamily="34" charset="0"/>
                        </a:rPr>
                        <a:t>Interest</a:t>
                      </a:r>
                      <a:r>
                        <a:rPr lang="da-DK" sz="1000" b="1" dirty="0">
                          <a:solidFill>
                            <a:schemeClr val="tx1"/>
                          </a:solidFill>
                          <a:latin typeface="Arial Narrow" panose="020B0606020202030204" pitchFamily="34" charset="0"/>
                        </a:rPr>
                        <a:t> organisations</a:t>
                      </a:r>
                    </a:p>
                  </a:txBody>
                  <a:tcPr marL="71991" marR="71991" marT="0" marB="0">
                    <a:solidFill>
                      <a:schemeClr val="bg1">
                        <a:lumMod val="85000"/>
                      </a:schemeClr>
                    </a:solidFill>
                  </a:tcPr>
                </a:tc>
                <a:tc>
                  <a:txBody>
                    <a:bodyPr/>
                    <a:lstStyle/>
                    <a:p>
                      <a:r>
                        <a:rPr lang="en-US" sz="1000" b="1" dirty="0">
                          <a:solidFill>
                            <a:schemeClr val="tx1"/>
                          </a:solidFill>
                          <a:latin typeface="Arial Narrow" panose="020B0606020202030204" pitchFamily="34" charset="0"/>
                        </a:rPr>
                        <a:t>Water Valley Denmark </a:t>
                      </a:r>
                      <a:endParaRPr lang="da-DK" sz="1000" b="1" dirty="0">
                        <a:solidFill>
                          <a:schemeClr val="tx1"/>
                        </a:solidFill>
                        <a:latin typeface="Arial Narrow" panose="020B0606020202030204" pitchFamily="34" charset="0"/>
                      </a:endParaRP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extLst>
                  <a:ext uri="{0D108BD9-81ED-4DB2-BD59-A6C34878D82A}">
                    <a16:rowId xmlns:a16="http://schemas.microsoft.com/office/drawing/2014/main" val="1384351764"/>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en-US" sz="1000" b="1" dirty="0">
                          <a:solidFill>
                            <a:schemeClr val="tx1"/>
                          </a:solidFill>
                          <a:latin typeface="Arial Narrow" panose="020B0606020202030204" pitchFamily="34" charset="0"/>
                        </a:rPr>
                        <a:t>CLEAN</a:t>
                      </a: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dirty="0">
                          <a:solidFill>
                            <a:schemeClr val="tx1"/>
                          </a:solidFill>
                          <a:latin typeface="Arial Narrow" panose="020B0606020202030204" pitchFamily="34" charset="0"/>
                        </a:rPr>
                        <a:t>X</a:t>
                      </a: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4012306135"/>
                  </a:ext>
                </a:extLst>
              </a:tr>
              <a:tr h="161979">
                <a:tc vMerge="1">
                  <a:txBody>
                    <a:bodyPr/>
                    <a:lstStyle/>
                    <a:p>
                      <a:endParaRPr lang="da-DK" sz="800" dirty="0">
                        <a:solidFill>
                          <a:schemeClr val="tx1"/>
                        </a:solidFill>
                      </a:endParaRPr>
                    </a:p>
                  </a:txBody>
                  <a:tcPr marL="72000" marR="72000" marT="0" marB="0">
                    <a:solidFill>
                      <a:schemeClr val="bg1"/>
                    </a:solidFill>
                  </a:tcPr>
                </a:tc>
                <a:tc>
                  <a:txBody>
                    <a:bodyPr/>
                    <a:lstStyle/>
                    <a:p>
                      <a:r>
                        <a:rPr lang="en-US" sz="1000" b="1" dirty="0" err="1">
                          <a:solidFill>
                            <a:schemeClr val="tx1"/>
                          </a:solidFill>
                          <a:latin typeface="Arial Narrow" panose="020B0606020202030204" pitchFamily="34" charset="0"/>
                        </a:rPr>
                        <a:t>Erhvervsfyrtårn</a:t>
                      </a:r>
                      <a:r>
                        <a:rPr lang="en-US" sz="1000" b="1" dirty="0">
                          <a:solidFill>
                            <a:schemeClr val="tx1"/>
                          </a:solidFill>
                          <a:latin typeface="Arial Narrow" panose="020B0606020202030204" pitchFamily="34" charset="0"/>
                        </a:rPr>
                        <a:t> for </a:t>
                      </a:r>
                      <a:r>
                        <a:rPr lang="en-US" sz="1000" b="1" dirty="0" err="1">
                          <a:solidFill>
                            <a:schemeClr val="tx1"/>
                          </a:solidFill>
                          <a:latin typeface="Arial Narrow" panose="020B0606020202030204" pitchFamily="34" charset="0"/>
                        </a:rPr>
                        <a:t>vandteknologi</a:t>
                      </a:r>
                      <a:r>
                        <a:rPr lang="en-US" sz="1000" b="1" dirty="0">
                          <a:solidFill>
                            <a:schemeClr val="tx1"/>
                          </a:solidFill>
                          <a:latin typeface="Arial Narrow" panose="020B0606020202030204" pitchFamily="34" charset="0"/>
                        </a:rPr>
                        <a:t> </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2658459900"/>
                  </a:ext>
                </a:extLst>
              </a:tr>
              <a:tr h="161979">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da-DK" sz="1000" b="1" dirty="0">
                          <a:solidFill>
                            <a:schemeClr val="tx1"/>
                          </a:solidFill>
                          <a:latin typeface="Arial Narrow" panose="020B0606020202030204" pitchFamily="34" charset="0"/>
                        </a:rPr>
                        <a:t>DANVA, Danske Vandværker</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bg1">
                        <a:lumMod val="85000"/>
                      </a:schemeClr>
                    </a:solidFill>
                  </a:tcPr>
                </a:tc>
                <a:extLst>
                  <a:ext uri="{0D108BD9-81ED-4DB2-BD59-A6C34878D82A}">
                    <a16:rowId xmlns:a16="http://schemas.microsoft.com/office/drawing/2014/main" val="731977586"/>
                  </a:ext>
                </a:extLst>
              </a:tr>
              <a:tr h="161979">
                <a:tc vMerge="1">
                  <a:txBody>
                    <a:bodyPr/>
                    <a:lstStyle/>
                    <a:p>
                      <a:endParaRPr lang="en-US"/>
                    </a:p>
                  </a:txBody>
                  <a:tcPr/>
                </a:tc>
                <a:tc>
                  <a:txBody>
                    <a:bodyPr/>
                    <a:lstStyle/>
                    <a:p>
                      <a:r>
                        <a:rPr lang="da-DK" sz="1000" b="1" dirty="0">
                          <a:solidFill>
                            <a:schemeClr val="tx1"/>
                          </a:solidFill>
                          <a:latin typeface="Arial Narrow" panose="020B0606020202030204" pitchFamily="34" charset="0"/>
                        </a:rPr>
                        <a:t>Kommunernes Landsforening (KL) and Danske Regioner</a:t>
                      </a:r>
                    </a:p>
                  </a:txBody>
                  <a:tcPr marL="71991" marR="71991" marT="0" marB="0">
                    <a:solidFill>
                      <a:schemeClr val="accent5"/>
                    </a:solid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solidFill>
                      <a:schemeClr val="accent5"/>
                    </a:solidFill>
                  </a:tcPr>
                </a:tc>
                <a:extLst>
                  <a:ext uri="{0D108BD9-81ED-4DB2-BD59-A6C34878D82A}">
                    <a16:rowId xmlns:a16="http://schemas.microsoft.com/office/drawing/2014/main" val="1251384654"/>
                  </a:ext>
                </a:extLst>
              </a:tr>
              <a:tr h="161979">
                <a:tc vMerge="1">
                  <a:txBody>
                    <a:bodyPr/>
                    <a:lstStyle/>
                    <a:p>
                      <a:endParaRPr lang="da-DK" sz="700" dirty="0">
                        <a:solidFill>
                          <a:schemeClr val="tx1"/>
                        </a:solidFill>
                      </a:endParaRPr>
                    </a:p>
                  </a:txBody>
                  <a:tcPr marL="72000" marR="72000" marT="0" marB="0">
                    <a:solidFill>
                      <a:schemeClr val="bg1">
                        <a:lumMod val="85000"/>
                      </a:schemeClr>
                    </a:solidFill>
                  </a:tcPr>
                </a:tc>
                <a:tc>
                  <a:txBody>
                    <a:bodyPr/>
                    <a:lstStyle/>
                    <a:p>
                      <a:r>
                        <a:rPr lang="da-DK" sz="1000" b="1" dirty="0">
                          <a:solidFill>
                            <a:schemeClr val="tx1"/>
                          </a:solidFill>
                          <a:latin typeface="Arial Narrow" panose="020B0606020202030204" pitchFamily="34" charset="0"/>
                        </a:rPr>
                        <a:t>DI Vand, Dansk Miljøteknologi</a:t>
                      </a: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extLst>
                  <a:ext uri="{0D108BD9-81ED-4DB2-BD59-A6C34878D82A}">
                    <a16:rowId xmlns:a16="http://schemas.microsoft.com/office/drawing/2014/main" val="2543525720"/>
                  </a:ext>
                </a:extLst>
              </a:tr>
              <a:tr h="161979">
                <a:tc vMerge="1">
                  <a:txBody>
                    <a:bodyPr/>
                    <a:lstStyle/>
                    <a:p>
                      <a:endParaRPr lang="da-DK" sz="600" dirty="0">
                        <a:solidFill>
                          <a:schemeClr val="tx1"/>
                        </a:solidFill>
                      </a:endParaRPr>
                    </a:p>
                  </a:txBody>
                  <a:tcPr marL="72000" marR="72000" marT="0" marB="0">
                    <a:solidFill>
                      <a:schemeClr val="bg1">
                        <a:lumMod val="85000"/>
                      </a:schemeClr>
                    </a:solidFill>
                  </a:tcPr>
                </a:tc>
                <a:tc>
                  <a:txBody>
                    <a:bodyPr/>
                    <a:lstStyle/>
                    <a:p>
                      <a:r>
                        <a:rPr lang="da-DK" sz="1000" b="1" dirty="0" err="1">
                          <a:solidFill>
                            <a:schemeClr val="tx1"/>
                          </a:solidFill>
                          <a:latin typeface="Arial Narrow" panose="020B0606020202030204" pitchFamily="34" charset="0"/>
                        </a:rPr>
                        <a:t>NGOs</a:t>
                      </a: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tc>
                  <a:txBody>
                    <a:bodyPr/>
                    <a:lstStyle/>
                    <a:p>
                      <a:pPr algn="ctr"/>
                      <a:r>
                        <a:rPr lang="da-DK" sz="1000" b="1" dirty="0">
                          <a:solidFill>
                            <a:schemeClr val="tx1"/>
                          </a:solidFill>
                          <a:latin typeface="Arial Narrow" panose="020B0606020202030204" pitchFamily="34" charset="0"/>
                        </a:rPr>
                        <a:t>X</a:t>
                      </a:r>
                    </a:p>
                  </a:txBody>
                  <a:tcPr marL="71991" marR="71991" marT="0" marB="0">
                    <a:noFill/>
                  </a:tcPr>
                </a:tc>
                <a:tc>
                  <a:txBody>
                    <a:bodyPr/>
                    <a:lstStyle/>
                    <a:p>
                      <a:pPr algn="ctr"/>
                      <a:endParaRPr lang="da-DK" sz="1000" b="1" dirty="0">
                        <a:solidFill>
                          <a:schemeClr val="tx1"/>
                        </a:solidFill>
                        <a:latin typeface="Arial Narrow" panose="020B0606020202030204" pitchFamily="34" charset="0"/>
                      </a:endParaRPr>
                    </a:p>
                  </a:txBody>
                  <a:tcPr marL="71991" marR="71991" marT="0" marB="0">
                    <a:noFill/>
                  </a:tcPr>
                </a:tc>
                <a:extLst>
                  <a:ext uri="{0D108BD9-81ED-4DB2-BD59-A6C34878D82A}">
                    <a16:rowId xmlns:a16="http://schemas.microsoft.com/office/drawing/2014/main" val="975580706"/>
                  </a:ext>
                </a:extLst>
              </a:tr>
            </a:tbl>
          </a:graphicData>
        </a:graphic>
      </p:graphicFrame>
      <p:sp>
        <p:nvSpPr>
          <p:cNvPr id="5" name="Slide Number Placeholder 4"/>
          <p:cNvSpPr>
            <a:spLocks noGrp="1"/>
          </p:cNvSpPr>
          <p:nvPr>
            <p:ph type="sldNum" sz="quarter" idx="11"/>
          </p:nvPr>
        </p:nvSpPr>
        <p:spPr/>
        <p:txBody>
          <a:bodyPr/>
          <a:lstStyle/>
          <a:p>
            <a:pPr fontAlgn="base">
              <a:spcBef>
                <a:spcPct val="50000"/>
              </a:spcBef>
              <a:spcAft>
                <a:spcPct val="0"/>
              </a:spcAft>
              <a:defRPr/>
            </a:pPr>
            <a:fld id="{E5E41B73-686A-4B3D-84DF-F1CD458B39A2}" type="slidenum">
              <a:rPr lang="da-DK" sz="700">
                <a:solidFill>
                  <a:srgbClr val="FFFFFF"/>
                </a:solidFill>
                <a:latin typeface="Arial"/>
              </a:rPr>
              <a:pPr fontAlgn="base">
                <a:spcBef>
                  <a:spcPct val="50000"/>
                </a:spcBef>
                <a:spcAft>
                  <a:spcPct val="0"/>
                </a:spcAft>
                <a:defRPr/>
              </a:pPr>
              <a:t>23</a:t>
            </a:fld>
            <a:endParaRPr lang="da-DK" sz="700">
              <a:solidFill>
                <a:srgbClr val="FFFFFF"/>
              </a:solidFill>
              <a:latin typeface="Arial"/>
            </a:endParaRPr>
          </a:p>
        </p:txBody>
      </p:sp>
    </p:spTree>
    <p:extLst>
      <p:ext uri="{BB962C8B-B14F-4D97-AF65-F5344CB8AC3E}">
        <p14:creationId xmlns:p14="http://schemas.microsoft.com/office/powerpoint/2010/main" val="129280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C739-44DB-B7B1-6DDC-4E74F6531F1E}"/>
              </a:ext>
            </a:extLst>
          </p:cNvPr>
          <p:cNvSpPr>
            <a:spLocks noGrp="1"/>
          </p:cNvSpPr>
          <p:nvPr>
            <p:ph type="title"/>
          </p:nvPr>
        </p:nvSpPr>
        <p:spPr>
          <a:xfrm>
            <a:off x="910630" y="-181500"/>
            <a:ext cx="10595820" cy="972716"/>
          </a:xfrm>
        </p:spPr>
        <p:txBody>
          <a:bodyPr/>
          <a:lstStyle/>
          <a:p>
            <a:r>
              <a:rPr lang="en-US" dirty="0"/>
              <a:t>Preliminary conclusions: multiverse transition pathways </a:t>
            </a:r>
            <a:endParaRPr lang="da-DK" dirty="0"/>
          </a:p>
        </p:txBody>
      </p:sp>
      <p:sp>
        <p:nvSpPr>
          <p:cNvPr id="6" name="Content Placeholder 5">
            <a:extLst>
              <a:ext uri="{FF2B5EF4-FFF2-40B4-BE49-F238E27FC236}">
                <a16:creationId xmlns:a16="http://schemas.microsoft.com/office/drawing/2014/main" id="{8EBDCBE7-D5CF-430D-DFE8-337813662003}"/>
              </a:ext>
            </a:extLst>
          </p:cNvPr>
          <p:cNvSpPr>
            <a:spLocks noGrp="1"/>
          </p:cNvSpPr>
          <p:nvPr>
            <p:ph idx="1"/>
          </p:nvPr>
        </p:nvSpPr>
        <p:spPr>
          <a:xfrm>
            <a:off x="838622" y="1052736"/>
            <a:ext cx="11100428" cy="5199170"/>
          </a:xfrm>
        </p:spPr>
        <p:txBody>
          <a:bodyPr/>
          <a:lstStyle/>
          <a:p>
            <a:r>
              <a:rPr lang="en-US" dirty="0"/>
              <a:t>The digital water transition is advancing through multiverse pathways  due to the following reasons:</a:t>
            </a:r>
          </a:p>
          <a:p>
            <a:pPr lvl="1"/>
            <a:r>
              <a:rPr lang="en-US" dirty="0"/>
              <a:t>Extreme fragmentation across water utilities: 1) different size and human capacities; 2)different data standardization; 3)different priorities; 4)different level/type of collaboration with companies, local and national authorities </a:t>
            </a:r>
          </a:p>
          <a:p>
            <a:pPr lvl="1"/>
            <a:r>
              <a:rPr lang="en-US" dirty="0"/>
              <a:t>There is a clear lack of common data standardization (different in the health sector where standards are set up at EU level) </a:t>
            </a:r>
          </a:p>
          <a:p>
            <a:pPr lvl="1"/>
            <a:r>
              <a:rPr lang="en-US" dirty="0"/>
              <a:t>Water utilities do not see value in sharing data with other utilities. It costs  money to make data sharable and there is no clear understanding on how that can support their work as it would be a new practice. </a:t>
            </a:r>
          </a:p>
          <a:p>
            <a:pPr lvl="1"/>
            <a:r>
              <a:rPr lang="en-US" dirty="0"/>
              <a:t>There is no common regulations, practices or infrastructures for governing data sharing</a:t>
            </a:r>
          </a:p>
          <a:p>
            <a:pPr lvl="1"/>
            <a:r>
              <a:rPr lang="en-US" dirty="0"/>
              <a:t>It might be problematic that the EU do not see water as a strategic sector in digitalization. There is need to make some lobbying in this direction if we want authorities and/or utilities to prioritize the creation of a water data space and to allocate funding to realize it.  </a:t>
            </a:r>
          </a:p>
          <a:p>
            <a:pPr lvl="1"/>
            <a:r>
              <a:rPr lang="en-US" dirty="0"/>
              <a:t>If things will not change in this direction, there is no incentive for water utilities and the water industries to share data – this will delay innovation for the digital and green transitions</a:t>
            </a:r>
          </a:p>
          <a:p>
            <a:pPr lvl="1"/>
            <a:r>
              <a:rPr lang="en-US" dirty="0"/>
              <a:t>Denmark is a small country and is already upfront in the digital transition. There is a need for common regulations, data standardizations and infrastructure for data sharing within and across the sectors to achieve the competitive advantage of the Danish Water Sector that the EU is aiming at. </a:t>
            </a:r>
          </a:p>
          <a:p>
            <a:pPr lvl="1"/>
            <a:endParaRPr lang="en-US" dirty="0"/>
          </a:p>
          <a:p>
            <a:pPr lvl="1"/>
            <a:endParaRPr lang="en-US" dirty="0"/>
          </a:p>
          <a:p>
            <a:endParaRPr lang="da-DK" dirty="0"/>
          </a:p>
        </p:txBody>
      </p:sp>
      <p:sp>
        <p:nvSpPr>
          <p:cNvPr id="4" name="Slide Number Placeholder 3">
            <a:extLst>
              <a:ext uri="{FF2B5EF4-FFF2-40B4-BE49-F238E27FC236}">
                <a16:creationId xmlns:a16="http://schemas.microsoft.com/office/drawing/2014/main" id="{7427ED68-CFB7-B165-5F5A-E35033693616}"/>
              </a:ext>
            </a:extLst>
          </p:cNvPr>
          <p:cNvSpPr>
            <a:spLocks noGrp="1"/>
          </p:cNvSpPr>
          <p:nvPr>
            <p:ph type="sldNum" sz="quarter" idx="11"/>
          </p:nvPr>
        </p:nvSpPr>
        <p:spPr/>
        <p:txBody>
          <a:bodyPr/>
          <a:lstStyle/>
          <a:p>
            <a:fld id="{103EA872-A674-449B-A120-B97244F8E91D}" type="slidenum">
              <a:rPr lang="da-DK" smtClean="0"/>
              <a:pPr/>
              <a:t>24</a:t>
            </a:fld>
            <a:endParaRPr lang="da-DK" dirty="0"/>
          </a:p>
        </p:txBody>
      </p:sp>
    </p:spTree>
    <p:extLst>
      <p:ext uri="{BB962C8B-B14F-4D97-AF65-F5344CB8AC3E}">
        <p14:creationId xmlns:p14="http://schemas.microsoft.com/office/powerpoint/2010/main" val="3492526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FAD-5671-547E-DA88-D71252000DF7}"/>
              </a:ext>
            </a:extLst>
          </p:cNvPr>
          <p:cNvSpPr>
            <a:spLocks noGrp="1"/>
          </p:cNvSpPr>
          <p:nvPr>
            <p:ph type="title"/>
          </p:nvPr>
        </p:nvSpPr>
        <p:spPr>
          <a:xfrm>
            <a:off x="1126654" y="426127"/>
            <a:ext cx="9960446" cy="410585"/>
          </a:xfrm>
        </p:spPr>
        <p:txBody>
          <a:bodyPr/>
          <a:lstStyle/>
          <a:p>
            <a:r>
              <a:rPr lang="en-US" dirty="0"/>
              <a:t>Preliminary Conclusions: governing water data spaces </a:t>
            </a:r>
            <a:endParaRPr lang="da-DK" dirty="0"/>
          </a:p>
        </p:txBody>
      </p:sp>
      <p:sp>
        <p:nvSpPr>
          <p:cNvPr id="3" name="Content Placeholder 2">
            <a:extLst>
              <a:ext uri="{FF2B5EF4-FFF2-40B4-BE49-F238E27FC236}">
                <a16:creationId xmlns:a16="http://schemas.microsoft.com/office/drawing/2014/main" id="{641761A4-1F1C-3647-1BC1-BD4401E4B1C3}"/>
              </a:ext>
            </a:extLst>
          </p:cNvPr>
          <p:cNvSpPr>
            <a:spLocks noGrp="1"/>
          </p:cNvSpPr>
          <p:nvPr>
            <p:ph idx="1"/>
          </p:nvPr>
        </p:nvSpPr>
        <p:spPr>
          <a:xfrm>
            <a:off x="982638" y="1052736"/>
            <a:ext cx="10104462" cy="5199170"/>
          </a:xfrm>
        </p:spPr>
        <p:txBody>
          <a:bodyPr/>
          <a:lstStyle/>
          <a:p>
            <a:r>
              <a:rPr lang="en-US" dirty="0"/>
              <a:t>A data space is not a data repository, but a digital ecosystem of actors and technologies. A water data space should be organized through a specific infrastructure which makes data, which are placed in different places and owned by different actors, visible and accessible.</a:t>
            </a:r>
          </a:p>
          <a:p>
            <a:r>
              <a:rPr lang="en-US" dirty="0"/>
              <a:t> A data space should be clearly regulated to enable fair (but not necessarily free) data sharing practices across the large variety of actors involved in the design, operation, planning, development and innovation of water systems. </a:t>
            </a:r>
          </a:p>
          <a:p>
            <a:r>
              <a:rPr lang="en-US" dirty="0"/>
              <a:t>A data space should be managed by an intermediary actor with both IT capabilities and an official mandate to govern the data sharing infrastructure. </a:t>
            </a:r>
          </a:p>
          <a:p>
            <a:r>
              <a:rPr lang="en-US" dirty="0"/>
              <a:t>There could be more than one intermediaries but common data standardization and regulation for data sharing should still be enforced or </a:t>
            </a:r>
            <a:r>
              <a:rPr lang="en-US" dirty="0" err="1"/>
              <a:t>incetivized</a:t>
            </a:r>
            <a:r>
              <a:rPr lang="en-US" dirty="0"/>
              <a:t>.  </a:t>
            </a:r>
          </a:p>
          <a:p>
            <a:r>
              <a:rPr lang="en-US" dirty="0"/>
              <a:t>There is a need for setting up common data standardization nationally or at EU level – but in that case funding will have to be allocated for realizing that </a:t>
            </a:r>
          </a:p>
          <a:p>
            <a:r>
              <a:rPr lang="en-US" dirty="0"/>
              <a:t>It is not possible to understand fully the value creation of data sharing until you actually start sharing data </a:t>
            </a:r>
          </a:p>
          <a:p>
            <a:pPr lvl="1"/>
            <a:endParaRPr lang="en-US" dirty="0"/>
          </a:p>
          <a:p>
            <a:endParaRPr lang="en-US" dirty="0"/>
          </a:p>
          <a:p>
            <a:endParaRPr lang="da-DK" dirty="0"/>
          </a:p>
        </p:txBody>
      </p:sp>
      <p:sp>
        <p:nvSpPr>
          <p:cNvPr id="4" name="Footer Placeholder 3">
            <a:extLst>
              <a:ext uri="{FF2B5EF4-FFF2-40B4-BE49-F238E27FC236}">
                <a16:creationId xmlns:a16="http://schemas.microsoft.com/office/drawing/2014/main" id="{4CF02BC1-EFA6-9FE0-04E1-A937BB4570C2}"/>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25231C03-A63B-48F9-F937-63ECC20B25D3}"/>
              </a:ext>
            </a:extLst>
          </p:cNvPr>
          <p:cNvSpPr>
            <a:spLocks noGrp="1"/>
          </p:cNvSpPr>
          <p:nvPr>
            <p:ph type="sldNum" sz="quarter" idx="11"/>
          </p:nvPr>
        </p:nvSpPr>
        <p:spPr/>
        <p:txBody>
          <a:bodyPr/>
          <a:lstStyle/>
          <a:p>
            <a:fld id="{103EA872-A674-449B-A120-B97244F8E91D}" type="slidenum">
              <a:rPr lang="da-DK" smtClean="0"/>
              <a:pPr/>
              <a:t>25</a:t>
            </a:fld>
            <a:endParaRPr lang="da-DK" dirty="0"/>
          </a:p>
        </p:txBody>
      </p:sp>
    </p:spTree>
    <p:extLst>
      <p:ext uri="{BB962C8B-B14F-4D97-AF65-F5344CB8AC3E}">
        <p14:creationId xmlns:p14="http://schemas.microsoft.com/office/powerpoint/2010/main" val="161224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B1CD-39B3-F4D9-05BF-A7D825656214}"/>
              </a:ext>
            </a:extLst>
          </p:cNvPr>
          <p:cNvSpPr>
            <a:spLocks noGrp="1"/>
          </p:cNvSpPr>
          <p:nvPr>
            <p:ph type="title"/>
          </p:nvPr>
        </p:nvSpPr>
        <p:spPr>
          <a:xfrm>
            <a:off x="838622" y="128130"/>
            <a:ext cx="10811844" cy="972716"/>
          </a:xfrm>
        </p:spPr>
        <p:txBody>
          <a:bodyPr/>
          <a:lstStyle/>
          <a:p>
            <a:r>
              <a:rPr lang="en-GB" sz="2800" dirty="0"/>
              <a:t>Governance challenges regarding the Twin Water Transitions in between systemic and place-making dynamics</a:t>
            </a:r>
            <a:endParaRPr lang="da-DK" sz="2800" dirty="0"/>
          </a:p>
        </p:txBody>
      </p:sp>
      <p:sp>
        <p:nvSpPr>
          <p:cNvPr id="3" name="Content Placeholder 2">
            <a:extLst>
              <a:ext uri="{FF2B5EF4-FFF2-40B4-BE49-F238E27FC236}">
                <a16:creationId xmlns:a16="http://schemas.microsoft.com/office/drawing/2014/main" id="{F37EB8DC-8B68-99CF-7F31-23FAB1D08E6C}"/>
              </a:ext>
            </a:extLst>
          </p:cNvPr>
          <p:cNvSpPr>
            <a:spLocks noGrp="1"/>
          </p:cNvSpPr>
          <p:nvPr>
            <p:ph idx="1"/>
          </p:nvPr>
        </p:nvSpPr>
        <p:spPr>
          <a:xfrm>
            <a:off x="694606" y="1412776"/>
            <a:ext cx="11244444" cy="4839130"/>
          </a:xfrm>
        </p:spPr>
        <p:txBody>
          <a:bodyPr/>
          <a:lstStyle/>
          <a:p>
            <a:r>
              <a:rPr lang="en-GB" sz="2200" dirty="0"/>
              <a:t>Policymakers rely too much on businesses to drive the implementation, therefore, preferring to use affordable experiments and business incentives </a:t>
            </a:r>
          </a:p>
          <a:p>
            <a:r>
              <a:rPr lang="en-GB" sz="2200" dirty="0"/>
              <a:t>the role of citizens and communities are generally valued but there appears to be a mismatch in how these stakeholders are involved in shaping Digital and Green Regional Futures; too much emphasis is, rather, placed on major stakeholders and on sectorial approaches.  </a:t>
            </a:r>
          </a:p>
          <a:p>
            <a:r>
              <a:rPr lang="en-GB" sz="2200" dirty="0"/>
              <a:t>if implemented poorly, the twin transition can lose credibility and be reduced to buzzwords or greenwashing </a:t>
            </a:r>
          </a:p>
          <a:p>
            <a:r>
              <a:rPr lang="en-GB" sz="2200"/>
              <a:t>‘Durable</a:t>
            </a:r>
            <a:r>
              <a:rPr lang="en-GB" sz="2200" dirty="0"/>
              <a:t>’ transformational journeys require engagement with place-making dynamics rather than trying to contain them in discrete and sectorial framings – which is e.g. currently the case in Danish green policies (Fratini and Jensen, 2017). </a:t>
            </a:r>
          </a:p>
          <a:p>
            <a:r>
              <a:rPr lang="en-GB" sz="2200" dirty="0"/>
              <a:t>Require a better understanding of the relation between goal-oriented ‘durable’ journey and the extent of diversification coming from place-making practices  </a:t>
            </a:r>
          </a:p>
          <a:p>
            <a:endParaRPr lang="en-GB" sz="2200" dirty="0"/>
          </a:p>
          <a:p>
            <a:pPr lvl="1"/>
            <a:endParaRPr lang="en-GB" sz="2200" dirty="0"/>
          </a:p>
          <a:p>
            <a:endParaRPr lang="da-DK" sz="2200" dirty="0"/>
          </a:p>
        </p:txBody>
      </p:sp>
      <p:sp>
        <p:nvSpPr>
          <p:cNvPr id="4" name="Footer Placeholder 3">
            <a:extLst>
              <a:ext uri="{FF2B5EF4-FFF2-40B4-BE49-F238E27FC236}">
                <a16:creationId xmlns:a16="http://schemas.microsoft.com/office/drawing/2014/main" id="{5A3B516C-D657-39D7-EA00-DC9BEB6CE302}"/>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76855E51-5D48-D13D-A1C9-44EF08FB3089}"/>
              </a:ext>
            </a:extLst>
          </p:cNvPr>
          <p:cNvSpPr>
            <a:spLocks noGrp="1"/>
          </p:cNvSpPr>
          <p:nvPr>
            <p:ph type="sldNum" sz="quarter" idx="11"/>
          </p:nvPr>
        </p:nvSpPr>
        <p:spPr/>
        <p:txBody>
          <a:bodyPr/>
          <a:lstStyle/>
          <a:p>
            <a:fld id="{103EA872-A674-449B-A120-B97244F8E91D}" type="slidenum">
              <a:rPr lang="da-DK" smtClean="0"/>
              <a:pPr/>
              <a:t>26</a:t>
            </a:fld>
            <a:endParaRPr lang="da-DK" dirty="0"/>
          </a:p>
        </p:txBody>
      </p:sp>
    </p:spTree>
    <p:extLst>
      <p:ext uri="{BB962C8B-B14F-4D97-AF65-F5344CB8AC3E}">
        <p14:creationId xmlns:p14="http://schemas.microsoft.com/office/powerpoint/2010/main" val="110159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822622" y="227801"/>
            <a:ext cx="7928478" cy="580410"/>
          </a:xfrm>
        </p:spPr>
        <p:txBody>
          <a:bodyPr>
            <a:normAutofit/>
          </a:bodyPr>
          <a:lstStyle/>
          <a:p>
            <a:r>
              <a:rPr lang="da-DK" sz="3553" b="1" dirty="0"/>
              <a:t>A </a:t>
            </a:r>
            <a:r>
              <a:rPr lang="da-DK" sz="3553" b="1" dirty="0" err="1"/>
              <a:t>complex</a:t>
            </a:r>
            <a:r>
              <a:rPr lang="da-DK" sz="3553" b="1" dirty="0"/>
              <a:t> </a:t>
            </a:r>
            <a:r>
              <a:rPr lang="da-DK" sz="3553" b="1" dirty="0" err="1"/>
              <a:t>path</a:t>
            </a:r>
            <a:r>
              <a:rPr lang="da-DK" sz="3553" b="1" dirty="0"/>
              <a:t> to </a:t>
            </a:r>
            <a:r>
              <a:rPr lang="da-DK" sz="3553" b="1" dirty="0" err="1"/>
              <a:t>Sustainability</a:t>
            </a:r>
            <a:endParaRPr lang="da-DK" sz="3553" b="1" dirty="0"/>
          </a:p>
        </p:txBody>
      </p:sp>
      <p:sp>
        <p:nvSpPr>
          <p:cNvPr id="4" name="Content Placeholder 3"/>
          <p:cNvSpPr>
            <a:spLocks noGrp="1"/>
          </p:cNvSpPr>
          <p:nvPr>
            <p:ph idx="1"/>
          </p:nvPr>
        </p:nvSpPr>
        <p:spPr>
          <a:xfrm>
            <a:off x="465218" y="1088669"/>
            <a:ext cx="6765154" cy="5541530"/>
          </a:xfrm>
        </p:spPr>
        <p:txBody>
          <a:bodyPr>
            <a:noAutofit/>
          </a:bodyPr>
          <a:lstStyle/>
          <a:p>
            <a:r>
              <a:rPr lang="en-GB" sz="1776" dirty="0"/>
              <a:t>Report to the Club of Rome (2018) </a:t>
            </a:r>
            <a:r>
              <a:rPr lang="en-GB" sz="1776" b="1" dirty="0"/>
              <a:t>“Achieving the Sustainable Development Goals within Planetary Boundaries”</a:t>
            </a:r>
            <a:r>
              <a:rPr lang="en-GB" sz="1776" dirty="0"/>
              <a:t>: </a:t>
            </a:r>
          </a:p>
          <a:p>
            <a:pPr lvl="1"/>
            <a:r>
              <a:rPr lang="en-US" sz="1599" dirty="0"/>
              <a:t>“Agenda 2030 and conventional growth incompatible!” </a:t>
            </a:r>
          </a:p>
          <a:p>
            <a:pPr lvl="1"/>
            <a:r>
              <a:rPr lang="en-US" sz="1599" dirty="0"/>
              <a:t>There are recognized conflicts in between the social and ecological SDGs </a:t>
            </a:r>
          </a:p>
          <a:p>
            <a:pPr lvl="1"/>
            <a:r>
              <a:rPr lang="en-US" sz="1599" dirty="0"/>
              <a:t>Calls for a ”</a:t>
            </a:r>
            <a:r>
              <a:rPr lang="en-US" sz="1599" b="1" dirty="0"/>
              <a:t>Smart Transformation</a:t>
            </a:r>
            <a:r>
              <a:rPr lang="en-US" sz="1599" dirty="0"/>
              <a:t>” – </a:t>
            </a:r>
            <a:r>
              <a:rPr lang="en-US" sz="1599" b="1" dirty="0"/>
              <a:t>fundamental changes in consumption patterns and socio-economic models for redistribute resources while retracting into safe planetary boundaries</a:t>
            </a:r>
            <a:r>
              <a:rPr lang="en-US" sz="1599" dirty="0"/>
              <a:t> (with Biosphere integrity and Bio-Physical Flows being the most critical)</a:t>
            </a:r>
          </a:p>
          <a:p>
            <a:pPr lvl="1"/>
            <a:r>
              <a:rPr lang="en-US" sz="1599" dirty="0"/>
              <a:t>Sustainability transformations requires science to undertake </a:t>
            </a:r>
            <a:r>
              <a:rPr lang="en-US" sz="1599" b="1" dirty="0"/>
              <a:t>integrated perspectives  </a:t>
            </a:r>
            <a:r>
              <a:rPr lang="en-US" sz="1599" dirty="0"/>
              <a:t>and </a:t>
            </a:r>
            <a:r>
              <a:rPr lang="en-US" sz="1599" b="1" dirty="0"/>
              <a:t>transdisciplinary approaches</a:t>
            </a:r>
          </a:p>
          <a:p>
            <a:r>
              <a:rPr lang="en-US" sz="1776" dirty="0"/>
              <a:t>Kate </a:t>
            </a:r>
            <a:r>
              <a:rPr lang="en-US" sz="1776" dirty="0" err="1"/>
              <a:t>Raworth</a:t>
            </a:r>
            <a:r>
              <a:rPr lang="en-US" sz="1776" dirty="0"/>
              <a:t> (2017), “</a:t>
            </a:r>
            <a:r>
              <a:rPr lang="en-US" sz="1776" b="1" dirty="0"/>
              <a:t>Doughnut Economics: Seven Ways to Think Like a 21st-Century Economist</a:t>
            </a:r>
            <a:r>
              <a:rPr lang="en-US" sz="1776" dirty="0"/>
              <a:t>”</a:t>
            </a:r>
          </a:p>
          <a:p>
            <a:pPr lvl="1"/>
            <a:r>
              <a:rPr lang="en-US" sz="1599" dirty="0"/>
              <a:t>“</a:t>
            </a:r>
            <a:r>
              <a:rPr lang="en-US" sz="1599" i="1" dirty="0"/>
              <a:t>Today’s economy is divisive and degenerative by default. Tomorrow’s </a:t>
            </a:r>
            <a:r>
              <a:rPr lang="en-US" sz="1599" b="1" i="1" dirty="0"/>
              <a:t>economy must be distributive and regenerative by design</a:t>
            </a:r>
            <a:r>
              <a:rPr lang="en-US" sz="1599" dirty="0"/>
              <a:t>.”</a:t>
            </a:r>
          </a:p>
          <a:p>
            <a:pPr lvl="1"/>
            <a:r>
              <a:rPr lang="en-US" sz="1599" dirty="0"/>
              <a:t>There is a need of </a:t>
            </a:r>
            <a:r>
              <a:rPr lang="en-US" sz="1599" b="1" dirty="0"/>
              <a:t>redesigning sectors , systems and institutions while transforming discourses, practices and identities</a:t>
            </a:r>
          </a:p>
          <a:p>
            <a:pPr lvl="1"/>
            <a:r>
              <a:rPr lang="en-US" sz="1599" dirty="0"/>
              <a:t>Such a redesign process need to be </a:t>
            </a:r>
            <a:r>
              <a:rPr lang="en-US" sz="1599" b="1" dirty="0"/>
              <a:t>inclusive and collaborative </a:t>
            </a:r>
          </a:p>
        </p:txBody>
      </p:sp>
      <p:pic>
        <p:nvPicPr>
          <p:cNvPr id="9" name="Picture 8"/>
          <p:cNvPicPr>
            <a:picLocks noChangeAspect="1"/>
          </p:cNvPicPr>
          <p:nvPr/>
        </p:nvPicPr>
        <p:blipFill rotWithShape="1">
          <a:blip r:embed="rId3"/>
          <a:srcRect l="33762" t="29149" r="12072" b="14406"/>
          <a:stretch/>
        </p:blipFill>
        <p:spPr>
          <a:xfrm>
            <a:off x="7352976" y="808211"/>
            <a:ext cx="4364409" cy="2558214"/>
          </a:xfrm>
          <a:prstGeom prst="rect">
            <a:avLst/>
          </a:prstGeom>
        </p:spPr>
      </p:pic>
      <p:pic>
        <p:nvPicPr>
          <p:cNvPr id="2" name="Picture 1"/>
          <p:cNvPicPr>
            <a:picLocks noChangeAspect="1"/>
          </p:cNvPicPr>
          <p:nvPr/>
        </p:nvPicPr>
        <p:blipFill rotWithShape="1">
          <a:blip r:embed="rId4"/>
          <a:srcRect l="6542" t="2314" r="5050" b="3720"/>
          <a:stretch/>
        </p:blipFill>
        <p:spPr>
          <a:xfrm>
            <a:off x="7598184" y="3082607"/>
            <a:ext cx="4119201" cy="3672517"/>
          </a:xfrm>
          <a:prstGeom prst="rect">
            <a:avLst/>
          </a:prstGeom>
        </p:spPr>
      </p:pic>
    </p:spTree>
    <p:extLst>
      <p:ext uri="{BB962C8B-B14F-4D97-AF65-F5344CB8AC3E}">
        <p14:creationId xmlns:p14="http://schemas.microsoft.com/office/powerpoint/2010/main" val="1071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622" y="-243408"/>
            <a:ext cx="10873208" cy="972716"/>
          </a:xfrm>
        </p:spPr>
        <p:txBody>
          <a:bodyPr>
            <a:normAutofit/>
          </a:bodyPr>
          <a:lstStyle/>
          <a:p>
            <a:r>
              <a:rPr lang="en-US" sz="2800" b="1" dirty="0"/>
              <a:t>Critical Infrastructures and Regional Sustainability Transitions</a:t>
            </a:r>
            <a:endParaRPr lang="da-DK" sz="2800" b="1" dirty="0"/>
          </a:p>
        </p:txBody>
      </p:sp>
      <p:sp>
        <p:nvSpPr>
          <p:cNvPr id="3" name="Content Placeholder 2"/>
          <p:cNvSpPr>
            <a:spLocks noGrp="1"/>
          </p:cNvSpPr>
          <p:nvPr>
            <p:ph idx="1"/>
          </p:nvPr>
        </p:nvSpPr>
        <p:spPr>
          <a:xfrm>
            <a:off x="838622" y="1124744"/>
            <a:ext cx="11089232" cy="4608512"/>
          </a:xfrm>
        </p:spPr>
        <p:txBody>
          <a:bodyPr>
            <a:noAutofit/>
          </a:bodyPr>
          <a:lstStyle/>
          <a:p>
            <a:r>
              <a:rPr lang="en-GB" sz="2000" b="1" dirty="0"/>
              <a:t>Critical infrastructures </a:t>
            </a:r>
            <a:r>
              <a:rPr lang="en-GB" sz="2000" dirty="0"/>
              <a:t>are key focus of Transition Studies: resistant to change but great potentials for contributing to the acceleration of broader societal transformations. </a:t>
            </a:r>
          </a:p>
          <a:p>
            <a:r>
              <a:rPr lang="en-GB" sz="2000" dirty="0"/>
              <a:t>Critical Infrastructures  ideal study objects to develop strategic and innovative approaches for sustainability transitions</a:t>
            </a:r>
            <a:r>
              <a:rPr lang="en-GB" sz="2000" b="1" dirty="0"/>
              <a:t> </a:t>
            </a:r>
            <a:r>
              <a:rPr lang="en-GB" sz="2000" dirty="0"/>
              <a:t>across silos </a:t>
            </a:r>
            <a:r>
              <a:rPr lang="en-GB" sz="2000" b="1" dirty="0"/>
              <a:t>in between systemic and place-based dynamics</a:t>
            </a:r>
          </a:p>
          <a:p>
            <a:r>
              <a:rPr lang="en-GB" sz="2000" b="1" dirty="0"/>
              <a:t>Whole system change approach: </a:t>
            </a:r>
            <a:r>
              <a:rPr lang="en-GB" sz="2000" dirty="0"/>
              <a:t>the focus on singular technological innovation is not enough!</a:t>
            </a:r>
          </a:p>
          <a:p>
            <a:r>
              <a:rPr lang="en-GB" sz="2000" dirty="0"/>
              <a:t>Silo and disciplinary perspectives have potential for important externalities and lock-ins: need of </a:t>
            </a:r>
            <a:r>
              <a:rPr lang="en-GB" sz="2000" dirty="0" err="1"/>
              <a:t>trandisciplinarity</a:t>
            </a:r>
            <a:r>
              <a:rPr lang="en-GB" sz="2000" dirty="0"/>
              <a:t> and multiple systems approach</a:t>
            </a:r>
            <a:endParaRPr lang="en-GB" sz="2000" b="1" dirty="0"/>
          </a:p>
          <a:p>
            <a:r>
              <a:rPr lang="en-GB" sz="2000" dirty="0"/>
              <a:t>Social and Professional Practices are key: a focus on </a:t>
            </a:r>
            <a:r>
              <a:rPr lang="en-GB" sz="2000" b="1" dirty="0"/>
              <a:t>transformational capacity building </a:t>
            </a:r>
            <a:r>
              <a:rPr lang="en-GB" sz="2000" dirty="0"/>
              <a:t>is necessary!  </a:t>
            </a:r>
          </a:p>
          <a:p>
            <a:r>
              <a:rPr lang="en-GB" sz="2000" dirty="0"/>
              <a:t>The role of</a:t>
            </a:r>
            <a:r>
              <a:rPr lang="en-GB" sz="2000" b="1" dirty="0"/>
              <a:t> Geographies and Places in Sustainability Transitions </a:t>
            </a:r>
            <a:r>
              <a:rPr lang="en-GB" sz="2000" dirty="0"/>
              <a:t>are crucial still largely un-reflected </a:t>
            </a:r>
          </a:p>
          <a:p>
            <a:r>
              <a:rPr lang="en-GB" sz="2000" b="1" dirty="0"/>
              <a:t>Critical studies on knowledge co-production </a:t>
            </a:r>
            <a:r>
              <a:rPr lang="en-GB" sz="2000" dirty="0"/>
              <a:t>across disciplines, cultures, sectors and scales are underrepresented in Transitions Studies (implications on transition justice)</a:t>
            </a:r>
          </a:p>
          <a:p>
            <a:r>
              <a:rPr lang="da-DK" sz="2000" dirty="0"/>
              <a:t>The </a:t>
            </a:r>
            <a:r>
              <a:rPr lang="da-DK" sz="2000" b="1" dirty="0" err="1"/>
              <a:t>role</a:t>
            </a:r>
            <a:r>
              <a:rPr lang="da-DK" sz="2000" b="1" dirty="0"/>
              <a:t> of the Digital or Smart Transformation for </a:t>
            </a:r>
            <a:r>
              <a:rPr lang="da-DK" sz="2000" b="1" dirty="0" err="1"/>
              <a:t>Sustainability</a:t>
            </a:r>
            <a:r>
              <a:rPr lang="da-DK" sz="2000" b="1" dirty="0"/>
              <a:t> Transitions </a:t>
            </a:r>
            <a:r>
              <a:rPr lang="da-DK" sz="2000" dirty="0"/>
              <a:t>in Critical </a:t>
            </a:r>
            <a:r>
              <a:rPr lang="da-DK" sz="2000" dirty="0" err="1"/>
              <a:t>Infrastructures</a:t>
            </a:r>
            <a:r>
              <a:rPr lang="da-DK" sz="2000" dirty="0"/>
              <a:t> is </a:t>
            </a:r>
            <a:r>
              <a:rPr lang="da-DK" sz="2000" b="1" dirty="0" err="1"/>
              <a:t>largely</a:t>
            </a:r>
            <a:r>
              <a:rPr lang="da-DK" sz="2000" b="1" dirty="0"/>
              <a:t> </a:t>
            </a:r>
            <a:r>
              <a:rPr lang="da-DK" sz="2000" b="1" dirty="0" err="1"/>
              <a:t>understudied</a:t>
            </a:r>
            <a:r>
              <a:rPr lang="da-DK" sz="2000" b="1" dirty="0"/>
              <a:t>! </a:t>
            </a:r>
          </a:p>
        </p:txBody>
      </p:sp>
    </p:spTree>
    <p:extLst>
      <p:ext uri="{BB962C8B-B14F-4D97-AF65-F5344CB8AC3E}">
        <p14:creationId xmlns:p14="http://schemas.microsoft.com/office/powerpoint/2010/main" val="306876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val 7"/>
          <p:cNvSpPr/>
          <p:nvPr/>
        </p:nvSpPr>
        <p:spPr>
          <a:xfrm>
            <a:off x="576156" y="1856299"/>
            <a:ext cx="11090929" cy="2578195"/>
          </a:xfrm>
          <a:prstGeom prst="ellipse">
            <a:avLst/>
          </a:prstGeom>
          <a:solidFill>
            <a:srgbClr val="7DAE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endParaRPr lang="da-DK" sz="1711">
              <a:solidFill>
                <a:prstClr val="white"/>
              </a:solidFill>
              <a:latin typeface="Trebuchet MS" panose="020B0603020202020204"/>
            </a:endParaRPr>
          </a:p>
        </p:txBody>
      </p:sp>
      <p:sp>
        <p:nvSpPr>
          <p:cNvPr id="7" name="Oval 6"/>
          <p:cNvSpPr/>
          <p:nvPr/>
        </p:nvSpPr>
        <p:spPr>
          <a:xfrm>
            <a:off x="576156" y="1972317"/>
            <a:ext cx="8688519" cy="2346159"/>
          </a:xfrm>
          <a:prstGeom prst="ellipse">
            <a:avLst/>
          </a:prstGeom>
          <a:solidFill>
            <a:srgbClr val="8DC5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endParaRPr lang="da-DK" sz="1711">
              <a:solidFill>
                <a:prstClr val="white"/>
              </a:solidFill>
              <a:latin typeface="Trebuchet MS" panose="020B0603020202020204"/>
            </a:endParaRPr>
          </a:p>
        </p:txBody>
      </p:sp>
      <p:sp>
        <p:nvSpPr>
          <p:cNvPr id="6" name="Oval 5"/>
          <p:cNvSpPr/>
          <p:nvPr/>
        </p:nvSpPr>
        <p:spPr>
          <a:xfrm>
            <a:off x="576156" y="2101228"/>
            <a:ext cx="6943136" cy="2101229"/>
          </a:xfrm>
          <a:prstGeom prst="ellipse">
            <a:avLst/>
          </a:prstGeom>
          <a:solidFill>
            <a:srgbClr val="A8DA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endParaRPr lang="da-DK" sz="1711">
              <a:solidFill>
                <a:prstClr val="white"/>
              </a:solidFill>
              <a:latin typeface="Trebuchet MS" panose="020B0603020202020204"/>
            </a:endParaRPr>
          </a:p>
        </p:txBody>
      </p:sp>
      <p:sp>
        <p:nvSpPr>
          <p:cNvPr id="4" name="Oval 3"/>
          <p:cNvSpPr/>
          <p:nvPr/>
        </p:nvSpPr>
        <p:spPr>
          <a:xfrm>
            <a:off x="507258" y="2264982"/>
            <a:ext cx="5064006" cy="1772510"/>
          </a:xfrm>
          <a:prstGeom prst="ellipse">
            <a:avLst/>
          </a:prstGeom>
          <a:solidFill>
            <a:srgbClr val="B9E1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endParaRPr lang="da-DK" sz="1711">
              <a:solidFill>
                <a:prstClr val="white"/>
              </a:solidFill>
              <a:latin typeface="Trebuchet MS" panose="020B0603020202020204"/>
            </a:endParaRPr>
          </a:p>
        </p:txBody>
      </p:sp>
      <p:sp>
        <p:nvSpPr>
          <p:cNvPr id="5" name="Oval 4"/>
          <p:cNvSpPr/>
          <p:nvPr/>
        </p:nvSpPr>
        <p:spPr>
          <a:xfrm>
            <a:off x="576155" y="2359048"/>
            <a:ext cx="3422936" cy="1521135"/>
          </a:xfrm>
          <a:prstGeom prst="ellipse">
            <a:avLst/>
          </a:prstGeom>
          <a:solidFill>
            <a:srgbClr val="CCE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endParaRPr lang="da-DK" sz="1711">
              <a:solidFill>
                <a:prstClr val="white"/>
              </a:solidFill>
              <a:latin typeface="Trebuchet MS" panose="020B0603020202020204"/>
            </a:endParaRPr>
          </a:p>
        </p:txBody>
      </p:sp>
      <p:sp>
        <p:nvSpPr>
          <p:cNvPr id="3" name="Oval 2"/>
          <p:cNvSpPr/>
          <p:nvPr/>
        </p:nvSpPr>
        <p:spPr>
          <a:xfrm>
            <a:off x="563265" y="2571746"/>
            <a:ext cx="2062082" cy="1127964"/>
          </a:xfrm>
          <a:prstGeom prst="ellipse">
            <a:avLst/>
          </a:prstGeom>
          <a:solidFill>
            <a:srgbClr val="DDF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endParaRPr lang="da-DK" sz="1711">
              <a:solidFill>
                <a:prstClr val="white"/>
              </a:solidFill>
              <a:latin typeface="Trebuchet MS" panose="020B0603020202020204"/>
            </a:endParaRPr>
          </a:p>
        </p:txBody>
      </p:sp>
      <p:sp>
        <p:nvSpPr>
          <p:cNvPr id="10" name="TextBox 9"/>
          <p:cNvSpPr txBox="1"/>
          <p:nvPr/>
        </p:nvSpPr>
        <p:spPr>
          <a:xfrm flipH="1">
            <a:off x="3796054" y="2762994"/>
            <a:ext cx="1689194" cy="693780"/>
          </a:xfrm>
          <a:prstGeom prst="rect">
            <a:avLst/>
          </a:prstGeom>
          <a:noFill/>
        </p:spPr>
        <p:txBody>
          <a:bodyPr wrap="square" rtlCol="0">
            <a:spAutoFit/>
          </a:bodyPr>
          <a:lstStyle/>
          <a:p>
            <a:pPr algn="ctr" defTabSz="868900" fontAlgn="auto">
              <a:spcBef>
                <a:spcPts val="0"/>
              </a:spcBef>
              <a:spcAft>
                <a:spcPts val="0"/>
              </a:spcAft>
            </a:pPr>
            <a:r>
              <a:rPr lang="da-DK" sz="1954" b="1" dirty="0">
                <a:solidFill>
                  <a:prstClr val="black"/>
                </a:solidFill>
                <a:latin typeface="Trebuchet MS" panose="020B0603020202020204"/>
                <a:ea typeface="+mn-ea"/>
              </a:rPr>
              <a:t>Green Transition</a:t>
            </a:r>
          </a:p>
        </p:txBody>
      </p:sp>
      <p:sp>
        <p:nvSpPr>
          <p:cNvPr id="11" name="TextBox 10"/>
          <p:cNvSpPr txBox="1"/>
          <p:nvPr/>
        </p:nvSpPr>
        <p:spPr>
          <a:xfrm>
            <a:off x="952754" y="2905568"/>
            <a:ext cx="1109599" cy="393056"/>
          </a:xfrm>
          <a:prstGeom prst="rect">
            <a:avLst/>
          </a:prstGeom>
          <a:noFill/>
        </p:spPr>
        <p:txBody>
          <a:bodyPr wrap="none" rtlCol="0">
            <a:spAutoFit/>
          </a:bodyPr>
          <a:lstStyle/>
          <a:p>
            <a:pPr algn="ctr" defTabSz="868900" fontAlgn="auto">
              <a:spcBef>
                <a:spcPts val="0"/>
              </a:spcBef>
              <a:spcAft>
                <a:spcPts val="0"/>
              </a:spcAft>
            </a:pPr>
            <a:r>
              <a:rPr lang="da-DK" sz="1954" b="1" dirty="0">
                <a:solidFill>
                  <a:prstClr val="black"/>
                </a:solidFill>
                <a:latin typeface="Trebuchet MS" panose="020B0603020202020204"/>
                <a:ea typeface="+mn-ea"/>
              </a:rPr>
              <a:t>Supply  </a:t>
            </a:r>
          </a:p>
        </p:txBody>
      </p:sp>
      <p:sp>
        <p:nvSpPr>
          <p:cNvPr id="12" name="TextBox 11"/>
          <p:cNvSpPr txBox="1"/>
          <p:nvPr/>
        </p:nvSpPr>
        <p:spPr>
          <a:xfrm>
            <a:off x="2610366" y="2930400"/>
            <a:ext cx="966823" cy="393056"/>
          </a:xfrm>
          <a:prstGeom prst="rect">
            <a:avLst/>
          </a:prstGeom>
          <a:noFill/>
        </p:spPr>
        <p:txBody>
          <a:bodyPr wrap="square" rtlCol="0">
            <a:spAutoFit/>
          </a:bodyPr>
          <a:lstStyle/>
          <a:p>
            <a:pPr algn="ctr" defTabSz="868900" fontAlgn="auto">
              <a:spcBef>
                <a:spcPts val="0"/>
              </a:spcBef>
              <a:spcAft>
                <a:spcPts val="0"/>
              </a:spcAft>
            </a:pPr>
            <a:r>
              <a:rPr lang="da-DK" sz="1954" b="1" dirty="0" err="1">
                <a:solidFill>
                  <a:prstClr val="black"/>
                </a:solidFill>
                <a:latin typeface="Trebuchet MS" panose="020B0603020202020204"/>
                <a:ea typeface="+mn-ea"/>
              </a:rPr>
              <a:t>Risk</a:t>
            </a:r>
            <a:endParaRPr lang="da-DK" sz="1954" b="1" dirty="0">
              <a:solidFill>
                <a:prstClr val="black"/>
              </a:solidFill>
              <a:latin typeface="Trebuchet MS" panose="020B0603020202020204"/>
              <a:ea typeface="+mn-ea"/>
            </a:endParaRPr>
          </a:p>
        </p:txBody>
      </p:sp>
      <p:sp>
        <p:nvSpPr>
          <p:cNvPr id="13" name="TextBox 12"/>
          <p:cNvSpPr txBox="1"/>
          <p:nvPr/>
        </p:nvSpPr>
        <p:spPr>
          <a:xfrm>
            <a:off x="7564695" y="2878796"/>
            <a:ext cx="1418978" cy="393056"/>
          </a:xfrm>
          <a:prstGeom prst="rect">
            <a:avLst/>
          </a:prstGeom>
          <a:noFill/>
        </p:spPr>
        <p:txBody>
          <a:bodyPr wrap="none" rtlCol="0">
            <a:spAutoFit/>
          </a:bodyPr>
          <a:lstStyle/>
          <a:p>
            <a:pPr algn="ctr" defTabSz="868900" fontAlgn="auto">
              <a:spcBef>
                <a:spcPts val="0"/>
              </a:spcBef>
              <a:spcAft>
                <a:spcPts val="0"/>
              </a:spcAft>
            </a:pPr>
            <a:r>
              <a:rPr lang="da-DK" sz="1954" b="1" dirty="0" err="1">
                <a:solidFill>
                  <a:prstClr val="black"/>
                </a:solidFill>
                <a:latin typeface="Trebuchet MS" panose="020B0603020202020204"/>
                <a:ea typeface="+mn-ea"/>
              </a:rPr>
              <a:t>Circularity</a:t>
            </a:r>
            <a:endParaRPr lang="da-DK" sz="1954" b="1" dirty="0">
              <a:solidFill>
                <a:prstClr val="black"/>
              </a:solidFill>
              <a:latin typeface="Trebuchet MS" panose="020B0603020202020204"/>
              <a:ea typeface="+mn-ea"/>
            </a:endParaRPr>
          </a:p>
        </p:txBody>
      </p:sp>
      <p:sp>
        <p:nvSpPr>
          <p:cNvPr id="14" name="TextBox 13"/>
          <p:cNvSpPr txBox="1"/>
          <p:nvPr/>
        </p:nvSpPr>
        <p:spPr>
          <a:xfrm>
            <a:off x="5725078" y="2899200"/>
            <a:ext cx="1265091" cy="393056"/>
          </a:xfrm>
          <a:prstGeom prst="rect">
            <a:avLst/>
          </a:prstGeom>
          <a:noFill/>
        </p:spPr>
        <p:txBody>
          <a:bodyPr wrap="none" rtlCol="0">
            <a:spAutoFit/>
          </a:bodyPr>
          <a:lstStyle/>
          <a:p>
            <a:pPr algn="ctr" defTabSz="868900" fontAlgn="auto">
              <a:spcBef>
                <a:spcPts val="0"/>
              </a:spcBef>
              <a:spcAft>
                <a:spcPts val="0"/>
              </a:spcAft>
            </a:pPr>
            <a:r>
              <a:rPr lang="en-US" sz="1954" b="1" dirty="0">
                <a:solidFill>
                  <a:prstClr val="black"/>
                </a:solidFill>
                <a:latin typeface="Trebuchet MS" panose="020B0603020202020204"/>
                <a:ea typeface="+mn-ea"/>
              </a:rPr>
              <a:t>Livability</a:t>
            </a:r>
            <a:endParaRPr lang="da-DK" sz="1954" b="1" dirty="0">
              <a:solidFill>
                <a:prstClr val="black"/>
              </a:solidFill>
              <a:latin typeface="Trebuchet MS" panose="020B0603020202020204"/>
              <a:ea typeface="+mn-ea"/>
            </a:endParaRPr>
          </a:p>
        </p:txBody>
      </p:sp>
      <p:sp>
        <p:nvSpPr>
          <p:cNvPr id="15" name="TextBox 14"/>
          <p:cNvSpPr txBox="1"/>
          <p:nvPr/>
        </p:nvSpPr>
        <p:spPr>
          <a:xfrm>
            <a:off x="4490901" y="6400134"/>
            <a:ext cx="3319948" cy="393056"/>
          </a:xfrm>
          <a:prstGeom prst="rect">
            <a:avLst/>
          </a:prstGeom>
          <a:noFill/>
        </p:spPr>
        <p:txBody>
          <a:bodyPr wrap="none" rtlCol="0">
            <a:spAutoFit/>
          </a:bodyPr>
          <a:lstStyle/>
          <a:p>
            <a:pPr defTabSz="868900" fontAlgn="auto">
              <a:spcBef>
                <a:spcPts val="0"/>
              </a:spcBef>
              <a:spcAft>
                <a:spcPts val="0"/>
              </a:spcAft>
            </a:pPr>
            <a:r>
              <a:rPr lang="da-DK" sz="1954" b="1" dirty="0">
                <a:solidFill>
                  <a:srgbClr val="0070C0"/>
                </a:solidFill>
                <a:latin typeface="Trebuchet MS" panose="020B0603020202020204"/>
                <a:ea typeface="+mn-ea"/>
              </a:rPr>
              <a:t>Service </a:t>
            </a:r>
            <a:r>
              <a:rPr lang="da-DK" sz="1954" b="1" dirty="0" err="1">
                <a:solidFill>
                  <a:srgbClr val="0070C0"/>
                </a:solidFill>
                <a:latin typeface="Trebuchet MS" panose="020B0603020202020204"/>
                <a:ea typeface="+mn-ea"/>
              </a:rPr>
              <a:t>delivery</a:t>
            </a:r>
            <a:r>
              <a:rPr lang="da-DK" sz="1954" b="1" dirty="0">
                <a:solidFill>
                  <a:srgbClr val="0070C0"/>
                </a:solidFill>
                <a:latin typeface="Trebuchet MS" panose="020B0603020202020204"/>
                <a:ea typeface="+mn-ea"/>
              </a:rPr>
              <a:t> </a:t>
            </a:r>
            <a:r>
              <a:rPr lang="da-DK" sz="1954" b="1" dirty="0" err="1">
                <a:solidFill>
                  <a:srgbClr val="0070C0"/>
                </a:solidFill>
                <a:latin typeface="Trebuchet MS" panose="020B0603020202020204"/>
                <a:ea typeface="+mn-ea"/>
              </a:rPr>
              <a:t>functions</a:t>
            </a:r>
            <a:r>
              <a:rPr lang="da-DK" sz="1954" b="1" dirty="0">
                <a:solidFill>
                  <a:srgbClr val="0070C0"/>
                </a:solidFill>
                <a:latin typeface="Trebuchet MS" panose="020B0603020202020204"/>
                <a:ea typeface="+mn-ea"/>
              </a:rPr>
              <a:t> </a:t>
            </a:r>
          </a:p>
        </p:txBody>
      </p:sp>
      <p:sp>
        <p:nvSpPr>
          <p:cNvPr id="16" name="TextBox 15"/>
          <p:cNvSpPr txBox="1"/>
          <p:nvPr/>
        </p:nvSpPr>
        <p:spPr>
          <a:xfrm>
            <a:off x="3825709" y="12071"/>
            <a:ext cx="4180953" cy="393056"/>
          </a:xfrm>
          <a:prstGeom prst="rect">
            <a:avLst/>
          </a:prstGeom>
          <a:noFill/>
        </p:spPr>
        <p:txBody>
          <a:bodyPr wrap="none" rtlCol="0">
            <a:spAutoFit/>
          </a:bodyPr>
          <a:lstStyle/>
          <a:p>
            <a:pPr defTabSz="868900" fontAlgn="auto">
              <a:spcBef>
                <a:spcPts val="0"/>
              </a:spcBef>
              <a:spcAft>
                <a:spcPts val="0"/>
              </a:spcAft>
            </a:pPr>
            <a:r>
              <a:rPr lang="da-DK" sz="1954" b="1" dirty="0" err="1">
                <a:solidFill>
                  <a:srgbClr val="FF0000"/>
                </a:solidFill>
                <a:latin typeface="Trebuchet MS" panose="020B0603020202020204"/>
                <a:ea typeface="+mn-ea"/>
              </a:rPr>
              <a:t>Cumulative</a:t>
            </a:r>
            <a:r>
              <a:rPr lang="da-DK" sz="1954" b="1" dirty="0">
                <a:solidFill>
                  <a:srgbClr val="FF0000"/>
                </a:solidFill>
                <a:latin typeface="Trebuchet MS" panose="020B0603020202020204"/>
                <a:ea typeface="+mn-ea"/>
              </a:rPr>
              <a:t> </a:t>
            </a:r>
            <a:r>
              <a:rPr lang="da-DK" sz="1954" b="1" dirty="0" err="1">
                <a:solidFill>
                  <a:srgbClr val="FF0000"/>
                </a:solidFill>
                <a:latin typeface="Trebuchet MS" panose="020B0603020202020204"/>
                <a:ea typeface="+mn-ea"/>
              </a:rPr>
              <a:t>socio-political</a:t>
            </a:r>
            <a:r>
              <a:rPr lang="da-DK" sz="1954" b="1" dirty="0">
                <a:solidFill>
                  <a:srgbClr val="FF0000"/>
                </a:solidFill>
                <a:latin typeface="Trebuchet MS" panose="020B0603020202020204"/>
                <a:ea typeface="+mn-ea"/>
              </a:rPr>
              <a:t> drivers </a:t>
            </a:r>
          </a:p>
        </p:txBody>
      </p:sp>
      <p:cxnSp>
        <p:nvCxnSpPr>
          <p:cNvPr id="18" name="Straight Connector 17"/>
          <p:cNvCxnSpPr/>
          <p:nvPr/>
        </p:nvCxnSpPr>
        <p:spPr>
          <a:xfrm flipV="1">
            <a:off x="673859" y="6609655"/>
            <a:ext cx="3686820" cy="12891"/>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752278" y="6632350"/>
            <a:ext cx="3716753" cy="1289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01937" y="232036"/>
            <a:ext cx="3136490" cy="25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065814" y="232036"/>
            <a:ext cx="327430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8684" y="446399"/>
            <a:ext cx="1588898" cy="618887"/>
          </a:xfrm>
          <a:prstGeom prst="rect">
            <a:avLst/>
          </a:prstGeom>
          <a:noFill/>
          <a:ln w="28575">
            <a:solidFill>
              <a:srgbClr val="FF0000"/>
            </a:solidFill>
          </a:ln>
        </p:spPr>
        <p:txBody>
          <a:bodyPr wrap="none" rtlCol="0">
            <a:spAutoFit/>
          </a:bodyPr>
          <a:lstStyle/>
          <a:p>
            <a:pPr algn="ctr" defTabSz="868900" fontAlgn="auto">
              <a:spcBef>
                <a:spcPts val="0"/>
              </a:spcBef>
              <a:spcAft>
                <a:spcPts val="0"/>
              </a:spcAft>
            </a:pPr>
            <a:r>
              <a:rPr lang="da-DK" sz="1711" dirty="0">
                <a:solidFill>
                  <a:prstClr val="black"/>
                </a:solidFill>
                <a:latin typeface="Trebuchet MS" panose="020B0603020202020204"/>
                <a:ea typeface="+mn-ea"/>
              </a:rPr>
              <a:t>Supply </a:t>
            </a:r>
            <a:r>
              <a:rPr lang="da-DK" sz="1711" dirty="0" err="1">
                <a:solidFill>
                  <a:prstClr val="black"/>
                </a:solidFill>
                <a:latin typeface="Trebuchet MS" panose="020B0603020202020204"/>
                <a:ea typeface="+mn-ea"/>
              </a:rPr>
              <a:t>access</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a:solidFill>
                  <a:prstClr val="black"/>
                </a:solidFill>
                <a:latin typeface="Trebuchet MS" panose="020B0603020202020204"/>
                <a:ea typeface="+mn-ea"/>
              </a:rPr>
              <a:t>and </a:t>
            </a:r>
            <a:r>
              <a:rPr lang="da-DK" sz="1711" dirty="0" err="1">
                <a:solidFill>
                  <a:prstClr val="black"/>
                </a:solidFill>
                <a:latin typeface="Trebuchet MS" panose="020B0603020202020204"/>
                <a:ea typeface="+mn-ea"/>
              </a:rPr>
              <a:t>security</a:t>
            </a:r>
            <a:r>
              <a:rPr lang="da-DK" sz="1711" dirty="0">
                <a:solidFill>
                  <a:prstClr val="black"/>
                </a:solidFill>
                <a:latin typeface="Trebuchet MS" panose="020B0603020202020204"/>
                <a:ea typeface="+mn-ea"/>
              </a:rPr>
              <a:t> </a:t>
            </a:r>
          </a:p>
        </p:txBody>
      </p:sp>
      <p:sp>
        <p:nvSpPr>
          <p:cNvPr id="29" name="TextBox 28"/>
          <p:cNvSpPr txBox="1"/>
          <p:nvPr/>
        </p:nvSpPr>
        <p:spPr>
          <a:xfrm>
            <a:off x="573082" y="5303931"/>
            <a:ext cx="1680846" cy="1145442"/>
          </a:xfrm>
          <a:prstGeom prst="rect">
            <a:avLst/>
          </a:prstGeom>
          <a:noFill/>
          <a:ln w="28575">
            <a:solidFill>
              <a:srgbClr val="0070C0"/>
            </a:solidFill>
          </a:ln>
        </p:spPr>
        <p:txBody>
          <a:bodyPr wrap="square" rtlCol="0">
            <a:spAutoFit/>
          </a:bodyPr>
          <a:lstStyle/>
          <a:p>
            <a:pPr algn="ctr" defTabSz="868900" fontAlgn="auto">
              <a:spcBef>
                <a:spcPts val="0"/>
              </a:spcBef>
              <a:spcAft>
                <a:spcPts val="0"/>
              </a:spcAft>
            </a:pPr>
            <a:r>
              <a:rPr lang="en-US" sz="1711" dirty="0">
                <a:solidFill>
                  <a:prstClr val="black"/>
                </a:solidFill>
                <a:latin typeface="Trebuchet MS" panose="020B0603020202020204"/>
                <a:ea typeface="+mn-ea"/>
              </a:rPr>
              <a:t>Distribution </a:t>
            </a:r>
          </a:p>
          <a:p>
            <a:pPr algn="ctr" defTabSz="868900" fontAlgn="auto">
              <a:spcBef>
                <a:spcPts val="0"/>
              </a:spcBef>
              <a:spcAft>
                <a:spcPts val="0"/>
              </a:spcAft>
            </a:pPr>
            <a:r>
              <a:rPr lang="en-US" sz="1711" dirty="0">
                <a:solidFill>
                  <a:prstClr val="black"/>
                </a:solidFill>
                <a:latin typeface="Trebuchet MS" panose="020B0603020202020204"/>
                <a:ea typeface="+mn-ea"/>
              </a:rPr>
              <a:t>of resources for livelihood and sustenance</a:t>
            </a:r>
          </a:p>
        </p:txBody>
      </p:sp>
      <p:sp>
        <p:nvSpPr>
          <p:cNvPr id="30" name="TextBox 29"/>
          <p:cNvSpPr txBox="1"/>
          <p:nvPr/>
        </p:nvSpPr>
        <p:spPr>
          <a:xfrm>
            <a:off x="2223128" y="452744"/>
            <a:ext cx="1542410" cy="618887"/>
          </a:xfrm>
          <a:prstGeom prst="rect">
            <a:avLst/>
          </a:prstGeom>
          <a:noFill/>
          <a:ln w="28575">
            <a:solidFill>
              <a:srgbClr val="FF0000"/>
            </a:solidFill>
          </a:ln>
        </p:spPr>
        <p:txBody>
          <a:bodyPr wrap="none" rtlCol="0">
            <a:spAutoFit/>
          </a:bodyPr>
          <a:lstStyle/>
          <a:p>
            <a:pPr algn="ctr" defTabSz="868900" fontAlgn="auto">
              <a:spcBef>
                <a:spcPts val="0"/>
              </a:spcBef>
              <a:spcAft>
                <a:spcPts val="0"/>
              </a:spcAft>
            </a:pPr>
            <a:r>
              <a:rPr lang="da-DK" sz="1711" dirty="0">
                <a:solidFill>
                  <a:prstClr val="black"/>
                </a:solidFill>
                <a:latin typeface="Trebuchet MS" panose="020B0603020202020204"/>
                <a:ea typeface="+mn-ea"/>
              </a:rPr>
              <a:t>Public </a:t>
            </a:r>
            <a:r>
              <a:rPr lang="da-DK" sz="1711" dirty="0" err="1">
                <a:solidFill>
                  <a:prstClr val="black"/>
                </a:solidFill>
                <a:latin typeface="Trebuchet MS" panose="020B0603020202020204"/>
                <a:ea typeface="+mn-ea"/>
              </a:rPr>
              <a:t>health</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err="1">
                <a:solidFill>
                  <a:prstClr val="black"/>
                </a:solidFill>
                <a:latin typeface="Trebuchet MS" panose="020B0603020202020204"/>
                <a:ea typeface="+mn-ea"/>
              </a:rPr>
              <a:t>protection</a:t>
            </a:r>
            <a:endParaRPr lang="da-DK" sz="1711" dirty="0">
              <a:solidFill>
                <a:prstClr val="black"/>
              </a:solidFill>
              <a:latin typeface="Trebuchet MS" panose="020B0603020202020204"/>
              <a:ea typeface="+mn-ea"/>
            </a:endParaRPr>
          </a:p>
        </p:txBody>
      </p:sp>
      <p:sp>
        <p:nvSpPr>
          <p:cNvPr id="31" name="TextBox 30"/>
          <p:cNvSpPr txBox="1"/>
          <p:nvPr/>
        </p:nvSpPr>
        <p:spPr>
          <a:xfrm>
            <a:off x="2325044" y="5305920"/>
            <a:ext cx="1603397" cy="1145442"/>
          </a:xfrm>
          <a:prstGeom prst="rect">
            <a:avLst/>
          </a:prstGeom>
          <a:noFill/>
          <a:ln w="28575">
            <a:solidFill>
              <a:srgbClr val="0070C0"/>
            </a:solidFill>
          </a:ln>
        </p:spPr>
        <p:txBody>
          <a:bodyPr wrap="square" rtlCol="0">
            <a:spAutoFit/>
          </a:bodyPr>
          <a:lstStyle/>
          <a:p>
            <a:pPr algn="ctr" defTabSz="868900" fontAlgn="auto">
              <a:spcBef>
                <a:spcPts val="0"/>
              </a:spcBef>
              <a:spcAft>
                <a:spcPts val="0"/>
              </a:spcAft>
            </a:pPr>
            <a:r>
              <a:rPr lang="en-US" sz="1711" dirty="0">
                <a:solidFill>
                  <a:prstClr val="black"/>
                </a:solidFill>
                <a:latin typeface="Trebuchet MS" panose="020B0603020202020204"/>
                <a:ea typeface="+mn-ea"/>
              </a:rPr>
              <a:t>Prevent and</a:t>
            </a:r>
          </a:p>
          <a:p>
            <a:pPr algn="ctr" defTabSz="868900" fontAlgn="auto">
              <a:spcBef>
                <a:spcPts val="0"/>
              </a:spcBef>
              <a:spcAft>
                <a:spcPts val="0"/>
              </a:spcAft>
            </a:pPr>
            <a:r>
              <a:rPr lang="en-US" sz="1711" dirty="0">
                <a:solidFill>
                  <a:prstClr val="black"/>
                </a:solidFill>
                <a:latin typeface="Trebuchet MS" panose="020B0603020202020204"/>
                <a:ea typeface="+mn-ea"/>
              </a:rPr>
              <a:t>mitigate health/safety </a:t>
            </a:r>
          </a:p>
          <a:p>
            <a:pPr algn="ctr" defTabSz="868900" fontAlgn="auto">
              <a:spcBef>
                <a:spcPts val="0"/>
              </a:spcBef>
              <a:spcAft>
                <a:spcPts val="0"/>
              </a:spcAft>
            </a:pPr>
            <a:r>
              <a:rPr lang="en-US" sz="1711" dirty="0">
                <a:solidFill>
                  <a:prstClr val="black"/>
                </a:solidFill>
                <a:latin typeface="Trebuchet MS" panose="020B0603020202020204"/>
                <a:ea typeface="+mn-ea"/>
              </a:rPr>
              <a:t>hazards</a:t>
            </a:r>
            <a:endParaRPr lang="da-DK" sz="1711" dirty="0">
              <a:solidFill>
                <a:prstClr val="black"/>
              </a:solidFill>
              <a:latin typeface="Trebuchet MS" panose="020B0603020202020204"/>
              <a:ea typeface="+mn-ea"/>
            </a:endParaRPr>
          </a:p>
        </p:txBody>
      </p:sp>
      <p:sp>
        <p:nvSpPr>
          <p:cNvPr id="32" name="TextBox 31"/>
          <p:cNvSpPr txBox="1"/>
          <p:nvPr/>
        </p:nvSpPr>
        <p:spPr>
          <a:xfrm>
            <a:off x="4015860" y="5557286"/>
            <a:ext cx="1560042" cy="882165"/>
          </a:xfrm>
          <a:prstGeom prst="rect">
            <a:avLst/>
          </a:prstGeom>
          <a:noFill/>
          <a:ln w="28575">
            <a:solidFill>
              <a:srgbClr val="0070C0"/>
            </a:solidFill>
          </a:ln>
        </p:spPr>
        <p:txBody>
          <a:bodyPr wrap="none" rtlCol="0">
            <a:spAutoFit/>
          </a:bodyPr>
          <a:lstStyle/>
          <a:p>
            <a:pPr algn="ctr" defTabSz="868900" fontAlgn="auto">
              <a:spcBef>
                <a:spcPts val="0"/>
              </a:spcBef>
              <a:spcAft>
                <a:spcPts val="0"/>
              </a:spcAft>
            </a:pPr>
            <a:r>
              <a:rPr lang="en-US" sz="1711" dirty="0">
                <a:solidFill>
                  <a:prstClr val="black"/>
                </a:solidFill>
                <a:latin typeface="Trebuchet MS" panose="020B0603020202020204"/>
                <a:ea typeface="+mn-ea"/>
              </a:rPr>
              <a:t>Create new </a:t>
            </a:r>
          </a:p>
          <a:p>
            <a:pPr algn="ctr" defTabSz="868900" fontAlgn="auto">
              <a:spcBef>
                <a:spcPts val="0"/>
              </a:spcBef>
              <a:spcAft>
                <a:spcPts val="0"/>
              </a:spcAft>
            </a:pPr>
            <a:r>
              <a:rPr lang="en-US" sz="1711" dirty="0">
                <a:solidFill>
                  <a:prstClr val="black"/>
                </a:solidFill>
                <a:latin typeface="Trebuchet MS" panose="020B0603020202020204"/>
                <a:ea typeface="+mn-ea"/>
              </a:rPr>
              <a:t>opportunities </a:t>
            </a:r>
          </a:p>
          <a:p>
            <a:pPr algn="ctr" defTabSz="868900" fontAlgn="auto">
              <a:spcBef>
                <a:spcPts val="0"/>
              </a:spcBef>
              <a:spcAft>
                <a:spcPts val="0"/>
              </a:spcAft>
            </a:pPr>
            <a:r>
              <a:rPr lang="en-US" sz="1711" dirty="0">
                <a:solidFill>
                  <a:prstClr val="black"/>
                </a:solidFill>
                <a:latin typeface="Trebuchet MS" panose="020B0603020202020204"/>
                <a:ea typeface="+mn-ea"/>
              </a:rPr>
              <a:t>for growth</a:t>
            </a:r>
            <a:endParaRPr lang="da-DK" sz="1711" dirty="0">
              <a:solidFill>
                <a:prstClr val="black"/>
              </a:solidFill>
              <a:latin typeface="Trebuchet MS" panose="020B0603020202020204"/>
              <a:ea typeface="+mn-ea"/>
            </a:endParaRPr>
          </a:p>
        </p:txBody>
      </p:sp>
      <p:sp>
        <p:nvSpPr>
          <p:cNvPr id="33" name="TextBox 32"/>
          <p:cNvSpPr txBox="1"/>
          <p:nvPr/>
        </p:nvSpPr>
        <p:spPr>
          <a:xfrm>
            <a:off x="3833055" y="433511"/>
            <a:ext cx="1615192" cy="882165"/>
          </a:xfrm>
          <a:prstGeom prst="rect">
            <a:avLst/>
          </a:prstGeom>
          <a:noFill/>
          <a:ln w="28575">
            <a:solidFill>
              <a:srgbClr val="FF0000"/>
            </a:solidFill>
          </a:ln>
        </p:spPr>
        <p:txBody>
          <a:bodyPr wrap="square" rtlCol="0">
            <a:spAutoFit/>
          </a:bodyPr>
          <a:lstStyle/>
          <a:p>
            <a:pPr algn="ctr" defTabSz="868900" fontAlgn="auto">
              <a:spcBef>
                <a:spcPts val="0"/>
              </a:spcBef>
              <a:spcAft>
                <a:spcPts val="0"/>
              </a:spcAft>
            </a:pPr>
            <a:r>
              <a:rPr lang="da-DK" sz="1711" dirty="0" err="1">
                <a:solidFill>
                  <a:prstClr val="black"/>
                </a:solidFill>
                <a:latin typeface="Trebuchet MS" panose="020B0603020202020204"/>
                <a:ea typeface="+mn-ea"/>
              </a:rPr>
              <a:t>Socio-economic</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err="1">
                <a:solidFill>
                  <a:prstClr val="black"/>
                </a:solidFill>
                <a:latin typeface="Trebuchet MS" panose="020B0603020202020204"/>
                <a:ea typeface="+mn-ea"/>
              </a:rPr>
              <a:t>sustainability</a:t>
            </a:r>
            <a:endParaRPr lang="da-DK" sz="1711" dirty="0">
              <a:solidFill>
                <a:prstClr val="black"/>
              </a:solidFill>
              <a:latin typeface="Trebuchet MS" panose="020B0603020202020204"/>
              <a:ea typeface="+mn-ea"/>
            </a:endParaRPr>
          </a:p>
        </p:txBody>
      </p:sp>
      <p:sp>
        <p:nvSpPr>
          <p:cNvPr id="34" name="TextBox 33"/>
          <p:cNvSpPr txBox="1"/>
          <p:nvPr/>
        </p:nvSpPr>
        <p:spPr>
          <a:xfrm>
            <a:off x="5515913" y="455480"/>
            <a:ext cx="1740028" cy="882165"/>
          </a:xfrm>
          <a:prstGeom prst="rect">
            <a:avLst/>
          </a:prstGeom>
          <a:noFill/>
          <a:ln w="28575">
            <a:solidFill>
              <a:srgbClr val="FF0000"/>
            </a:solidFill>
          </a:ln>
        </p:spPr>
        <p:txBody>
          <a:bodyPr wrap="none" rtlCol="0">
            <a:spAutoFit/>
          </a:bodyPr>
          <a:lstStyle/>
          <a:p>
            <a:pPr algn="ctr" defTabSz="868900" fontAlgn="auto">
              <a:spcBef>
                <a:spcPts val="0"/>
              </a:spcBef>
              <a:spcAft>
                <a:spcPts val="0"/>
              </a:spcAft>
            </a:pPr>
            <a:r>
              <a:rPr lang="en-GB" sz="1711" dirty="0">
                <a:solidFill>
                  <a:prstClr val="black"/>
                </a:solidFill>
                <a:latin typeface="Trebuchet MS" panose="020B0603020202020204"/>
                <a:ea typeface="+mn-ea"/>
              </a:rPr>
              <a:t>Social amenity, </a:t>
            </a:r>
          </a:p>
          <a:p>
            <a:pPr algn="ctr" defTabSz="868900" fontAlgn="auto">
              <a:spcBef>
                <a:spcPts val="0"/>
              </a:spcBef>
              <a:spcAft>
                <a:spcPts val="0"/>
              </a:spcAft>
            </a:pPr>
            <a:r>
              <a:rPr lang="en-GB" sz="1711" dirty="0">
                <a:solidFill>
                  <a:prstClr val="black"/>
                </a:solidFill>
                <a:latin typeface="Trebuchet MS" panose="020B0603020202020204"/>
                <a:ea typeface="+mn-ea"/>
              </a:rPr>
              <a:t>environmental </a:t>
            </a:r>
          </a:p>
          <a:p>
            <a:pPr algn="ctr" defTabSz="868900" fontAlgn="auto">
              <a:spcBef>
                <a:spcPts val="0"/>
              </a:spcBef>
              <a:spcAft>
                <a:spcPts val="0"/>
              </a:spcAft>
            </a:pPr>
            <a:r>
              <a:rPr lang="en-GB" sz="1711" dirty="0">
                <a:solidFill>
                  <a:prstClr val="black"/>
                </a:solidFill>
                <a:latin typeface="Trebuchet MS" panose="020B0603020202020204"/>
                <a:ea typeface="+mn-ea"/>
              </a:rPr>
              <a:t>protection</a:t>
            </a:r>
          </a:p>
        </p:txBody>
      </p:sp>
      <p:sp>
        <p:nvSpPr>
          <p:cNvPr id="35" name="TextBox 34"/>
          <p:cNvSpPr txBox="1"/>
          <p:nvPr/>
        </p:nvSpPr>
        <p:spPr>
          <a:xfrm>
            <a:off x="5639423" y="5294071"/>
            <a:ext cx="1604927" cy="1145442"/>
          </a:xfrm>
          <a:prstGeom prst="rect">
            <a:avLst/>
          </a:prstGeom>
          <a:noFill/>
          <a:ln w="28575">
            <a:solidFill>
              <a:srgbClr val="0070C0"/>
            </a:solidFill>
          </a:ln>
        </p:spPr>
        <p:txBody>
          <a:bodyPr wrap="none" rtlCol="0">
            <a:spAutoFit/>
          </a:bodyPr>
          <a:lstStyle/>
          <a:p>
            <a:pPr algn="ctr" defTabSz="868900" fontAlgn="auto">
              <a:spcBef>
                <a:spcPts val="0"/>
              </a:spcBef>
              <a:spcAft>
                <a:spcPts val="0"/>
              </a:spcAft>
            </a:pPr>
            <a:r>
              <a:rPr lang="da-DK" sz="1711" dirty="0">
                <a:solidFill>
                  <a:prstClr val="black"/>
                </a:solidFill>
                <a:latin typeface="Trebuchet MS" panose="020B0603020202020204"/>
                <a:ea typeface="+mn-ea"/>
              </a:rPr>
              <a:t>Pollution </a:t>
            </a:r>
          </a:p>
          <a:p>
            <a:pPr algn="ctr" defTabSz="868900" fontAlgn="auto">
              <a:spcBef>
                <a:spcPts val="0"/>
              </a:spcBef>
              <a:spcAft>
                <a:spcPts val="0"/>
              </a:spcAft>
            </a:pPr>
            <a:r>
              <a:rPr lang="da-DK" sz="1711" dirty="0">
                <a:solidFill>
                  <a:prstClr val="black"/>
                </a:solidFill>
                <a:latin typeface="Trebuchet MS" panose="020B0603020202020204"/>
                <a:ea typeface="+mn-ea"/>
              </a:rPr>
              <a:t>management, </a:t>
            </a:r>
          </a:p>
          <a:p>
            <a:pPr algn="ctr" defTabSz="868900" fontAlgn="auto">
              <a:spcBef>
                <a:spcPts val="0"/>
              </a:spcBef>
              <a:spcAft>
                <a:spcPts val="0"/>
              </a:spcAft>
            </a:pPr>
            <a:r>
              <a:rPr lang="da-DK" sz="1711" dirty="0" err="1">
                <a:solidFill>
                  <a:prstClr val="black"/>
                </a:solidFill>
                <a:latin typeface="Trebuchet MS" panose="020B0603020202020204"/>
                <a:ea typeface="+mn-ea"/>
              </a:rPr>
              <a:t>comfort</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a:solidFill>
                  <a:prstClr val="black"/>
                </a:solidFill>
                <a:latin typeface="Trebuchet MS" panose="020B0603020202020204"/>
                <a:ea typeface="+mn-ea"/>
              </a:rPr>
              <a:t>and </a:t>
            </a:r>
            <a:r>
              <a:rPr lang="da-DK" sz="1711" dirty="0" err="1">
                <a:solidFill>
                  <a:prstClr val="black"/>
                </a:solidFill>
                <a:latin typeface="Trebuchet MS" panose="020B0603020202020204"/>
                <a:ea typeface="+mn-ea"/>
              </a:rPr>
              <a:t>beauty</a:t>
            </a:r>
            <a:endParaRPr lang="da-DK" sz="1711" dirty="0">
              <a:solidFill>
                <a:prstClr val="black"/>
              </a:solidFill>
              <a:latin typeface="Trebuchet MS" panose="020B0603020202020204"/>
              <a:ea typeface="+mn-ea"/>
            </a:endParaRPr>
          </a:p>
        </p:txBody>
      </p:sp>
      <p:sp>
        <p:nvSpPr>
          <p:cNvPr id="36" name="TextBox 35"/>
          <p:cNvSpPr txBox="1"/>
          <p:nvPr/>
        </p:nvSpPr>
        <p:spPr>
          <a:xfrm>
            <a:off x="7299706" y="448490"/>
            <a:ext cx="1955985" cy="1145442"/>
          </a:xfrm>
          <a:prstGeom prst="rect">
            <a:avLst/>
          </a:prstGeom>
          <a:noFill/>
          <a:ln w="28575">
            <a:solidFill>
              <a:srgbClr val="FF0000"/>
            </a:solidFill>
          </a:ln>
        </p:spPr>
        <p:txBody>
          <a:bodyPr wrap="none" rtlCol="0">
            <a:spAutoFit/>
          </a:bodyPr>
          <a:lstStyle/>
          <a:p>
            <a:pPr algn="ctr" defTabSz="868900" fontAlgn="auto">
              <a:spcBef>
                <a:spcPts val="0"/>
              </a:spcBef>
              <a:spcAft>
                <a:spcPts val="0"/>
              </a:spcAft>
            </a:pPr>
            <a:r>
              <a:rPr lang="da-DK" sz="1711" dirty="0">
                <a:solidFill>
                  <a:prstClr val="black"/>
                </a:solidFill>
                <a:latin typeface="Trebuchet MS" panose="020B0603020202020204"/>
                <a:ea typeface="+mn-ea"/>
              </a:rPr>
              <a:t>Limits on </a:t>
            </a:r>
          </a:p>
          <a:p>
            <a:pPr algn="ctr" defTabSz="868900" fontAlgn="auto">
              <a:spcBef>
                <a:spcPts val="0"/>
              </a:spcBef>
              <a:spcAft>
                <a:spcPts val="0"/>
              </a:spcAft>
            </a:pPr>
            <a:r>
              <a:rPr lang="da-DK" sz="1711" dirty="0" err="1">
                <a:solidFill>
                  <a:prstClr val="black"/>
                </a:solidFill>
                <a:latin typeface="Trebuchet MS" panose="020B0603020202020204"/>
                <a:ea typeface="+mn-ea"/>
              </a:rPr>
              <a:t>natural</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resources</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a:solidFill>
                  <a:prstClr val="black"/>
                </a:solidFill>
                <a:latin typeface="Trebuchet MS" panose="020B0603020202020204"/>
                <a:ea typeface="+mn-ea"/>
              </a:rPr>
              <a:t>and </a:t>
            </a:r>
            <a:r>
              <a:rPr lang="da-DK" sz="1711" dirty="0" err="1">
                <a:solidFill>
                  <a:prstClr val="black"/>
                </a:solidFill>
                <a:latin typeface="Trebuchet MS" panose="020B0603020202020204"/>
                <a:ea typeface="+mn-ea"/>
              </a:rPr>
              <a:t>materials</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a:solidFill>
                  <a:prstClr val="black"/>
                </a:solidFill>
                <a:latin typeface="Trebuchet MS" panose="020B0603020202020204"/>
                <a:ea typeface="+mn-ea"/>
              </a:rPr>
              <a:t>social </a:t>
            </a:r>
            <a:r>
              <a:rPr lang="da-DK" sz="1711" dirty="0" err="1">
                <a:solidFill>
                  <a:prstClr val="black"/>
                </a:solidFill>
                <a:latin typeface="Trebuchet MS" panose="020B0603020202020204"/>
                <a:ea typeface="+mn-ea"/>
              </a:rPr>
              <a:t>equity</a:t>
            </a:r>
            <a:endParaRPr lang="da-DK" sz="1711" dirty="0">
              <a:solidFill>
                <a:prstClr val="black"/>
              </a:solidFill>
              <a:latin typeface="Trebuchet MS" panose="020B0603020202020204"/>
              <a:ea typeface="+mn-ea"/>
            </a:endParaRPr>
          </a:p>
        </p:txBody>
      </p:sp>
      <p:sp>
        <p:nvSpPr>
          <p:cNvPr id="37" name="TextBox 36"/>
          <p:cNvSpPr txBox="1"/>
          <p:nvPr/>
        </p:nvSpPr>
        <p:spPr>
          <a:xfrm>
            <a:off x="7305062" y="4529177"/>
            <a:ext cx="2018278" cy="2198551"/>
          </a:xfrm>
          <a:prstGeom prst="rect">
            <a:avLst/>
          </a:prstGeom>
          <a:noFill/>
          <a:ln w="28575">
            <a:solidFill>
              <a:srgbClr val="0070C0"/>
            </a:solidFill>
          </a:ln>
        </p:spPr>
        <p:txBody>
          <a:bodyPr wrap="square" rtlCol="0">
            <a:spAutoFit/>
          </a:bodyPr>
          <a:lstStyle/>
          <a:p>
            <a:pPr algn="ctr" defTabSz="868900" fontAlgn="auto">
              <a:spcBef>
                <a:spcPts val="0"/>
              </a:spcBef>
              <a:spcAft>
                <a:spcPts val="0"/>
              </a:spcAft>
            </a:pPr>
            <a:r>
              <a:rPr lang="da-DK" sz="1711" dirty="0">
                <a:solidFill>
                  <a:prstClr val="black"/>
                </a:solidFill>
                <a:latin typeface="Trebuchet MS" panose="020B0603020202020204"/>
                <a:ea typeface="+mn-ea"/>
              </a:rPr>
              <a:t>Diverse, </a:t>
            </a:r>
            <a:r>
              <a:rPr lang="da-DK" sz="1711" dirty="0" err="1">
                <a:solidFill>
                  <a:prstClr val="black"/>
                </a:solidFill>
                <a:latin typeface="Trebuchet MS" panose="020B0603020202020204"/>
                <a:ea typeface="+mn-ea"/>
              </a:rPr>
              <a:t>fit</a:t>
            </a:r>
            <a:r>
              <a:rPr lang="da-DK" sz="1711" dirty="0">
                <a:solidFill>
                  <a:prstClr val="black"/>
                </a:solidFill>
                <a:latin typeface="Trebuchet MS" panose="020B0603020202020204"/>
                <a:ea typeface="+mn-ea"/>
              </a:rPr>
              <a:t>-for-purpose </a:t>
            </a:r>
            <a:r>
              <a:rPr lang="da-DK" sz="1711" dirty="0" err="1">
                <a:solidFill>
                  <a:prstClr val="black"/>
                </a:solidFill>
                <a:latin typeface="Trebuchet MS" panose="020B0603020202020204"/>
                <a:ea typeface="+mn-ea"/>
              </a:rPr>
              <a:t>renewable</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sources</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maintainance</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reuse</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redistribute</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recycle</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share</a:t>
            </a:r>
            <a:endParaRPr lang="da-DK" sz="1711" dirty="0">
              <a:solidFill>
                <a:prstClr val="black"/>
              </a:solidFill>
              <a:latin typeface="Trebuchet MS" panose="020B0603020202020204"/>
              <a:ea typeface="+mn-ea"/>
            </a:endParaRPr>
          </a:p>
        </p:txBody>
      </p:sp>
      <p:sp>
        <p:nvSpPr>
          <p:cNvPr id="38" name="Rectangle 37"/>
          <p:cNvSpPr/>
          <p:nvPr/>
        </p:nvSpPr>
        <p:spPr>
          <a:xfrm>
            <a:off x="9407787" y="4254023"/>
            <a:ext cx="2223845" cy="2198551"/>
          </a:xfrm>
          <a:prstGeom prst="rect">
            <a:avLst/>
          </a:prstGeom>
          <a:ln w="28575">
            <a:solidFill>
              <a:srgbClr val="0070C0"/>
            </a:solidFill>
          </a:ln>
        </p:spPr>
        <p:txBody>
          <a:bodyPr wrap="square">
            <a:spAutoFit/>
          </a:bodyPr>
          <a:lstStyle/>
          <a:p>
            <a:pPr algn="ctr" defTabSz="868900" fontAlgn="auto">
              <a:spcBef>
                <a:spcPts val="0"/>
              </a:spcBef>
              <a:spcAft>
                <a:spcPts val="0"/>
              </a:spcAft>
            </a:pPr>
            <a:r>
              <a:rPr lang="da-DK" sz="1711" dirty="0">
                <a:solidFill>
                  <a:prstClr val="black"/>
                </a:solidFill>
                <a:latin typeface="Trebuchet MS" panose="020B0603020202020204"/>
                <a:ea typeface="+mn-ea"/>
              </a:rPr>
              <a:t>Adaptive and </a:t>
            </a:r>
            <a:r>
              <a:rPr lang="da-DK" sz="1711" dirty="0" err="1">
                <a:solidFill>
                  <a:prstClr val="black"/>
                </a:solidFill>
                <a:latin typeface="Trebuchet MS" panose="020B0603020202020204"/>
                <a:ea typeface="+mn-ea"/>
              </a:rPr>
              <a:t>multifunctional</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infrastructures</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err="1">
                <a:solidFill>
                  <a:prstClr val="black"/>
                </a:solidFill>
                <a:latin typeface="Trebuchet MS" panose="020B0603020202020204"/>
                <a:ea typeface="+mn-ea"/>
              </a:rPr>
              <a:t>transdisciplinary</a:t>
            </a:r>
            <a:r>
              <a:rPr lang="da-DK" sz="1711" dirty="0">
                <a:solidFill>
                  <a:prstClr val="black"/>
                </a:solidFill>
                <a:latin typeface="Trebuchet MS" panose="020B0603020202020204"/>
                <a:ea typeface="+mn-ea"/>
              </a:rPr>
              <a:t> design for </a:t>
            </a:r>
            <a:r>
              <a:rPr lang="da-DK" sz="1711" dirty="0" err="1">
                <a:solidFill>
                  <a:prstClr val="black"/>
                </a:solidFill>
                <a:latin typeface="Trebuchet MS" panose="020B0603020202020204"/>
                <a:ea typeface="+mn-ea"/>
              </a:rPr>
              <a:t>biosphere</a:t>
            </a:r>
            <a:r>
              <a:rPr lang="da-DK" sz="1711" dirty="0">
                <a:solidFill>
                  <a:prstClr val="black"/>
                </a:solidFill>
                <a:latin typeface="Trebuchet MS" panose="020B0603020202020204"/>
                <a:ea typeface="+mn-ea"/>
              </a:rPr>
              <a:t> regeneration,</a:t>
            </a:r>
          </a:p>
          <a:p>
            <a:pPr algn="ctr" defTabSz="868900" fontAlgn="auto">
              <a:spcBef>
                <a:spcPts val="0"/>
              </a:spcBef>
              <a:spcAft>
                <a:spcPts val="0"/>
              </a:spcAft>
            </a:pPr>
            <a:r>
              <a:rPr lang="da-DK" sz="1711" dirty="0" err="1">
                <a:solidFill>
                  <a:prstClr val="black"/>
                </a:solidFill>
                <a:latin typeface="Trebuchet MS" panose="020B0603020202020204"/>
                <a:ea typeface="+mn-ea"/>
              </a:rPr>
              <a:t>reinforcing</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cultural</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identity</a:t>
            </a:r>
            <a:endParaRPr lang="da-DK" sz="1711" dirty="0">
              <a:solidFill>
                <a:prstClr val="black"/>
              </a:solidFill>
              <a:latin typeface="Trebuchet MS" panose="020B0603020202020204"/>
              <a:ea typeface="+mn-ea"/>
            </a:endParaRPr>
          </a:p>
        </p:txBody>
      </p:sp>
      <p:sp>
        <p:nvSpPr>
          <p:cNvPr id="39" name="TextBox 38"/>
          <p:cNvSpPr txBox="1"/>
          <p:nvPr/>
        </p:nvSpPr>
        <p:spPr>
          <a:xfrm>
            <a:off x="9299202" y="441783"/>
            <a:ext cx="2343911" cy="1408719"/>
          </a:xfrm>
          <a:prstGeom prst="rect">
            <a:avLst/>
          </a:prstGeom>
          <a:noFill/>
          <a:ln w="28575">
            <a:solidFill>
              <a:srgbClr val="FF0000"/>
            </a:solidFill>
          </a:ln>
        </p:spPr>
        <p:txBody>
          <a:bodyPr wrap="none" rtlCol="0">
            <a:spAutoFit/>
          </a:bodyPr>
          <a:lstStyle/>
          <a:p>
            <a:pPr algn="ctr" defTabSz="868900" fontAlgn="auto">
              <a:spcBef>
                <a:spcPts val="0"/>
              </a:spcBef>
              <a:spcAft>
                <a:spcPts val="0"/>
              </a:spcAft>
            </a:pPr>
            <a:r>
              <a:rPr lang="da-DK" sz="1711" dirty="0" err="1">
                <a:solidFill>
                  <a:prstClr val="black"/>
                </a:solidFill>
                <a:latin typeface="Trebuchet MS" panose="020B0603020202020204"/>
                <a:ea typeface="+mn-ea"/>
              </a:rPr>
              <a:t>Intergenerational</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err="1">
                <a:solidFill>
                  <a:prstClr val="black"/>
                </a:solidFill>
                <a:latin typeface="Trebuchet MS" panose="020B0603020202020204"/>
                <a:ea typeface="+mn-ea"/>
              </a:rPr>
              <a:t>equity</a:t>
            </a:r>
            <a:r>
              <a:rPr lang="da-DK" sz="1711" dirty="0">
                <a:solidFill>
                  <a:prstClr val="black"/>
                </a:solidFill>
                <a:latin typeface="Trebuchet MS" panose="020B0603020202020204"/>
                <a:ea typeface="+mn-ea"/>
              </a:rPr>
              <a:t>, </a:t>
            </a:r>
            <a:r>
              <a:rPr lang="da-DK" sz="1711" dirty="0" err="1">
                <a:solidFill>
                  <a:prstClr val="black"/>
                </a:solidFill>
                <a:latin typeface="Trebuchet MS" panose="020B0603020202020204"/>
                <a:ea typeface="+mn-ea"/>
              </a:rPr>
              <a:t>resilience</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err="1">
                <a:solidFill>
                  <a:prstClr val="black"/>
                </a:solidFill>
                <a:latin typeface="Trebuchet MS" panose="020B0603020202020204"/>
                <a:ea typeface="+mn-ea"/>
              </a:rPr>
              <a:t>sense</a:t>
            </a:r>
            <a:r>
              <a:rPr lang="da-DK" sz="1711" dirty="0">
                <a:solidFill>
                  <a:prstClr val="black"/>
                </a:solidFill>
                <a:latin typeface="Trebuchet MS" panose="020B0603020202020204"/>
                <a:ea typeface="+mn-ea"/>
              </a:rPr>
              <a:t> of </a:t>
            </a:r>
            <a:r>
              <a:rPr lang="da-DK" sz="1711" dirty="0" err="1">
                <a:solidFill>
                  <a:prstClr val="black"/>
                </a:solidFill>
                <a:latin typeface="Trebuchet MS" panose="020B0603020202020204"/>
                <a:ea typeface="+mn-ea"/>
              </a:rPr>
              <a:t>belonging</a:t>
            </a:r>
            <a:r>
              <a:rPr lang="da-DK" sz="1711" dirty="0">
                <a:solidFill>
                  <a:prstClr val="black"/>
                </a:solidFill>
                <a:latin typeface="Trebuchet MS" panose="020B0603020202020204"/>
                <a:ea typeface="+mn-ea"/>
              </a:rPr>
              <a:t>, </a:t>
            </a:r>
          </a:p>
          <a:p>
            <a:pPr algn="ctr" defTabSz="868900" fontAlgn="auto">
              <a:spcBef>
                <a:spcPts val="0"/>
              </a:spcBef>
              <a:spcAft>
                <a:spcPts val="0"/>
              </a:spcAft>
            </a:pPr>
            <a:r>
              <a:rPr lang="da-DK" sz="1711" dirty="0" err="1">
                <a:solidFill>
                  <a:prstClr val="black"/>
                </a:solidFill>
                <a:latin typeface="Trebuchet MS" panose="020B0603020202020204"/>
                <a:ea typeface="+mn-ea"/>
              </a:rPr>
              <a:t>environmental</a:t>
            </a:r>
            <a:r>
              <a:rPr lang="da-DK" sz="1711" dirty="0">
                <a:solidFill>
                  <a:prstClr val="black"/>
                </a:solidFill>
                <a:latin typeface="Trebuchet MS" panose="020B0603020202020204"/>
                <a:ea typeface="+mn-ea"/>
              </a:rPr>
              <a:t>/social </a:t>
            </a:r>
          </a:p>
          <a:p>
            <a:pPr algn="ctr" defTabSz="868900" fontAlgn="auto">
              <a:spcBef>
                <a:spcPts val="0"/>
              </a:spcBef>
              <a:spcAft>
                <a:spcPts val="0"/>
              </a:spcAft>
            </a:pPr>
            <a:r>
              <a:rPr lang="da-DK" sz="1711" dirty="0" err="1">
                <a:solidFill>
                  <a:prstClr val="black"/>
                </a:solidFill>
                <a:latin typeface="Trebuchet MS" panose="020B0603020202020204"/>
                <a:ea typeface="+mn-ea"/>
              </a:rPr>
              <a:t>justice</a:t>
            </a:r>
            <a:r>
              <a:rPr lang="da-DK" sz="1711" dirty="0">
                <a:solidFill>
                  <a:prstClr val="black"/>
                </a:solidFill>
                <a:latin typeface="Trebuchet MS" panose="020B0603020202020204"/>
                <a:ea typeface="+mn-ea"/>
              </a:rPr>
              <a:t>  </a:t>
            </a:r>
          </a:p>
        </p:txBody>
      </p:sp>
      <p:cxnSp>
        <p:nvCxnSpPr>
          <p:cNvPr id="41" name="Straight Arrow Connector 40"/>
          <p:cNvCxnSpPr/>
          <p:nvPr/>
        </p:nvCxnSpPr>
        <p:spPr>
          <a:xfrm>
            <a:off x="1382457" y="1077100"/>
            <a:ext cx="13455" cy="16858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177794" y="1584558"/>
            <a:ext cx="16526" cy="1103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328079" y="1341363"/>
            <a:ext cx="0" cy="12554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617959" y="1267949"/>
            <a:ext cx="0" cy="13972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024630" y="1071361"/>
            <a:ext cx="0" cy="16140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10415894" y="1854061"/>
            <a:ext cx="0" cy="742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1486684" y="3582216"/>
            <a:ext cx="0" cy="171185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076893" y="3578567"/>
            <a:ext cx="0" cy="171185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17959" y="3582216"/>
            <a:ext cx="22692" cy="197507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328079" y="3618090"/>
            <a:ext cx="0" cy="171185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202480" y="3566528"/>
            <a:ext cx="9380" cy="95540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0471157" y="3458274"/>
            <a:ext cx="0" cy="78138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6" name="Right Arrow 75">
            <a:extLst>
              <a:ext uri="{FF2B5EF4-FFF2-40B4-BE49-F238E27FC236}">
                <a16:creationId xmlns:a16="http://schemas.microsoft.com/office/drawing/2014/main" id="{58AD4246-BBD7-2540-8385-645FFE1E7FAC}"/>
              </a:ext>
            </a:extLst>
          </p:cNvPr>
          <p:cNvSpPr/>
          <p:nvPr/>
        </p:nvSpPr>
        <p:spPr>
          <a:xfrm>
            <a:off x="879097" y="328724"/>
            <a:ext cx="10083964" cy="1522448"/>
          </a:xfrm>
          <a:prstGeom prst="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868900" fontAlgn="auto">
              <a:spcBef>
                <a:spcPts val="0"/>
              </a:spcBef>
              <a:spcAft>
                <a:spcPts val="0"/>
              </a:spcAft>
            </a:pPr>
            <a:r>
              <a:rPr lang="da-DK" sz="1711" dirty="0" err="1">
                <a:solidFill>
                  <a:prstClr val="white"/>
                </a:solidFill>
                <a:latin typeface="Trebuchet MS" panose="020B0603020202020204"/>
              </a:rPr>
              <a:t>Increasing</a:t>
            </a:r>
            <a:r>
              <a:rPr lang="da-DK" sz="1711" dirty="0">
                <a:solidFill>
                  <a:prstClr val="white"/>
                </a:solidFill>
                <a:latin typeface="Trebuchet MS" panose="020B0603020202020204"/>
              </a:rPr>
              <a:t> </a:t>
            </a:r>
            <a:r>
              <a:rPr lang="da-DK" sz="1711" dirty="0" err="1">
                <a:solidFill>
                  <a:prstClr val="white"/>
                </a:solidFill>
                <a:latin typeface="Trebuchet MS" panose="020B0603020202020204"/>
              </a:rPr>
              <a:t>diversity</a:t>
            </a:r>
            <a:r>
              <a:rPr lang="da-DK" sz="1711" dirty="0">
                <a:solidFill>
                  <a:prstClr val="white"/>
                </a:solidFill>
                <a:latin typeface="Trebuchet MS" panose="020B0603020202020204"/>
              </a:rPr>
              <a:t> of </a:t>
            </a:r>
            <a:r>
              <a:rPr lang="da-DK" sz="1711" dirty="0" err="1">
                <a:solidFill>
                  <a:prstClr val="white"/>
                </a:solidFill>
                <a:latin typeface="Trebuchet MS" panose="020B0603020202020204"/>
              </a:rPr>
              <a:t>actors</a:t>
            </a:r>
            <a:r>
              <a:rPr lang="da-DK" sz="1711" dirty="0">
                <a:solidFill>
                  <a:prstClr val="white"/>
                </a:solidFill>
                <a:latin typeface="Trebuchet MS" panose="020B0603020202020204"/>
              </a:rPr>
              <a:t> and </a:t>
            </a:r>
            <a:r>
              <a:rPr lang="da-DK" sz="1711" dirty="0" err="1">
                <a:solidFill>
                  <a:prstClr val="white"/>
                </a:solidFill>
                <a:latin typeface="Trebuchet MS" panose="020B0603020202020204"/>
              </a:rPr>
              <a:t>level</a:t>
            </a:r>
            <a:r>
              <a:rPr lang="da-DK" sz="1711" dirty="0">
                <a:solidFill>
                  <a:prstClr val="white"/>
                </a:solidFill>
                <a:latin typeface="Trebuchet MS" panose="020B0603020202020204"/>
              </a:rPr>
              <a:t> of </a:t>
            </a:r>
            <a:r>
              <a:rPr lang="da-DK" sz="1711" dirty="0" err="1">
                <a:solidFill>
                  <a:prstClr val="white"/>
                </a:solidFill>
                <a:latin typeface="Trebuchet MS" panose="020B0603020202020204"/>
              </a:rPr>
              <a:t>collaboration</a:t>
            </a:r>
            <a:endParaRPr lang="da-DK" sz="1711" dirty="0">
              <a:solidFill>
                <a:prstClr val="white"/>
              </a:solidFill>
              <a:latin typeface="Trebuchet MS" panose="020B0603020202020204"/>
            </a:endParaRPr>
          </a:p>
        </p:txBody>
      </p:sp>
      <p:sp>
        <p:nvSpPr>
          <p:cNvPr id="80" name="Sun 79">
            <a:extLst>
              <a:ext uri="{FF2B5EF4-FFF2-40B4-BE49-F238E27FC236}">
                <a16:creationId xmlns:a16="http://schemas.microsoft.com/office/drawing/2014/main" id="{033B3B2F-26DA-2446-AEBC-560728779E6C}"/>
              </a:ext>
            </a:extLst>
          </p:cNvPr>
          <p:cNvSpPr/>
          <p:nvPr/>
        </p:nvSpPr>
        <p:spPr>
          <a:xfrm>
            <a:off x="7869735" y="1975796"/>
            <a:ext cx="4998555" cy="2381301"/>
          </a:xfrm>
          <a:prstGeom prst="sun">
            <a:avLst/>
          </a:prstGeom>
          <a:solidFill>
            <a:srgbClr val="FFFF00">
              <a:alpha val="30980"/>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endParaRPr lang="da-DK" sz="1711">
              <a:solidFill>
                <a:prstClr val="white"/>
              </a:solidFill>
              <a:latin typeface="Trebuchet MS" panose="020B0603020202020204"/>
            </a:endParaRPr>
          </a:p>
        </p:txBody>
      </p:sp>
      <p:sp>
        <p:nvSpPr>
          <p:cNvPr id="9" name="TextBox 8"/>
          <p:cNvSpPr txBox="1"/>
          <p:nvPr/>
        </p:nvSpPr>
        <p:spPr>
          <a:xfrm>
            <a:off x="9469431" y="2923528"/>
            <a:ext cx="2092624" cy="393056"/>
          </a:xfrm>
          <a:prstGeom prst="rect">
            <a:avLst/>
          </a:prstGeom>
          <a:noFill/>
        </p:spPr>
        <p:txBody>
          <a:bodyPr wrap="none" rtlCol="0">
            <a:spAutoFit/>
          </a:bodyPr>
          <a:lstStyle/>
          <a:p>
            <a:pPr algn="ctr" defTabSz="868900" fontAlgn="auto">
              <a:spcBef>
                <a:spcPts val="0"/>
              </a:spcBef>
              <a:spcAft>
                <a:spcPts val="0"/>
              </a:spcAft>
            </a:pPr>
            <a:r>
              <a:rPr lang="da-DK" sz="1954" b="1" dirty="0">
                <a:solidFill>
                  <a:prstClr val="black"/>
                </a:solidFill>
                <a:latin typeface="Trebuchet MS" panose="020B0603020202020204"/>
                <a:ea typeface="+mn-ea"/>
              </a:rPr>
              <a:t>Smart Transition</a:t>
            </a:r>
          </a:p>
        </p:txBody>
      </p:sp>
      <p:sp>
        <p:nvSpPr>
          <p:cNvPr id="2" name="Right Arrow 74">
            <a:extLst>
              <a:ext uri="{FF2B5EF4-FFF2-40B4-BE49-F238E27FC236}">
                <a16:creationId xmlns:a16="http://schemas.microsoft.com/office/drawing/2014/main" id="{E9515D4F-F12B-7080-530A-E5B4304E4594}"/>
              </a:ext>
            </a:extLst>
          </p:cNvPr>
          <p:cNvSpPr/>
          <p:nvPr/>
        </p:nvSpPr>
        <p:spPr>
          <a:xfrm>
            <a:off x="879097" y="4783790"/>
            <a:ext cx="10083964" cy="147333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r>
              <a:rPr lang="en-GB" sz="1711" dirty="0">
                <a:solidFill>
                  <a:prstClr val="white"/>
                </a:solidFill>
                <a:latin typeface="Trebuchet MS" panose="020B0603020202020204"/>
              </a:rPr>
              <a:t>Radical transformation of business models, planning/management practices and governance structures (beyond sectorial perspectives)</a:t>
            </a:r>
          </a:p>
        </p:txBody>
      </p:sp>
      <p:sp>
        <p:nvSpPr>
          <p:cNvPr id="75" name="Right Arrow 74">
            <a:extLst>
              <a:ext uri="{FF2B5EF4-FFF2-40B4-BE49-F238E27FC236}">
                <a16:creationId xmlns:a16="http://schemas.microsoft.com/office/drawing/2014/main" id="{774504EC-F80F-9F44-BB15-6ED127E8E8BC}"/>
              </a:ext>
            </a:extLst>
          </p:cNvPr>
          <p:cNvSpPr/>
          <p:nvPr/>
        </p:nvSpPr>
        <p:spPr>
          <a:xfrm>
            <a:off x="879097" y="2428612"/>
            <a:ext cx="10083963" cy="147333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900" fontAlgn="auto">
              <a:spcBef>
                <a:spcPts val="0"/>
              </a:spcBef>
              <a:spcAft>
                <a:spcPts val="0"/>
              </a:spcAft>
            </a:pPr>
            <a:r>
              <a:rPr lang="en-GB" sz="1711" dirty="0">
                <a:ln w="0"/>
                <a:solidFill>
                  <a:prstClr val="black"/>
                </a:solidFill>
                <a:effectLst>
                  <a:outerShdw blurRad="38100" dist="19050" dir="2700000" algn="tl" rotWithShape="0">
                    <a:prstClr val="black">
                      <a:alpha val="40000"/>
                    </a:prstClr>
                  </a:outerShdw>
                </a:effectLst>
                <a:latin typeface="Trebuchet MS" panose="020B0603020202020204"/>
              </a:rPr>
              <a:t>Requiring knowledge and experimentations for shared learnings to re-design system and places </a:t>
            </a:r>
          </a:p>
        </p:txBody>
      </p:sp>
    </p:spTree>
    <p:extLst>
      <p:ext uri="{BB962C8B-B14F-4D97-AF65-F5344CB8AC3E}">
        <p14:creationId xmlns:p14="http://schemas.microsoft.com/office/powerpoint/2010/main" val="420984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anim calcmode="lin" valueType="num">
                                      <p:cBhvr additive="base">
                                        <p:cTn id="81" dur="500" fill="hold"/>
                                        <p:tgtEl>
                                          <p:spTgt spid="76"/>
                                        </p:tgtEl>
                                        <p:attrNameLst>
                                          <p:attrName>ppt_x</p:attrName>
                                        </p:attrNameLst>
                                      </p:cBhvr>
                                      <p:tavLst>
                                        <p:tav tm="0">
                                          <p:val>
                                            <p:strVal val="0-#ppt_w/2"/>
                                          </p:val>
                                        </p:tav>
                                        <p:tav tm="100000">
                                          <p:val>
                                            <p:strVal val="#ppt_x"/>
                                          </p:val>
                                        </p:tav>
                                      </p:tavLst>
                                    </p:anim>
                                    <p:anim calcmode="lin" valueType="num">
                                      <p:cBhvr additive="base">
                                        <p:cTn id="82"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additive="base">
                                        <p:cTn id="87" dur="500" fill="hold"/>
                                        <p:tgtEl>
                                          <p:spTgt spid="2"/>
                                        </p:tgtEl>
                                        <p:attrNameLst>
                                          <p:attrName>ppt_x</p:attrName>
                                        </p:attrNameLst>
                                      </p:cBhvr>
                                      <p:tavLst>
                                        <p:tav tm="0">
                                          <p:val>
                                            <p:strVal val="0-#ppt_w/2"/>
                                          </p:val>
                                        </p:tav>
                                        <p:tav tm="100000">
                                          <p:val>
                                            <p:strVal val="#ppt_x"/>
                                          </p:val>
                                        </p:tav>
                                      </p:tavLst>
                                    </p:anim>
                                    <p:anim calcmode="lin" valueType="num">
                                      <p:cBhvr additive="base">
                                        <p:cTn id="8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anim calcmode="lin" valueType="num">
                                      <p:cBhvr additive="base">
                                        <p:cTn id="93" dur="500" fill="hold"/>
                                        <p:tgtEl>
                                          <p:spTgt spid="75"/>
                                        </p:tgtEl>
                                        <p:attrNameLst>
                                          <p:attrName>ppt_x</p:attrName>
                                        </p:attrNameLst>
                                      </p:cBhvr>
                                      <p:tavLst>
                                        <p:tav tm="0">
                                          <p:val>
                                            <p:strVal val="0-#ppt_w/2"/>
                                          </p:val>
                                        </p:tav>
                                        <p:tav tm="100000">
                                          <p:val>
                                            <p:strVal val="#ppt_x"/>
                                          </p:val>
                                        </p:tav>
                                      </p:tavLst>
                                    </p:anim>
                                    <p:anim calcmode="lin" valueType="num">
                                      <p:cBhvr additive="base">
                                        <p:cTn id="94"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4" grpId="0" animBg="1"/>
      <p:bldP spid="5" grpId="0" animBg="1"/>
      <p:bldP spid="10" grpId="0"/>
      <p:bldP spid="12" grpId="0"/>
      <p:bldP spid="13" grpId="0"/>
      <p:bldP spid="14"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76" grpId="0" animBg="1"/>
      <p:bldP spid="80" grpId="0" animBg="1"/>
      <p:bldP spid="9" grpId="0"/>
      <p:bldP spid="2" grpId="0" animBg="1"/>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595E-89A3-8A49-B74B-D24DDCD0E948}"/>
              </a:ext>
            </a:extLst>
          </p:cNvPr>
          <p:cNvSpPr>
            <a:spLocks noGrp="1"/>
          </p:cNvSpPr>
          <p:nvPr>
            <p:ph type="title"/>
          </p:nvPr>
        </p:nvSpPr>
        <p:spPr>
          <a:xfrm>
            <a:off x="622598" y="355385"/>
            <a:ext cx="11357225" cy="633005"/>
          </a:xfrm>
        </p:spPr>
        <p:txBody>
          <a:bodyPr>
            <a:noAutofit/>
          </a:bodyPr>
          <a:lstStyle/>
          <a:p>
            <a:r>
              <a:rPr lang="en-US" sz="3198" b="1" dirty="0"/>
              <a:t>Smart transformations as part of an integrated regional strategy </a:t>
            </a:r>
            <a:br>
              <a:rPr lang="en-US" sz="3198" b="1" dirty="0"/>
            </a:br>
            <a:endParaRPr lang="en-US" sz="3198" b="1" dirty="0"/>
          </a:p>
        </p:txBody>
      </p:sp>
      <p:pic>
        <p:nvPicPr>
          <p:cNvPr id="1025" name="Picture 1" descr="page24image1011143312">
            <a:extLst>
              <a:ext uri="{FF2B5EF4-FFF2-40B4-BE49-F238E27FC236}">
                <a16:creationId xmlns:a16="http://schemas.microsoft.com/office/drawing/2014/main" id="{2A5CBDE2-230C-A947-95B5-9D5B839DA6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77" t="13617" r="8085" b="6666"/>
          <a:stretch/>
        </p:blipFill>
        <p:spPr bwMode="auto">
          <a:xfrm>
            <a:off x="790731" y="1270867"/>
            <a:ext cx="9962533" cy="53732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8FAEF7-FA41-924C-B632-AAA30ABDF6CE}"/>
              </a:ext>
            </a:extLst>
          </p:cNvPr>
          <p:cNvSpPr txBox="1"/>
          <p:nvPr/>
        </p:nvSpPr>
        <p:spPr>
          <a:xfrm>
            <a:off x="7860423" y="1289249"/>
            <a:ext cx="2214673" cy="584519"/>
          </a:xfrm>
          <a:prstGeom prst="rect">
            <a:avLst/>
          </a:prstGeom>
          <a:solidFill>
            <a:schemeClr val="accent1"/>
          </a:solidFill>
        </p:spPr>
        <p:txBody>
          <a:bodyPr wrap="square" rtlCol="0">
            <a:spAutoFit/>
          </a:bodyPr>
          <a:lstStyle/>
          <a:p>
            <a:pPr algn="ctr" defTabSz="843357" fontAlgn="auto">
              <a:spcBef>
                <a:spcPts val="0"/>
              </a:spcBef>
              <a:spcAft>
                <a:spcPts val="0"/>
              </a:spcAft>
            </a:pPr>
            <a:r>
              <a:rPr lang="en-US" sz="1599" b="1" dirty="0">
                <a:solidFill>
                  <a:prstClr val="black"/>
                </a:solidFill>
                <a:latin typeface="Trebuchet MS" panose="020B0603020202020204"/>
                <a:ea typeface="+mn-ea"/>
              </a:rPr>
              <a:t>S</a:t>
            </a:r>
            <a:r>
              <a:rPr lang="da-DK" sz="1599" b="1" dirty="0">
                <a:solidFill>
                  <a:prstClr val="black"/>
                </a:solidFill>
                <a:latin typeface="Trebuchet MS" panose="020B0603020202020204"/>
                <a:ea typeface="+mn-ea"/>
              </a:rPr>
              <a:t>mart Transformation</a:t>
            </a:r>
          </a:p>
        </p:txBody>
      </p:sp>
      <p:sp>
        <p:nvSpPr>
          <p:cNvPr id="5" name="Slide Number Placeholder 4">
            <a:extLst>
              <a:ext uri="{FF2B5EF4-FFF2-40B4-BE49-F238E27FC236}">
                <a16:creationId xmlns:a16="http://schemas.microsoft.com/office/drawing/2014/main" id="{353AFD2C-74FA-C641-9FEF-24070259B91D}"/>
              </a:ext>
            </a:extLst>
          </p:cNvPr>
          <p:cNvSpPr>
            <a:spLocks noGrp="1"/>
          </p:cNvSpPr>
          <p:nvPr>
            <p:ph type="sldNum" sz="quarter" idx="12"/>
          </p:nvPr>
        </p:nvSpPr>
        <p:spPr>
          <a:xfrm>
            <a:off x="10769457" y="6142607"/>
            <a:ext cx="630225" cy="336745"/>
          </a:xfrm>
        </p:spPr>
        <p:txBody>
          <a:bodyPr/>
          <a:lstStyle/>
          <a:p>
            <a:pPr defTabSz="843357" fontAlgn="auto">
              <a:spcBef>
                <a:spcPts val="0"/>
              </a:spcBef>
              <a:spcAft>
                <a:spcPts val="0"/>
              </a:spcAft>
            </a:pPr>
            <a:fld id="{D57F1E4F-1CFF-5643-939E-217C01CDF565}" type="slidenum">
              <a:rPr lang="en-US">
                <a:solidFill>
                  <a:srgbClr val="90C226"/>
                </a:solidFill>
                <a:latin typeface="Trebuchet MS" panose="020B0603020202020204"/>
                <a:ea typeface="+mn-ea"/>
              </a:rPr>
              <a:pPr defTabSz="843357" fontAlgn="auto">
                <a:spcBef>
                  <a:spcPts val="0"/>
                </a:spcBef>
                <a:spcAft>
                  <a:spcPts val="0"/>
                </a:spcAft>
              </a:pPr>
              <a:t>6</a:t>
            </a:fld>
            <a:endParaRPr lang="en-US" dirty="0">
              <a:solidFill>
                <a:srgbClr val="90C226"/>
              </a:solidFill>
              <a:latin typeface="Trebuchet MS" panose="020B0603020202020204"/>
              <a:ea typeface="+mn-ea"/>
            </a:endParaRPr>
          </a:p>
        </p:txBody>
      </p:sp>
      <p:sp>
        <p:nvSpPr>
          <p:cNvPr id="26" name="TextBox 25">
            <a:extLst>
              <a:ext uri="{FF2B5EF4-FFF2-40B4-BE49-F238E27FC236}">
                <a16:creationId xmlns:a16="http://schemas.microsoft.com/office/drawing/2014/main" id="{24090DF2-5904-4ED6-2AF0-3A1802C2E2AB}"/>
              </a:ext>
            </a:extLst>
          </p:cNvPr>
          <p:cNvSpPr txBox="1"/>
          <p:nvPr/>
        </p:nvSpPr>
        <p:spPr>
          <a:xfrm>
            <a:off x="4708256" y="2472213"/>
            <a:ext cx="1350050" cy="355610"/>
          </a:xfrm>
          <a:prstGeom prst="rect">
            <a:avLst/>
          </a:prstGeom>
          <a:solidFill>
            <a:srgbClr val="C00000">
              <a:alpha val="44000"/>
            </a:srgbClr>
          </a:solidFill>
          <a:ln>
            <a:solidFill>
              <a:srgbClr val="C00000"/>
            </a:solidFill>
          </a:ln>
        </p:spPr>
        <p:txBody>
          <a:bodyPr wrap="none" rtlCol="0">
            <a:spAutoFit/>
          </a:bodyPr>
          <a:lstStyle/>
          <a:p>
            <a:pPr defTabSz="868900" fontAlgn="auto">
              <a:spcBef>
                <a:spcPts val="0"/>
              </a:spcBef>
              <a:spcAft>
                <a:spcPts val="0"/>
              </a:spcAft>
            </a:pPr>
            <a:r>
              <a:rPr lang="da-DK" sz="1711" dirty="0">
                <a:solidFill>
                  <a:prstClr val="black"/>
                </a:solidFill>
                <a:latin typeface="Trebuchet MS" panose="020B0603020202020204"/>
                <a:ea typeface="+mn-ea"/>
              </a:rPr>
              <a:t>Institutions </a:t>
            </a:r>
          </a:p>
        </p:txBody>
      </p:sp>
      <p:sp>
        <p:nvSpPr>
          <p:cNvPr id="27" name="TextBox 26">
            <a:extLst>
              <a:ext uri="{FF2B5EF4-FFF2-40B4-BE49-F238E27FC236}">
                <a16:creationId xmlns:a16="http://schemas.microsoft.com/office/drawing/2014/main" id="{0A288639-95C6-5259-006D-9E9C689A3756}"/>
              </a:ext>
            </a:extLst>
          </p:cNvPr>
          <p:cNvSpPr txBox="1"/>
          <p:nvPr/>
        </p:nvSpPr>
        <p:spPr>
          <a:xfrm>
            <a:off x="3902640" y="3478374"/>
            <a:ext cx="1585690" cy="355610"/>
          </a:xfrm>
          <a:prstGeom prst="rect">
            <a:avLst/>
          </a:prstGeom>
          <a:solidFill>
            <a:srgbClr val="336699">
              <a:alpha val="33000"/>
            </a:srgbClr>
          </a:solidFill>
          <a:ln>
            <a:solidFill>
              <a:srgbClr val="336699"/>
            </a:solidFill>
          </a:ln>
        </p:spPr>
        <p:txBody>
          <a:bodyPr wrap="none" rtlCol="0">
            <a:spAutoFit/>
          </a:bodyPr>
          <a:lstStyle/>
          <a:p>
            <a:pPr defTabSz="868900" fontAlgn="auto">
              <a:spcBef>
                <a:spcPts val="0"/>
              </a:spcBef>
              <a:spcAft>
                <a:spcPts val="0"/>
              </a:spcAft>
            </a:pPr>
            <a:r>
              <a:rPr lang="da-DK" sz="1711" dirty="0">
                <a:solidFill>
                  <a:prstClr val="black"/>
                </a:solidFill>
                <a:latin typeface="Trebuchet MS" panose="020B0603020202020204"/>
                <a:ea typeface="+mn-ea"/>
              </a:rPr>
              <a:t>Organizations </a:t>
            </a:r>
          </a:p>
        </p:txBody>
      </p:sp>
      <p:sp>
        <p:nvSpPr>
          <p:cNvPr id="28" name="TextBox 27">
            <a:extLst>
              <a:ext uri="{FF2B5EF4-FFF2-40B4-BE49-F238E27FC236}">
                <a16:creationId xmlns:a16="http://schemas.microsoft.com/office/drawing/2014/main" id="{F87BC076-1B9A-33A1-2207-B63783D7E9DF}"/>
              </a:ext>
            </a:extLst>
          </p:cNvPr>
          <p:cNvSpPr txBox="1"/>
          <p:nvPr/>
        </p:nvSpPr>
        <p:spPr>
          <a:xfrm>
            <a:off x="4501349" y="2932755"/>
            <a:ext cx="823623" cy="355610"/>
          </a:xfrm>
          <a:prstGeom prst="rect">
            <a:avLst/>
          </a:prstGeom>
          <a:solidFill>
            <a:schemeClr val="accent6">
              <a:alpha val="60000"/>
            </a:schemeClr>
          </a:solidFill>
          <a:ln>
            <a:solidFill>
              <a:schemeClr val="accent6"/>
            </a:solidFill>
          </a:ln>
        </p:spPr>
        <p:txBody>
          <a:bodyPr wrap="none" rtlCol="0">
            <a:spAutoFit/>
          </a:bodyPr>
          <a:lstStyle/>
          <a:p>
            <a:pPr defTabSz="868900" fontAlgn="auto">
              <a:spcBef>
                <a:spcPts val="0"/>
              </a:spcBef>
              <a:spcAft>
                <a:spcPts val="0"/>
              </a:spcAft>
            </a:pPr>
            <a:r>
              <a:rPr lang="da-DK" sz="1711" dirty="0">
                <a:solidFill>
                  <a:prstClr val="black"/>
                </a:solidFill>
                <a:latin typeface="Trebuchet MS" panose="020B0603020202020204"/>
                <a:ea typeface="+mn-ea"/>
              </a:rPr>
              <a:t>Policy </a:t>
            </a:r>
          </a:p>
        </p:txBody>
      </p:sp>
      <p:sp>
        <p:nvSpPr>
          <p:cNvPr id="29" name="TextBox 28">
            <a:extLst>
              <a:ext uri="{FF2B5EF4-FFF2-40B4-BE49-F238E27FC236}">
                <a16:creationId xmlns:a16="http://schemas.microsoft.com/office/drawing/2014/main" id="{2BF6EAD0-235B-6AD2-E653-DAC180C06044}"/>
              </a:ext>
            </a:extLst>
          </p:cNvPr>
          <p:cNvSpPr txBox="1"/>
          <p:nvPr/>
        </p:nvSpPr>
        <p:spPr>
          <a:xfrm>
            <a:off x="3560686" y="3960004"/>
            <a:ext cx="1794081" cy="355610"/>
          </a:xfrm>
          <a:prstGeom prst="rect">
            <a:avLst/>
          </a:prstGeom>
          <a:solidFill>
            <a:schemeClr val="accent2">
              <a:alpha val="52000"/>
            </a:schemeClr>
          </a:solidFill>
          <a:ln>
            <a:solidFill>
              <a:schemeClr val="accent2"/>
            </a:solidFill>
          </a:ln>
        </p:spPr>
        <p:txBody>
          <a:bodyPr wrap="none" rtlCol="0">
            <a:spAutoFit/>
          </a:bodyPr>
          <a:lstStyle/>
          <a:p>
            <a:pPr defTabSz="868900" fontAlgn="auto">
              <a:spcBef>
                <a:spcPts val="0"/>
              </a:spcBef>
              <a:spcAft>
                <a:spcPts val="0"/>
              </a:spcAft>
            </a:pPr>
            <a:r>
              <a:rPr lang="da-DK" sz="1711" dirty="0">
                <a:solidFill>
                  <a:prstClr val="black"/>
                </a:solidFill>
                <a:latin typeface="Trebuchet MS" panose="020B0603020202020204"/>
                <a:ea typeface="+mn-ea"/>
              </a:rPr>
              <a:t>Business Models </a:t>
            </a:r>
          </a:p>
        </p:txBody>
      </p:sp>
      <p:cxnSp>
        <p:nvCxnSpPr>
          <p:cNvPr id="30" name="Straight Arrow Connector 29">
            <a:extLst>
              <a:ext uri="{FF2B5EF4-FFF2-40B4-BE49-F238E27FC236}">
                <a16:creationId xmlns:a16="http://schemas.microsoft.com/office/drawing/2014/main" id="{9CF5122A-7F1B-5112-218C-DB8D0C01415F}"/>
              </a:ext>
            </a:extLst>
          </p:cNvPr>
          <p:cNvCxnSpPr/>
          <p:nvPr/>
        </p:nvCxnSpPr>
        <p:spPr>
          <a:xfrm>
            <a:off x="5601672" y="2800239"/>
            <a:ext cx="366450" cy="296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A1E9274-90C9-6BDF-AC5A-DF1ABD1E4DC4}"/>
              </a:ext>
            </a:extLst>
          </p:cNvPr>
          <p:cNvCxnSpPr>
            <a:cxnSpLocks/>
          </p:cNvCxnSpPr>
          <p:nvPr/>
        </p:nvCxnSpPr>
        <p:spPr>
          <a:xfrm>
            <a:off x="5195156" y="3096768"/>
            <a:ext cx="561662" cy="3322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C0A2BA-1203-F4E8-AE61-CE003A812160}"/>
              </a:ext>
            </a:extLst>
          </p:cNvPr>
          <p:cNvCxnSpPr>
            <a:cxnSpLocks/>
            <a:stCxn id="27" idx="3"/>
          </p:cNvCxnSpPr>
          <p:nvPr/>
        </p:nvCxnSpPr>
        <p:spPr>
          <a:xfrm flipH="1">
            <a:off x="5475987" y="3656179"/>
            <a:ext cx="12343" cy="303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2B93EEC-2B38-CD13-C674-72E19BDE36AE}"/>
              </a:ext>
            </a:extLst>
          </p:cNvPr>
          <p:cNvCxnSpPr>
            <a:cxnSpLocks/>
          </p:cNvCxnSpPr>
          <p:nvPr/>
        </p:nvCxnSpPr>
        <p:spPr>
          <a:xfrm>
            <a:off x="4575946" y="4288029"/>
            <a:ext cx="352251" cy="347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5FD46AD-185F-2A4A-8814-B1E0158C90F6}"/>
              </a:ext>
            </a:extLst>
          </p:cNvPr>
          <p:cNvSpPr txBox="1"/>
          <p:nvPr/>
        </p:nvSpPr>
        <p:spPr>
          <a:xfrm>
            <a:off x="5526212" y="2031479"/>
            <a:ext cx="1072088" cy="355610"/>
          </a:xfrm>
          <a:prstGeom prst="rect">
            <a:avLst/>
          </a:prstGeom>
          <a:solidFill>
            <a:srgbClr val="FF99FF">
              <a:alpha val="60000"/>
            </a:srgbClr>
          </a:solidFill>
          <a:ln>
            <a:solidFill>
              <a:srgbClr val="FF99FF"/>
            </a:solidFill>
          </a:ln>
        </p:spPr>
        <p:txBody>
          <a:bodyPr wrap="none" rtlCol="0">
            <a:spAutoFit/>
          </a:bodyPr>
          <a:lstStyle/>
          <a:p>
            <a:pPr defTabSz="868900" fontAlgn="auto">
              <a:spcBef>
                <a:spcPts val="0"/>
              </a:spcBef>
              <a:spcAft>
                <a:spcPts val="0"/>
              </a:spcAft>
            </a:pPr>
            <a:r>
              <a:rPr lang="da-DK" sz="1711" dirty="0">
                <a:solidFill>
                  <a:prstClr val="black"/>
                </a:solidFill>
                <a:latin typeface="Trebuchet MS" panose="020B0603020202020204"/>
                <a:ea typeface="+mn-ea"/>
              </a:rPr>
              <a:t>Practices</a:t>
            </a:r>
          </a:p>
        </p:txBody>
      </p:sp>
      <p:cxnSp>
        <p:nvCxnSpPr>
          <p:cNvPr id="35" name="Straight Arrow Connector 34">
            <a:extLst>
              <a:ext uri="{FF2B5EF4-FFF2-40B4-BE49-F238E27FC236}">
                <a16:creationId xmlns:a16="http://schemas.microsoft.com/office/drawing/2014/main" id="{ACE97D36-EE96-6A76-A598-A996A3F0BF5A}"/>
              </a:ext>
            </a:extLst>
          </p:cNvPr>
          <p:cNvCxnSpPr/>
          <p:nvPr/>
        </p:nvCxnSpPr>
        <p:spPr>
          <a:xfrm>
            <a:off x="6172390" y="2359504"/>
            <a:ext cx="259650" cy="276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Screen Shot 2015-09-10 at 10.46.18 AM.png">
            <a:extLst>
              <a:ext uri="{FF2B5EF4-FFF2-40B4-BE49-F238E27FC236}">
                <a16:creationId xmlns:a16="http://schemas.microsoft.com/office/drawing/2014/main" id="{B671D1BF-E09D-D53D-DF40-3D9A6B0D34A1}"/>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l="12235" t="14468" r="11912" b="6342"/>
          <a:stretch/>
        </p:blipFill>
        <p:spPr>
          <a:xfrm>
            <a:off x="7872593" y="1582377"/>
            <a:ext cx="2202503" cy="1468537"/>
          </a:xfrm>
          <a:prstGeom prst="rect">
            <a:avLst/>
          </a:prstGeom>
        </p:spPr>
      </p:pic>
    </p:spTree>
    <p:extLst>
      <p:ext uri="{BB962C8B-B14F-4D97-AF65-F5344CB8AC3E}">
        <p14:creationId xmlns:p14="http://schemas.microsoft.com/office/powerpoint/2010/main" val="257785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9964-C655-9A42-83FE-9AE51D51E734}"/>
              </a:ext>
            </a:extLst>
          </p:cNvPr>
          <p:cNvSpPr>
            <a:spLocks noGrp="1"/>
          </p:cNvSpPr>
          <p:nvPr>
            <p:ph type="title"/>
          </p:nvPr>
        </p:nvSpPr>
        <p:spPr>
          <a:xfrm>
            <a:off x="1054646" y="-287634"/>
            <a:ext cx="12634067" cy="972716"/>
          </a:xfrm>
        </p:spPr>
        <p:txBody>
          <a:bodyPr>
            <a:normAutofit/>
          </a:bodyPr>
          <a:lstStyle/>
          <a:p>
            <a:r>
              <a:rPr lang="da-DK" sz="2400" b="1" dirty="0"/>
              <a:t>How do </a:t>
            </a:r>
            <a:r>
              <a:rPr lang="da-DK" sz="2400" b="1" dirty="0" err="1"/>
              <a:t>we</a:t>
            </a:r>
            <a:r>
              <a:rPr lang="da-DK" sz="2400" b="1" dirty="0"/>
              <a:t> go from grand and </a:t>
            </a:r>
            <a:r>
              <a:rPr lang="da-DK" sz="2400" b="1" dirty="0" err="1"/>
              <a:t>interrelated</a:t>
            </a:r>
            <a:r>
              <a:rPr lang="da-DK" sz="2400" b="1" dirty="0"/>
              <a:t>  </a:t>
            </a:r>
            <a:r>
              <a:rPr lang="da-DK" sz="2400" b="1" dirty="0" err="1"/>
              <a:t>socio-ecological</a:t>
            </a:r>
            <a:r>
              <a:rPr lang="da-DK" sz="2400" b="1" dirty="0"/>
              <a:t> </a:t>
            </a:r>
            <a:r>
              <a:rPr lang="da-DK" sz="2400" b="1" dirty="0" err="1"/>
              <a:t>challenges</a:t>
            </a:r>
            <a:r>
              <a:rPr lang="da-DK" sz="2400" b="1" dirty="0"/>
              <a:t>…</a:t>
            </a:r>
          </a:p>
        </p:txBody>
      </p:sp>
      <p:pic>
        <p:nvPicPr>
          <p:cNvPr id="4" name="Content Placeholder 3" descr="Urban_sprawl_as_seen_from_Tokyo_tower_towards_West.jpg">
            <a:extLst>
              <a:ext uri="{FF2B5EF4-FFF2-40B4-BE49-F238E27FC236}">
                <a16:creationId xmlns:a16="http://schemas.microsoft.com/office/drawing/2014/main" id="{E3BFCDB7-0F2D-4343-9D6B-31B046894ABB}"/>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310011" y="1124744"/>
            <a:ext cx="3008313" cy="2254250"/>
          </a:xfrm>
          <a:prstGeom prst="rect">
            <a:avLst/>
          </a:prstGeom>
        </p:spPr>
      </p:pic>
      <p:pic>
        <p:nvPicPr>
          <p:cNvPr id="6" name="Picture 2" descr="http://multimedia.pol.dk/archive/00657/Lyngbyvejen_under_v_657196a.jpg">
            <a:extLst>
              <a:ext uri="{FF2B5EF4-FFF2-40B4-BE49-F238E27FC236}">
                <a16:creationId xmlns:a16="http://schemas.microsoft.com/office/drawing/2014/main" id="{A7F08496-A5C2-1944-B30B-8F00692EA8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2" y="1237425"/>
            <a:ext cx="3212353" cy="21415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A438777-FFC2-704A-8F14-0C93B19B0E32}"/>
              </a:ext>
            </a:extLst>
          </p:cNvPr>
          <p:cNvPicPr>
            <a:picLocks noChangeAspect="1"/>
          </p:cNvPicPr>
          <p:nvPr/>
        </p:nvPicPr>
        <p:blipFill>
          <a:blip r:embed="rId5"/>
          <a:stretch>
            <a:fillRect/>
          </a:stretch>
        </p:blipFill>
        <p:spPr>
          <a:xfrm>
            <a:off x="1392087" y="3682081"/>
            <a:ext cx="3695007" cy="2771255"/>
          </a:xfrm>
          <a:prstGeom prst="rect">
            <a:avLst/>
          </a:prstGeom>
        </p:spPr>
      </p:pic>
      <p:pic>
        <p:nvPicPr>
          <p:cNvPr id="10" name="Picture 3" descr="F:\MyDocu\watpoll2004\00stt\03\CLASS4.JPG">
            <a:extLst>
              <a:ext uri="{FF2B5EF4-FFF2-40B4-BE49-F238E27FC236}">
                <a16:creationId xmlns:a16="http://schemas.microsoft.com/office/drawing/2014/main" id="{B252744C-90F7-5449-BA0D-63A9EF86E957}"/>
              </a:ext>
            </a:extLst>
          </p:cNvPr>
          <p:cNvPicPr>
            <a:picLocks noChangeAspect="1" noChangeArrowheads="1"/>
          </p:cNvPicPr>
          <p:nvPr/>
        </p:nvPicPr>
        <p:blipFill>
          <a:blip r:embed="rId6" cstate="print"/>
          <a:srcRect/>
          <a:stretch>
            <a:fillRect/>
          </a:stretch>
        </p:blipFill>
        <p:spPr bwMode="auto">
          <a:xfrm>
            <a:off x="4626703" y="1108924"/>
            <a:ext cx="3544855" cy="2285890"/>
          </a:xfrm>
          <a:prstGeom prst="rect">
            <a:avLst/>
          </a:prstGeom>
          <a:noFill/>
        </p:spPr>
      </p:pic>
      <p:pic>
        <p:nvPicPr>
          <p:cNvPr id="2050" name="Picture 2">
            <a:extLst>
              <a:ext uri="{FF2B5EF4-FFF2-40B4-BE49-F238E27FC236}">
                <a16:creationId xmlns:a16="http://schemas.microsoft.com/office/drawing/2014/main" id="{A8CAB311-FBC6-0216-14CF-F79EB59AA9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5126" y="3687956"/>
            <a:ext cx="5803348" cy="276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49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1659932" y="404664"/>
            <a:ext cx="9404877" cy="397033"/>
          </a:xfrm>
        </p:spPr>
        <p:txBody>
          <a:bodyPr>
            <a:normAutofit fontScale="90000"/>
          </a:bodyPr>
          <a:lstStyle/>
          <a:p>
            <a:r>
              <a:rPr lang="da-DK" b="1" dirty="0"/>
              <a:t>…to </a:t>
            </a:r>
            <a:r>
              <a:rPr lang="en-US" b="1" dirty="0"/>
              <a:t>smart</a:t>
            </a:r>
            <a:r>
              <a:rPr lang="da-DK" b="1" dirty="0"/>
              <a:t> solutions for </a:t>
            </a:r>
            <a:r>
              <a:rPr lang="da-DK" b="1" dirty="0" err="1"/>
              <a:t>sustainability</a:t>
            </a:r>
            <a:r>
              <a:rPr lang="da-DK" b="1" dirty="0"/>
              <a:t> transition? </a:t>
            </a:r>
          </a:p>
        </p:txBody>
      </p:sp>
      <p:pic>
        <p:nvPicPr>
          <p:cNvPr id="4" name="Picture 3" descr="Screen Shot 2015-09-10 at 10.46.18 AM.png"/>
          <p:cNvPicPr>
            <a:picLocks noGrp="1" noChangeAspect="1"/>
          </p:cNvPicPr>
          <p:nvPr/>
        </p:nvPicPr>
        <p:blipFill rotWithShape="1">
          <a:blip r:embed="rId3" cstate="print">
            <a:extLst>
              <a:ext uri="{28A0092B-C50C-407E-A947-70E740481C1C}">
                <a14:useLocalDpi xmlns:a14="http://schemas.microsoft.com/office/drawing/2010/main" val="0"/>
              </a:ext>
            </a:extLst>
          </a:blip>
          <a:srcRect l="12235" t="14468" r="11912" b="6342"/>
          <a:stretch/>
        </p:blipFill>
        <p:spPr>
          <a:xfrm>
            <a:off x="1659932" y="1374327"/>
            <a:ext cx="4012526" cy="2675386"/>
          </a:xfrm>
          <a:prstGeom prst="rect">
            <a:avLst/>
          </a:prstGeom>
        </p:spPr>
      </p:pic>
      <p:pic>
        <p:nvPicPr>
          <p:cNvPr id="6" name="Picture 5" descr="http://gehlarchitects.files.wordpress.com/2012/04/avon-coll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76" t="6334" r="13386" b="7370"/>
          <a:stretch/>
        </p:blipFill>
        <p:spPr bwMode="auto">
          <a:xfrm>
            <a:off x="5840298" y="1352009"/>
            <a:ext cx="4826203" cy="2697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Grp="1"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16853" y="5835047"/>
            <a:ext cx="1366529" cy="90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Shape 155">
            <a:extLst>
              <a:ext uri="{FF2B5EF4-FFF2-40B4-BE49-F238E27FC236}">
                <a16:creationId xmlns:a16="http://schemas.microsoft.com/office/drawing/2014/main" id="{CABC73B4-F44F-F244-B22E-82D625C17D2C}"/>
              </a:ext>
            </a:extLst>
          </p:cNvPr>
          <p:cNvPicPr preferRelativeResize="0"/>
          <p:nvPr/>
        </p:nvPicPr>
        <p:blipFill>
          <a:blip r:embed="rId6"/>
          <a:stretch>
            <a:fillRect/>
          </a:stretch>
        </p:blipFill>
        <p:spPr>
          <a:xfrm>
            <a:off x="4175002" y="4246252"/>
            <a:ext cx="2725320" cy="2356327"/>
          </a:xfrm>
          <a:prstGeom prst="rect">
            <a:avLst/>
          </a:prstGeom>
          <a:noFill/>
          <a:ln>
            <a:noFill/>
          </a:ln>
        </p:spPr>
      </p:pic>
      <p:pic>
        <p:nvPicPr>
          <p:cNvPr id="1026" name="Picture 2" descr="Mayukwayukwa Refugee Camp: A Sustainable|Visualization">
            <a:extLst>
              <a:ext uri="{FF2B5EF4-FFF2-40B4-BE49-F238E27FC236}">
                <a16:creationId xmlns:a16="http://schemas.microsoft.com/office/drawing/2014/main" id="{D709E1EC-4569-6932-D450-A3F742AA41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9471" y="4246252"/>
            <a:ext cx="4188969" cy="23563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ech for a Greener Tomorrow: AI and Generative AI Propel Sustainability  Goals">
            <a:extLst>
              <a:ext uri="{FF2B5EF4-FFF2-40B4-BE49-F238E27FC236}">
                <a16:creationId xmlns:a16="http://schemas.microsoft.com/office/drawing/2014/main" id="{1F5B278E-4D8E-4BAC-F911-4DD3368F1E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4843" y="4246918"/>
            <a:ext cx="2355661" cy="235566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FE49C30-E0D6-1D6E-0427-F9E51FABA8F4}"/>
              </a:ext>
            </a:extLst>
          </p:cNvPr>
          <p:cNvGrpSpPr/>
          <p:nvPr/>
        </p:nvGrpSpPr>
        <p:grpSpPr>
          <a:xfrm>
            <a:off x="2675912" y="1203838"/>
            <a:ext cx="7152074" cy="5539275"/>
            <a:chOff x="2480284" y="1355432"/>
            <a:chExt cx="8052706" cy="6236813"/>
          </a:xfrm>
        </p:grpSpPr>
        <p:graphicFrame>
          <p:nvGraphicFramePr>
            <p:cNvPr id="3" name="Object 15">
              <a:extLst>
                <a:ext uri="{FF2B5EF4-FFF2-40B4-BE49-F238E27FC236}">
                  <a16:creationId xmlns:a16="http://schemas.microsoft.com/office/drawing/2014/main" id="{E3F4F383-1A81-4BDB-0C09-07404C8A8335}"/>
                </a:ext>
              </a:extLst>
            </p:cNvPr>
            <p:cNvGraphicFramePr>
              <a:graphicFrameLocks noChangeAspect="1"/>
            </p:cNvGraphicFramePr>
            <p:nvPr/>
          </p:nvGraphicFramePr>
          <p:xfrm>
            <a:off x="4887547" y="3408218"/>
            <a:ext cx="5645443" cy="4184027"/>
          </p:xfrm>
          <a:graphic>
            <a:graphicData uri="http://schemas.openxmlformats.org/presentationml/2006/ole">
              <mc:AlternateContent xmlns:mc="http://schemas.openxmlformats.org/markup-compatibility/2006">
                <mc:Choice xmlns:v="urn:schemas-microsoft-com:vml" Requires="v">
                  <p:oleObj name="Drawing" r:id="rId9" imgW="5819760" imgH="4314960" progId="">
                    <p:embed/>
                  </p:oleObj>
                </mc:Choice>
                <mc:Fallback>
                  <p:oleObj name="Drawing" r:id="rId9" imgW="5819760" imgH="4314960" progId="">
                    <p:embed/>
                    <p:pic>
                      <p:nvPicPr>
                        <p:cNvPr id="3" name="Object 15">
                          <a:extLst>
                            <a:ext uri="{FF2B5EF4-FFF2-40B4-BE49-F238E27FC236}">
                              <a16:creationId xmlns:a16="http://schemas.microsoft.com/office/drawing/2014/main" id="{E3F4F383-1A81-4BDB-0C09-07404C8A83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7547" y="3408218"/>
                          <a:ext cx="5645443" cy="4184027"/>
                        </a:xfrm>
                        <a:prstGeom prst="rect">
                          <a:avLst/>
                        </a:prstGeom>
                        <a:noFill/>
                        <a:ln>
                          <a:noFill/>
                        </a:ln>
                        <a:effectLst/>
                      </p:spPr>
                    </p:pic>
                  </p:oleObj>
                </mc:Fallback>
              </mc:AlternateContent>
            </a:graphicData>
          </a:graphic>
        </p:graphicFrame>
        <p:sp>
          <p:nvSpPr>
            <p:cNvPr id="5" name="AutoShape 16">
              <a:extLst>
                <a:ext uri="{FF2B5EF4-FFF2-40B4-BE49-F238E27FC236}">
                  <a16:creationId xmlns:a16="http://schemas.microsoft.com/office/drawing/2014/main" id="{89AC75C1-19E7-4626-E717-8F266B2080C6}"/>
                </a:ext>
              </a:extLst>
            </p:cNvPr>
            <p:cNvSpPr>
              <a:spLocks noChangeArrowheads="1"/>
            </p:cNvSpPr>
            <p:nvPr/>
          </p:nvSpPr>
          <p:spPr bwMode="auto">
            <a:xfrm>
              <a:off x="2480284" y="1355432"/>
              <a:ext cx="3095625" cy="2232025"/>
            </a:xfrm>
            <a:prstGeom prst="cloudCallout">
              <a:avLst>
                <a:gd name="adj1" fmla="val 76894"/>
                <a:gd name="adj2" fmla="val 67639"/>
              </a:avLst>
            </a:prstGeom>
            <a:solidFill>
              <a:srgbClr val="92D050"/>
            </a:solidFill>
            <a:ln w="9525">
              <a:solidFill>
                <a:srgbClr val="000000"/>
              </a:solidFill>
              <a:round/>
              <a:headEnd/>
              <a:tailEnd/>
            </a:ln>
          </p:spPr>
          <p:txBody>
            <a:bodyPr/>
            <a:lstStyle/>
            <a:p>
              <a:pPr algn="ctr" defTabSz="868900" eaLnBrk="0" fontAlgn="auto" hangingPunct="0">
                <a:spcBef>
                  <a:spcPts val="0"/>
                </a:spcBef>
                <a:spcAft>
                  <a:spcPts val="0"/>
                </a:spcAft>
              </a:pPr>
              <a:r>
                <a:rPr lang="en-GB" sz="3198" dirty="0">
                  <a:solidFill>
                    <a:srgbClr val="CC0000"/>
                  </a:solidFill>
                  <a:latin typeface="Times"/>
                  <a:ea typeface="+mn-ea"/>
                  <a:cs typeface="Arial" pitchFamily="34" charset="0"/>
                </a:rPr>
                <a:t>  It is    complex!</a:t>
              </a:r>
            </a:p>
          </p:txBody>
        </p:sp>
      </p:grpSp>
    </p:spTree>
    <p:extLst>
      <p:ext uri="{BB962C8B-B14F-4D97-AF65-F5344CB8AC3E}">
        <p14:creationId xmlns:p14="http://schemas.microsoft.com/office/powerpoint/2010/main" val="186093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9EA7A-A72C-BB72-AABC-142857B2CF8E}"/>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AC275E78-72B3-3A3F-700F-F164F0D93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050" y="116632"/>
            <a:ext cx="3255507" cy="40925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C7616986-B6B6-45DD-48ED-0230046A5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9" y="3235918"/>
            <a:ext cx="6311867" cy="3603104"/>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0910582D-710A-3DAA-6810-E105DB6C8964}"/>
              </a:ext>
            </a:extLst>
          </p:cNvPr>
          <p:cNvSpPr/>
          <p:nvPr/>
        </p:nvSpPr>
        <p:spPr bwMode="auto">
          <a:xfrm>
            <a:off x="3070870" y="528748"/>
            <a:ext cx="5256584" cy="3617323"/>
          </a:xfrm>
          <a:prstGeom prst="wedgeEllipseCallout">
            <a:avLst>
              <a:gd name="adj1" fmla="val -92064"/>
              <a:gd name="adj2" fmla="val 59976"/>
            </a:avLst>
          </a:prstGeom>
          <a:solidFill>
            <a:schemeClr val="accent3"/>
          </a:solid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To tackle complexity, </a:t>
            </a:r>
          </a:p>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we just need </a:t>
            </a:r>
            <a:r>
              <a:rPr kumimoji="0" lang="en-US" sz="2000" b="1" i="0" u="sng"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knowledge-based, holistic and collaborative </a:t>
            </a:r>
            <a:r>
              <a:rPr kumimoji="0" lang="en-US" sz="2000" b="1"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policy and planning processes!!!</a:t>
            </a:r>
          </a:p>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8" name="AutoShape 5">
            <a:extLst>
              <a:ext uri="{FF2B5EF4-FFF2-40B4-BE49-F238E27FC236}">
                <a16:creationId xmlns:a16="http://schemas.microsoft.com/office/drawing/2014/main" id="{F322A40F-91D3-D3D4-B159-8C6F22CB053D}"/>
              </a:ext>
            </a:extLst>
          </p:cNvPr>
          <p:cNvSpPr>
            <a:spLocks noChangeArrowheads="1"/>
          </p:cNvSpPr>
          <p:nvPr/>
        </p:nvSpPr>
        <p:spPr bwMode="auto">
          <a:xfrm>
            <a:off x="4511030" y="2636912"/>
            <a:ext cx="5112568" cy="3442927"/>
          </a:xfrm>
          <a:prstGeom prst="cloudCallout">
            <a:avLst>
              <a:gd name="adj1" fmla="val 66700"/>
              <a:gd name="adj2" fmla="val -84470"/>
            </a:avLst>
          </a:prstGeom>
          <a:solidFill>
            <a:srgbClr val="FF0000"/>
          </a:solidFill>
          <a:ln w="9525">
            <a:solidFill>
              <a:schemeClr val="tx1"/>
            </a:solidFill>
            <a:round/>
            <a:headEnd/>
            <a:tailEnd/>
          </a:ln>
          <a:effectLst/>
        </p:spPr>
        <p:txBody>
          <a:bodyPr/>
          <a:lstStyle/>
          <a:p>
            <a:pPr algn="ctr"/>
            <a:r>
              <a:rPr lang="en-GB" altLang="da-DK" sz="3200" b="1" dirty="0"/>
              <a:t>Yes but….</a:t>
            </a:r>
          </a:p>
          <a:p>
            <a:pPr algn="ctr"/>
            <a:r>
              <a:rPr lang="en-GB" altLang="da-DK" sz="3200" b="1" dirty="0"/>
              <a:t>what and whose knowledge?</a:t>
            </a:r>
          </a:p>
        </p:txBody>
      </p:sp>
    </p:spTree>
    <p:extLst>
      <p:ext uri="{BB962C8B-B14F-4D97-AF65-F5344CB8AC3E}">
        <p14:creationId xmlns:p14="http://schemas.microsoft.com/office/powerpoint/2010/main" val="170803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10.xml><?xml version="1.0" encoding="utf-8"?>
<p:tagLst xmlns:a="http://schemas.openxmlformats.org/drawingml/2006/main" xmlns:r="http://schemas.openxmlformats.org/officeDocument/2006/relationships" xmlns:p="http://schemas.openxmlformats.org/presentationml/2006/main">
  <p:tag name="SHAPE_LOCKS" val="0"/>
</p:tagLst>
</file>

<file path=ppt/tags/tag11.xml><?xml version="1.0" encoding="utf-8"?>
<p:tagLst xmlns:a="http://schemas.openxmlformats.org/drawingml/2006/main" xmlns:r="http://schemas.openxmlformats.org/officeDocument/2006/relationships" xmlns:p="http://schemas.openxmlformats.org/presentationml/2006/main">
  <p:tag name="SHAPE_LOCKS" val="0"/>
</p:tagLst>
</file>

<file path=ppt/tags/tag12.xml><?xml version="1.0" encoding="utf-8"?>
<p:tagLst xmlns:a="http://schemas.openxmlformats.org/drawingml/2006/main" xmlns:r="http://schemas.openxmlformats.org/officeDocument/2006/relationships" xmlns:p="http://schemas.openxmlformats.org/presentationml/2006/main">
  <p:tag name="SHAPE_LOCKS" val="0"/>
</p:tagLst>
</file>

<file path=ppt/tags/tag13.xml><?xml version="1.0" encoding="utf-8"?>
<p:tagLst xmlns:a="http://schemas.openxmlformats.org/drawingml/2006/main" xmlns:r="http://schemas.openxmlformats.org/officeDocument/2006/relationships" xmlns:p="http://schemas.openxmlformats.org/presentationml/2006/main">
  <p:tag name="SHAPE_LOCKS" val="0"/>
</p:tagLst>
</file>

<file path=ppt/tags/tag14.xml><?xml version="1.0" encoding="utf-8"?>
<p:tagLst xmlns:a="http://schemas.openxmlformats.org/drawingml/2006/main" xmlns:r="http://schemas.openxmlformats.org/officeDocument/2006/relationships" xmlns:p="http://schemas.openxmlformats.org/presentationml/2006/main">
  <p:tag name="SHAPE_LOCKS" val="0"/>
</p:tagLst>
</file>

<file path=ppt/tags/tag15.xml><?xml version="1.0" encoding="utf-8"?>
<p:tagLst xmlns:a="http://schemas.openxmlformats.org/drawingml/2006/main" xmlns:r="http://schemas.openxmlformats.org/officeDocument/2006/relationships" xmlns:p="http://schemas.openxmlformats.org/presentationml/2006/main">
  <p:tag name="SHAPE_LOCKS" val="0"/>
</p:tagLst>
</file>

<file path=ppt/tags/tag16.xml><?xml version="1.0" encoding="utf-8"?>
<p:tagLst xmlns:a="http://schemas.openxmlformats.org/drawingml/2006/main" xmlns:r="http://schemas.openxmlformats.org/officeDocument/2006/relationships" xmlns:p="http://schemas.openxmlformats.org/presentationml/2006/main">
  <p:tag name="SHAPE_LOCKS" val="0"/>
</p:tagLst>
</file>

<file path=ppt/tags/tag17.xml><?xml version="1.0" encoding="utf-8"?>
<p:tagLst xmlns:a="http://schemas.openxmlformats.org/drawingml/2006/main" xmlns:r="http://schemas.openxmlformats.org/officeDocument/2006/relationships" xmlns:p="http://schemas.openxmlformats.org/presentationml/2006/main">
  <p:tag name="SHAPE_LOCKS" val="0"/>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HAPE_LOCKS" val="0"/>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ags/tag8.xml><?xml version="1.0" encoding="utf-8"?>
<p:tagLst xmlns:a="http://schemas.openxmlformats.org/drawingml/2006/main" xmlns:r="http://schemas.openxmlformats.org/officeDocument/2006/relationships" xmlns:p="http://schemas.openxmlformats.org/presentationml/2006/main">
  <p:tag name="SHAPE_LOCKS" val="0"/>
</p:tagLst>
</file>

<file path=ppt/tags/tag9.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737"/>
        </a:solidFill>
        <a:ln w="9525" cap="flat" cmpd="sng" algn="ctr">
          <a:solidFill>
            <a:srgbClr val="008737"/>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2.xml><?xml version="1.0" encoding="utf-8"?>
<a:theme xmlns:a="http://schemas.openxmlformats.org/drawingml/2006/main" name="1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737"/>
        </a:solidFill>
        <a:ln w="9525" cap="flat" cmpd="sng" algn="ctr">
          <a:solidFill>
            <a:srgbClr val="008737"/>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2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737"/>
        </a:solidFill>
        <a:ln w="9525" cap="flat" cmpd="sng" algn="ctr">
          <a:solidFill>
            <a:srgbClr val="008737"/>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6.xml><?xml version="1.0" encoding="utf-8"?>
<a:theme xmlns:a="http://schemas.openxmlformats.org/drawingml/2006/main" name="3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737"/>
        </a:solidFill>
        <a:ln w="9525" cap="flat" cmpd="sng" algn="ctr">
          <a:solidFill>
            <a:srgbClr val="008737"/>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TemplafyTemplateConfiguration><![CDATA[{"elementsMetadata":[{"type":"shape","id":"8cf2e96c-c3c6-487e-ae6c-210f45769fae","elementConfiguration":{"binding":"UserProfile.Offices.Workarea_{{DocumentLanguage}}","disableUpdates":false,"type":"text"}},{"type":"shape","id":"c694f2bc-e91e-45f4-9377-10f9e301ba2b","elementConfiguration":{"format":"{{DateFormats.GeneralDate}}","binding":"Form.Date","disableUpdates":false,"type":"date"}},{"type":"shape","id":"fdd608ec-f9d0-4ee9-a283-7caeac1a3be2","elementConfiguration":{"binding":"Form.PresentationTitle","disableUpdates":false,"type":"text"}}],"transformationConfigurations":[{"language":"{{DocumentLanguage}}","disableUpdates":false,"type":"proofingLanguage"}],"templateName":"","templateDescription":"","enableDocumentContentUpdater":true,"version":"1.2"}]]></TemplafyTemplateConfiguration>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E4871063B37D454D9DCEE1D27B613A4B" ma:contentTypeVersion="6" ma:contentTypeDescription="Opret et nyt dokument." ma:contentTypeScope="" ma:versionID="205422ab56457698ad1bf62636c32efe">
  <xsd:schema xmlns:xsd="http://www.w3.org/2001/XMLSchema" xmlns:xs="http://www.w3.org/2001/XMLSchema" xmlns:p="http://schemas.microsoft.com/office/2006/metadata/properties" xmlns:ns2="001ddd00-6aa7-46ae-937a-bfc7c8cbcb5d" targetNamespace="http://schemas.microsoft.com/office/2006/metadata/properties" ma:root="true" ma:fieldsID="760a58f8284a8fe2aa1ab9ef0f6b5a38" ns2:_="">
    <xsd:import namespace="001ddd00-6aa7-46ae-937a-bfc7c8cbcb5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1ddd00-6aa7-46ae-937a-bfc7c8cbcb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FormConfiguration><![CDATA[{"formFields":[{"required":false,"helpTexts":{"prefix":"","postfix":""},"spacing":{},"type":"datePicker","name":"Date","label":"Date","fullyQualifiedName":"Date"},{"required":false,"placeholder":"","lines":0,"helpTexts":{"prefix":"","postfix":""},"spacing":{},"type":"textBox","name":"PresentationTitle","label":"Presentation title","fullyQualifiedName":"PresentationTitle"}],"formDataEntries":[{"name":"Date","value":"dBnhrSpIaHEBLV40WbIGCQ=="}]}]]></TemplafyFormConfiguration>
</file>

<file path=customXml/itemProps1.xml><?xml version="1.0" encoding="utf-8"?>
<ds:datastoreItem xmlns:ds="http://schemas.openxmlformats.org/officeDocument/2006/customXml" ds:itemID="{1334258C-C3E7-4029-A615-C886A240FB15}">
  <ds:schemaRefs/>
</ds:datastoreItem>
</file>

<file path=customXml/itemProps2.xml><?xml version="1.0" encoding="utf-8"?>
<ds:datastoreItem xmlns:ds="http://schemas.openxmlformats.org/officeDocument/2006/customXml" ds:itemID="{2D465444-0493-4E88-B475-B1652458FCF8}">
  <ds:schemaRefs>
    <ds:schemaRef ds:uri="http://schemas.microsoft.com/office/2006/metadata/properties"/>
    <ds:schemaRef ds:uri="http://purl.org/dc/terms/"/>
    <ds:schemaRef ds:uri="http://schemas.openxmlformats.org/package/2006/metadata/core-properties"/>
    <ds:schemaRef ds:uri="6727f423-259e-4e61-b363-4802c1ebc137"/>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F82FAAD1-2A8F-4266-9A3A-843D5451F988}">
  <ds:schemaRefs>
    <ds:schemaRef ds:uri="http://schemas.microsoft.com/sharepoint/v3/contenttype/forms"/>
  </ds:schemaRefs>
</ds:datastoreItem>
</file>

<file path=customXml/itemProps4.xml><?xml version="1.0" encoding="utf-8"?>
<ds:datastoreItem xmlns:ds="http://schemas.openxmlformats.org/officeDocument/2006/customXml" ds:itemID="{836F3C49-0C76-427D-A723-4B307D9C2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1ddd00-6aa7-46ae-937a-bfc7c8cbcb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ABF51F55-B004-46D7-A679-5A180B2299D4}">
  <ds:schemaRefs/>
</ds:datastoreItem>
</file>

<file path=docProps/app.xml><?xml version="1.0" encoding="utf-8"?>
<Properties xmlns="http://schemas.openxmlformats.org/officeDocument/2006/extended-properties" xmlns:vt="http://schemas.openxmlformats.org/officeDocument/2006/docPropsVTypes">
  <Template>1 DTU Template</Template>
  <TotalTime>34899</TotalTime>
  <Words>5699</Words>
  <Application>Microsoft Office PowerPoint</Application>
  <PresentationFormat>Custom</PresentationFormat>
  <Paragraphs>541</Paragraphs>
  <Slides>26</Slides>
  <Notes>16</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2</vt:i4>
      </vt:variant>
      <vt:variant>
        <vt:lpstr>Slide Titles</vt:lpstr>
      </vt:variant>
      <vt:variant>
        <vt:i4>26</vt:i4>
      </vt:variant>
    </vt:vector>
  </HeadingPairs>
  <TitlesOfParts>
    <vt:vector size="46" baseType="lpstr">
      <vt:lpstr>Arial</vt:lpstr>
      <vt:lpstr>Arial Narrow</vt:lpstr>
      <vt:lpstr>Calibri</vt:lpstr>
      <vt:lpstr>Calibri Light</vt:lpstr>
      <vt:lpstr>Circular Std Black</vt:lpstr>
      <vt:lpstr>Open Sans</vt:lpstr>
      <vt:lpstr>Times</vt:lpstr>
      <vt:lpstr>TRBXWA+Lato-Regular</vt:lpstr>
      <vt:lpstr>Trebuchet MS</vt:lpstr>
      <vt:lpstr>Verdana</vt:lpstr>
      <vt:lpstr>Wingdings</vt:lpstr>
      <vt:lpstr>Wingdings 3</vt:lpstr>
      <vt:lpstr>Blank</vt:lpstr>
      <vt:lpstr>1_Blank</vt:lpstr>
      <vt:lpstr>Office-tema</vt:lpstr>
      <vt:lpstr>Facet</vt:lpstr>
      <vt:lpstr>2_Blank</vt:lpstr>
      <vt:lpstr>3_Blank</vt:lpstr>
      <vt:lpstr>Drawing</vt:lpstr>
      <vt:lpstr>think-cell Slide</vt:lpstr>
      <vt:lpstr>Understanding the role of water data space imaginaries in shaping the twin (green and digital) transition for the water multiverse</vt:lpstr>
      <vt:lpstr>Transitioning into the “Anthropocene”  </vt:lpstr>
      <vt:lpstr>A complex path to Sustainability</vt:lpstr>
      <vt:lpstr>Critical Infrastructures and Regional Sustainability Transitions</vt:lpstr>
      <vt:lpstr>PowerPoint Presentation</vt:lpstr>
      <vt:lpstr>Smart transformations as part of an integrated regional strategy  </vt:lpstr>
      <vt:lpstr>How do we go from grand and interrelated  socio-ecological challenges…</vt:lpstr>
      <vt:lpstr>…to smart solutions for sustainability transition? </vt:lpstr>
      <vt:lpstr>PowerPoint Presentation</vt:lpstr>
      <vt:lpstr>PowerPoint Presentation</vt:lpstr>
      <vt:lpstr>The EU Data Strategy– enabling data-driven prosperity in EU </vt:lpstr>
      <vt:lpstr>European Data Strategy: Why needed?</vt:lpstr>
      <vt:lpstr>EU Data Spaces - 3 key socio economic goals</vt:lpstr>
      <vt:lpstr>The EU Data Strategy – an horizontal approach </vt:lpstr>
      <vt:lpstr> The Water Data Space Project</vt:lpstr>
      <vt:lpstr>PowerPoint Presentation</vt:lpstr>
      <vt:lpstr>Research design </vt:lpstr>
      <vt:lpstr>PowerPoint Presentation</vt:lpstr>
      <vt:lpstr>PowerPoint Presentation</vt:lpstr>
      <vt:lpstr>Case study research  </vt:lpstr>
      <vt:lpstr>Theoretical framework for the analysis   </vt:lpstr>
      <vt:lpstr>PowerPoint Presentation</vt:lpstr>
      <vt:lpstr>PowerPoint Presentation</vt:lpstr>
      <vt:lpstr>Preliminary conclusions: multiverse transition pathways </vt:lpstr>
      <vt:lpstr>Preliminary Conclusions: governing water data spaces </vt:lpstr>
      <vt:lpstr>Governance challenges regarding the Twin Water Transitions in between systemic and place-making dynamics</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DTU</dc:creator>
  <cp:lastModifiedBy>Chiara Fratini</cp:lastModifiedBy>
  <cp:revision>520</cp:revision>
  <dcterms:created xsi:type="dcterms:W3CDTF">2017-07-31T08:31:56Z</dcterms:created>
  <dcterms:modified xsi:type="dcterms:W3CDTF">2025-07-08T02:03:58Z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imeStamp">
    <vt:lpwstr>2019-06-10T12:55:42.8581309Z</vt:lpwstr>
  </property>
  <property fmtid="{D5CDD505-2E9C-101B-9397-08002B2CF9AE}" pid="4" name="TemplafyTenantId">
    <vt:lpwstr>dtu</vt:lpwstr>
  </property>
  <property fmtid="{D5CDD505-2E9C-101B-9397-08002B2CF9AE}" pid="5" name="TemplafyTemplateId">
    <vt:lpwstr>636964369962321026</vt:lpwstr>
  </property>
  <property fmtid="{D5CDD505-2E9C-101B-9397-08002B2CF9AE}" pid="6" name="TemplafyUserProfileId">
    <vt:lpwstr>637943319152403716</vt:lpwstr>
  </property>
  <property fmtid="{D5CDD505-2E9C-101B-9397-08002B2CF9AE}" pid="7" name="TemplafyLanguageCode">
    <vt:lpwstr>da-DK</vt:lpwstr>
  </property>
  <property fmtid="{D5CDD505-2E9C-101B-9397-08002B2CF9AE}" pid="8" name="ContentTypeId">
    <vt:lpwstr>0x010100E4871063B37D454D9DCEE1D27B613A4B</vt:lpwstr>
  </property>
</Properties>
</file>