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263" r:id="rId2"/>
    <p:sldId id="265" r:id="rId3"/>
    <p:sldId id="281" r:id="rId4"/>
    <p:sldId id="267" r:id="rId5"/>
    <p:sldId id="268" r:id="rId6"/>
    <p:sldId id="266" r:id="rId7"/>
    <p:sldId id="284" r:id="rId8"/>
    <p:sldId id="287" r:id="rId9"/>
    <p:sldId id="270" r:id="rId10"/>
    <p:sldId id="273" r:id="rId11"/>
    <p:sldId id="286" r:id="rId12"/>
    <p:sldId id="274" r:id="rId13"/>
    <p:sldId id="285" r:id="rId14"/>
    <p:sldId id="276" r:id="rId15"/>
    <p:sldId id="278" r:id="rId16"/>
    <p:sldId id="259" r:id="rId17"/>
    <p:sldId id="279" r:id="rId18"/>
    <p:sldId id="275" r:id="rId19"/>
  </p:sldIdLst>
  <p:sldSz cx="12192000" cy="6858000"/>
  <p:notesSz cx="6858000" cy="9144000"/>
  <p:embeddedFontLst>
    <p:embeddedFont>
      <p:font typeface="Helvetica" panose="020B0604020202020204" pitchFamily="34" charset="0"/>
      <p:regular r:id="rId21"/>
      <p:bold r:id="rId22"/>
      <p:italic r:id="rId23"/>
      <p:boldItalic r:id="rId24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289"/>
    <a:srgbClr val="5C93B1"/>
    <a:srgbClr val="011133"/>
    <a:srgbClr val="000F33"/>
    <a:srgbClr val="5B94B0"/>
    <a:srgbClr val="D20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83529" autoAdjust="0"/>
  </p:normalViewPr>
  <p:slideViewPr>
    <p:cSldViewPr snapToGrid="0">
      <p:cViewPr>
        <p:scale>
          <a:sx n="66" d="100"/>
          <a:sy n="66" d="100"/>
        </p:scale>
        <p:origin x="1301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F5E4E-6265-43FC-A9F7-F17549AC4141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6A19-1915-4834-8ABC-55F2EE22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0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AESOP Charter was reviewed as well as:\</a:t>
            </a:r>
          </a:p>
          <a:p>
            <a:r>
              <a:rPr lang="en-US" dirty="0"/>
              <a:t>AGILE </a:t>
            </a:r>
          </a:p>
          <a:p>
            <a:r>
              <a:rPr lang="en-US" dirty="0"/>
              <a:t>Walk21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IFLA Europe (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Federation of Landscape Architects IFLA-Europe)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Association of Geographers EUROGEO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Seminar on Urban Form ISUF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Sociological Association ISA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Council for Local Environmental Initiatives ICLEI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16A19-1915-4834-8ABC-55F2EE22A6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5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8FF0DF-5E93-BB8C-E348-4D8C9BDE2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96A9413-0E7A-1932-5471-409A35479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0A9716-1DD6-74FB-9BA9-1EE0A582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9C73D7-8BB4-8212-EFBD-FA7F96CE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E7757A-2C7D-51EC-2A79-28F96041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799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F94C2-A534-7B25-36D8-C0D0011F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6FBF3D1-2D17-032E-40C0-4B2B3B457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7889DB-6ABE-016F-7701-BC9629A3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A22F28-29FB-DFD2-82CA-5E2061FD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B86B8B-F121-9771-9427-BE8CB1AF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56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834170E-9B2F-ED61-C45A-6C6BC33D9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59B0246-8D4D-B7AD-9831-FD9F865FB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74ECFE-CB82-CB56-F15E-D9D31737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9F35A-7D33-8CB5-7050-793731F3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8290AB-FD5C-6AE6-68AA-0E55B05E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21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FE3E52-6E8E-5031-D054-5A7F27DE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33F817-489A-5617-15E3-4A20DF3EE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B8ADF2-3F7D-103F-30D0-46E77003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D51B84-756D-70FF-DC7E-5B40AD0E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3E88BB-518B-241F-6F50-05123748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95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4ACADF-17C7-4060-D1F4-8D7D6FCD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3EE07D-6C53-2D01-9836-E86C1061C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809BD3-B79A-3C47-4D87-73C4A433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3FC46B-1155-2FDD-2A35-BF544C5C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78D608-D052-9862-B819-F7ED2E3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03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62869-BEC7-3488-2E5F-B94EAE17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015720-F5DB-86CA-5558-68462D74D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18C611-3745-F33F-DB5B-BF3EA89F7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362306-F119-370F-430A-2E9BC4ED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49CF5F-4961-0FCF-3AFD-288F166B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423F2D2-A769-3B17-6F0E-F32EBA3F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36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578315-6A90-8D2F-3D50-4FA9B765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7092896-C281-ECA0-3243-92B64343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EF68800-AFAC-39F3-908E-0E8B91CA5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1018581-4AAA-CD97-DFF1-83A8BB4DE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FD24D0C-C852-5A69-258A-7B2A749B5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473E908-2EF0-FEBD-E77F-35BA143C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08EAF8A-F7B0-2BDD-4F89-660E8B0A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D2E32E3-8894-715E-FFDA-63EF2DC5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17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1EC121-931A-9A67-BE9C-0B26FE6C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0E8124C-C5F5-A4E0-E2AA-F0EF135B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1230DD-8A6B-908D-B33E-929B0D10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BA67776-0C20-150A-B5C4-576FBB90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99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24CA195-A5A0-56D5-F39D-EDD8CF9B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09812B9-DDD3-39C7-475B-6A23F599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E434057-B610-4D9B-35F3-7EB32D62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90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5C950D-3CBE-BA9D-02A5-367346ED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947FC5-3BC7-2B39-EDC6-52653B29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7A30D39-BF4C-4FB3-AD47-0B6476209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5886F0-BE2E-7196-64F3-A7E7297E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72EFA49-EF60-0784-1632-64FE577F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095F1F-8B4E-9169-4EE6-44F2B6FB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3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75FF5A-2137-E980-EA23-1FEC0DEE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CD87FAE-55FF-507F-CE75-245D725BD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996E62E-DDCA-0CCC-4832-592F260A1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16B328-42FE-1B1D-EC13-13E2D9E9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77D983B-C6D2-1560-3174-AB3D5D1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287A03B-B008-C99A-0176-86A9C01F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5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35936E4-61ED-F914-35C5-276C137A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32DDC67-0CEC-94F5-82A1-3D6461AF9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B3D7DD-C749-8F6A-24C8-82581AFA8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426E-D1B3-C04F-87FE-14721FD9FC5B}" type="datetimeFigureOut">
              <a:rPr lang="tr-TR" smtClean="0"/>
              <a:t>9.07.2025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A3E388-E655-9B56-F814-5390B6D5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EACFFE-C203-113C-9C1B-CBC6F1DC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70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2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BCEAC-AF5A-8FDC-1C23-28504A57D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F905A18-A058-98F8-ABB3-ECCC2045B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04800"/>
            <a:ext cx="4043680" cy="160084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5D7B63-511A-9FBF-C648-492F5A5D4C3F}"/>
              </a:ext>
            </a:extLst>
          </p:cNvPr>
          <p:cNvSpPr/>
          <p:nvPr/>
        </p:nvSpPr>
        <p:spPr>
          <a:xfrm flipV="1">
            <a:off x="1446834" y="1484452"/>
            <a:ext cx="10745165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Google Shape;98;p1">
            <a:extLst>
              <a:ext uri="{FF2B5EF4-FFF2-40B4-BE49-F238E27FC236}">
                <a16:creationId xmlns:a16="http://schemas.microsoft.com/office/drawing/2014/main" id="{FDAE5FD4-6DF0-58B8-82BE-E95FDEE7AF67}"/>
              </a:ext>
            </a:extLst>
          </p:cNvPr>
          <p:cNvSpPr txBox="1"/>
          <p:nvPr/>
        </p:nvSpPr>
        <p:spPr>
          <a:xfrm>
            <a:off x="0" y="2292031"/>
            <a:ext cx="1219199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11133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Establishing the foundations  for 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11133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Transnational Network of Integrated Planning Labs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000" i="0" u="none" strike="noStrike" cap="none" dirty="0">
                <a:solidFill>
                  <a:srgbClr val="011133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Preliminary efforts and insights</a:t>
            </a:r>
            <a:endParaRPr sz="3600" i="0" u="none" strike="noStrike" cap="none" dirty="0">
              <a:solidFill>
                <a:srgbClr val="011133"/>
              </a:solidFill>
              <a:latin typeface="Aptos" panose="020B0004020202020204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6" name="Google Shape;99;p1">
            <a:extLst>
              <a:ext uri="{FF2B5EF4-FFF2-40B4-BE49-F238E27FC236}">
                <a16:creationId xmlns:a16="http://schemas.microsoft.com/office/drawing/2014/main" id="{D5C162D5-C6C4-CA0C-AD9F-9F9DE34BD357}"/>
              </a:ext>
            </a:extLst>
          </p:cNvPr>
          <p:cNvSpPr txBox="1"/>
          <p:nvPr/>
        </p:nvSpPr>
        <p:spPr>
          <a:xfrm>
            <a:off x="0" y="4192708"/>
            <a:ext cx="12192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none" strike="noStrike" cap="none" dirty="0">
                <a:solidFill>
                  <a:srgbClr val="011133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Yannis Paraskevopoulos, Stefanos </a:t>
            </a:r>
            <a:r>
              <a:rPr lang="en-US" sz="1600" i="0" u="none" strike="noStrike" cap="none" dirty="0" err="1">
                <a:solidFill>
                  <a:srgbClr val="011133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Tsigdinos</a:t>
            </a:r>
            <a:r>
              <a:rPr lang="en-US" sz="1600" b="0" i="0" u="none" strike="noStrike" cap="none" dirty="0">
                <a:solidFill>
                  <a:srgbClr val="011133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, Ioannis Chatziioannou, Dionisia </a:t>
            </a:r>
            <a:r>
              <a:rPr lang="en-US" sz="1600" b="0" i="0" u="none" strike="noStrike" cap="none" dirty="0" err="1">
                <a:solidFill>
                  <a:srgbClr val="011133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Koutsi</a:t>
            </a:r>
            <a:r>
              <a:rPr lang="en-US" sz="1600" b="0" i="0" u="none" strike="noStrike" cap="none" dirty="0">
                <a:solidFill>
                  <a:srgbClr val="011133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, Sofia </a:t>
            </a:r>
            <a:r>
              <a:rPr lang="en-US" sz="1600" b="0" i="0" u="none" strike="noStrike" cap="none" dirty="0" err="1">
                <a:solidFill>
                  <a:srgbClr val="011133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Tsadari</a:t>
            </a:r>
            <a:r>
              <a:rPr lang="en-US" sz="1600" b="0" i="0" u="none" strike="noStrike" cap="none" dirty="0">
                <a:solidFill>
                  <a:srgbClr val="011133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, Efthimios Bakogiannis</a:t>
            </a:r>
            <a:r>
              <a:rPr lang="en-US" sz="1600" dirty="0">
                <a:solidFill>
                  <a:srgbClr val="011133"/>
                </a:solidFill>
                <a:latin typeface="Aptos" panose="020B0004020202020204" pitchFamily="34" charset="0"/>
              </a:rPr>
              <a:t> </a:t>
            </a:r>
            <a:r>
              <a:rPr lang="en-US" sz="1600" b="0" i="0" u="none" strike="noStrike" cap="none" dirty="0">
                <a:solidFill>
                  <a:srgbClr val="011133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&amp; Thanos </a:t>
            </a:r>
            <a:r>
              <a:rPr lang="en-US" sz="1600" b="0" i="0" u="none" strike="noStrike" cap="none" dirty="0" err="1">
                <a:solidFill>
                  <a:srgbClr val="011133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Vlastos</a:t>
            </a:r>
            <a:endParaRPr sz="1600" dirty="0">
              <a:solidFill>
                <a:srgbClr val="011133"/>
              </a:solidFill>
              <a:latin typeface="Aptos" panose="020B0004020202020204" pitchFamily="34" charset="0"/>
            </a:endParaRPr>
          </a:p>
        </p:txBody>
      </p:sp>
      <p:sp>
        <p:nvSpPr>
          <p:cNvPr id="8" name="Google Shape;127;p27">
            <a:extLst>
              <a:ext uri="{FF2B5EF4-FFF2-40B4-BE49-F238E27FC236}">
                <a16:creationId xmlns:a16="http://schemas.microsoft.com/office/drawing/2014/main" id="{698463D1-ED7A-AF47-D73B-81E3CC5716F2}"/>
              </a:ext>
            </a:extLst>
          </p:cNvPr>
          <p:cNvSpPr/>
          <p:nvPr/>
        </p:nvSpPr>
        <p:spPr>
          <a:xfrm>
            <a:off x="2" y="4918895"/>
            <a:ext cx="12191998" cy="107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trike="noStrike" dirty="0">
                <a:solidFill>
                  <a:srgbClr val="1D4289"/>
                </a:solidFill>
                <a:latin typeface="Aptos" panose="020B0004020202020204" pitchFamily="34" charset="0"/>
                <a:ea typeface="Roboto"/>
                <a:cs typeface="Rubik" pitchFamily="2" charset="-79"/>
                <a:sym typeface="Roboto"/>
              </a:rPr>
              <a:t>Yannis Paraskevopoulos</a:t>
            </a:r>
            <a:br>
              <a:rPr lang="en-US" sz="1600" dirty="0">
                <a:solidFill>
                  <a:srgbClr val="1D4289"/>
                </a:solidFill>
                <a:latin typeface="Aptos" panose="020B0004020202020204" pitchFamily="34" charset="0"/>
                <a:ea typeface="Arial"/>
                <a:cs typeface="Rubik" pitchFamily="2" charset="-79"/>
                <a:sym typeface="Arial"/>
              </a:rPr>
            </a:br>
            <a:r>
              <a:rPr lang="en-US" sz="2000" strike="noStrike" dirty="0">
                <a:solidFill>
                  <a:srgbClr val="1D4289"/>
                </a:solidFill>
                <a:latin typeface="Aptos" panose="020B0004020202020204" pitchFamily="34" charset="0"/>
                <a:ea typeface="Roboto"/>
                <a:cs typeface="Rubik" pitchFamily="2" charset="-79"/>
                <a:sym typeface="Roboto"/>
              </a:rPr>
              <a:t>Department of Geography and Regional Planning, National Technical University of Athens</a:t>
            </a:r>
            <a:br>
              <a:rPr lang="en-US" sz="1600" dirty="0">
                <a:solidFill>
                  <a:srgbClr val="1D4289"/>
                </a:solidFill>
                <a:latin typeface="Aptos" panose="020B0004020202020204" pitchFamily="34" charset="0"/>
                <a:ea typeface="Arial"/>
                <a:cs typeface="Rubik" pitchFamily="2" charset="-79"/>
                <a:sym typeface="Arial"/>
              </a:rPr>
            </a:br>
            <a:r>
              <a:rPr lang="en-US" sz="2000" dirty="0">
                <a:solidFill>
                  <a:srgbClr val="1D4289"/>
                </a:solidFill>
                <a:latin typeface="Aptos" panose="020B0004020202020204" pitchFamily="34" charset="0"/>
                <a:ea typeface="Roboto"/>
                <a:cs typeface="Rubik" pitchFamily="2" charset="-79"/>
                <a:sym typeface="Roboto"/>
              </a:rPr>
              <a:t>parask.yannis@gmail.com</a:t>
            </a:r>
            <a:endParaRPr strike="noStrike" dirty="0">
              <a:solidFill>
                <a:srgbClr val="1D4289"/>
              </a:solidFill>
              <a:latin typeface="Aptos" panose="020B0004020202020204" pitchFamily="34" charset="0"/>
              <a:ea typeface="Arial"/>
              <a:cs typeface="Rubik" pitchFamily="2" charset="-79"/>
              <a:sym typeface="Arial"/>
            </a:endParaRPr>
          </a:p>
        </p:txBody>
      </p:sp>
      <p:sp>
        <p:nvSpPr>
          <p:cNvPr id="9" name="Google Shape;126;p27">
            <a:extLst>
              <a:ext uri="{FF2B5EF4-FFF2-40B4-BE49-F238E27FC236}">
                <a16:creationId xmlns:a16="http://schemas.microsoft.com/office/drawing/2014/main" id="{00EA77D1-A603-110C-A028-5B1BDD4359F1}"/>
              </a:ext>
            </a:extLst>
          </p:cNvPr>
          <p:cNvSpPr/>
          <p:nvPr/>
        </p:nvSpPr>
        <p:spPr>
          <a:xfrm>
            <a:off x="0" y="6420464"/>
            <a:ext cx="12191998" cy="43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011133"/>
                </a:solidFill>
                <a:latin typeface="Aptos" panose="020B0004020202020204" pitchFamily="34" charset="0"/>
                <a:ea typeface="Roboto"/>
                <a:cs typeface="Rubik" pitchFamily="2" charset="-79"/>
                <a:sym typeface="Roboto"/>
              </a:rPr>
              <a:t>37</a:t>
            </a:r>
            <a:r>
              <a:rPr lang="en-US" sz="2000" baseline="30000" dirty="0">
                <a:solidFill>
                  <a:srgbClr val="011133"/>
                </a:solidFill>
                <a:latin typeface="Aptos" panose="020B0004020202020204" pitchFamily="34" charset="0"/>
                <a:ea typeface="Roboto"/>
                <a:cs typeface="Rubik" pitchFamily="2" charset="-79"/>
                <a:sym typeface="Roboto"/>
              </a:rPr>
              <a:t>th </a:t>
            </a:r>
            <a:r>
              <a:rPr lang="en-US" sz="2000" b="0" strike="noStrike" dirty="0">
                <a:solidFill>
                  <a:srgbClr val="011133"/>
                </a:solidFill>
                <a:latin typeface="Aptos" panose="020B0004020202020204" pitchFamily="34" charset="0"/>
                <a:ea typeface="Roboto"/>
                <a:cs typeface="Rubik" pitchFamily="2" charset="-79"/>
                <a:sym typeface="Roboto"/>
              </a:rPr>
              <a:t>AESOP Annual Congress, Yildiz Technical University, Istanbul, July </a:t>
            </a:r>
            <a:r>
              <a:rPr lang="en-US" sz="2000" dirty="0">
                <a:solidFill>
                  <a:srgbClr val="011133"/>
                </a:solidFill>
                <a:latin typeface="Aptos" panose="020B0004020202020204" pitchFamily="34" charset="0"/>
                <a:ea typeface="Roboto"/>
                <a:cs typeface="Rubik" pitchFamily="2" charset="-79"/>
                <a:sym typeface="Roboto"/>
              </a:rPr>
              <a:t>9</a:t>
            </a:r>
            <a:r>
              <a:rPr lang="en-US" sz="2000" b="0" strike="noStrike" dirty="0">
                <a:solidFill>
                  <a:srgbClr val="011133"/>
                </a:solidFill>
                <a:latin typeface="Aptos" panose="020B0004020202020204" pitchFamily="34" charset="0"/>
                <a:ea typeface="Roboto"/>
                <a:cs typeface="Rubik" pitchFamily="2" charset="-79"/>
                <a:sym typeface="Roboto"/>
              </a:rPr>
              <a:t>, 2025</a:t>
            </a:r>
            <a:endParaRPr sz="2000" b="0" strike="noStrike" dirty="0">
              <a:solidFill>
                <a:srgbClr val="011133"/>
              </a:solidFill>
              <a:latin typeface="Aptos" panose="020B0004020202020204" pitchFamily="34" charset="0"/>
              <a:ea typeface="Arial"/>
              <a:cs typeface="Rubik" pitchFamily="2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solidFill>
                <a:srgbClr val="011133"/>
              </a:solidFill>
              <a:latin typeface="Aptos" panose="020B0004020202020204" pitchFamily="34" charset="0"/>
              <a:ea typeface="Arial"/>
              <a:cs typeface="Rubik" pitchFamily="2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solidFill>
                <a:srgbClr val="011133"/>
              </a:solidFill>
              <a:latin typeface="Aptos" panose="020B0004020202020204" pitchFamily="34" charset="0"/>
              <a:ea typeface="Arial"/>
              <a:cs typeface="Rubik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935D9-7EF7-7125-4DC7-6FC6D3AAE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F3B70DA-CC2B-ED64-66A0-B4FE44D61D1E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>
              <a:latin typeface="Aptos" panose="020B00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0A9CE70-54B8-9618-5799-CA93E805A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5" name="Google Shape;238;p8">
            <a:extLst>
              <a:ext uri="{FF2B5EF4-FFF2-40B4-BE49-F238E27FC236}">
                <a16:creationId xmlns:a16="http://schemas.microsoft.com/office/drawing/2014/main" id="{25CD9268-0DBB-C998-166F-6812379F8742}"/>
              </a:ext>
            </a:extLst>
          </p:cNvPr>
          <p:cNvSpPr txBox="1"/>
          <p:nvPr/>
        </p:nvSpPr>
        <p:spPr>
          <a:xfrm>
            <a:off x="165015" y="108146"/>
            <a:ext cx="8528802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4000"/>
            </a:pPr>
            <a:r>
              <a:rPr lang="en-US" sz="36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Charter</a:t>
            </a:r>
            <a:b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</a:br>
            <a:r>
              <a:rPr lang="en-US" sz="24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Establishing the identity and the operation of the network</a:t>
            </a:r>
            <a:endParaRPr sz="24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2" name="Εικόνα 12" descr="Εικόνα που περιέχει κείμενο, στιγμιότυπο οθόνης, γραμματοσειρά,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E043026C-18F6-6ED7-CDBD-ADB31EC91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56" y="1675127"/>
            <a:ext cx="3734559" cy="40940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3542E8-4E8E-0AD5-5CD0-473B5638BCC7}"/>
              </a:ext>
            </a:extLst>
          </p:cNvPr>
          <p:cNvSpPr txBox="1"/>
          <p:nvPr/>
        </p:nvSpPr>
        <p:spPr>
          <a:xfrm>
            <a:off x="7975556" y="5871724"/>
            <a:ext cx="4123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noProof="0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Charter sections</a:t>
            </a:r>
          </a:p>
        </p:txBody>
      </p:sp>
      <p:pic>
        <p:nvPicPr>
          <p:cNvPr id="6" name="Εικόνα 18">
            <a:extLst>
              <a:ext uri="{FF2B5EF4-FFF2-40B4-BE49-F238E27FC236}">
                <a16:creationId xmlns:a16="http://schemas.microsoft.com/office/drawing/2014/main" id="{7C2E2A72-D259-1C91-8E13-398898D3C76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517261" y="1200025"/>
            <a:ext cx="2693353" cy="3291673"/>
          </a:xfrm>
          <a:prstGeom prst="rect">
            <a:avLst/>
          </a:prstGeom>
        </p:spPr>
      </p:pic>
      <p:pic>
        <p:nvPicPr>
          <p:cNvPr id="7" name="Εικόνα 19">
            <a:extLst>
              <a:ext uri="{FF2B5EF4-FFF2-40B4-BE49-F238E27FC236}">
                <a16:creationId xmlns:a16="http://schemas.microsoft.com/office/drawing/2014/main" id="{9EE350D3-23F8-48AB-B78D-CFE3C633720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690867" y="3626184"/>
            <a:ext cx="2204452" cy="2694164"/>
          </a:xfrm>
          <a:prstGeom prst="rect">
            <a:avLst/>
          </a:prstGeom>
        </p:spPr>
      </p:pic>
      <p:sp>
        <p:nvSpPr>
          <p:cNvPr id="24" name="Google Shape;129;p3">
            <a:extLst>
              <a:ext uri="{FF2B5EF4-FFF2-40B4-BE49-F238E27FC236}">
                <a16:creationId xmlns:a16="http://schemas.microsoft.com/office/drawing/2014/main" id="{3E1AA400-5503-1526-D343-1C408267C91E}"/>
              </a:ext>
            </a:extLst>
          </p:cNvPr>
          <p:cNvSpPr txBox="1"/>
          <p:nvPr/>
        </p:nvSpPr>
        <p:spPr>
          <a:xfrm>
            <a:off x="831286" y="1406698"/>
            <a:ext cx="598149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noProof="0" dirty="0" err="1">
                <a:solidFill>
                  <a:schemeClr val="dk1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Inter"/>
              </a:rPr>
              <a:t>InPlaLabs</a:t>
            </a:r>
            <a:r>
              <a:rPr lang="en-GB" sz="2000" b="0" i="0" u="none" strike="noStrike" cap="none" noProof="0" dirty="0">
                <a:solidFill>
                  <a:schemeClr val="dk1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Inter"/>
              </a:rPr>
              <a:t> Charter delineates the conceptual and organisational model of the Network</a:t>
            </a:r>
            <a:endParaRPr lang="en-GB" sz="2000" b="1" noProof="0" dirty="0"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6" name="Google Shape;130;p3">
            <a:extLst>
              <a:ext uri="{FF2B5EF4-FFF2-40B4-BE49-F238E27FC236}">
                <a16:creationId xmlns:a16="http://schemas.microsoft.com/office/drawing/2014/main" id="{36D1F435-C2CC-13C8-3EEC-20762EE435A3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44190" y="1488085"/>
            <a:ext cx="520971" cy="52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Εικόνα 11">
            <a:extLst>
              <a:ext uri="{FF2B5EF4-FFF2-40B4-BE49-F238E27FC236}">
                <a16:creationId xmlns:a16="http://schemas.microsoft.com/office/drawing/2014/main" id="{2C7F83FE-A6FC-95CD-60AB-78BFF487CB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13233" r="11223" b="8302"/>
          <a:stretch/>
        </p:blipFill>
        <p:spPr bwMode="auto">
          <a:xfrm>
            <a:off x="1117635" y="2998644"/>
            <a:ext cx="4052217" cy="2452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1FE3817-8348-C7E0-32A7-0AD908F98D97}"/>
              </a:ext>
            </a:extLst>
          </p:cNvPr>
          <p:cNvSpPr txBox="1"/>
          <p:nvPr/>
        </p:nvSpPr>
        <p:spPr>
          <a:xfrm>
            <a:off x="5986436" y="4791859"/>
            <a:ext cx="232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latin typeface="Aptos" panose="020B0004020202020204" pitchFamily="34" charset="0"/>
                <a:cs typeface="Rubik" panose="02000604000000020004" pitchFamily="2" charset="-79"/>
              </a:rPr>
              <a:t>TBD</a:t>
            </a:r>
          </a:p>
        </p:txBody>
      </p:sp>
      <p:sp>
        <p:nvSpPr>
          <p:cNvPr id="29" name="Google Shape;129;p3">
            <a:extLst>
              <a:ext uri="{FF2B5EF4-FFF2-40B4-BE49-F238E27FC236}">
                <a16:creationId xmlns:a16="http://schemas.microsoft.com/office/drawing/2014/main" id="{E7711FFB-0715-5116-83FE-CAD1402FBD3D}"/>
              </a:ext>
            </a:extLst>
          </p:cNvPr>
          <p:cNvSpPr txBox="1"/>
          <p:nvPr/>
        </p:nvSpPr>
        <p:spPr>
          <a:xfrm>
            <a:off x="481885" y="2428158"/>
            <a:ext cx="59814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 u="none" strike="noStrike" cap="none" noProof="0" dirty="0">
                <a:solidFill>
                  <a:schemeClr val="dk1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Inter"/>
              </a:rPr>
              <a:t>Charters are very essential for Organisations!</a:t>
            </a:r>
            <a:endParaRPr lang="en-GB" sz="2000" b="1" i="1" noProof="0" dirty="0"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4416D8-EC0B-F241-D599-9A067B8B51F6}"/>
              </a:ext>
            </a:extLst>
          </p:cNvPr>
          <p:cNvSpPr txBox="1"/>
          <p:nvPr/>
        </p:nvSpPr>
        <p:spPr>
          <a:xfrm>
            <a:off x="540746" y="5626349"/>
            <a:ext cx="5319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noProof="0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Scoping review was utilised </a:t>
            </a:r>
            <a:r>
              <a:rPr lang="en-GB" sz="1600" i="1" noProof="0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 2</a:t>
            </a:r>
            <a:r>
              <a:rPr lang="en-GB" sz="1600" i="1" noProof="0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0 Charters were examined!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899DA5-1AB4-6CC0-FB60-731BA26B9940}"/>
              </a:ext>
            </a:extLst>
          </p:cNvPr>
          <p:cNvSpPr txBox="1"/>
          <p:nvPr/>
        </p:nvSpPr>
        <p:spPr>
          <a:xfrm>
            <a:off x="5972114" y="2677217"/>
            <a:ext cx="232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latin typeface="Aptos" panose="020B0004020202020204" pitchFamily="34" charset="0"/>
                <a:cs typeface="Rubik" panose="02000604000000020004" pitchFamily="2" charset="-79"/>
              </a:rPr>
              <a:t>Done!</a:t>
            </a:r>
          </a:p>
        </p:txBody>
      </p:sp>
      <p:sp>
        <p:nvSpPr>
          <p:cNvPr id="32" name="Google Shape;145;p4">
            <a:extLst>
              <a:ext uri="{FF2B5EF4-FFF2-40B4-BE49-F238E27FC236}">
                <a16:creationId xmlns:a16="http://schemas.microsoft.com/office/drawing/2014/main" id="{C2DF48FE-ED56-874B-5082-5C1CDE0534F8}"/>
              </a:ext>
            </a:extLst>
          </p:cNvPr>
          <p:cNvSpPr txBox="1"/>
          <p:nvPr/>
        </p:nvSpPr>
        <p:spPr>
          <a:xfrm>
            <a:off x="7134163" y="1176246"/>
            <a:ext cx="49651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Inter"/>
              </a:rPr>
              <a:t>Key terms: a) Integrated planning and b) network</a:t>
            </a:r>
            <a:endParaRPr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77955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1BFB0-351E-070F-CD04-A2CB7E002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C9B0662-A5A0-9DA9-F10B-4B6231B2ED81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5AE022-786E-42C2-00ED-2B3838ADA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8" name="Google Shape;225;p7">
            <a:extLst>
              <a:ext uri="{FF2B5EF4-FFF2-40B4-BE49-F238E27FC236}">
                <a16:creationId xmlns:a16="http://schemas.microsoft.com/office/drawing/2014/main" id="{3A328C2D-7726-12AD-539E-6FBF96B75582}"/>
              </a:ext>
            </a:extLst>
          </p:cNvPr>
          <p:cNvSpPr txBox="1"/>
          <p:nvPr/>
        </p:nvSpPr>
        <p:spPr>
          <a:xfrm>
            <a:off x="159260" y="392429"/>
            <a:ext cx="7496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Foundations of the network!</a:t>
            </a:r>
            <a:endParaRPr sz="24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9" name="Google Shape;227;p7">
            <a:extLst>
              <a:ext uri="{FF2B5EF4-FFF2-40B4-BE49-F238E27FC236}">
                <a16:creationId xmlns:a16="http://schemas.microsoft.com/office/drawing/2014/main" id="{5EDCE87A-4EAF-1802-A0C0-A91999115D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14" y="1577340"/>
            <a:ext cx="2865120" cy="2865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8;p7">
            <a:extLst>
              <a:ext uri="{FF2B5EF4-FFF2-40B4-BE49-F238E27FC236}">
                <a16:creationId xmlns:a16="http://schemas.microsoft.com/office/drawing/2014/main" id="{C7393B67-1E99-4C93-43CD-985C4471ACC3}"/>
              </a:ext>
            </a:extLst>
          </p:cNvPr>
          <p:cNvSpPr txBox="1"/>
          <p:nvPr/>
        </p:nvSpPr>
        <p:spPr>
          <a:xfrm>
            <a:off x="1016734" y="4268403"/>
            <a:ext cx="2324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Charter</a:t>
            </a:r>
            <a:endParaRPr sz="2800" b="1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11" name="Google Shape;229;p7">
            <a:extLst>
              <a:ext uri="{FF2B5EF4-FFF2-40B4-BE49-F238E27FC236}">
                <a16:creationId xmlns:a16="http://schemas.microsoft.com/office/drawing/2014/main" id="{6869CB1D-EB24-4740-6123-70B11C5E40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0093" y="1870401"/>
            <a:ext cx="2293620" cy="22936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30;p7">
            <a:extLst>
              <a:ext uri="{FF2B5EF4-FFF2-40B4-BE49-F238E27FC236}">
                <a16:creationId xmlns:a16="http://schemas.microsoft.com/office/drawing/2014/main" id="{7F8D4D4F-C072-A8A5-E499-70E6360D37EB}"/>
              </a:ext>
            </a:extLst>
          </p:cNvPr>
          <p:cNvSpPr txBox="1"/>
          <p:nvPr/>
        </p:nvSpPr>
        <p:spPr>
          <a:xfrm>
            <a:off x="5054853" y="4268402"/>
            <a:ext cx="23241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Knowledge </a:t>
            </a:r>
            <a:r>
              <a:rPr lang="en-US" sz="2800" b="1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H</a:t>
            </a: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ub</a:t>
            </a:r>
            <a:endParaRPr sz="20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3" name="Google Shape;231;p7">
            <a:extLst>
              <a:ext uri="{FF2B5EF4-FFF2-40B4-BE49-F238E27FC236}">
                <a16:creationId xmlns:a16="http://schemas.microsoft.com/office/drawing/2014/main" id="{412F4446-05B3-C3FE-5044-9BB5103C4781}"/>
              </a:ext>
            </a:extLst>
          </p:cNvPr>
          <p:cNvSpPr txBox="1"/>
          <p:nvPr/>
        </p:nvSpPr>
        <p:spPr>
          <a:xfrm>
            <a:off x="8826273" y="4268402"/>
            <a:ext cx="23241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Participatory guide</a:t>
            </a:r>
            <a:endParaRPr sz="20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pic>
        <p:nvPicPr>
          <p:cNvPr id="14" name="Google Shape;232;p7">
            <a:extLst>
              <a:ext uri="{FF2B5EF4-FFF2-40B4-BE49-F238E27FC236}">
                <a16:creationId xmlns:a16="http://schemas.microsoft.com/office/drawing/2014/main" id="{A48275B7-3298-7F2D-26E3-D942DF58E2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7072" y="2064616"/>
            <a:ext cx="2102502" cy="210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C6201E3D-D6BB-6755-4605-9AB48DC5F375}"/>
              </a:ext>
            </a:extLst>
          </p:cNvPr>
          <p:cNvSpPr/>
          <p:nvPr/>
        </p:nvSpPr>
        <p:spPr>
          <a:xfrm>
            <a:off x="4242901" y="1503425"/>
            <a:ext cx="3997403" cy="3736340"/>
          </a:xfrm>
          <a:prstGeom prst="rect">
            <a:avLst/>
          </a:prstGeom>
          <a:noFill/>
          <a:ln w="57150" cap="flat" cmpd="sng">
            <a:solidFill>
              <a:srgbClr val="1D428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26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E3043-0BA1-ED8C-AECD-484D4EB9A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C555BA0-4B88-BC52-B230-397F1A3FC5CE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DF5E4C2-359B-CB90-A25E-F6ED61B8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8" name="Google Shape;238;p8">
            <a:extLst>
              <a:ext uri="{FF2B5EF4-FFF2-40B4-BE49-F238E27FC236}">
                <a16:creationId xmlns:a16="http://schemas.microsoft.com/office/drawing/2014/main" id="{EC58A8F3-AFC3-E83A-5139-52DCDE576118}"/>
              </a:ext>
            </a:extLst>
          </p:cNvPr>
          <p:cNvSpPr txBox="1"/>
          <p:nvPr/>
        </p:nvSpPr>
        <p:spPr>
          <a:xfrm>
            <a:off x="165015" y="108146"/>
            <a:ext cx="8528802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Virtual Knowledge Hub</a:t>
            </a:r>
            <a:b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</a:br>
            <a:r>
              <a:rPr lang="en-US" sz="24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Dedicated Wiki + Open Learning Platform</a:t>
            </a:r>
            <a:endParaRPr sz="24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9" name="Google Shape;255;p10">
            <a:extLst>
              <a:ext uri="{FF2B5EF4-FFF2-40B4-BE49-F238E27FC236}">
                <a16:creationId xmlns:a16="http://schemas.microsoft.com/office/drawing/2014/main" id="{9EFB1797-4668-23BD-5D64-D4D503BD9D10}"/>
              </a:ext>
            </a:extLst>
          </p:cNvPr>
          <p:cNvSpPr txBox="1"/>
          <p:nvPr/>
        </p:nvSpPr>
        <p:spPr>
          <a:xfrm>
            <a:off x="831286" y="1406698"/>
            <a:ext cx="59814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InPlaLabs Virtual Knowledge Hub consists of an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InPlaLabs-dedicated Wiki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and an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Open Learning Platform</a:t>
            </a:r>
            <a:endParaRPr b="1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10" name="Google Shape;256;p10">
            <a:extLst>
              <a:ext uri="{FF2B5EF4-FFF2-40B4-BE49-F238E27FC236}">
                <a16:creationId xmlns:a16="http://schemas.microsoft.com/office/drawing/2014/main" id="{4CAE9364-EA44-9B62-F3D0-3C38B8450C09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44190" y="1488085"/>
            <a:ext cx="520971" cy="5209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57;p10">
            <a:extLst>
              <a:ext uri="{FF2B5EF4-FFF2-40B4-BE49-F238E27FC236}">
                <a16:creationId xmlns:a16="http://schemas.microsoft.com/office/drawing/2014/main" id="{F0984588-B8B5-4D6C-85AA-7B2C7A7D6E27}"/>
              </a:ext>
            </a:extLst>
          </p:cNvPr>
          <p:cNvSpPr txBox="1"/>
          <p:nvPr/>
        </p:nvSpPr>
        <p:spPr>
          <a:xfrm>
            <a:off x="831286" y="2748519"/>
            <a:ext cx="6692207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We use this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two-fold approach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to:</a:t>
            </a:r>
            <a:endParaRPr sz="2000" dirty="0">
              <a:latin typeface="Aptos" panose="020B0004020202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inclusively facilitate the different needs of all prospective members of the network</a:t>
            </a:r>
            <a:endParaRPr sz="2000" dirty="0">
              <a:latin typeface="Aptos" panose="020B0004020202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provide a variety of routes for InPlaLabs to successfully reach its diverse target audiences</a:t>
            </a:r>
            <a:endParaRPr sz="2000" dirty="0">
              <a:latin typeface="Aptos" panose="020B00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We aim to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utilise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:</a:t>
            </a:r>
            <a:endParaRPr sz="2000" dirty="0">
              <a:latin typeface="Aptos" panose="020B0004020202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open science principles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and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participatory action learning approaches </a:t>
            </a:r>
            <a:r>
              <a:rPr lang="en-US" sz="2000" b="1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Wingdings" panose="05000000000000000000" pitchFamily="2" charset="2"/>
              </a:rPr>
              <a:t>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 To reach the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research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and civic society actors</a:t>
            </a:r>
            <a:endParaRPr sz="2000" dirty="0">
              <a:latin typeface="Aptos" panose="020B0004020202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Conventional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Open Learning Platform </a:t>
            </a:r>
            <a:r>
              <a:rPr lang="en-US" sz="2000" b="1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Wingdings" panose="05000000000000000000" pitchFamily="2" charset="2"/>
              </a:rPr>
              <a:t>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 To reach the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Higher Education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ecosystem</a:t>
            </a:r>
            <a:endParaRPr sz="20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12" name="Google Shape;258;p10">
            <a:extLst>
              <a:ext uri="{FF2B5EF4-FFF2-40B4-BE49-F238E27FC236}">
                <a16:creationId xmlns:a16="http://schemas.microsoft.com/office/drawing/2014/main" id="{A63E148A-C940-176E-957A-E11951FCBA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9248" y="1268387"/>
            <a:ext cx="4397972" cy="226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59;p10">
            <a:extLst>
              <a:ext uri="{FF2B5EF4-FFF2-40B4-BE49-F238E27FC236}">
                <a16:creationId xmlns:a16="http://schemas.microsoft.com/office/drawing/2014/main" id="{DCBAE168-0B7F-78E1-375F-52B898602A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6221" y="3644154"/>
            <a:ext cx="4371000" cy="2260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8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4167-ED3C-4B94-7B8C-DB049FFFD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8084C56-4C57-FF55-788B-4E664720575E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2FF6BB4-A5E8-7919-4C65-4A8FA535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8" name="Google Shape;225;p7">
            <a:extLst>
              <a:ext uri="{FF2B5EF4-FFF2-40B4-BE49-F238E27FC236}">
                <a16:creationId xmlns:a16="http://schemas.microsoft.com/office/drawing/2014/main" id="{75C0829D-518B-1664-F1A5-1B09D8A48B4D}"/>
              </a:ext>
            </a:extLst>
          </p:cNvPr>
          <p:cNvSpPr txBox="1"/>
          <p:nvPr/>
        </p:nvSpPr>
        <p:spPr>
          <a:xfrm>
            <a:off x="159260" y="392429"/>
            <a:ext cx="7496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Foundations of the network!</a:t>
            </a:r>
            <a:endParaRPr sz="24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9" name="Google Shape;227;p7">
            <a:extLst>
              <a:ext uri="{FF2B5EF4-FFF2-40B4-BE49-F238E27FC236}">
                <a16:creationId xmlns:a16="http://schemas.microsoft.com/office/drawing/2014/main" id="{22D06DE5-5756-5559-3CBA-E0273A87AE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14" y="1577340"/>
            <a:ext cx="2865120" cy="2865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8;p7">
            <a:extLst>
              <a:ext uri="{FF2B5EF4-FFF2-40B4-BE49-F238E27FC236}">
                <a16:creationId xmlns:a16="http://schemas.microsoft.com/office/drawing/2014/main" id="{52BCCC2E-F265-3A74-BC9D-052D5696D185}"/>
              </a:ext>
            </a:extLst>
          </p:cNvPr>
          <p:cNvSpPr txBox="1"/>
          <p:nvPr/>
        </p:nvSpPr>
        <p:spPr>
          <a:xfrm>
            <a:off x="1016734" y="4268403"/>
            <a:ext cx="2324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Charter</a:t>
            </a:r>
            <a:endParaRPr sz="2800" b="1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11" name="Google Shape;229;p7">
            <a:extLst>
              <a:ext uri="{FF2B5EF4-FFF2-40B4-BE49-F238E27FC236}">
                <a16:creationId xmlns:a16="http://schemas.microsoft.com/office/drawing/2014/main" id="{C933939C-5CC4-0469-A5D5-B8570C668D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0093" y="1870401"/>
            <a:ext cx="2293620" cy="22936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30;p7">
            <a:extLst>
              <a:ext uri="{FF2B5EF4-FFF2-40B4-BE49-F238E27FC236}">
                <a16:creationId xmlns:a16="http://schemas.microsoft.com/office/drawing/2014/main" id="{260B4966-FFAB-E0B2-22BC-A32ED4C8EF15}"/>
              </a:ext>
            </a:extLst>
          </p:cNvPr>
          <p:cNvSpPr txBox="1"/>
          <p:nvPr/>
        </p:nvSpPr>
        <p:spPr>
          <a:xfrm>
            <a:off x="5054853" y="4268402"/>
            <a:ext cx="23241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Knowledge </a:t>
            </a:r>
            <a:r>
              <a:rPr lang="en-US" sz="2800" b="1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H</a:t>
            </a: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ub</a:t>
            </a:r>
            <a:endParaRPr sz="20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3" name="Google Shape;231;p7">
            <a:extLst>
              <a:ext uri="{FF2B5EF4-FFF2-40B4-BE49-F238E27FC236}">
                <a16:creationId xmlns:a16="http://schemas.microsoft.com/office/drawing/2014/main" id="{1794B2C8-9928-A1FC-6128-B92A38285BC7}"/>
              </a:ext>
            </a:extLst>
          </p:cNvPr>
          <p:cNvSpPr txBox="1"/>
          <p:nvPr/>
        </p:nvSpPr>
        <p:spPr>
          <a:xfrm>
            <a:off x="8826273" y="4268402"/>
            <a:ext cx="23241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Participatory guide</a:t>
            </a:r>
            <a:endParaRPr sz="20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pic>
        <p:nvPicPr>
          <p:cNvPr id="14" name="Google Shape;232;p7">
            <a:extLst>
              <a:ext uri="{FF2B5EF4-FFF2-40B4-BE49-F238E27FC236}">
                <a16:creationId xmlns:a16="http://schemas.microsoft.com/office/drawing/2014/main" id="{8B756822-5623-91D6-14AA-DCB0EB3F07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7072" y="2064616"/>
            <a:ext cx="2102502" cy="210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152AA53C-B771-5D47-227A-E9C90E06B976}"/>
              </a:ext>
            </a:extLst>
          </p:cNvPr>
          <p:cNvSpPr/>
          <p:nvPr/>
        </p:nvSpPr>
        <p:spPr>
          <a:xfrm>
            <a:off x="7877358" y="1503425"/>
            <a:ext cx="3997403" cy="3736340"/>
          </a:xfrm>
          <a:prstGeom prst="rect">
            <a:avLst/>
          </a:prstGeom>
          <a:noFill/>
          <a:ln w="57150" cap="flat" cmpd="sng">
            <a:solidFill>
              <a:srgbClr val="1D428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08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E80D1-68DB-036F-2B71-2C6CFDA3F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E97E8E1-929A-CBB4-9DB8-02F5AE235AAD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A98F76-E4E9-3DA7-BFC3-FFFB9DAD0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8" name="Google Shape;238;p8">
            <a:extLst>
              <a:ext uri="{FF2B5EF4-FFF2-40B4-BE49-F238E27FC236}">
                <a16:creationId xmlns:a16="http://schemas.microsoft.com/office/drawing/2014/main" id="{0F9D4F54-03A1-4E23-20CD-38C1A5B00764}"/>
              </a:ext>
            </a:extLst>
          </p:cNvPr>
          <p:cNvSpPr txBox="1"/>
          <p:nvPr/>
        </p:nvSpPr>
        <p:spPr>
          <a:xfrm>
            <a:off x="165015" y="108146"/>
            <a:ext cx="8528802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Participatory Guide</a:t>
            </a:r>
            <a:b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</a:br>
            <a:r>
              <a:rPr lang="en-US" sz="24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InPlaLabs Participatory Action Learning and Research Strategy</a:t>
            </a:r>
            <a:endParaRPr sz="24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9" name="Google Shape;255;p10">
            <a:extLst>
              <a:ext uri="{FF2B5EF4-FFF2-40B4-BE49-F238E27FC236}">
                <a16:creationId xmlns:a16="http://schemas.microsoft.com/office/drawing/2014/main" id="{B6113FB2-9563-2FA3-E214-E22E8709AB27}"/>
              </a:ext>
            </a:extLst>
          </p:cNvPr>
          <p:cNvSpPr txBox="1"/>
          <p:nvPr/>
        </p:nvSpPr>
        <p:spPr>
          <a:xfrm>
            <a:off x="831286" y="1406698"/>
            <a:ext cx="598149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en-US" sz="2400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InPlaLabs </a:t>
            </a:r>
            <a:r>
              <a:rPr lang="en-US" sz="2400" b="1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Participatory Action Learning and Research Strategy</a:t>
            </a:r>
            <a:r>
              <a:rPr lang="en-US" sz="2400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 horizontally runs all Network’s structures to ensure inclusion and democratic participation in all its activities</a:t>
            </a:r>
            <a:endParaRPr lang="en-US" b="1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10" name="Google Shape;256;p10">
            <a:extLst>
              <a:ext uri="{FF2B5EF4-FFF2-40B4-BE49-F238E27FC236}">
                <a16:creationId xmlns:a16="http://schemas.microsoft.com/office/drawing/2014/main" id="{11C8FE15-552D-9FC5-DDE4-3F58020234D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44190" y="1488085"/>
            <a:ext cx="520971" cy="520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269;p11">
            <a:extLst>
              <a:ext uri="{FF2B5EF4-FFF2-40B4-BE49-F238E27FC236}">
                <a16:creationId xmlns:a16="http://schemas.microsoft.com/office/drawing/2014/main" id="{92969F7F-9715-E004-4AFB-1CD77B080E7A}"/>
              </a:ext>
            </a:extLst>
          </p:cNvPr>
          <p:cNvGrpSpPr/>
          <p:nvPr/>
        </p:nvGrpSpPr>
        <p:grpSpPr>
          <a:xfrm>
            <a:off x="7779012" y="1726124"/>
            <a:ext cx="4130698" cy="3436786"/>
            <a:chOff x="7949342" y="1551958"/>
            <a:chExt cx="4130698" cy="3436786"/>
          </a:xfrm>
        </p:grpSpPr>
        <p:pic>
          <p:nvPicPr>
            <p:cNvPr id="6" name="Google Shape;270;p11" descr="A diagram of a diagram&#10;&#10;Description automatically generated">
              <a:extLst>
                <a:ext uri="{FF2B5EF4-FFF2-40B4-BE49-F238E27FC236}">
                  <a16:creationId xmlns:a16="http://schemas.microsoft.com/office/drawing/2014/main" id="{A48A0A55-EC81-35D5-633A-F1D7D338CC9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49342" y="1551958"/>
              <a:ext cx="4130698" cy="3098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271;p11">
              <a:extLst>
                <a:ext uri="{FF2B5EF4-FFF2-40B4-BE49-F238E27FC236}">
                  <a16:creationId xmlns:a16="http://schemas.microsoft.com/office/drawing/2014/main" id="{BF85AE74-E2A4-A3B0-52FB-ECEF820F79CD}"/>
                </a:ext>
              </a:extLst>
            </p:cNvPr>
            <p:cNvSpPr txBox="1"/>
            <p:nvPr/>
          </p:nvSpPr>
          <p:spPr>
            <a:xfrm>
              <a:off x="7956275" y="4650230"/>
              <a:ext cx="412376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ea typeface="Inter"/>
                  <a:cs typeface="Inter"/>
                  <a:sym typeface="Inter"/>
                </a:rPr>
                <a:t>Mind Map example. Source: Guthrie, (2024)</a:t>
              </a:r>
              <a:endParaRPr sz="2400" dirty="0">
                <a:latin typeface="Aptos" panose="020B0004020202020204" pitchFamily="34" charset="0"/>
              </a:endParaRPr>
            </a:p>
          </p:txBody>
        </p:sp>
      </p:grpSp>
      <p:sp>
        <p:nvSpPr>
          <p:cNvPr id="14" name="Google Shape;268;p11">
            <a:extLst>
              <a:ext uri="{FF2B5EF4-FFF2-40B4-BE49-F238E27FC236}">
                <a16:creationId xmlns:a16="http://schemas.microsoft.com/office/drawing/2014/main" id="{E8A1043C-F20B-09F8-A89A-B5050CBBD9C9}"/>
              </a:ext>
            </a:extLst>
          </p:cNvPr>
          <p:cNvSpPr txBox="1"/>
          <p:nvPr/>
        </p:nvSpPr>
        <p:spPr>
          <a:xfrm>
            <a:off x="869386" y="3098241"/>
            <a:ext cx="6692207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It consists of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guidelines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,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facilitation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 material and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resources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 ensuring:</a:t>
            </a:r>
            <a:endParaRPr sz="2200" dirty="0">
              <a:latin typeface="Aptos" panose="020B0004020202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Systemic transnational collaboration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between the Network’s Nodes</a:t>
            </a:r>
            <a:endParaRPr sz="2200" dirty="0">
              <a:latin typeface="Aptos" panose="020B0004020202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Inclusive and participatory approach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during the Network’s activities</a:t>
            </a:r>
            <a:endParaRPr sz="2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B2DD3-4969-3887-9612-D795B9E9F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60A9C36-9665-81BF-F576-5E3E3D0595C2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EFDD8B-17D9-C0A1-58C5-4E9245776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6C3AFF-F035-AF71-A399-A9209D8A13CA}"/>
              </a:ext>
            </a:extLst>
          </p:cNvPr>
          <p:cNvSpPr txBox="1"/>
          <p:nvPr/>
        </p:nvSpPr>
        <p:spPr>
          <a:xfrm>
            <a:off x="300991" y="1309582"/>
            <a:ext cx="6957060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100" noProof="0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Integrated planning should be promoted both in research and practice</a:t>
            </a:r>
            <a:r>
              <a:rPr lang="en-GB" sz="2100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- Bringing different actors, methods and disciplines together 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100" noProof="0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A network addressing Integrated Planning is now absent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100" noProof="0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Networking people is a constant process. This initiative is the beginning for a broader endeavour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100" noProof="0" dirty="0" err="1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InPlaLabs</a:t>
            </a:r>
            <a:r>
              <a:rPr lang="en-GB" sz="2100" noProof="0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network has laid its foundations: Charter, Knowledge Hub and Participatory Guide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The articulated Charter could function as a prototype for similar initiatives in the future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Refinement is desirable through co-creation workshops; future evaluation would be also beneficial</a:t>
            </a:r>
            <a:endParaRPr lang="el-GR" sz="2100" noProof="0" dirty="0"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79A7D-4542-62DA-DC11-F5777ED8B7FD}"/>
              </a:ext>
            </a:extLst>
          </p:cNvPr>
          <p:cNvSpPr txBox="1"/>
          <p:nvPr/>
        </p:nvSpPr>
        <p:spPr>
          <a:xfrm>
            <a:off x="8120760" y="5142012"/>
            <a:ext cx="4307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noProof="0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100++ members have joined </a:t>
            </a:r>
          </a:p>
        </p:txBody>
      </p:sp>
      <p:pic>
        <p:nvPicPr>
          <p:cNvPr id="11" name="Εικόνα 4">
            <a:extLst>
              <a:ext uri="{FF2B5EF4-FFF2-40B4-BE49-F238E27FC236}">
                <a16:creationId xmlns:a16="http://schemas.microsoft.com/office/drawing/2014/main" id="{9E51BCFD-EF9C-3E9F-AFB3-82FDBB7C7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4551075"/>
            <a:ext cx="533400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813517-A21F-403E-8A7E-5414DB29DC65}"/>
              </a:ext>
            </a:extLst>
          </p:cNvPr>
          <p:cNvSpPr txBox="1"/>
          <p:nvPr/>
        </p:nvSpPr>
        <p:spPr>
          <a:xfrm>
            <a:off x="7833360" y="1918752"/>
            <a:ext cx="3893820" cy="2314039"/>
          </a:xfrm>
          <a:prstGeom prst="snip2DiagRect">
            <a:avLst/>
          </a:prstGeom>
          <a:solidFill>
            <a:srgbClr val="5C93B1">
              <a:alpha val="3490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noProof="0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Let’s organise!</a:t>
            </a:r>
          </a:p>
        </p:txBody>
      </p:sp>
      <p:sp>
        <p:nvSpPr>
          <p:cNvPr id="13" name="Google Shape;277;p12">
            <a:extLst>
              <a:ext uri="{FF2B5EF4-FFF2-40B4-BE49-F238E27FC236}">
                <a16:creationId xmlns:a16="http://schemas.microsoft.com/office/drawing/2014/main" id="{70CD959E-6F40-3E32-C58E-20FF679A5502}"/>
              </a:ext>
            </a:extLst>
          </p:cNvPr>
          <p:cNvSpPr txBox="1"/>
          <p:nvPr/>
        </p:nvSpPr>
        <p:spPr>
          <a:xfrm>
            <a:off x="212600" y="298350"/>
            <a:ext cx="10645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Key Insights – Concluding Remarks</a:t>
            </a:r>
            <a:endParaRPr sz="24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03838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FE13F-9752-2B0F-5A46-E5C937DAB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6683339-6CEE-D553-F90B-1E000CD3B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88" y="4969896"/>
            <a:ext cx="3738022" cy="1479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3AA661-B46A-DC9C-F705-E01EFFD55A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664" y="1828800"/>
            <a:ext cx="9660671" cy="160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6000" dirty="0" err="1">
                <a:solidFill>
                  <a:srgbClr val="000F33"/>
                </a:solidFill>
                <a:latin typeface="Helvetica" pitchFamily="2" charset="0"/>
              </a:rPr>
              <a:t>Thank</a:t>
            </a:r>
            <a:r>
              <a:rPr lang="lv-LV" sz="6000" dirty="0">
                <a:solidFill>
                  <a:srgbClr val="000F33"/>
                </a:solidFill>
                <a:latin typeface="Helvetica" pitchFamily="2" charset="0"/>
              </a:rPr>
              <a:t> </a:t>
            </a:r>
            <a:r>
              <a:rPr lang="lv-LV" sz="6000" dirty="0" err="1">
                <a:solidFill>
                  <a:srgbClr val="000F33"/>
                </a:solidFill>
                <a:latin typeface="Helvetica" pitchFamily="2" charset="0"/>
              </a:rPr>
              <a:t>you</a:t>
            </a:r>
            <a:r>
              <a:rPr lang="lv-LV" sz="6000" dirty="0">
                <a:solidFill>
                  <a:srgbClr val="000F33"/>
                </a:solidFill>
                <a:latin typeface="Helvetica" pitchFamily="2" charset="0"/>
              </a:rPr>
              <a:t>!</a:t>
            </a:r>
            <a:endParaRPr sz="6000" dirty="0">
              <a:solidFill>
                <a:srgbClr val="000F33"/>
              </a:solidFill>
              <a:latin typeface="Helvetica" pitchFamily="2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C50212D-0A18-6B6C-24FE-2A75E35B8CBD}"/>
              </a:ext>
            </a:extLst>
          </p:cNvPr>
          <p:cNvSpPr/>
          <p:nvPr/>
        </p:nvSpPr>
        <p:spPr>
          <a:xfrm>
            <a:off x="0" y="4595439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Google Shape;127;p27">
            <a:extLst>
              <a:ext uri="{FF2B5EF4-FFF2-40B4-BE49-F238E27FC236}">
                <a16:creationId xmlns:a16="http://schemas.microsoft.com/office/drawing/2014/main" id="{57FCBA89-DC6C-A227-F38F-A6CE595773F0}"/>
              </a:ext>
            </a:extLst>
          </p:cNvPr>
          <p:cNvSpPr/>
          <p:nvPr/>
        </p:nvSpPr>
        <p:spPr>
          <a:xfrm>
            <a:off x="2" y="3268513"/>
            <a:ext cx="12191998" cy="107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trike="noStrike" dirty="0">
                <a:latin typeface="Aptos" panose="020B0004020202020204" pitchFamily="34" charset="0"/>
                <a:ea typeface="Roboto"/>
                <a:cs typeface="Rubik" pitchFamily="2" charset="-79"/>
                <a:sym typeface="Roboto"/>
              </a:rPr>
              <a:t>Yannis Paraskevopoulos</a:t>
            </a:r>
            <a:br>
              <a:rPr lang="en-US" sz="1600" dirty="0">
                <a:latin typeface="Aptos" panose="020B0004020202020204" pitchFamily="34" charset="0"/>
                <a:ea typeface="Arial"/>
                <a:cs typeface="Rubik" pitchFamily="2" charset="-79"/>
                <a:sym typeface="Arial"/>
              </a:rPr>
            </a:br>
            <a:r>
              <a:rPr lang="en-US" sz="2000" strike="noStrike" dirty="0">
                <a:latin typeface="Aptos" panose="020B0004020202020204" pitchFamily="34" charset="0"/>
                <a:ea typeface="Roboto"/>
                <a:cs typeface="Rubik" pitchFamily="2" charset="-79"/>
                <a:sym typeface="Roboto"/>
              </a:rPr>
              <a:t>National Technical University of Athens</a:t>
            </a:r>
            <a:br>
              <a:rPr lang="en-US" sz="1600" dirty="0">
                <a:latin typeface="Aptos" panose="020B0004020202020204" pitchFamily="34" charset="0"/>
                <a:ea typeface="Arial"/>
                <a:cs typeface="Rubik" pitchFamily="2" charset="-79"/>
                <a:sym typeface="Arial"/>
              </a:rPr>
            </a:br>
            <a:r>
              <a:rPr lang="en-US" sz="1600" dirty="0">
                <a:latin typeface="Aptos" panose="020B0004020202020204" pitchFamily="34" charset="0"/>
                <a:ea typeface="Roboto"/>
                <a:cs typeface="Rubik" pitchFamily="2" charset="-79"/>
                <a:sym typeface="Roboto"/>
              </a:rPr>
              <a:t>parask.yannis@gmail.com</a:t>
            </a:r>
            <a:endParaRPr strike="noStrike" dirty="0">
              <a:latin typeface="Aptos" panose="020B0004020202020204" pitchFamily="34" charset="0"/>
              <a:ea typeface="Arial"/>
              <a:cs typeface="Rubik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067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759EC-68E9-DD5D-0654-E2771F1C8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42;p20">
            <a:extLst>
              <a:ext uri="{FF2B5EF4-FFF2-40B4-BE49-F238E27FC236}">
                <a16:creationId xmlns:a16="http://schemas.microsoft.com/office/drawing/2014/main" id="{3FBD9699-A88E-EDBD-5E7C-BE3926CCD89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97070" y="2909658"/>
            <a:ext cx="3810049" cy="17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66D8C24-50CA-5B00-D8C6-9BE113F7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88" y="4969896"/>
            <a:ext cx="3738022" cy="1479834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A75A2A45-AC9A-F1A3-3263-6F5E1E164F28}"/>
              </a:ext>
            </a:extLst>
          </p:cNvPr>
          <p:cNvSpPr/>
          <p:nvPr/>
        </p:nvSpPr>
        <p:spPr>
          <a:xfrm>
            <a:off x="0" y="4595439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Google Shape;125;p27">
            <a:extLst>
              <a:ext uri="{FF2B5EF4-FFF2-40B4-BE49-F238E27FC236}">
                <a16:creationId xmlns:a16="http://schemas.microsoft.com/office/drawing/2014/main" id="{5A112126-F1C9-5978-0D6E-787CDF600899}"/>
              </a:ext>
            </a:extLst>
          </p:cNvPr>
          <p:cNvSpPr txBox="1"/>
          <p:nvPr/>
        </p:nvSpPr>
        <p:spPr>
          <a:xfrm>
            <a:off x="800074" y="67774"/>
            <a:ext cx="10722820" cy="15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strike="noStrike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Interested in integrated planning?... </a:t>
            </a:r>
            <a:br>
              <a:rPr lang="en-US" sz="4000" b="1" strike="noStrike" dirty="0">
                <a:latin typeface="Aptos" panose="020B0004020202020204" pitchFamily="34" charset="0"/>
                <a:ea typeface="Roboto"/>
                <a:cs typeface="Roboto"/>
                <a:sym typeface="Roboto"/>
              </a:rPr>
            </a:br>
            <a:r>
              <a:rPr lang="en-US" sz="4000" b="1" strike="noStrike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…Join our network!</a:t>
            </a:r>
            <a:endParaRPr sz="4000" b="0" strike="noStrike"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239;p20">
            <a:extLst>
              <a:ext uri="{FF2B5EF4-FFF2-40B4-BE49-F238E27FC236}">
                <a16:creationId xmlns:a16="http://schemas.microsoft.com/office/drawing/2014/main" id="{C085BDDD-105D-49A9-A204-7417B0C488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533" y="3677848"/>
            <a:ext cx="2353920" cy="49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44;p20">
            <a:extLst>
              <a:ext uri="{FF2B5EF4-FFF2-40B4-BE49-F238E27FC236}">
                <a16:creationId xmlns:a16="http://schemas.microsoft.com/office/drawing/2014/main" id="{B49982B2-4F6E-17C8-DF0F-B9752FA36B9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4472" y="1427162"/>
            <a:ext cx="1743349" cy="174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62;p21">
            <a:extLst>
              <a:ext uri="{FF2B5EF4-FFF2-40B4-BE49-F238E27FC236}">
                <a16:creationId xmlns:a16="http://schemas.microsoft.com/office/drawing/2014/main" id="{6F64E4C0-D530-AD05-99A4-5B41C1A7A34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8737" y="3553796"/>
            <a:ext cx="612159" cy="64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41;p20">
            <a:extLst>
              <a:ext uri="{FF2B5EF4-FFF2-40B4-BE49-F238E27FC236}">
                <a16:creationId xmlns:a16="http://schemas.microsoft.com/office/drawing/2014/main" id="{EFBB83D7-1735-B555-ED30-4EF12BFFCBC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65143" y="3436283"/>
            <a:ext cx="1157751" cy="818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271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1DC282-BA96-870D-E835-46E3118C2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7AA458B-54F7-BCDE-104B-808235765F0D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F351228-565C-74DC-3A22-02AB3E6A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9" name="Google Shape;279;p12">
            <a:extLst>
              <a:ext uri="{FF2B5EF4-FFF2-40B4-BE49-F238E27FC236}">
                <a16:creationId xmlns:a16="http://schemas.microsoft.com/office/drawing/2014/main" id="{70EBD11C-40C7-1E17-56E5-CD02927B9B5C}"/>
              </a:ext>
            </a:extLst>
          </p:cNvPr>
          <p:cNvSpPr txBox="1"/>
          <p:nvPr/>
        </p:nvSpPr>
        <p:spPr>
          <a:xfrm>
            <a:off x="482220" y="1239858"/>
            <a:ext cx="6957060" cy="487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InPlaLabs Theoretical Framework</a:t>
            </a:r>
            <a:endParaRPr sz="2600" dirty="0">
              <a:latin typeface="Aptos" panose="020B000402020202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InPlaLabs Methodological Resources</a:t>
            </a:r>
            <a:endParaRPr sz="2600" dirty="0">
              <a:latin typeface="Aptos" panose="020B000402020202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InPlaLabs Technical Toolkit</a:t>
            </a:r>
            <a:endParaRPr sz="2600" dirty="0">
              <a:latin typeface="Aptos" panose="020B000402020202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Participatory Planning and Design Methods: History, theory and practice.</a:t>
            </a:r>
            <a:endParaRPr sz="2600" dirty="0">
              <a:latin typeface="Aptos" panose="020B000402020202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Evidence-based planning and design: Background, methods and tools</a:t>
            </a:r>
            <a:endParaRPr sz="2600" dirty="0">
              <a:latin typeface="Aptos" panose="020B000402020202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Integrating centrality and accessibility analysis into urban design at early stages </a:t>
            </a:r>
            <a:endParaRPr sz="2600" dirty="0">
              <a:latin typeface="Aptos" panose="020B000402020202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Analytical planning-support approaches for integrated urbanism-mobility planning</a:t>
            </a:r>
            <a:endParaRPr sz="2600" dirty="0">
              <a:latin typeface="Aptos" panose="020B0004020202020204" pitchFamily="34" charset="0"/>
            </a:endParaRPr>
          </a:p>
        </p:txBody>
      </p:sp>
      <p:pic>
        <p:nvPicPr>
          <p:cNvPr id="10" name="Google Shape;280;p12">
            <a:extLst>
              <a:ext uri="{FF2B5EF4-FFF2-40B4-BE49-F238E27FC236}">
                <a16:creationId xmlns:a16="http://schemas.microsoft.com/office/drawing/2014/main" id="{898C3220-E3B3-BB27-6C79-8033F29492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2540" y="2446020"/>
            <a:ext cx="1965960" cy="196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81;p12">
            <a:extLst>
              <a:ext uri="{FF2B5EF4-FFF2-40B4-BE49-F238E27FC236}">
                <a16:creationId xmlns:a16="http://schemas.microsoft.com/office/drawing/2014/main" id="{D845C7B5-DEC0-5731-ECD3-6EC2038A32D6}"/>
              </a:ext>
            </a:extLst>
          </p:cNvPr>
          <p:cNvSpPr txBox="1"/>
          <p:nvPr/>
        </p:nvSpPr>
        <p:spPr>
          <a:xfrm>
            <a:off x="8713470" y="4557963"/>
            <a:ext cx="2324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Co-creation!</a:t>
            </a:r>
            <a:endParaRPr sz="2800" b="1" i="0" u="none" strike="noStrike" cap="none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12" name="Google Shape;238;p8">
            <a:extLst>
              <a:ext uri="{FF2B5EF4-FFF2-40B4-BE49-F238E27FC236}">
                <a16:creationId xmlns:a16="http://schemas.microsoft.com/office/drawing/2014/main" id="{63CB5433-F0E3-E8A3-8B5B-5672B7C3B3C7}"/>
              </a:ext>
            </a:extLst>
          </p:cNvPr>
          <p:cNvSpPr txBox="1"/>
          <p:nvPr/>
        </p:nvSpPr>
        <p:spPr>
          <a:xfrm>
            <a:off x="165014" y="108146"/>
            <a:ext cx="9588585" cy="104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InPlaLabs mini-courses</a:t>
            </a:r>
            <a:b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</a:br>
            <a:r>
              <a:rPr lang="en-US" sz="26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Piloting a network activity &gt; Co-creating and Sharing knowledge</a:t>
            </a:r>
            <a:endParaRPr sz="26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243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DAEA1-C911-35AE-3691-2F2A8410D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B5323B8-2DE9-EDEA-CD3E-23F950D32E62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C6090AC-3E7D-0321-5730-88DB78CD9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10" name="Google Shape;105;p3">
            <a:extLst>
              <a:ext uri="{FF2B5EF4-FFF2-40B4-BE49-F238E27FC236}">
                <a16:creationId xmlns:a16="http://schemas.microsoft.com/office/drawing/2014/main" id="{39D475CE-053D-9537-0A18-529723A7E54D}"/>
              </a:ext>
            </a:extLst>
          </p:cNvPr>
          <p:cNvSpPr txBox="1"/>
          <p:nvPr/>
        </p:nvSpPr>
        <p:spPr>
          <a:xfrm>
            <a:off x="165014" y="317155"/>
            <a:ext cx="8528802" cy="6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Time to integrate planning!</a:t>
            </a:r>
            <a:endParaRPr sz="20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11" name="Google Shape;107;p3">
            <a:extLst>
              <a:ext uri="{FF2B5EF4-FFF2-40B4-BE49-F238E27FC236}">
                <a16:creationId xmlns:a16="http://schemas.microsoft.com/office/drawing/2014/main" id="{7AAC3B70-8285-81B2-00CF-5544750C98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0779" y="1232892"/>
            <a:ext cx="1685568" cy="168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9;p3">
            <a:extLst>
              <a:ext uri="{FF2B5EF4-FFF2-40B4-BE49-F238E27FC236}">
                <a16:creationId xmlns:a16="http://schemas.microsoft.com/office/drawing/2014/main" id="{FEFE0E85-1414-C15B-6A6B-AC6413924E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5655" y="1183362"/>
            <a:ext cx="1784628" cy="178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11;p3">
            <a:extLst>
              <a:ext uri="{FF2B5EF4-FFF2-40B4-BE49-F238E27FC236}">
                <a16:creationId xmlns:a16="http://schemas.microsoft.com/office/drawing/2014/main" id="{ABD6CB02-A52C-2072-80FF-21CB49EC9B76}"/>
              </a:ext>
            </a:extLst>
          </p:cNvPr>
          <p:cNvSpPr txBox="1"/>
          <p:nvPr/>
        </p:nvSpPr>
        <p:spPr>
          <a:xfrm>
            <a:off x="1469426" y="5480327"/>
            <a:ext cx="379599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Participatory planning</a:t>
            </a:r>
            <a:endParaRPr sz="20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4" name="Google Shape;112;p3">
            <a:extLst>
              <a:ext uri="{FF2B5EF4-FFF2-40B4-BE49-F238E27FC236}">
                <a16:creationId xmlns:a16="http://schemas.microsoft.com/office/drawing/2014/main" id="{D625A756-0472-E1BB-2B15-9AE222970B25}"/>
              </a:ext>
            </a:extLst>
          </p:cNvPr>
          <p:cNvSpPr txBox="1"/>
          <p:nvPr/>
        </p:nvSpPr>
        <p:spPr>
          <a:xfrm>
            <a:off x="6926582" y="5493959"/>
            <a:ext cx="42062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Evidence-based planning</a:t>
            </a:r>
            <a:endParaRPr sz="2800" b="1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15" name="Google Shape;113;p3">
            <a:extLst>
              <a:ext uri="{FF2B5EF4-FFF2-40B4-BE49-F238E27FC236}">
                <a16:creationId xmlns:a16="http://schemas.microsoft.com/office/drawing/2014/main" id="{DF88DE1E-2704-BDA6-E614-434663B28F7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4430" y="3649980"/>
            <a:ext cx="1623060" cy="162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4;p3">
            <a:extLst>
              <a:ext uri="{FF2B5EF4-FFF2-40B4-BE49-F238E27FC236}">
                <a16:creationId xmlns:a16="http://schemas.microsoft.com/office/drawing/2014/main" id="{C81AF902-A69E-BF69-58D2-BFAD814DD26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5655" y="3877864"/>
            <a:ext cx="1395176" cy="13951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15;p3">
            <a:extLst>
              <a:ext uri="{FF2B5EF4-FFF2-40B4-BE49-F238E27FC236}">
                <a16:creationId xmlns:a16="http://schemas.microsoft.com/office/drawing/2014/main" id="{CCB6BB55-C6AF-457D-A14C-C02AEBE4DC08}"/>
              </a:ext>
            </a:extLst>
          </p:cNvPr>
          <p:cNvCxnSpPr/>
          <p:nvPr/>
        </p:nvCxnSpPr>
        <p:spPr>
          <a:xfrm>
            <a:off x="4217490" y="2522220"/>
            <a:ext cx="3714930" cy="2164080"/>
          </a:xfrm>
          <a:prstGeom prst="straightConnector1">
            <a:avLst/>
          </a:prstGeom>
          <a:noFill/>
          <a:ln w="57150" cap="flat" cmpd="sng">
            <a:solidFill>
              <a:srgbClr val="1D4289">
                <a:alpha val="5451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" name="Google Shape;116;p3">
            <a:extLst>
              <a:ext uri="{FF2B5EF4-FFF2-40B4-BE49-F238E27FC236}">
                <a16:creationId xmlns:a16="http://schemas.microsoft.com/office/drawing/2014/main" id="{26E6A154-2827-1C9F-C007-D5FA3980066B}"/>
              </a:ext>
            </a:extLst>
          </p:cNvPr>
          <p:cNvCxnSpPr/>
          <p:nvPr/>
        </p:nvCxnSpPr>
        <p:spPr>
          <a:xfrm rot="10800000" flipH="1">
            <a:off x="4303034" y="2632680"/>
            <a:ext cx="3714930" cy="2164080"/>
          </a:xfrm>
          <a:prstGeom prst="straightConnector1">
            <a:avLst/>
          </a:prstGeom>
          <a:noFill/>
          <a:ln w="57150" cap="flat" cmpd="sng">
            <a:solidFill>
              <a:srgbClr val="1D4289">
                <a:alpha val="5451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9" name="Google Shape;117;p3">
            <a:extLst>
              <a:ext uri="{FF2B5EF4-FFF2-40B4-BE49-F238E27FC236}">
                <a16:creationId xmlns:a16="http://schemas.microsoft.com/office/drawing/2014/main" id="{9AB98A22-E39D-8F26-98AB-474B68672659}"/>
              </a:ext>
            </a:extLst>
          </p:cNvPr>
          <p:cNvSpPr/>
          <p:nvPr/>
        </p:nvSpPr>
        <p:spPr>
          <a:xfrm>
            <a:off x="1857225" y="2217420"/>
            <a:ext cx="664995" cy="2209800"/>
          </a:xfrm>
          <a:custGeom>
            <a:avLst/>
            <a:gdLst/>
            <a:ahLst/>
            <a:cxnLst/>
            <a:rect l="l" t="t" r="r" b="b"/>
            <a:pathLst>
              <a:path w="664995" h="2209800" extrusionOk="0">
                <a:moveTo>
                  <a:pt x="497355" y="0"/>
                </a:moveTo>
                <a:cubicBezTo>
                  <a:pt x="235735" y="410210"/>
                  <a:pt x="-25885" y="820420"/>
                  <a:pt x="2055" y="1188720"/>
                </a:cubicBezTo>
                <a:cubicBezTo>
                  <a:pt x="29995" y="1557020"/>
                  <a:pt x="347495" y="1883410"/>
                  <a:pt x="664995" y="2209800"/>
                </a:cubicBezTo>
              </a:path>
            </a:pathLst>
          </a:custGeom>
          <a:noFill/>
          <a:ln w="57150" cap="flat" cmpd="sng">
            <a:solidFill>
              <a:srgbClr val="1D4289">
                <a:alpha val="5451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18;p3">
            <a:extLst>
              <a:ext uri="{FF2B5EF4-FFF2-40B4-BE49-F238E27FC236}">
                <a16:creationId xmlns:a16="http://schemas.microsoft.com/office/drawing/2014/main" id="{7F071045-E746-3304-E8F5-741EF4454752}"/>
              </a:ext>
            </a:extLst>
          </p:cNvPr>
          <p:cNvSpPr/>
          <p:nvPr/>
        </p:nvSpPr>
        <p:spPr>
          <a:xfrm flipH="1">
            <a:off x="9892310" y="2251710"/>
            <a:ext cx="664995" cy="2209800"/>
          </a:xfrm>
          <a:custGeom>
            <a:avLst/>
            <a:gdLst/>
            <a:ahLst/>
            <a:cxnLst/>
            <a:rect l="l" t="t" r="r" b="b"/>
            <a:pathLst>
              <a:path w="664995" h="2209800" extrusionOk="0">
                <a:moveTo>
                  <a:pt x="497355" y="0"/>
                </a:moveTo>
                <a:cubicBezTo>
                  <a:pt x="235735" y="410210"/>
                  <a:pt x="-25885" y="820420"/>
                  <a:pt x="2055" y="1188720"/>
                </a:cubicBezTo>
                <a:cubicBezTo>
                  <a:pt x="29995" y="1557020"/>
                  <a:pt x="347495" y="1883410"/>
                  <a:pt x="664995" y="2209800"/>
                </a:cubicBezTo>
              </a:path>
            </a:pathLst>
          </a:custGeom>
          <a:noFill/>
          <a:ln w="57150" cap="flat" cmpd="sng">
            <a:solidFill>
              <a:srgbClr val="1D4289">
                <a:alpha val="5451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08;p3">
            <a:extLst>
              <a:ext uri="{FF2B5EF4-FFF2-40B4-BE49-F238E27FC236}">
                <a16:creationId xmlns:a16="http://schemas.microsoft.com/office/drawing/2014/main" id="{F32BD172-446D-D9FC-A664-5607D3C9518E}"/>
              </a:ext>
            </a:extLst>
          </p:cNvPr>
          <p:cNvSpPr txBox="1"/>
          <p:nvPr/>
        </p:nvSpPr>
        <p:spPr>
          <a:xfrm>
            <a:off x="2594430" y="2851083"/>
            <a:ext cx="15563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Mobility</a:t>
            </a:r>
            <a:endParaRPr sz="2800" b="1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22" name="Google Shape;110;p3">
            <a:extLst>
              <a:ext uri="{FF2B5EF4-FFF2-40B4-BE49-F238E27FC236}">
                <a16:creationId xmlns:a16="http://schemas.microsoft.com/office/drawing/2014/main" id="{458C0192-3447-0D94-61EC-2554171FFB2D}"/>
              </a:ext>
            </a:extLst>
          </p:cNvPr>
          <p:cNvSpPr txBox="1"/>
          <p:nvPr/>
        </p:nvSpPr>
        <p:spPr>
          <a:xfrm>
            <a:off x="8075655" y="2977452"/>
            <a:ext cx="18166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Urbanism</a:t>
            </a:r>
            <a:endParaRPr sz="2800" b="1" i="0" u="none" strike="noStrike" cap="none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79354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54F6A-518B-6A24-9244-59F154382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4C5459A-24B7-EBFB-AC44-4EE8B01A5714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7605D27-021A-BFCC-4918-E4DD00D3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Google Shape;123;p6">
            <a:extLst>
              <a:ext uri="{FF2B5EF4-FFF2-40B4-BE49-F238E27FC236}">
                <a16:creationId xmlns:a16="http://schemas.microsoft.com/office/drawing/2014/main" id="{AADB3F78-0343-776E-D3B9-DD2A09339D05}"/>
              </a:ext>
            </a:extLst>
          </p:cNvPr>
          <p:cNvSpPr txBox="1"/>
          <p:nvPr/>
        </p:nvSpPr>
        <p:spPr>
          <a:xfrm>
            <a:off x="81195" y="208741"/>
            <a:ext cx="8437965" cy="107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What is InPlaLabs project?</a:t>
            </a:r>
            <a:b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</a:b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Towards establishing an Integrated Planning Network</a:t>
            </a:r>
            <a:endParaRPr sz="24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3" name="Google Shape;124;p6">
            <a:extLst>
              <a:ext uri="{FF2B5EF4-FFF2-40B4-BE49-F238E27FC236}">
                <a16:creationId xmlns:a16="http://schemas.microsoft.com/office/drawing/2014/main" id="{A16D33B4-727E-EB53-4C8F-62E4A99137EC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8175344" y="2779462"/>
            <a:ext cx="1463666" cy="146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5;p6">
            <a:extLst>
              <a:ext uri="{FF2B5EF4-FFF2-40B4-BE49-F238E27FC236}">
                <a16:creationId xmlns:a16="http://schemas.microsoft.com/office/drawing/2014/main" id="{B39F0B68-9A13-7AB3-C4E5-B844727DED57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829302" y="2947728"/>
            <a:ext cx="1295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6;p6">
            <a:extLst>
              <a:ext uri="{FF2B5EF4-FFF2-40B4-BE49-F238E27FC236}">
                <a16:creationId xmlns:a16="http://schemas.microsoft.com/office/drawing/2014/main" id="{5D7225B0-6169-48F4-3947-E9D7542925AE}"/>
              </a:ext>
            </a:extLst>
          </p:cNvPr>
          <p:cNvSpPr/>
          <p:nvPr/>
        </p:nvSpPr>
        <p:spPr>
          <a:xfrm>
            <a:off x="7905037" y="2490528"/>
            <a:ext cx="3409957" cy="2006600"/>
          </a:xfrm>
          <a:prstGeom prst="rect">
            <a:avLst/>
          </a:prstGeom>
          <a:noFill/>
          <a:ln w="25400" cap="flat" cmpd="sng">
            <a:solidFill>
              <a:srgbClr val="1D428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7;p6">
            <a:extLst>
              <a:ext uri="{FF2B5EF4-FFF2-40B4-BE49-F238E27FC236}">
                <a16:creationId xmlns:a16="http://schemas.microsoft.com/office/drawing/2014/main" id="{BAB0736B-0CA7-53B8-3B51-D9E70DFCAF15}"/>
              </a:ext>
            </a:extLst>
          </p:cNvPr>
          <p:cNvSpPr txBox="1"/>
          <p:nvPr/>
        </p:nvSpPr>
        <p:spPr>
          <a:xfrm>
            <a:off x="877006" y="1567198"/>
            <a:ext cx="598149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InPlaLabs aspires to develop a 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Transnational Network of multi-stakeholder Integrated Planning Labs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for knowledge co-creation on people-centric planning.</a:t>
            </a:r>
            <a:endParaRPr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9" name="Google Shape;128;p6">
            <a:extLst>
              <a:ext uri="{FF2B5EF4-FFF2-40B4-BE49-F238E27FC236}">
                <a16:creationId xmlns:a16="http://schemas.microsoft.com/office/drawing/2014/main" id="{58980FC6-3F2D-471C-A78B-FE2132C0D480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1D4289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289910" y="1648585"/>
            <a:ext cx="520971" cy="5209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29;p6">
            <a:extLst>
              <a:ext uri="{FF2B5EF4-FFF2-40B4-BE49-F238E27FC236}">
                <a16:creationId xmlns:a16="http://schemas.microsoft.com/office/drawing/2014/main" id="{3F340A26-A38C-BB7C-E2F8-6A1B8B2561AD}"/>
              </a:ext>
            </a:extLst>
          </p:cNvPr>
          <p:cNvSpPr txBox="1"/>
          <p:nvPr/>
        </p:nvSpPr>
        <p:spPr>
          <a:xfrm>
            <a:off x="877006" y="3248665"/>
            <a:ext cx="669220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Integrated Planning as a 3-fold framework:</a:t>
            </a:r>
            <a:endParaRPr sz="2000" b="1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# </a:t>
            </a:r>
            <a:r>
              <a:rPr lang="en-US" sz="2000" b="1" i="1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Discipline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-based integration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➛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 urbanism, mobility, evidence-based, participatory, analytics</a:t>
            </a:r>
            <a:endParaRPr sz="20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# </a:t>
            </a:r>
            <a:r>
              <a:rPr lang="en-US" sz="2000" b="1" i="1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Method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-based integration➛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quantitative, qualitative, participatory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# </a:t>
            </a:r>
            <a:r>
              <a:rPr lang="en-US" sz="2000" b="1" i="1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Role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-based integration➛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urban education and research, urban practice, urban policy</a:t>
            </a:r>
            <a:endParaRPr sz="20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7093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20D48-2662-DF56-7832-55E1EF1ED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278B4F58-E2E5-22B2-F57C-3FE3AE109709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E000AD3-4300-33B8-B73C-A789F93C6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2" name="Google Shape;137;p4">
            <a:extLst>
              <a:ext uri="{FF2B5EF4-FFF2-40B4-BE49-F238E27FC236}">
                <a16:creationId xmlns:a16="http://schemas.microsoft.com/office/drawing/2014/main" id="{E82455D0-9804-2997-7D95-0B6B8781125B}"/>
              </a:ext>
            </a:extLst>
          </p:cNvPr>
          <p:cNvSpPr txBox="1"/>
          <p:nvPr/>
        </p:nvSpPr>
        <p:spPr>
          <a:xfrm>
            <a:off x="354265" y="1973455"/>
            <a:ext cx="5387142" cy="335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◐ InPlaLabs envisions becoming a 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network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of (diverse) “labs” working locally and internationally on people-centric integrated planning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1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&amp;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◑ InPlaLabs aspires to advance HED ecosystem knowledge for promoting truly integrated planning</a:t>
            </a:r>
            <a:endParaRPr sz="20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23" name="Google Shape;138;p4">
            <a:extLst>
              <a:ext uri="{FF2B5EF4-FFF2-40B4-BE49-F238E27FC236}">
                <a16:creationId xmlns:a16="http://schemas.microsoft.com/office/drawing/2014/main" id="{C411ED44-7874-C598-FA61-61A9166518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1312" y="1471635"/>
            <a:ext cx="1155700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9;p4">
            <a:extLst>
              <a:ext uri="{FF2B5EF4-FFF2-40B4-BE49-F238E27FC236}">
                <a16:creationId xmlns:a16="http://schemas.microsoft.com/office/drawing/2014/main" id="{1970F390-7B26-A256-1146-5AFCB4FE7C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6813" y="1527819"/>
            <a:ext cx="1043332" cy="104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40;p4">
            <a:extLst>
              <a:ext uri="{FF2B5EF4-FFF2-40B4-BE49-F238E27FC236}">
                <a16:creationId xmlns:a16="http://schemas.microsoft.com/office/drawing/2014/main" id="{55CF2634-FA00-83BC-D63F-5E24A1FC7F3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1794" y="1503127"/>
            <a:ext cx="940657" cy="94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41;p4">
            <a:extLst>
              <a:ext uri="{FF2B5EF4-FFF2-40B4-BE49-F238E27FC236}">
                <a16:creationId xmlns:a16="http://schemas.microsoft.com/office/drawing/2014/main" id="{A8D635F4-4488-66B5-C5EA-9609807CC3F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2580" y="3641066"/>
            <a:ext cx="1313163" cy="131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42;p4">
            <a:extLst>
              <a:ext uri="{FF2B5EF4-FFF2-40B4-BE49-F238E27FC236}">
                <a16:creationId xmlns:a16="http://schemas.microsoft.com/office/drawing/2014/main" id="{D2F87B57-7FFB-3E3A-B964-D202780EDDC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6813" y="3798529"/>
            <a:ext cx="1155700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43;p4">
            <a:extLst>
              <a:ext uri="{FF2B5EF4-FFF2-40B4-BE49-F238E27FC236}">
                <a16:creationId xmlns:a16="http://schemas.microsoft.com/office/drawing/2014/main" id="{275D8EA5-E6C9-3DB4-9700-84B0CB14D18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08051" y="395701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44;p4">
            <a:extLst>
              <a:ext uri="{FF2B5EF4-FFF2-40B4-BE49-F238E27FC236}">
                <a16:creationId xmlns:a16="http://schemas.microsoft.com/office/drawing/2014/main" id="{928AD4B6-26FE-110A-9590-A7756EB7C290}"/>
              </a:ext>
            </a:extLst>
          </p:cNvPr>
          <p:cNvSpPr txBox="1"/>
          <p:nvPr/>
        </p:nvSpPr>
        <p:spPr>
          <a:xfrm>
            <a:off x="5927866" y="2696586"/>
            <a:ext cx="218014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Systemic transnational </a:t>
            </a:r>
            <a:r>
              <a:rPr lang="en-US" sz="1600" b="1" i="1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collaboration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 between different Labs</a:t>
            </a: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30" name="Google Shape;145;p4">
            <a:extLst>
              <a:ext uri="{FF2B5EF4-FFF2-40B4-BE49-F238E27FC236}">
                <a16:creationId xmlns:a16="http://schemas.microsoft.com/office/drawing/2014/main" id="{79AB5E23-68D3-5F7A-21D6-284E59CCA194}"/>
              </a:ext>
            </a:extLst>
          </p:cNvPr>
          <p:cNvSpPr txBox="1"/>
          <p:nvPr/>
        </p:nvSpPr>
        <p:spPr>
          <a:xfrm>
            <a:off x="8043915" y="2723451"/>
            <a:ext cx="232880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b="1" i="1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Inclusive and participatory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approach in the Network’s activities</a:t>
            </a: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31" name="Google Shape;146;p4">
            <a:extLst>
              <a:ext uri="{FF2B5EF4-FFF2-40B4-BE49-F238E27FC236}">
                <a16:creationId xmlns:a16="http://schemas.microsoft.com/office/drawing/2014/main" id="{AE25E713-9401-B3AE-1643-C474E1F03988}"/>
              </a:ext>
            </a:extLst>
          </p:cNvPr>
          <p:cNvSpPr txBox="1"/>
          <p:nvPr/>
        </p:nvSpPr>
        <p:spPr>
          <a:xfrm>
            <a:off x="10273221" y="2691208"/>
            <a:ext cx="175159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b="1" i="1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Knowledge co-creation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between various planning actors</a:t>
            </a: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32" name="Google Shape;147;p4">
            <a:extLst>
              <a:ext uri="{FF2B5EF4-FFF2-40B4-BE49-F238E27FC236}">
                <a16:creationId xmlns:a16="http://schemas.microsoft.com/office/drawing/2014/main" id="{1DD8AA39-C7D9-E8FC-BD82-F93B2CEA685C}"/>
              </a:ext>
            </a:extLst>
          </p:cNvPr>
          <p:cNvSpPr txBox="1"/>
          <p:nvPr/>
        </p:nvSpPr>
        <p:spPr>
          <a:xfrm>
            <a:off x="5927866" y="5039509"/>
            <a:ext cx="21801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b="1" i="1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Upskilling planning </a:t>
            </a: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b="1" i="1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actors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on people-centric integrated </a:t>
            </a: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planning</a:t>
            </a: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33" name="Google Shape;148;p4">
            <a:extLst>
              <a:ext uri="{FF2B5EF4-FFF2-40B4-BE49-F238E27FC236}">
                <a16:creationId xmlns:a16="http://schemas.microsoft.com/office/drawing/2014/main" id="{F4572D8F-5629-842E-6491-6D66B2F306FA}"/>
              </a:ext>
            </a:extLst>
          </p:cNvPr>
          <p:cNvSpPr txBox="1"/>
          <p:nvPr/>
        </p:nvSpPr>
        <p:spPr>
          <a:xfrm>
            <a:off x="8378307" y="5158548"/>
            <a:ext cx="18457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Cultivating an </a:t>
            </a:r>
            <a:r>
              <a:rPr lang="en-US" sz="1600" b="1" i="1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Integrated planning culture</a:t>
            </a: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34" name="Google Shape;149;p4">
            <a:extLst>
              <a:ext uri="{FF2B5EF4-FFF2-40B4-BE49-F238E27FC236}">
                <a16:creationId xmlns:a16="http://schemas.microsoft.com/office/drawing/2014/main" id="{327D4ABC-D446-1077-E401-78EE0FCDD8CC}"/>
              </a:ext>
            </a:extLst>
          </p:cNvPr>
          <p:cNvSpPr txBox="1"/>
          <p:nvPr/>
        </p:nvSpPr>
        <p:spPr>
          <a:xfrm>
            <a:off x="10209897" y="5158548"/>
            <a:ext cx="198210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b="1" i="1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A long-term hub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bringing together different stakeholders</a:t>
            </a: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35" name="Google Shape;123;p6">
            <a:extLst>
              <a:ext uri="{FF2B5EF4-FFF2-40B4-BE49-F238E27FC236}">
                <a16:creationId xmlns:a16="http://schemas.microsoft.com/office/drawing/2014/main" id="{A21A5DE1-0B44-BA8B-310B-FB5F377C2966}"/>
              </a:ext>
            </a:extLst>
          </p:cNvPr>
          <p:cNvSpPr txBox="1"/>
          <p:nvPr/>
        </p:nvSpPr>
        <p:spPr>
          <a:xfrm>
            <a:off x="81195" y="208741"/>
            <a:ext cx="8437965" cy="107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Visions and objectives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Towards establishing an Integrated Planning Network</a:t>
            </a:r>
            <a:endParaRPr sz="24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21175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47CE7-603E-2597-F9C9-0F443950F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890F0408-9C23-3020-7969-3569B1A3E498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0030780-C7C9-124D-C337-979230E60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grpSp>
        <p:nvGrpSpPr>
          <p:cNvPr id="65" name="Google Shape;155;p16">
            <a:extLst>
              <a:ext uri="{FF2B5EF4-FFF2-40B4-BE49-F238E27FC236}">
                <a16:creationId xmlns:a16="http://schemas.microsoft.com/office/drawing/2014/main" id="{BC2F3FE0-14E0-7E05-768A-2717161C5E11}"/>
              </a:ext>
            </a:extLst>
          </p:cNvPr>
          <p:cNvGrpSpPr/>
          <p:nvPr/>
        </p:nvGrpSpPr>
        <p:grpSpPr>
          <a:xfrm>
            <a:off x="5154932" y="-3981"/>
            <a:ext cx="7037067" cy="5261782"/>
            <a:chOff x="3117355" y="-33603"/>
            <a:chExt cx="6084247" cy="4549336"/>
          </a:xfrm>
        </p:grpSpPr>
        <p:sp>
          <p:nvSpPr>
            <p:cNvPr id="66" name="Google Shape;156;p16">
              <a:extLst>
                <a:ext uri="{FF2B5EF4-FFF2-40B4-BE49-F238E27FC236}">
                  <a16:creationId xmlns:a16="http://schemas.microsoft.com/office/drawing/2014/main" id="{B2DBC2AC-4E95-4249-2BA1-C1EC74526977}"/>
                </a:ext>
              </a:extLst>
            </p:cNvPr>
            <p:cNvSpPr/>
            <p:nvPr/>
          </p:nvSpPr>
          <p:spPr>
            <a:xfrm>
              <a:off x="5709811" y="2172878"/>
              <a:ext cx="237477" cy="119327"/>
            </a:xfrm>
            <a:custGeom>
              <a:avLst/>
              <a:gdLst/>
              <a:ahLst/>
              <a:cxnLst/>
              <a:rect l="l" t="t" r="r" b="b"/>
              <a:pathLst>
                <a:path w="104" h="54" extrusionOk="0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7" name="Google Shape;157;p16">
              <a:extLst>
                <a:ext uri="{FF2B5EF4-FFF2-40B4-BE49-F238E27FC236}">
                  <a16:creationId xmlns:a16="http://schemas.microsoft.com/office/drawing/2014/main" id="{E34760E7-9E83-E4B4-F861-9E8472E3F4E3}"/>
                </a:ext>
              </a:extLst>
            </p:cNvPr>
            <p:cNvSpPr/>
            <p:nvPr/>
          </p:nvSpPr>
          <p:spPr>
            <a:xfrm>
              <a:off x="5951686" y="3592015"/>
              <a:ext cx="171511" cy="172598"/>
            </a:xfrm>
            <a:custGeom>
              <a:avLst/>
              <a:gdLst/>
              <a:ahLst/>
              <a:cxnLst/>
              <a:rect l="l" t="t" r="r" b="b"/>
              <a:pathLst>
                <a:path w="75" h="78" extrusionOk="0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8" name="Google Shape;158;p16">
              <a:extLst>
                <a:ext uri="{FF2B5EF4-FFF2-40B4-BE49-F238E27FC236}">
                  <a16:creationId xmlns:a16="http://schemas.microsoft.com/office/drawing/2014/main" id="{5A9CE791-BFA4-604D-3CAA-F181AE25F166}"/>
                </a:ext>
              </a:extLst>
            </p:cNvPr>
            <p:cNvSpPr/>
            <p:nvPr/>
          </p:nvSpPr>
          <p:spPr>
            <a:xfrm>
              <a:off x="5900013" y="3680445"/>
              <a:ext cx="193500" cy="353719"/>
            </a:xfrm>
            <a:custGeom>
              <a:avLst/>
              <a:gdLst/>
              <a:ahLst/>
              <a:cxnLst/>
              <a:rect l="l" t="t" r="r" b="b"/>
              <a:pathLst>
                <a:path w="85" h="160" extrusionOk="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9" name="Google Shape;159;p16">
              <a:extLst>
                <a:ext uri="{FF2B5EF4-FFF2-40B4-BE49-F238E27FC236}">
                  <a16:creationId xmlns:a16="http://schemas.microsoft.com/office/drawing/2014/main" id="{50410CD1-DAC7-F591-51CE-AD59BBFC9AED}"/>
                </a:ext>
              </a:extLst>
            </p:cNvPr>
            <p:cNvSpPr/>
            <p:nvPr/>
          </p:nvSpPr>
          <p:spPr>
            <a:xfrm>
              <a:off x="5900013" y="3680445"/>
              <a:ext cx="193500" cy="353719"/>
            </a:xfrm>
            <a:custGeom>
              <a:avLst/>
              <a:gdLst/>
              <a:ahLst/>
              <a:cxnLst/>
              <a:rect l="l" t="t" r="r" b="b"/>
              <a:pathLst>
                <a:path w="85" h="160" extrusionOk="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0" name="Google Shape;160;p16">
              <a:extLst>
                <a:ext uri="{FF2B5EF4-FFF2-40B4-BE49-F238E27FC236}">
                  <a16:creationId xmlns:a16="http://schemas.microsoft.com/office/drawing/2014/main" id="{F181635D-D541-57FF-FCFF-82D125B76AC6}"/>
                </a:ext>
              </a:extLst>
            </p:cNvPr>
            <p:cNvSpPr/>
            <p:nvPr/>
          </p:nvSpPr>
          <p:spPr>
            <a:xfrm>
              <a:off x="5810959" y="3583492"/>
              <a:ext cx="177008" cy="196037"/>
            </a:xfrm>
            <a:custGeom>
              <a:avLst/>
              <a:gdLst/>
              <a:ahLst/>
              <a:cxnLst/>
              <a:rect l="l" t="t" r="r" b="b"/>
              <a:pathLst>
                <a:path w="78" h="89" extrusionOk="0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1" name="Google Shape;161;p16">
              <a:extLst>
                <a:ext uri="{FF2B5EF4-FFF2-40B4-BE49-F238E27FC236}">
                  <a16:creationId xmlns:a16="http://schemas.microsoft.com/office/drawing/2014/main" id="{8BDF5A01-675F-7950-002C-5CA6265C1964}"/>
                </a:ext>
              </a:extLst>
            </p:cNvPr>
            <p:cNvSpPr/>
            <p:nvPr/>
          </p:nvSpPr>
          <p:spPr>
            <a:xfrm>
              <a:off x="6017652" y="3676183"/>
              <a:ext cx="241875" cy="205626"/>
            </a:xfrm>
            <a:custGeom>
              <a:avLst/>
              <a:gdLst/>
              <a:ahLst/>
              <a:cxnLst/>
              <a:rect l="l" t="t" r="r" b="b"/>
              <a:pathLst>
                <a:path w="106" h="93" extrusionOk="0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" name="Google Shape;162;p16">
              <a:extLst>
                <a:ext uri="{FF2B5EF4-FFF2-40B4-BE49-F238E27FC236}">
                  <a16:creationId xmlns:a16="http://schemas.microsoft.com/office/drawing/2014/main" id="{5DEAB4C9-2C5D-CB54-B41A-A6A751A9AFE8}"/>
                </a:ext>
              </a:extLst>
            </p:cNvPr>
            <p:cNvSpPr/>
            <p:nvPr/>
          </p:nvSpPr>
          <p:spPr>
            <a:xfrm>
              <a:off x="5588874" y="2851550"/>
              <a:ext cx="445269" cy="240785"/>
            </a:xfrm>
            <a:custGeom>
              <a:avLst/>
              <a:gdLst/>
              <a:ahLst/>
              <a:cxnLst/>
              <a:rect l="l" t="t" r="r" b="b"/>
              <a:pathLst>
                <a:path w="195" h="109" extrusionOk="0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" name="Google Shape;163;p16">
              <a:extLst>
                <a:ext uri="{FF2B5EF4-FFF2-40B4-BE49-F238E27FC236}">
                  <a16:creationId xmlns:a16="http://schemas.microsoft.com/office/drawing/2014/main" id="{7872832D-9E8D-ED19-436C-254B1C497B14}"/>
                </a:ext>
              </a:extLst>
            </p:cNvPr>
            <p:cNvSpPr/>
            <p:nvPr/>
          </p:nvSpPr>
          <p:spPr>
            <a:xfrm>
              <a:off x="5320613" y="3211661"/>
              <a:ext cx="266062" cy="194972"/>
            </a:xfrm>
            <a:custGeom>
              <a:avLst/>
              <a:gdLst/>
              <a:ahLst/>
              <a:cxnLst/>
              <a:rect l="l" t="t" r="r" b="b"/>
              <a:pathLst>
                <a:path w="117" h="88" extrusionOk="0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" name="Google Shape;164;p16">
              <a:extLst>
                <a:ext uri="{FF2B5EF4-FFF2-40B4-BE49-F238E27FC236}">
                  <a16:creationId xmlns:a16="http://schemas.microsoft.com/office/drawing/2014/main" id="{96FB4FC3-3C15-4D4A-6B04-BD8004B61360}"/>
                </a:ext>
              </a:extLst>
            </p:cNvPr>
            <p:cNvSpPr/>
            <p:nvPr/>
          </p:nvSpPr>
          <p:spPr>
            <a:xfrm>
              <a:off x="5338204" y="3253212"/>
              <a:ext cx="517832" cy="466653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" name="Google Shape;165;p16">
              <a:extLst>
                <a:ext uri="{FF2B5EF4-FFF2-40B4-BE49-F238E27FC236}">
                  <a16:creationId xmlns:a16="http://schemas.microsoft.com/office/drawing/2014/main" id="{B961973D-D625-28B9-4CA9-7B4213CB2347}"/>
                </a:ext>
              </a:extLst>
            </p:cNvPr>
            <p:cNvSpPr/>
            <p:nvPr/>
          </p:nvSpPr>
          <p:spPr>
            <a:xfrm>
              <a:off x="7316079" y="4213154"/>
              <a:ext cx="216588" cy="121458"/>
            </a:xfrm>
            <a:custGeom>
              <a:avLst/>
              <a:gdLst/>
              <a:ahLst/>
              <a:cxnLst/>
              <a:rect l="l" t="t" r="r" b="b"/>
              <a:pathLst>
                <a:path w="95" h="55" extrusionOk="0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solidFill>
              <a:srgbClr val="1D4289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" name="Google Shape;166;p16">
              <a:extLst>
                <a:ext uri="{FF2B5EF4-FFF2-40B4-BE49-F238E27FC236}">
                  <a16:creationId xmlns:a16="http://schemas.microsoft.com/office/drawing/2014/main" id="{529E14E3-8EDF-04F9-453F-FF7C58955496}"/>
                </a:ext>
              </a:extLst>
            </p:cNvPr>
            <p:cNvSpPr/>
            <p:nvPr/>
          </p:nvSpPr>
          <p:spPr>
            <a:xfrm>
              <a:off x="5794468" y="3262801"/>
              <a:ext cx="424380" cy="437887"/>
            </a:xfrm>
            <a:custGeom>
              <a:avLst/>
              <a:gdLst/>
              <a:ahLst/>
              <a:cxnLst/>
              <a:rect l="l" t="t" r="r" b="b"/>
              <a:pathLst>
                <a:path w="186" h="198" extrusionOk="0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" name="Google Shape;167;p16">
              <a:extLst>
                <a:ext uri="{FF2B5EF4-FFF2-40B4-BE49-F238E27FC236}">
                  <a16:creationId xmlns:a16="http://schemas.microsoft.com/office/drawing/2014/main" id="{85B11B1F-02B4-B9B1-A81C-7EAD72CC0F51}"/>
                </a:ext>
              </a:extLst>
            </p:cNvPr>
            <p:cNvSpPr/>
            <p:nvPr/>
          </p:nvSpPr>
          <p:spPr>
            <a:xfrm>
              <a:off x="4681844" y="3129624"/>
              <a:ext cx="394695" cy="240785"/>
            </a:xfrm>
            <a:custGeom>
              <a:avLst/>
              <a:gdLst/>
              <a:ahLst/>
              <a:cxnLst/>
              <a:rect l="l" t="t" r="r" b="b"/>
              <a:pathLst>
                <a:path w="173" h="109" extrusionOk="0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" name="Google Shape;168;p16">
              <a:extLst>
                <a:ext uri="{FF2B5EF4-FFF2-40B4-BE49-F238E27FC236}">
                  <a16:creationId xmlns:a16="http://schemas.microsoft.com/office/drawing/2014/main" id="{199455AC-3D7A-5559-19CE-9616D5A5C451}"/>
                </a:ext>
              </a:extLst>
            </p:cNvPr>
            <p:cNvSpPr/>
            <p:nvPr/>
          </p:nvSpPr>
          <p:spPr>
            <a:xfrm>
              <a:off x="5753789" y="1798916"/>
              <a:ext cx="494744" cy="296186"/>
            </a:xfrm>
            <a:custGeom>
              <a:avLst/>
              <a:gdLst/>
              <a:ahLst/>
              <a:cxnLst/>
              <a:rect l="l" t="t" r="r" b="b"/>
              <a:pathLst>
                <a:path w="217" h="134" extrusionOk="0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" name="Google Shape;169;p16">
              <a:extLst>
                <a:ext uri="{FF2B5EF4-FFF2-40B4-BE49-F238E27FC236}">
                  <a16:creationId xmlns:a16="http://schemas.microsoft.com/office/drawing/2014/main" id="{BDB93443-BA87-05E8-C622-6379AB9800B3}"/>
                </a:ext>
              </a:extLst>
            </p:cNvPr>
            <p:cNvSpPr/>
            <p:nvPr/>
          </p:nvSpPr>
          <p:spPr>
            <a:xfrm>
              <a:off x="5535002" y="3399175"/>
              <a:ext cx="359514" cy="307906"/>
            </a:xfrm>
            <a:custGeom>
              <a:avLst/>
              <a:gdLst/>
              <a:ahLst/>
              <a:cxnLst/>
              <a:rect l="l" t="t" r="r" b="b"/>
              <a:pathLst>
                <a:path w="158" h="139" extrusionOk="0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" name="Google Shape;170;p16">
              <a:extLst>
                <a:ext uri="{FF2B5EF4-FFF2-40B4-BE49-F238E27FC236}">
                  <a16:creationId xmlns:a16="http://schemas.microsoft.com/office/drawing/2014/main" id="{55BFE6DA-B34F-1382-3938-B8AD731306ED}"/>
                </a:ext>
              </a:extLst>
            </p:cNvPr>
            <p:cNvSpPr/>
            <p:nvPr/>
          </p:nvSpPr>
          <p:spPr>
            <a:xfrm>
              <a:off x="4877543" y="1947010"/>
              <a:ext cx="322133" cy="369700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1" name="Google Shape;171;p16">
              <a:extLst>
                <a:ext uri="{FF2B5EF4-FFF2-40B4-BE49-F238E27FC236}">
                  <a16:creationId xmlns:a16="http://schemas.microsoft.com/office/drawing/2014/main" id="{6A769A76-D596-F36C-97FD-82071FF3C278}"/>
                </a:ext>
              </a:extLst>
            </p:cNvPr>
            <p:cNvSpPr/>
            <p:nvPr/>
          </p:nvSpPr>
          <p:spPr>
            <a:xfrm>
              <a:off x="4518029" y="2422186"/>
              <a:ext cx="310039" cy="351588"/>
            </a:xfrm>
            <a:custGeom>
              <a:avLst/>
              <a:gdLst/>
              <a:ahLst/>
              <a:cxnLst/>
              <a:rect l="l" t="t" r="r" b="b"/>
              <a:pathLst>
                <a:path w="136" h="159" extrusionOk="0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2" name="Google Shape;172;p16">
              <a:extLst>
                <a:ext uri="{FF2B5EF4-FFF2-40B4-BE49-F238E27FC236}">
                  <a16:creationId xmlns:a16="http://schemas.microsoft.com/office/drawing/2014/main" id="{023A1C8E-74B5-8C42-C669-3953ABFE5ABF}"/>
                </a:ext>
              </a:extLst>
            </p:cNvPr>
            <p:cNvSpPr/>
            <p:nvPr/>
          </p:nvSpPr>
          <p:spPr>
            <a:xfrm>
              <a:off x="8054896" y="3267063"/>
              <a:ext cx="384801" cy="263158"/>
            </a:xfrm>
            <a:custGeom>
              <a:avLst/>
              <a:gdLst/>
              <a:ahLst/>
              <a:cxnLst/>
              <a:rect l="l" t="t" r="r" b="b"/>
              <a:pathLst>
                <a:path w="169" h="119" extrusionOk="0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3" name="Google Shape;173;p16">
              <a:extLst>
                <a:ext uri="{FF2B5EF4-FFF2-40B4-BE49-F238E27FC236}">
                  <a16:creationId xmlns:a16="http://schemas.microsoft.com/office/drawing/2014/main" id="{00DAAB23-BF22-D6CA-403F-707CD1B76741}"/>
                </a:ext>
              </a:extLst>
            </p:cNvPr>
            <p:cNvSpPr/>
            <p:nvPr/>
          </p:nvSpPr>
          <p:spPr>
            <a:xfrm>
              <a:off x="5550394" y="2957026"/>
              <a:ext cx="547516" cy="376093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4" name="Google Shape;174;p16">
              <a:extLst>
                <a:ext uri="{FF2B5EF4-FFF2-40B4-BE49-F238E27FC236}">
                  <a16:creationId xmlns:a16="http://schemas.microsoft.com/office/drawing/2014/main" id="{80686F95-6102-7705-5B48-B2094143BE49}"/>
                </a:ext>
              </a:extLst>
            </p:cNvPr>
            <p:cNvSpPr/>
            <p:nvPr/>
          </p:nvSpPr>
          <p:spPr>
            <a:xfrm>
              <a:off x="5991266" y="1973645"/>
              <a:ext cx="656360" cy="596634"/>
            </a:xfrm>
            <a:custGeom>
              <a:avLst/>
              <a:gdLst/>
              <a:ahLst/>
              <a:cxnLst/>
              <a:rect l="l" t="t" r="r" b="b"/>
              <a:pathLst>
                <a:path w="288" h="270" extrusionOk="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5" name="Google Shape;175;p16">
              <a:extLst>
                <a:ext uri="{FF2B5EF4-FFF2-40B4-BE49-F238E27FC236}">
                  <a16:creationId xmlns:a16="http://schemas.microsoft.com/office/drawing/2014/main" id="{258BF3A3-4F46-273B-A5A8-689F50C9727A}"/>
                </a:ext>
              </a:extLst>
            </p:cNvPr>
            <p:cNvSpPr/>
            <p:nvPr/>
          </p:nvSpPr>
          <p:spPr>
            <a:xfrm>
              <a:off x="6376066" y="2862204"/>
              <a:ext cx="354017" cy="336672"/>
            </a:xfrm>
            <a:custGeom>
              <a:avLst/>
              <a:gdLst/>
              <a:ahLst/>
              <a:cxnLst/>
              <a:rect l="l" t="t" r="r" b="b"/>
              <a:pathLst>
                <a:path w="155" h="152" extrusionOk="0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6" name="Google Shape;176;p16">
              <a:extLst>
                <a:ext uri="{FF2B5EF4-FFF2-40B4-BE49-F238E27FC236}">
                  <a16:creationId xmlns:a16="http://schemas.microsoft.com/office/drawing/2014/main" id="{6E9C5857-8FFB-1127-1475-A96F3107CAA8}"/>
                </a:ext>
              </a:extLst>
            </p:cNvPr>
            <p:cNvSpPr/>
            <p:nvPr/>
          </p:nvSpPr>
          <p:spPr>
            <a:xfrm>
              <a:off x="4446566" y="2676821"/>
              <a:ext cx="294647" cy="240785"/>
            </a:xfrm>
            <a:custGeom>
              <a:avLst/>
              <a:gdLst/>
              <a:ahLst/>
              <a:cxnLst/>
              <a:rect l="l" t="t" r="r" b="b"/>
              <a:pathLst>
                <a:path w="129" h="109" extrusionOk="0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7" name="Google Shape;177;p16">
              <a:extLst>
                <a:ext uri="{FF2B5EF4-FFF2-40B4-BE49-F238E27FC236}">
                  <a16:creationId xmlns:a16="http://schemas.microsoft.com/office/drawing/2014/main" id="{1B4F98C4-8530-03F1-32DE-601DE3F380D7}"/>
                </a:ext>
              </a:extLst>
            </p:cNvPr>
            <p:cNvSpPr/>
            <p:nvPr/>
          </p:nvSpPr>
          <p:spPr>
            <a:xfrm>
              <a:off x="5187582" y="2730092"/>
              <a:ext cx="547516" cy="294055"/>
            </a:xfrm>
            <a:custGeom>
              <a:avLst/>
              <a:gdLst/>
              <a:ahLst/>
              <a:cxnLst/>
              <a:rect l="l" t="t" r="r" b="b"/>
              <a:pathLst>
                <a:path w="240" h="133" extrusionOk="0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8" name="Google Shape;178;p16">
              <a:extLst>
                <a:ext uri="{FF2B5EF4-FFF2-40B4-BE49-F238E27FC236}">
                  <a16:creationId xmlns:a16="http://schemas.microsoft.com/office/drawing/2014/main" id="{65F8962A-6555-6F36-5629-6E25995996F9}"/>
                </a:ext>
              </a:extLst>
            </p:cNvPr>
            <p:cNvSpPr/>
            <p:nvPr/>
          </p:nvSpPr>
          <p:spPr>
            <a:xfrm>
              <a:off x="7687686" y="3123231"/>
              <a:ext cx="662956" cy="236523"/>
            </a:xfrm>
            <a:custGeom>
              <a:avLst/>
              <a:gdLst/>
              <a:ahLst/>
              <a:cxnLst/>
              <a:rect l="l" t="t" r="r" b="b"/>
              <a:pathLst>
                <a:path w="291" h="107" extrusionOk="0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9" name="Google Shape;179;p16">
              <a:extLst>
                <a:ext uri="{FF2B5EF4-FFF2-40B4-BE49-F238E27FC236}">
                  <a16:creationId xmlns:a16="http://schemas.microsoft.com/office/drawing/2014/main" id="{6528DE15-7669-A46D-0C1D-ADBE2A9591D1}"/>
                </a:ext>
              </a:extLst>
            </p:cNvPr>
            <p:cNvSpPr/>
            <p:nvPr/>
          </p:nvSpPr>
          <p:spPr>
            <a:xfrm>
              <a:off x="5769181" y="1991757"/>
              <a:ext cx="413386" cy="308971"/>
            </a:xfrm>
            <a:custGeom>
              <a:avLst/>
              <a:gdLst/>
              <a:ahLst/>
              <a:cxnLst/>
              <a:rect l="l" t="t" r="r" b="b"/>
              <a:pathLst>
                <a:path w="181" h="140" extrusionOk="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0" name="Google Shape;180;p16">
              <a:extLst>
                <a:ext uri="{FF2B5EF4-FFF2-40B4-BE49-F238E27FC236}">
                  <a16:creationId xmlns:a16="http://schemas.microsoft.com/office/drawing/2014/main" id="{047B0E17-4805-A984-8FED-1E67BFA7CC90}"/>
                </a:ext>
              </a:extLst>
            </p:cNvPr>
            <p:cNvSpPr/>
            <p:nvPr/>
          </p:nvSpPr>
          <p:spPr>
            <a:xfrm>
              <a:off x="5766982" y="1595422"/>
              <a:ext cx="401292" cy="265289"/>
            </a:xfrm>
            <a:custGeom>
              <a:avLst/>
              <a:gdLst/>
              <a:ahLst/>
              <a:cxnLst/>
              <a:rect l="l" t="t" r="r" b="b"/>
              <a:pathLst>
                <a:path w="176" h="120" extrusionOk="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1" name="Google Shape;181;p16">
              <a:extLst>
                <a:ext uri="{FF2B5EF4-FFF2-40B4-BE49-F238E27FC236}">
                  <a16:creationId xmlns:a16="http://schemas.microsoft.com/office/drawing/2014/main" id="{90F3F1C0-1674-2B01-43ED-6679D71A8A32}"/>
                </a:ext>
              </a:extLst>
            </p:cNvPr>
            <p:cNvSpPr/>
            <p:nvPr/>
          </p:nvSpPr>
          <p:spPr>
            <a:xfrm>
              <a:off x="6144086" y="3377866"/>
              <a:ext cx="556312" cy="405924"/>
            </a:xfrm>
            <a:custGeom>
              <a:avLst/>
              <a:gdLst/>
              <a:ahLst/>
              <a:cxnLst/>
              <a:rect l="l" t="t" r="r" b="b"/>
              <a:pathLst>
                <a:path w="244" h="184" extrusionOk="0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2" name="Google Shape;182;p16">
              <a:extLst>
                <a:ext uri="{FF2B5EF4-FFF2-40B4-BE49-F238E27FC236}">
                  <a16:creationId xmlns:a16="http://schemas.microsoft.com/office/drawing/2014/main" id="{9C925B25-782C-11D1-6C46-A87E320224CA}"/>
                </a:ext>
              </a:extLst>
            </p:cNvPr>
            <p:cNvSpPr/>
            <p:nvPr/>
          </p:nvSpPr>
          <p:spPr>
            <a:xfrm>
              <a:off x="8212115" y="3121100"/>
              <a:ext cx="622278" cy="493289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3" name="Google Shape;183;p16">
              <a:extLst>
                <a:ext uri="{FF2B5EF4-FFF2-40B4-BE49-F238E27FC236}">
                  <a16:creationId xmlns:a16="http://schemas.microsoft.com/office/drawing/2014/main" id="{7C12495D-067B-5CEB-3BD6-11489A0DBFAF}"/>
                </a:ext>
              </a:extLst>
            </p:cNvPr>
            <p:cNvSpPr/>
            <p:nvPr/>
          </p:nvSpPr>
          <p:spPr>
            <a:xfrm>
              <a:off x="4983088" y="2966615"/>
              <a:ext cx="635471" cy="313233"/>
            </a:xfrm>
            <a:custGeom>
              <a:avLst/>
              <a:gdLst/>
              <a:ahLst/>
              <a:cxnLst/>
              <a:rect l="l" t="t" r="r" b="b"/>
              <a:pathLst>
                <a:path w="279" h="142" extrusionOk="0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4" name="Google Shape;184;p16">
              <a:extLst>
                <a:ext uri="{FF2B5EF4-FFF2-40B4-BE49-F238E27FC236}">
                  <a16:creationId xmlns:a16="http://schemas.microsoft.com/office/drawing/2014/main" id="{8AE53DE1-7B77-8D21-F15E-E78CDB6E890E}"/>
                </a:ext>
              </a:extLst>
            </p:cNvPr>
            <p:cNvSpPr/>
            <p:nvPr/>
          </p:nvSpPr>
          <p:spPr>
            <a:xfrm>
              <a:off x="3808896" y="2714111"/>
              <a:ext cx="1185186" cy="1190072"/>
            </a:xfrm>
            <a:custGeom>
              <a:avLst/>
              <a:gdLst/>
              <a:ahLst/>
              <a:cxnLst/>
              <a:rect l="l" t="t" r="r" b="b"/>
              <a:pathLst>
                <a:path w="520" h="538" extrusionOk="0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5" name="Google Shape;185;p16">
              <a:extLst>
                <a:ext uri="{FF2B5EF4-FFF2-40B4-BE49-F238E27FC236}">
                  <a16:creationId xmlns:a16="http://schemas.microsoft.com/office/drawing/2014/main" id="{9EAD31D1-E822-93B1-4B63-F109E43D8E0B}"/>
                </a:ext>
              </a:extLst>
            </p:cNvPr>
            <p:cNvSpPr/>
            <p:nvPr/>
          </p:nvSpPr>
          <p:spPr>
            <a:xfrm>
              <a:off x="3247087" y="1150609"/>
              <a:ext cx="543119" cy="437887"/>
            </a:xfrm>
            <a:custGeom>
              <a:avLst/>
              <a:gdLst/>
              <a:ahLst/>
              <a:cxnLst/>
              <a:rect l="l" t="t" r="r" b="b"/>
              <a:pathLst>
                <a:path w="238" h="198" extrusionOk="0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6" name="Google Shape;186;p16">
              <a:extLst>
                <a:ext uri="{FF2B5EF4-FFF2-40B4-BE49-F238E27FC236}">
                  <a16:creationId xmlns:a16="http://schemas.microsoft.com/office/drawing/2014/main" id="{0FFCB742-B51E-2B33-4CFB-C7B0C85A79B9}"/>
                </a:ext>
              </a:extLst>
            </p:cNvPr>
            <p:cNvSpPr/>
            <p:nvPr/>
          </p:nvSpPr>
          <p:spPr>
            <a:xfrm>
              <a:off x="5322812" y="2251719"/>
              <a:ext cx="802584" cy="653101"/>
            </a:xfrm>
            <a:custGeom>
              <a:avLst/>
              <a:gdLst/>
              <a:ahLst/>
              <a:cxnLst/>
              <a:rect l="l" t="t" r="r" b="b"/>
              <a:pathLst>
                <a:path w="352" h="295" extrusionOk="0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7" name="Google Shape;187;p16">
              <a:extLst>
                <a:ext uri="{FF2B5EF4-FFF2-40B4-BE49-F238E27FC236}">
                  <a16:creationId xmlns:a16="http://schemas.microsoft.com/office/drawing/2014/main" id="{34120390-081F-1967-F9CC-A68094B89665}"/>
                </a:ext>
              </a:extLst>
            </p:cNvPr>
            <p:cNvSpPr/>
            <p:nvPr/>
          </p:nvSpPr>
          <p:spPr>
            <a:xfrm>
              <a:off x="3482366" y="2092972"/>
              <a:ext cx="378204" cy="415513"/>
            </a:xfrm>
            <a:custGeom>
              <a:avLst/>
              <a:gdLst/>
              <a:ahLst/>
              <a:cxnLst/>
              <a:rect l="l" t="t" r="r" b="b"/>
              <a:pathLst>
                <a:path w="166" h="188" extrusionOk="0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8" name="Google Shape;188;p16">
              <a:extLst>
                <a:ext uri="{FF2B5EF4-FFF2-40B4-BE49-F238E27FC236}">
                  <a16:creationId xmlns:a16="http://schemas.microsoft.com/office/drawing/2014/main" id="{98DD2316-2D71-4FDC-2290-ABA974BAF63C}"/>
                </a:ext>
              </a:extLst>
            </p:cNvPr>
            <p:cNvSpPr/>
            <p:nvPr/>
          </p:nvSpPr>
          <p:spPr>
            <a:xfrm>
              <a:off x="3117355" y="3610127"/>
              <a:ext cx="405690" cy="613681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9" name="Google Shape;189;p16">
              <a:extLst>
                <a:ext uri="{FF2B5EF4-FFF2-40B4-BE49-F238E27FC236}">
                  <a16:creationId xmlns:a16="http://schemas.microsoft.com/office/drawing/2014/main" id="{634086C4-18A8-9E4D-43CB-2F1B2D129902}"/>
                </a:ext>
              </a:extLst>
            </p:cNvPr>
            <p:cNvSpPr/>
            <p:nvPr/>
          </p:nvSpPr>
          <p:spPr>
            <a:xfrm>
              <a:off x="4704933" y="2283682"/>
              <a:ext cx="711331" cy="913063"/>
            </a:xfrm>
            <a:custGeom>
              <a:avLst/>
              <a:gdLst/>
              <a:ahLst/>
              <a:cxnLst/>
              <a:rect l="l" t="t" r="r" b="b"/>
              <a:pathLst>
                <a:path w="312" h="413" extrusionOk="0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solidFill>
              <a:srgbClr val="BFBFB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0" name="Google Shape;190;p16">
              <a:extLst>
                <a:ext uri="{FF2B5EF4-FFF2-40B4-BE49-F238E27FC236}">
                  <a16:creationId xmlns:a16="http://schemas.microsoft.com/office/drawing/2014/main" id="{1342C225-CBFA-524E-BD6E-79F54A1033C8}"/>
                </a:ext>
              </a:extLst>
            </p:cNvPr>
            <p:cNvSpPr/>
            <p:nvPr/>
          </p:nvSpPr>
          <p:spPr>
            <a:xfrm>
              <a:off x="4736816" y="3211661"/>
              <a:ext cx="1121419" cy="1240147"/>
            </a:xfrm>
            <a:custGeom>
              <a:avLst/>
              <a:gdLst/>
              <a:ahLst/>
              <a:cxnLst/>
              <a:rect l="l" t="t" r="r" b="b"/>
              <a:pathLst>
                <a:path w="492" h="561" extrusionOk="0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solidFill>
              <a:srgbClr val="1D4289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1" name="Google Shape;191;p16">
              <a:extLst>
                <a:ext uri="{FF2B5EF4-FFF2-40B4-BE49-F238E27FC236}">
                  <a16:creationId xmlns:a16="http://schemas.microsoft.com/office/drawing/2014/main" id="{E52F4DE2-9B73-7C95-00FA-C03D3BB5246D}"/>
                </a:ext>
              </a:extLst>
            </p:cNvPr>
            <p:cNvSpPr/>
            <p:nvPr/>
          </p:nvSpPr>
          <p:spPr>
            <a:xfrm>
              <a:off x="5904411" y="2909082"/>
              <a:ext cx="841064" cy="588111"/>
            </a:xfrm>
            <a:custGeom>
              <a:avLst/>
              <a:gdLst/>
              <a:ahLst/>
              <a:cxnLst/>
              <a:rect l="l" t="t" r="r" b="b"/>
              <a:pathLst>
                <a:path w="369" h="266" extrusionOk="0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2" name="Google Shape;192;p16">
              <a:extLst>
                <a:ext uri="{FF2B5EF4-FFF2-40B4-BE49-F238E27FC236}">
                  <a16:creationId xmlns:a16="http://schemas.microsoft.com/office/drawing/2014/main" id="{1CFBB160-D7AF-EE4C-3461-2776021120A3}"/>
                </a:ext>
              </a:extLst>
            </p:cNvPr>
            <p:cNvSpPr/>
            <p:nvPr/>
          </p:nvSpPr>
          <p:spPr>
            <a:xfrm>
              <a:off x="6015453" y="2278355"/>
              <a:ext cx="1400674" cy="943961"/>
            </a:xfrm>
            <a:custGeom>
              <a:avLst/>
              <a:gdLst/>
              <a:ahLst/>
              <a:cxnLst/>
              <a:rect l="l" t="t" r="r" b="b"/>
              <a:pathLst>
                <a:path w="614" h="427" extrusionOk="0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solidFill>
              <a:srgbClr val="BFBFB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3" name="Google Shape;193;p16">
              <a:extLst>
                <a:ext uri="{FF2B5EF4-FFF2-40B4-BE49-F238E27FC236}">
                  <a16:creationId xmlns:a16="http://schemas.microsoft.com/office/drawing/2014/main" id="{5DE8956C-960F-DA92-1B04-B69CC4215DC1}"/>
                </a:ext>
              </a:extLst>
            </p:cNvPr>
            <p:cNvSpPr/>
            <p:nvPr/>
          </p:nvSpPr>
          <p:spPr>
            <a:xfrm>
              <a:off x="5078738" y="538527"/>
              <a:ext cx="643167" cy="1694015"/>
            </a:xfrm>
            <a:custGeom>
              <a:avLst/>
              <a:gdLst/>
              <a:ahLst/>
              <a:cxnLst/>
              <a:rect l="l" t="t" r="r" b="b"/>
              <a:pathLst>
                <a:path w="282" h="766" extrusionOk="0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solidFill>
              <a:srgbClr val="1D4289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4" name="Google Shape;194;p16">
              <a:extLst>
                <a:ext uri="{FF2B5EF4-FFF2-40B4-BE49-F238E27FC236}">
                  <a16:creationId xmlns:a16="http://schemas.microsoft.com/office/drawing/2014/main" id="{C5A5E5BB-CC72-5119-8151-F5827921AC1C}"/>
                </a:ext>
              </a:extLst>
            </p:cNvPr>
            <p:cNvSpPr/>
            <p:nvPr/>
          </p:nvSpPr>
          <p:spPr>
            <a:xfrm>
              <a:off x="4686242" y="235948"/>
              <a:ext cx="1226964" cy="1680165"/>
            </a:xfrm>
            <a:custGeom>
              <a:avLst/>
              <a:gdLst/>
              <a:ahLst/>
              <a:cxnLst/>
              <a:rect l="l" t="t" r="r" b="b"/>
              <a:pathLst>
                <a:path w="538" h="760" extrusionOk="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5" name="Google Shape;195;p16">
              <a:extLst>
                <a:ext uri="{FF2B5EF4-FFF2-40B4-BE49-F238E27FC236}">
                  <a16:creationId xmlns:a16="http://schemas.microsoft.com/office/drawing/2014/main" id="{A6A07BE8-656F-5B78-148F-AB53CD299287}"/>
                </a:ext>
              </a:extLst>
            </p:cNvPr>
            <p:cNvSpPr/>
            <p:nvPr/>
          </p:nvSpPr>
          <p:spPr>
            <a:xfrm>
              <a:off x="5828550" y="-33603"/>
              <a:ext cx="3373052" cy="3300666"/>
            </a:xfrm>
            <a:custGeom>
              <a:avLst/>
              <a:gdLst/>
              <a:ahLst/>
              <a:cxnLst/>
              <a:rect l="l" t="t" r="r" b="b"/>
              <a:pathLst>
                <a:path w="1479" h="1493" extrusionOk="0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6" name="Google Shape;196;p16">
              <a:extLst>
                <a:ext uri="{FF2B5EF4-FFF2-40B4-BE49-F238E27FC236}">
                  <a16:creationId xmlns:a16="http://schemas.microsoft.com/office/drawing/2014/main" id="{2B5BBB4F-9AD9-98E9-AEBD-732F41CC7ED1}"/>
                </a:ext>
              </a:extLst>
            </p:cNvPr>
            <p:cNvSpPr/>
            <p:nvPr/>
          </p:nvSpPr>
          <p:spPr>
            <a:xfrm>
              <a:off x="3733036" y="1542151"/>
              <a:ext cx="664056" cy="1216708"/>
            </a:xfrm>
            <a:custGeom>
              <a:avLst/>
              <a:gdLst/>
              <a:ahLst/>
              <a:cxnLst/>
              <a:rect l="l" t="t" r="r" b="b"/>
              <a:pathLst>
                <a:path w="291" h="550" extrusionOk="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7" name="Google Shape;197;p16">
              <a:extLst>
                <a:ext uri="{FF2B5EF4-FFF2-40B4-BE49-F238E27FC236}">
                  <a16:creationId xmlns:a16="http://schemas.microsoft.com/office/drawing/2014/main" id="{ECCF62E7-4A55-D1E2-6066-527EED2C0549}"/>
                </a:ext>
              </a:extLst>
            </p:cNvPr>
            <p:cNvSpPr/>
            <p:nvPr/>
          </p:nvSpPr>
          <p:spPr>
            <a:xfrm>
              <a:off x="3278971" y="3425810"/>
              <a:ext cx="1218169" cy="970596"/>
            </a:xfrm>
            <a:custGeom>
              <a:avLst/>
              <a:gdLst/>
              <a:ahLst/>
              <a:cxnLst/>
              <a:rect l="l" t="t" r="r" b="b"/>
              <a:pathLst>
                <a:path w="534" h="439" extrusionOk="0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8" name="Google Shape;198;p16">
              <a:extLst>
                <a:ext uri="{FF2B5EF4-FFF2-40B4-BE49-F238E27FC236}">
                  <a16:creationId xmlns:a16="http://schemas.microsoft.com/office/drawing/2014/main" id="{078F5EB4-F73E-AF38-1F99-551A893C7C85}"/>
                </a:ext>
              </a:extLst>
            </p:cNvPr>
            <p:cNvSpPr/>
            <p:nvPr/>
          </p:nvSpPr>
          <p:spPr>
            <a:xfrm>
              <a:off x="5979172" y="3676183"/>
              <a:ext cx="930118" cy="839550"/>
            </a:xfrm>
            <a:custGeom>
              <a:avLst/>
              <a:gdLst/>
              <a:ahLst/>
              <a:cxnLst/>
              <a:rect l="l" t="t" r="r" b="b"/>
              <a:pathLst>
                <a:path w="408" h="380" extrusionOk="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solidFill>
              <a:srgbClr val="1D4289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9" name="Google Shape;199;p16">
              <a:extLst>
                <a:ext uri="{FF2B5EF4-FFF2-40B4-BE49-F238E27FC236}">
                  <a16:creationId xmlns:a16="http://schemas.microsoft.com/office/drawing/2014/main" id="{6A8D3EC3-8642-F9AB-30C7-DCD6D91F92F8}"/>
                </a:ext>
              </a:extLst>
            </p:cNvPr>
            <p:cNvSpPr/>
            <p:nvPr/>
          </p:nvSpPr>
          <p:spPr>
            <a:xfrm>
              <a:off x="6551975" y="3312876"/>
              <a:ext cx="1810762" cy="943961"/>
            </a:xfrm>
            <a:custGeom>
              <a:avLst/>
              <a:gdLst/>
              <a:ahLst/>
              <a:cxnLst/>
              <a:rect l="l" t="t" r="r" b="b"/>
              <a:pathLst>
                <a:path w="794" h="427" extrusionOk="0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0" name="Google Shape;200;p16">
              <a:extLst>
                <a:ext uri="{FF2B5EF4-FFF2-40B4-BE49-F238E27FC236}">
                  <a16:creationId xmlns:a16="http://schemas.microsoft.com/office/drawing/2014/main" id="{3800759B-4BBB-AE30-C2F3-89D78F001E6B}"/>
                </a:ext>
              </a:extLst>
            </p:cNvPr>
            <p:cNvSpPr/>
            <p:nvPr/>
          </p:nvSpPr>
          <p:spPr>
            <a:xfrm>
              <a:off x="5477832" y="363798"/>
              <a:ext cx="722326" cy="1278502"/>
            </a:xfrm>
            <a:custGeom>
              <a:avLst/>
              <a:gdLst/>
              <a:ahLst/>
              <a:cxnLst/>
              <a:rect l="l" t="t" r="r" b="b"/>
              <a:pathLst>
                <a:path w="317" h="578" extrusionOk="0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1" name="Google Shape;201;p16">
              <a:extLst>
                <a:ext uri="{FF2B5EF4-FFF2-40B4-BE49-F238E27FC236}">
                  <a16:creationId xmlns:a16="http://schemas.microsoft.com/office/drawing/2014/main" id="{1555A090-9151-BC60-B890-13A946B1AF01}"/>
                </a:ext>
              </a:extLst>
            </p:cNvPr>
            <p:cNvSpPr/>
            <p:nvPr/>
          </p:nvSpPr>
          <p:spPr>
            <a:xfrm>
              <a:off x="8031808" y="1593291"/>
              <a:ext cx="1169794" cy="1439380"/>
            </a:xfrm>
            <a:custGeom>
              <a:avLst/>
              <a:gdLst/>
              <a:ahLst/>
              <a:cxnLst/>
              <a:rect l="l" t="t" r="r" b="b"/>
              <a:pathLst>
                <a:path w="513" h="651" extrusionOk="0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solidFill>
              <a:srgbClr val="D0CEC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12" name="Google Shape;202;p16">
            <a:extLst>
              <a:ext uri="{FF2B5EF4-FFF2-40B4-BE49-F238E27FC236}">
                <a16:creationId xmlns:a16="http://schemas.microsoft.com/office/drawing/2014/main" id="{DCA76749-D900-2F43-ABF0-2D6B6E3A929C}"/>
              </a:ext>
            </a:extLst>
          </p:cNvPr>
          <p:cNvSpPr txBox="1"/>
          <p:nvPr/>
        </p:nvSpPr>
        <p:spPr>
          <a:xfrm>
            <a:off x="352300" y="234850"/>
            <a:ext cx="7658658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Meet the initiators of our Network</a:t>
            </a:r>
            <a:endParaRPr sz="24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cxnSp>
        <p:nvCxnSpPr>
          <p:cNvPr id="113" name="Google Shape;203;p16">
            <a:extLst>
              <a:ext uri="{FF2B5EF4-FFF2-40B4-BE49-F238E27FC236}">
                <a16:creationId xmlns:a16="http://schemas.microsoft.com/office/drawing/2014/main" id="{9830B49E-0317-FAD8-0BE2-98FBB130E614}"/>
              </a:ext>
            </a:extLst>
          </p:cNvPr>
          <p:cNvCxnSpPr/>
          <p:nvPr/>
        </p:nvCxnSpPr>
        <p:spPr>
          <a:xfrm rot="10800000">
            <a:off x="4865005" y="2115519"/>
            <a:ext cx="2588354" cy="203325"/>
          </a:xfrm>
          <a:prstGeom prst="straightConnector1">
            <a:avLst/>
          </a:prstGeom>
          <a:noFill/>
          <a:ln w="9525" cap="flat" cmpd="sng">
            <a:solidFill>
              <a:srgbClr val="1D4289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14" name="Google Shape;204;p16">
            <a:extLst>
              <a:ext uri="{FF2B5EF4-FFF2-40B4-BE49-F238E27FC236}">
                <a16:creationId xmlns:a16="http://schemas.microsoft.com/office/drawing/2014/main" id="{00F34F2B-0DBE-D66D-ED1E-4B33B6D828B3}"/>
              </a:ext>
            </a:extLst>
          </p:cNvPr>
          <p:cNvCxnSpPr>
            <a:cxnSpLocks/>
          </p:cNvCxnSpPr>
          <p:nvPr/>
        </p:nvCxnSpPr>
        <p:spPr>
          <a:xfrm rot="10800000">
            <a:off x="1670918" y="2670040"/>
            <a:ext cx="5348917" cy="1321460"/>
          </a:xfrm>
          <a:prstGeom prst="straightConnector1">
            <a:avLst/>
          </a:prstGeom>
          <a:noFill/>
          <a:ln w="9525" cap="flat" cmpd="sng">
            <a:solidFill>
              <a:srgbClr val="1D4289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15" name="Google Shape;205;p16">
            <a:extLst>
              <a:ext uri="{FF2B5EF4-FFF2-40B4-BE49-F238E27FC236}">
                <a16:creationId xmlns:a16="http://schemas.microsoft.com/office/drawing/2014/main" id="{D3CEB278-E76C-A43C-FC9F-65EF36B03B9A}"/>
              </a:ext>
            </a:extLst>
          </p:cNvPr>
          <p:cNvCxnSpPr/>
          <p:nvPr/>
        </p:nvCxnSpPr>
        <p:spPr>
          <a:xfrm rot="10800000">
            <a:off x="2407701" y="3941739"/>
            <a:ext cx="6095370" cy="827614"/>
          </a:xfrm>
          <a:prstGeom prst="straightConnector1">
            <a:avLst/>
          </a:prstGeom>
          <a:noFill/>
          <a:ln w="9525" cap="flat" cmpd="sng">
            <a:solidFill>
              <a:srgbClr val="1D428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6" name="Google Shape;206;p16">
            <a:extLst>
              <a:ext uri="{FF2B5EF4-FFF2-40B4-BE49-F238E27FC236}">
                <a16:creationId xmlns:a16="http://schemas.microsoft.com/office/drawing/2014/main" id="{F57FC341-16A6-231A-20B3-2EF9B3C91E4B}"/>
              </a:ext>
            </a:extLst>
          </p:cNvPr>
          <p:cNvCxnSpPr/>
          <p:nvPr/>
        </p:nvCxnSpPr>
        <p:spPr>
          <a:xfrm flipH="1">
            <a:off x="2848455" y="5048316"/>
            <a:ext cx="7162740" cy="635437"/>
          </a:xfrm>
          <a:prstGeom prst="straightConnector1">
            <a:avLst/>
          </a:prstGeom>
          <a:noFill/>
          <a:ln w="9525" cap="flat" cmpd="sng">
            <a:solidFill>
              <a:srgbClr val="1D4289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17" name="Google Shape;207;p16">
            <a:extLst>
              <a:ext uri="{FF2B5EF4-FFF2-40B4-BE49-F238E27FC236}">
                <a16:creationId xmlns:a16="http://schemas.microsoft.com/office/drawing/2014/main" id="{9737B95D-5867-C8C7-1B43-4E913930D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40" y="3419422"/>
            <a:ext cx="461646" cy="46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209;p16">
            <a:extLst>
              <a:ext uri="{FF2B5EF4-FFF2-40B4-BE49-F238E27FC236}">
                <a16:creationId xmlns:a16="http://schemas.microsoft.com/office/drawing/2014/main" id="{524D65BD-6D7D-FCF0-87F5-CB3FA259A4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153" y="2302457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210;p16">
            <a:extLst>
              <a:ext uri="{FF2B5EF4-FFF2-40B4-BE49-F238E27FC236}">
                <a16:creationId xmlns:a16="http://schemas.microsoft.com/office/drawing/2014/main" id="{B691D114-2361-23AD-F2C6-E5B80927B4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6802" y="1948752"/>
            <a:ext cx="10953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211;p16">
            <a:extLst>
              <a:ext uri="{FF2B5EF4-FFF2-40B4-BE49-F238E27FC236}">
                <a16:creationId xmlns:a16="http://schemas.microsoft.com/office/drawing/2014/main" id="{CE297220-C3D0-B609-331A-C4A9BBE1688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3578" y="5456382"/>
            <a:ext cx="1138712" cy="43606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212;p16">
            <a:extLst>
              <a:ext uri="{FF2B5EF4-FFF2-40B4-BE49-F238E27FC236}">
                <a16:creationId xmlns:a16="http://schemas.microsoft.com/office/drawing/2014/main" id="{03359436-2E91-CCD8-DAD9-5F33F9E00145}"/>
              </a:ext>
            </a:extLst>
          </p:cNvPr>
          <p:cNvSpPr txBox="1"/>
          <p:nvPr/>
        </p:nvSpPr>
        <p:spPr>
          <a:xfrm>
            <a:off x="352300" y="1330269"/>
            <a:ext cx="359969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Academia + Practitioners!</a:t>
            </a:r>
            <a:endParaRPr sz="2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122" name="Google Shape;208;p16">
            <a:extLst>
              <a:ext uri="{FF2B5EF4-FFF2-40B4-BE49-F238E27FC236}">
                <a16:creationId xmlns:a16="http://schemas.microsoft.com/office/drawing/2014/main" id="{B1E96D43-E8B4-E3C1-8D6C-5B72DB12519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8363" y="3914723"/>
            <a:ext cx="1411361" cy="294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74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0F28F-08F9-755B-B8AC-F965B44E2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19;p5">
            <a:extLst>
              <a:ext uri="{FF2B5EF4-FFF2-40B4-BE49-F238E27FC236}">
                <a16:creationId xmlns:a16="http://schemas.microsoft.com/office/drawing/2014/main" id="{D174E6A5-CAA0-FF64-9A9C-C34CE774485B}"/>
              </a:ext>
            </a:extLst>
          </p:cNvPr>
          <p:cNvPicPr preferRelativeResize="0"/>
          <p:nvPr/>
        </p:nvPicPr>
        <p:blipFill>
          <a:blip r:embed="rId2"/>
          <a:srcRect l="587" r="587"/>
          <a:stretch/>
        </p:blipFill>
        <p:spPr>
          <a:xfrm>
            <a:off x="3028335" y="747252"/>
            <a:ext cx="6530482" cy="59688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05D422CB-2A67-CD1A-52B1-B132D113FC4D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3AF91B-2209-C6C2-E47C-FE1DF4960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8" name="Google Shape;218;p5">
            <a:extLst>
              <a:ext uri="{FF2B5EF4-FFF2-40B4-BE49-F238E27FC236}">
                <a16:creationId xmlns:a16="http://schemas.microsoft.com/office/drawing/2014/main" id="{169F3120-68A7-A5C9-D8F8-F62F79A04661}"/>
              </a:ext>
            </a:extLst>
          </p:cNvPr>
          <p:cNvSpPr txBox="1"/>
          <p:nvPr/>
        </p:nvSpPr>
        <p:spPr>
          <a:xfrm>
            <a:off x="212600" y="298350"/>
            <a:ext cx="7496300" cy="107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Initial Network structure</a:t>
            </a:r>
            <a:b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</a:br>
            <a:r>
              <a:rPr lang="en-US" sz="24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With our Associated Partners</a:t>
            </a:r>
            <a:endParaRPr sz="24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92563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6F305-49D3-D74C-BB25-376179AD6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D5E134B6-C477-CB8B-3BC9-EAE3B500C84E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EB248D7-DD89-216E-0A0C-5D67E93E6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8" name="Google Shape;225;p7">
            <a:extLst>
              <a:ext uri="{FF2B5EF4-FFF2-40B4-BE49-F238E27FC236}">
                <a16:creationId xmlns:a16="http://schemas.microsoft.com/office/drawing/2014/main" id="{E0C54A44-577B-0027-F787-5EDE1DFCEA64}"/>
              </a:ext>
            </a:extLst>
          </p:cNvPr>
          <p:cNvSpPr txBox="1"/>
          <p:nvPr/>
        </p:nvSpPr>
        <p:spPr>
          <a:xfrm>
            <a:off x="159260" y="392429"/>
            <a:ext cx="7496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Foundations of the network!</a:t>
            </a:r>
            <a:endParaRPr sz="24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9" name="Google Shape;227;p7">
            <a:extLst>
              <a:ext uri="{FF2B5EF4-FFF2-40B4-BE49-F238E27FC236}">
                <a16:creationId xmlns:a16="http://schemas.microsoft.com/office/drawing/2014/main" id="{5408493E-4840-7581-F6C6-84F804B3B5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14" y="1577340"/>
            <a:ext cx="2865120" cy="2865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8;p7">
            <a:extLst>
              <a:ext uri="{FF2B5EF4-FFF2-40B4-BE49-F238E27FC236}">
                <a16:creationId xmlns:a16="http://schemas.microsoft.com/office/drawing/2014/main" id="{2CE23B0E-4C04-6657-6F99-79A3ACEA7F95}"/>
              </a:ext>
            </a:extLst>
          </p:cNvPr>
          <p:cNvSpPr txBox="1"/>
          <p:nvPr/>
        </p:nvSpPr>
        <p:spPr>
          <a:xfrm>
            <a:off x="1016734" y="4268403"/>
            <a:ext cx="2324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Charter</a:t>
            </a:r>
            <a:endParaRPr sz="2800" b="1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11" name="Google Shape;229;p7">
            <a:extLst>
              <a:ext uri="{FF2B5EF4-FFF2-40B4-BE49-F238E27FC236}">
                <a16:creationId xmlns:a16="http://schemas.microsoft.com/office/drawing/2014/main" id="{D2BF52EE-17CB-7083-6E11-D8509FB516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0093" y="1870401"/>
            <a:ext cx="2293620" cy="22936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30;p7">
            <a:extLst>
              <a:ext uri="{FF2B5EF4-FFF2-40B4-BE49-F238E27FC236}">
                <a16:creationId xmlns:a16="http://schemas.microsoft.com/office/drawing/2014/main" id="{F7D6D131-978C-C1AF-D810-E677F2DB9273}"/>
              </a:ext>
            </a:extLst>
          </p:cNvPr>
          <p:cNvSpPr txBox="1"/>
          <p:nvPr/>
        </p:nvSpPr>
        <p:spPr>
          <a:xfrm>
            <a:off x="5054853" y="4268402"/>
            <a:ext cx="23241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Knowledge </a:t>
            </a:r>
            <a:r>
              <a:rPr lang="en-US" sz="2800" b="1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H</a:t>
            </a: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ub</a:t>
            </a:r>
            <a:endParaRPr sz="20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3" name="Google Shape;231;p7">
            <a:extLst>
              <a:ext uri="{FF2B5EF4-FFF2-40B4-BE49-F238E27FC236}">
                <a16:creationId xmlns:a16="http://schemas.microsoft.com/office/drawing/2014/main" id="{4CD367A2-8BE8-5589-1B88-A404DADA2B93}"/>
              </a:ext>
            </a:extLst>
          </p:cNvPr>
          <p:cNvSpPr txBox="1"/>
          <p:nvPr/>
        </p:nvSpPr>
        <p:spPr>
          <a:xfrm>
            <a:off x="8826273" y="4268402"/>
            <a:ext cx="23241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Participatory guide</a:t>
            </a:r>
            <a:endParaRPr sz="20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pic>
        <p:nvPicPr>
          <p:cNvPr id="14" name="Google Shape;232;p7">
            <a:extLst>
              <a:ext uri="{FF2B5EF4-FFF2-40B4-BE49-F238E27FC236}">
                <a16:creationId xmlns:a16="http://schemas.microsoft.com/office/drawing/2014/main" id="{557C84E5-B633-A4F2-B66B-FA170AAD6E8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7072" y="2064616"/>
            <a:ext cx="2102502" cy="210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76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4A27E-56D6-A8EC-DAAF-9FAD99E0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C292AD36-2189-AEE2-014C-A5F655DFB5CE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6C5EADA-2B1A-B316-559C-B9E007FE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8" name="Google Shape;225;p7">
            <a:extLst>
              <a:ext uri="{FF2B5EF4-FFF2-40B4-BE49-F238E27FC236}">
                <a16:creationId xmlns:a16="http://schemas.microsoft.com/office/drawing/2014/main" id="{6E98EFCB-3C23-FD0C-8597-CCAF52992B18}"/>
              </a:ext>
            </a:extLst>
          </p:cNvPr>
          <p:cNvSpPr txBox="1"/>
          <p:nvPr/>
        </p:nvSpPr>
        <p:spPr>
          <a:xfrm>
            <a:off x="159260" y="392429"/>
            <a:ext cx="7496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Foundations of the network!</a:t>
            </a:r>
            <a:endParaRPr sz="24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9" name="Google Shape;227;p7">
            <a:extLst>
              <a:ext uri="{FF2B5EF4-FFF2-40B4-BE49-F238E27FC236}">
                <a16:creationId xmlns:a16="http://schemas.microsoft.com/office/drawing/2014/main" id="{850B9C2B-D505-4D3D-1D8C-A89B88D0B8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14" y="1577340"/>
            <a:ext cx="2865120" cy="2865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8;p7">
            <a:extLst>
              <a:ext uri="{FF2B5EF4-FFF2-40B4-BE49-F238E27FC236}">
                <a16:creationId xmlns:a16="http://schemas.microsoft.com/office/drawing/2014/main" id="{2A97C095-7297-E52E-1E30-3C9A5C44A7B1}"/>
              </a:ext>
            </a:extLst>
          </p:cNvPr>
          <p:cNvSpPr txBox="1"/>
          <p:nvPr/>
        </p:nvSpPr>
        <p:spPr>
          <a:xfrm>
            <a:off x="1016734" y="4268403"/>
            <a:ext cx="2324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Charter</a:t>
            </a:r>
            <a:endParaRPr sz="2800" b="1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  <p:pic>
        <p:nvPicPr>
          <p:cNvPr id="11" name="Google Shape;229;p7">
            <a:extLst>
              <a:ext uri="{FF2B5EF4-FFF2-40B4-BE49-F238E27FC236}">
                <a16:creationId xmlns:a16="http://schemas.microsoft.com/office/drawing/2014/main" id="{29AD6202-9AB7-5BA8-C2F4-33D1C8D2C6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0093" y="1870401"/>
            <a:ext cx="2293620" cy="22936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30;p7">
            <a:extLst>
              <a:ext uri="{FF2B5EF4-FFF2-40B4-BE49-F238E27FC236}">
                <a16:creationId xmlns:a16="http://schemas.microsoft.com/office/drawing/2014/main" id="{4CD2ADC7-E9FA-E5C1-257D-853BF9CF8077}"/>
              </a:ext>
            </a:extLst>
          </p:cNvPr>
          <p:cNvSpPr txBox="1"/>
          <p:nvPr/>
        </p:nvSpPr>
        <p:spPr>
          <a:xfrm>
            <a:off x="5054853" y="4268402"/>
            <a:ext cx="23241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Knowledge </a:t>
            </a:r>
            <a:r>
              <a:rPr lang="en-US" sz="2800" b="1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H</a:t>
            </a: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ub</a:t>
            </a:r>
            <a:endParaRPr sz="20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3" name="Google Shape;231;p7">
            <a:extLst>
              <a:ext uri="{FF2B5EF4-FFF2-40B4-BE49-F238E27FC236}">
                <a16:creationId xmlns:a16="http://schemas.microsoft.com/office/drawing/2014/main" id="{57D70071-E5C2-56CF-5EDB-D5E2B595DDD3}"/>
              </a:ext>
            </a:extLst>
          </p:cNvPr>
          <p:cNvSpPr txBox="1"/>
          <p:nvPr/>
        </p:nvSpPr>
        <p:spPr>
          <a:xfrm>
            <a:off x="8826273" y="4268402"/>
            <a:ext cx="23241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Participatory guide</a:t>
            </a:r>
            <a:endParaRPr sz="20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pic>
        <p:nvPicPr>
          <p:cNvPr id="14" name="Google Shape;232;p7">
            <a:extLst>
              <a:ext uri="{FF2B5EF4-FFF2-40B4-BE49-F238E27FC236}">
                <a16:creationId xmlns:a16="http://schemas.microsoft.com/office/drawing/2014/main" id="{2E01AF98-A95D-C8FC-752C-1C62C6D9C6E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7072" y="2064616"/>
            <a:ext cx="2102502" cy="21025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994878DF-74FF-4522-F404-2FF3D9152239}"/>
              </a:ext>
            </a:extLst>
          </p:cNvPr>
          <p:cNvSpPr/>
          <p:nvPr/>
        </p:nvSpPr>
        <p:spPr>
          <a:xfrm>
            <a:off x="214910" y="1422400"/>
            <a:ext cx="3997403" cy="3736340"/>
          </a:xfrm>
          <a:prstGeom prst="rect">
            <a:avLst/>
          </a:prstGeom>
          <a:noFill/>
          <a:ln w="57150" cap="flat" cmpd="sng">
            <a:solidFill>
              <a:srgbClr val="1D428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42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8EA0D-896C-721A-B7D8-9644C179C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3DA5A0A-4145-FFCB-C764-A72818F33301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>
              <a:latin typeface="Aptos" panose="020B00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51CB647-A46C-B6CE-0280-A7471373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CDC639-1B79-0B00-FF67-311B82F2E7B6}"/>
              </a:ext>
            </a:extLst>
          </p:cNvPr>
          <p:cNvSpPr txBox="1"/>
          <p:nvPr/>
        </p:nvSpPr>
        <p:spPr>
          <a:xfrm>
            <a:off x="779565" y="1242834"/>
            <a:ext cx="11239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A “charter” indicates the terms governing the operation of an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organisation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or association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(Enjolras, 2008) </a:t>
            </a:r>
            <a:endParaRPr lang="en-US" sz="1400" dirty="0"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Εικόνα 13">
            <a:extLst>
              <a:ext uri="{FF2B5EF4-FFF2-40B4-BE49-F238E27FC236}">
                <a16:creationId xmlns:a16="http://schemas.microsoft.com/office/drawing/2014/main" id="{29A837F7-B4E6-4875-691F-A839F9F6A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25" y="1172531"/>
            <a:ext cx="439635" cy="439635"/>
          </a:xfrm>
          <a:prstGeom prst="rect">
            <a:avLst/>
          </a:prstGeom>
        </p:spPr>
      </p:pic>
      <p:pic>
        <p:nvPicPr>
          <p:cNvPr id="10" name="Εικόνα 15">
            <a:extLst>
              <a:ext uri="{FF2B5EF4-FFF2-40B4-BE49-F238E27FC236}">
                <a16:creationId xmlns:a16="http://schemas.microsoft.com/office/drawing/2014/main" id="{7207F691-2FF8-758A-DEFE-9071BD819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96" y="1914307"/>
            <a:ext cx="1280160" cy="1280160"/>
          </a:xfrm>
          <a:prstGeom prst="rect">
            <a:avLst/>
          </a:prstGeom>
        </p:spPr>
      </p:pic>
      <p:sp>
        <p:nvSpPr>
          <p:cNvPr id="11" name="Google Shape;145;p4">
            <a:extLst>
              <a:ext uri="{FF2B5EF4-FFF2-40B4-BE49-F238E27FC236}">
                <a16:creationId xmlns:a16="http://schemas.microsoft.com/office/drawing/2014/main" id="{36992C26-C8A7-6316-65BB-743D0A20D886}"/>
              </a:ext>
            </a:extLst>
          </p:cNvPr>
          <p:cNvSpPr txBox="1"/>
          <p:nvPr/>
        </p:nvSpPr>
        <p:spPr>
          <a:xfrm>
            <a:off x="275593" y="3470974"/>
            <a:ext cx="30706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Inter"/>
              </a:rPr>
              <a:t>Clarity of purpose and vision</a:t>
            </a:r>
            <a:endParaRPr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  <a:sym typeface="Inter"/>
            </a:endParaRPr>
          </a:p>
        </p:txBody>
      </p:sp>
      <p:sp>
        <p:nvSpPr>
          <p:cNvPr id="12" name="Google Shape;145;p4">
            <a:extLst>
              <a:ext uri="{FF2B5EF4-FFF2-40B4-BE49-F238E27FC236}">
                <a16:creationId xmlns:a16="http://schemas.microsoft.com/office/drawing/2014/main" id="{2A6ECCF3-3CDA-1391-4517-BA90552C1579}"/>
              </a:ext>
            </a:extLst>
          </p:cNvPr>
          <p:cNvSpPr txBox="1"/>
          <p:nvPr/>
        </p:nvSpPr>
        <p:spPr>
          <a:xfrm>
            <a:off x="2948987" y="3451850"/>
            <a:ext cx="30706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Inter"/>
              </a:rPr>
              <a:t>Guidance for actions</a:t>
            </a:r>
            <a:endParaRPr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  <a:sym typeface="Inter"/>
            </a:endParaRPr>
          </a:p>
        </p:txBody>
      </p:sp>
      <p:sp>
        <p:nvSpPr>
          <p:cNvPr id="13" name="Google Shape;145;p4">
            <a:extLst>
              <a:ext uri="{FF2B5EF4-FFF2-40B4-BE49-F238E27FC236}">
                <a16:creationId xmlns:a16="http://schemas.microsoft.com/office/drawing/2014/main" id="{75186337-0990-A484-A682-E66D199F2113}"/>
              </a:ext>
            </a:extLst>
          </p:cNvPr>
          <p:cNvSpPr txBox="1"/>
          <p:nvPr/>
        </p:nvSpPr>
        <p:spPr>
          <a:xfrm>
            <a:off x="6131460" y="3470974"/>
            <a:ext cx="30706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Inter"/>
              </a:rPr>
              <a:t>Member rights and duties</a:t>
            </a:r>
            <a:endParaRPr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  <a:sym typeface="Inter"/>
            </a:endParaRPr>
          </a:p>
        </p:txBody>
      </p:sp>
      <p:sp>
        <p:nvSpPr>
          <p:cNvPr id="14" name="Google Shape;145;p4">
            <a:extLst>
              <a:ext uri="{FF2B5EF4-FFF2-40B4-BE49-F238E27FC236}">
                <a16:creationId xmlns:a16="http://schemas.microsoft.com/office/drawing/2014/main" id="{2F8E0C4F-C8C4-8BE5-F0E6-C2B5E506D3A3}"/>
              </a:ext>
            </a:extLst>
          </p:cNvPr>
          <p:cNvSpPr txBox="1"/>
          <p:nvPr/>
        </p:nvSpPr>
        <p:spPr>
          <a:xfrm>
            <a:off x="8693497" y="3470974"/>
            <a:ext cx="30706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Inter"/>
              </a:rPr>
              <a:t>Transparency</a:t>
            </a:r>
            <a:endParaRPr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  <a:sym typeface="Inter"/>
            </a:endParaRPr>
          </a:p>
        </p:txBody>
      </p:sp>
      <p:sp>
        <p:nvSpPr>
          <p:cNvPr id="15" name="Google Shape;145;p4">
            <a:extLst>
              <a:ext uri="{FF2B5EF4-FFF2-40B4-BE49-F238E27FC236}">
                <a16:creationId xmlns:a16="http://schemas.microsoft.com/office/drawing/2014/main" id="{CDBF262C-99F9-4378-D7B2-CC1B39F7DEAB}"/>
              </a:ext>
            </a:extLst>
          </p:cNvPr>
          <p:cNvSpPr txBox="1"/>
          <p:nvPr/>
        </p:nvSpPr>
        <p:spPr>
          <a:xfrm>
            <a:off x="275593" y="5685469"/>
            <a:ext cx="30706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Inter"/>
              </a:rPr>
              <a:t>Legal recognition</a:t>
            </a:r>
            <a:endParaRPr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  <a:sym typeface="Inter"/>
            </a:endParaRPr>
          </a:p>
        </p:txBody>
      </p:sp>
      <p:sp>
        <p:nvSpPr>
          <p:cNvPr id="16" name="Google Shape;145;p4">
            <a:extLst>
              <a:ext uri="{FF2B5EF4-FFF2-40B4-BE49-F238E27FC236}">
                <a16:creationId xmlns:a16="http://schemas.microsoft.com/office/drawing/2014/main" id="{9CB4CA1F-E605-1F93-0519-513D606EB1FF}"/>
              </a:ext>
            </a:extLst>
          </p:cNvPr>
          <p:cNvSpPr txBox="1"/>
          <p:nvPr/>
        </p:nvSpPr>
        <p:spPr>
          <a:xfrm>
            <a:off x="3261941" y="5685469"/>
            <a:ext cx="30706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Inter"/>
              </a:rPr>
              <a:t>Sustainability and continuity</a:t>
            </a:r>
            <a:endParaRPr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  <a:sym typeface="Inter"/>
            </a:endParaRPr>
          </a:p>
        </p:txBody>
      </p:sp>
      <p:sp>
        <p:nvSpPr>
          <p:cNvPr id="17" name="Google Shape;145;p4">
            <a:extLst>
              <a:ext uri="{FF2B5EF4-FFF2-40B4-BE49-F238E27FC236}">
                <a16:creationId xmlns:a16="http://schemas.microsoft.com/office/drawing/2014/main" id="{27E3F946-A9C9-2C26-79C1-46036DF85DEC}"/>
              </a:ext>
            </a:extLst>
          </p:cNvPr>
          <p:cNvSpPr txBox="1"/>
          <p:nvPr/>
        </p:nvSpPr>
        <p:spPr>
          <a:xfrm>
            <a:off x="6248289" y="5685469"/>
            <a:ext cx="30706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Inter"/>
              </a:rPr>
              <a:t>Credibility and trust</a:t>
            </a:r>
            <a:endParaRPr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  <a:sym typeface="Inter"/>
            </a:endParaRPr>
          </a:p>
        </p:txBody>
      </p:sp>
      <p:pic>
        <p:nvPicPr>
          <p:cNvPr id="18" name="Εικόνα 130">
            <a:extLst>
              <a:ext uri="{FF2B5EF4-FFF2-40B4-BE49-F238E27FC236}">
                <a16:creationId xmlns:a16="http://schemas.microsoft.com/office/drawing/2014/main" id="{A4D98F87-F93C-3353-9505-01D877E9D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609" y="1934515"/>
            <a:ext cx="1280160" cy="1280160"/>
          </a:xfrm>
          <a:prstGeom prst="rect">
            <a:avLst/>
          </a:prstGeom>
        </p:spPr>
      </p:pic>
      <p:pic>
        <p:nvPicPr>
          <p:cNvPr id="19" name="Εικόνα 133">
            <a:extLst>
              <a:ext uri="{FF2B5EF4-FFF2-40B4-BE49-F238E27FC236}">
                <a16:creationId xmlns:a16="http://schemas.microsoft.com/office/drawing/2014/main" id="{DCCE6C9B-5E07-1C4A-DDA7-F70ABA1DA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840" y="2130431"/>
            <a:ext cx="1064036" cy="1064036"/>
          </a:xfrm>
          <a:prstGeom prst="rect">
            <a:avLst/>
          </a:prstGeom>
        </p:spPr>
      </p:pic>
      <p:pic>
        <p:nvPicPr>
          <p:cNvPr id="20" name="Εικόνα 135">
            <a:extLst>
              <a:ext uri="{FF2B5EF4-FFF2-40B4-BE49-F238E27FC236}">
                <a16:creationId xmlns:a16="http://schemas.microsoft.com/office/drawing/2014/main" id="{EE63798E-4035-186D-3780-239A9AD86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9684" y="2222043"/>
            <a:ext cx="1064036" cy="1064036"/>
          </a:xfrm>
          <a:prstGeom prst="rect">
            <a:avLst/>
          </a:prstGeom>
        </p:spPr>
      </p:pic>
      <p:pic>
        <p:nvPicPr>
          <p:cNvPr id="21" name="Εικόνα 137">
            <a:extLst>
              <a:ext uri="{FF2B5EF4-FFF2-40B4-BE49-F238E27FC236}">
                <a16:creationId xmlns:a16="http://schemas.microsoft.com/office/drawing/2014/main" id="{2C74A94B-654B-9DDC-8619-1468089C0A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372" y="4381500"/>
            <a:ext cx="1104900" cy="1104900"/>
          </a:xfrm>
          <a:prstGeom prst="rect">
            <a:avLst/>
          </a:prstGeom>
        </p:spPr>
      </p:pic>
      <p:pic>
        <p:nvPicPr>
          <p:cNvPr id="22" name="Εικόνα 139">
            <a:extLst>
              <a:ext uri="{FF2B5EF4-FFF2-40B4-BE49-F238E27FC236}">
                <a16:creationId xmlns:a16="http://schemas.microsoft.com/office/drawing/2014/main" id="{E785B479-456C-4679-1DF0-026B13C8BD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199" y="4503420"/>
            <a:ext cx="982980" cy="982980"/>
          </a:xfrm>
          <a:prstGeom prst="rect">
            <a:avLst/>
          </a:prstGeom>
        </p:spPr>
      </p:pic>
      <p:pic>
        <p:nvPicPr>
          <p:cNvPr id="23" name="Εικόνα 141">
            <a:extLst>
              <a:ext uri="{FF2B5EF4-FFF2-40B4-BE49-F238E27FC236}">
                <a16:creationId xmlns:a16="http://schemas.microsoft.com/office/drawing/2014/main" id="{691A7EA9-C394-5664-4167-81D408B193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3396" y="4572000"/>
            <a:ext cx="914400" cy="914400"/>
          </a:xfrm>
          <a:prstGeom prst="rect">
            <a:avLst/>
          </a:prstGeom>
        </p:spPr>
      </p:pic>
      <p:sp>
        <p:nvSpPr>
          <p:cNvPr id="25" name="Google Shape;238;p8">
            <a:extLst>
              <a:ext uri="{FF2B5EF4-FFF2-40B4-BE49-F238E27FC236}">
                <a16:creationId xmlns:a16="http://schemas.microsoft.com/office/drawing/2014/main" id="{BBAE744A-DB73-444F-3CD6-D88A9791BF1B}"/>
              </a:ext>
            </a:extLst>
          </p:cNvPr>
          <p:cNvSpPr txBox="1"/>
          <p:nvPr/>
        </p:nvSpPr>
        <p:spPr>
          <a:xfrm>
            <a:off x="165015" y="108146"/>
            <a:ext cx="8528802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InPlaLabs Network Charter</a:t>
            </a:r>
            <a:br>
              <a:rPr lang="en-US" sz="40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</a:br>
            <a:r>
              <a:rPr lang="en-US" sz="2400" b="1" i="0" u="none" strike="noStrike" cap="none" dirty="0">
                <a:solidFill>
                  <a:srgbClr val="1D4289"/>
                </a:solidFill>
                <a:latin typeface="Aptos" panose="020B0004020202020204" pitchFamily="34" charset="0"/>
                <a:ea typeface="Rubik"/>
                <a:cs typeface="Rubik"/>
                <a:sym typeface="Rubik"/>
              </a:rPr>
              <a:t>Establishing the identity and the operation of the network</a:t>
            </a:r>
            <a:endParaRPr sz="2400" b="0" i="0" u="none" strike="noStrike" cap="none" dirty="0">
              <a:solidFill>
                <a:srgbClr val="1D4289"/>
              </a:solidFill>
              <a:latin typeface="Aptos" panose="020B0004020202020204" pitchFamily="34" charset="0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406763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804</Words>
  <Application>Microsoft Office PowerPoint</Application>
  <PresentationFormat>Widescreen</PresentationFormat>
  <Paragraphs>113</Paragraphs>
  <Slides>18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Aptos</vt:lpstr>
      <vt:lpstr>Helvetica</vt:lpstr>
      <vt:lpstr>Calibri Light</vt:lpstr>
      <vt:lpstr>Arial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ilayda kılıç</dc:creator>
  <cp:lastModifiedBy>Ιωαννης Παρασκευοπουλος</cp:lastModifiedBy>
  <cp:revision>32</cp:revision>
  <dcterms:created xsi:type="dcterms:W3CDTF">2025-03-20T10:04:54Z</dcterms:created>
  <dcterms:modified xsi:type="dcterms:W3CDTF">2025-07-09T05:31:20Z</dcterms:modified>
</cp:coreProperties>
</file>