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0" r:id="rId3"/>
  </p:sldMasterIdLst>
  <p:sldIdLst>
    <p:sldId id="256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67" r:id="rId14"/>
    <p:sldId id="25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2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20035"/>
    <a:srgbClr val="EE9FB3"/>
    <a:srgbClr val="5B94B0"/>
    <a:srgbClr val="000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718"/>
  </p:normalViewPr>
  <p:slideViewPr>
    <p:cSldViewPr snapToGrid="0" showGuides="1">
      <p:cViewPr varScale="1">
        <p:scale>
          <a:sx n="113" d="100"/>
          <a:sy n="113" d="100"/>
        </p:scale>
        <p:origin x="624" y="184"/>
      </p:cViewPr>
      <p:guideLst>
        <p:guide orient="horz" pos="2252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  <a:endParaRPr lang="tr-TR"/>
          </a:p>
          <a:p>
            <a:pPr lvl="1"/>
            <a:r>
              <a:rPr lang="tr-TR"/>
              <a:t>İkinci düzey</a:t>
            </a:r>
            <a:endParaRPr lang="tr-TR"/>
          </a:p>
          <a:p>
            <a:pPr lvl="2"/>
            <a:r>
              <a:rPr lang="tr-TR"/>
              <a:t>Üçüncü düzey</a:t>
            </a:r>
            <a:endParaRPr lang="tr-TR"/>
          </a:p>
          <a:p>
            <a:pPr lvl="3"/>
            <a:r>
              <a:rPr lang="tr-TR"/>
              <a:t>Dördüncü düzey</a:t>
            </a:r>
            <a:endParaRPr lang="tr-TR"/>
          </a:p>
          <a:p>
            <a:pPr lvl="4"/>
            <a:r>
              <a:rPr lang="tr-TR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6F426E-D1B3-C04F-87FE-14721FD9FC5B}" type="datetimeFigureOut">
              <a:rPr lang="tr-TR" smtClean="0"/>
            </a:fld>
            <a:endParaRPr lang="tr-TR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C2876A-0405-DE4E-8F57-B35FA1FF5C8B}" type="slidenum">
              <a:rPr lang="tr-TR" smtClean="0"/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9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9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jpe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6.png"/><Relationship Id="rId2" Type="http://schemas.openxmlformats.org/officeDocument/2006/relationships/tags" Target="../tags/tag1.xml"/><Relationship Id="rId1" Type="http://schemas.openxmlformats.org/officeDocument/2006/relationships/image" Target="../media/image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2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3200" y="304800"/>
            <a:ext cx="4043680" cy="1600840"/>
          </a:xfrm>
          <a:prstGeom prst="rect">
            <a:avLst/>
          </a:prstGeom>
        </p:spPr>
      </p:pic>
      <p:sp>
        <p:nvSpPr>
          <p:cNvPr id="11" name="Apakšvirsraksts 2"/>
          <p:cNvSpPr txBox="1">
            <a:spLocks noGrp="1"/>
          </p:cNvSpPr>
          <p:nvPr>
            <p:ph type="subTitle" sz="quarter" idx="1"/>
          </p:nvPr>
        </p:nvSpPr>
        <p:spPr>
          <a:xfrm>
            <a:off x="492612" y="2425723"/>
            <a:ext cx="11024197" cy="3611496"/>
          </a:xfrm>
          <a:prstGeom prst="rect">
            <a:avLst/>
          </a:prstGeom>
        </p:spPr>
        <p:txBody>
          <a:bodyPr/>
          <a:lstStyle>
            <a:lvl1pPr algn="l">
              <a:defRPr sz="2800">
                <a:solidFill>
                  <a:srgbClr val="FFFFFF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pPr algn="ctr"/>
            <a:r>
              <a:rPr lang="en-US" altLang="zh-CN" b="1" dirty="0">
                <a:solidFill>
                  <a:srgbClr val="000F33"/>
                </a:solidFill>
                <a:latin typeface="Aptos" panose="020B0004020202020204" pitchFamily="34" charset="0"/>
              </a:rPr>
              <a:t>Gamifying Participatory Design</a:t>
            </a:r>
            <a:endParaRPr lang="en-US" altLang="zh-CN" b="1" dirty="0">
              <a:solidFill>
                <a:srgbClr val="000F33"/>
              </a:solidFill>
              <a:latin typeface="Aptos" panose="020B0004020202020204" pitchFamily="34" charset="0"/>
            </a:endParaRPr>
          </a:p>
          <a:p>
            <a:pPr algn="ctr"/>
            <a:r>
              <a:rPr lang="en-US" altLang="zh-CN" dirty="0">
                <a:solidFill>
                  <a:srgbClr val="000F33"/>
                </a:solidFill>
                <a:latin typeface="Aptos" panose="020B0004020202020204" pitchFamily="34" charset="0"/>
              </a:rPr>
              <a:t>A Digital Platform for Urban Renewal in Gangxia Urban Village, Shenzhen</a:t>
            </a:r>
            <a:endParaRPr lang="en-US" altLang="zh-CN" dirty="0">
              <a:solidFill>
                <a:srgbClr val="000F33"/>
              </a:solidFill>
              <a:latin typeface="Aptos" panose="020B0004020202020204" pitchFamily="34" charset="0"/>
            </a:endParaRPr>
          </a:p>
          <a:p>
            <a:pPr algn="ctr"/>
            <a:endParaRPr lang="en-US" altLang="zh-CN" dirty="0">
              <a:solidFill>
                <a:srgbClr val="000F33"/>
              </a:solidFill>
              <a:latin typeface="Aptos" panose="020B0004020202020204" pitchFamily="34" charset="0"/>
            </a:endParaRPr>
          </a:p>
          <a:p>
            <a:pPr algn="ctr">
              <a:buClrTx/>
              <a:buSzTx/>
            </a:pPr>
            <a:r>
              <a:rPr lang="en-US" altLang="zh-CN" sz="2000" dirty="0">
                <a:solidFill>
                  <a:srgbClr val="000F33"/>
                </a:solidFill>
                <a:latin typeface="Aptos" panose="020B0004020202020204" pitchFamily="34" charset="0"/>
              </a:rPr>
              <a:t>Yangyang PAN</a:t>
            </a:r>
            <a:endParaRPr lang="en-US" altLang="zh-CN" sz="2000" dirty="0">
              <a:solidFill>
                <a:srgbClr val="000F33"/>
              </a:solidFill>
              <a:latin typeface="Aptos" panose="020B0004020202020204" pitchFamily="34" charset="0"/>
            </a:endParaRPr>
          </a:p>
          <a:p>
            <a:pPr algn="ctr">
              <a:buClrTx/>
              <a:buSzTx/>
            </a:pPr>
            <a:r>
              <a:rPr lang="en-US" altLang="zh-CN" sz="2000" dirty="0">
                <a:solidFill>
                  <a:srgbClr val="000F33"/>
                </a:solidFill>
                <a:latin typeface="Aptos" panose="020B0004020202020204" pitchFamily="34" charset="0"/>
              </a:rPr>
              <a:t>School of Design, Hong Kong Polytechnic University</a:t>
            </a:r>
            <a:endParaRPr lang="en-US" altLang="zh-CN" sz="2000" dirty="0">
              <a:solidFill>
                <a:srgbClr val="000F33"/>
              </a:solidFill>
              <a:latin typeface="Aptos" panose="020B0004020202020204" pitchFamily="34" charset="0"/>
            </a:endParaRPr>
          </a:p>
        </p:txBody>
      </p:sp>
      <p:sp>
        <p:nvSpPr>
          <p:cNvPr id="7" name="Dikdörtgen 6"/>
          <p:cNvSpPr/>
          <p:nvPr/>
        </p:nvSpPr>
        <p:spPr>
          <a:xfrm flipV="1">
            <a:off x="1446834" y="1484452"/>
            <a:ext cx="10745165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2" name="图片 1" descr="logo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97775" y="5965190"/>
            <a:ext cx="2353945" cy="451485"/>
          </a:xfrm>
          <a:prstGeom prst="rect">
            <a:avLst/>
          </a:prstGeom>
        </p:spPr>
      </p:pic>
      <p:pic>
        <p:nvPicPr>
          <p:cNvPr id="3" name="图片 2" descr="截屏2025-07-06 下午10.11.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475" y="5893435"/>
            <a:ext cx="1289050" cy="59499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/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rPr lang="en-US" altLang="zh-CN" sz="3600" dirty="0">
                <a:solidFill>
                  <a:srgbClr val="1D4289"/>
                </a:solidFill>
                <a:latin typeface="Aptos" panose="020B0004020202020204" pitchFamily="34" charset="0"/>
                <a:sym typeface="+mn-ea"/>
              </a:rPr>
              <a:t>Disscusion</a:t>
            </a:r>
            <a:endParaRPr lang="en-US" altLang="zh-CN"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4389120" y="244475"/>
            <a:ext cx="3539490" cy="3539490"/>
          </a:xfrm>
          <a:prstGeom prst="ellipse">
            <a:avLst/>
          </a:prstGeom>
          <a:noFill/>
          <a:ln w="38100" cap="flat" cmpd="sng">
            <a:solidFill>
              <a:srgbClr val="D20035"/>
            </a:solidFill>
            <a:prstDash val="solid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2985135" y="2549525"/>
            <a:ext cx="3539490" cy="3539490"/>
          </a:xfrm>
          <a:prstGeom prst="ellipse">
            <a:avLst/>
          </a:prstGeom>
          <a:noFill/>
          <a:ln w="38100">
            <a:solidFill>
              <a:srgbClr val="D2003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5861685" y="2549525"/>
            <a:ext cx="3539490" cy="3539490"/>
          </a:xfrm>
          <a:prstGeom prst="ellipse">
            <a:avLst/>
          </a:prstGeom>
          <a:noFill/>
          <a:ln w="38100">
            <a:solidFill>
              <a:srgbClr val="D2003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4859020" y="1263650"/>
            <a:ext cx="2473325" cy="1112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/>
              <a:t> </a:t>
            </a:r>
            <a:r>
              <a:rPr lang="tr-TR" sz="2000" b="1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Migrant tenants</a:t>
            </a:r>
            <a:endParaRPr lang="tr-TR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usability, reward, recognition</a:t>
            </a:r>
            <a:endParaRPr lang="en-US" altLang="zh-CN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88360" y="3783965"/>
            <a:ext cx="2473325" cy="15976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/>
              <a:t> </a:t>
            </a:r>
            <a:r>
              <a:rPr lang="en-US" altLang="zh-CN" sz="2000" b="1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Local landlords</a:t>
            </a:r>
            <a:endParaRPr lang="en-US" altLang="zh-CN" sz="2000" b="1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property rights, info risk</a:t>
            </a:r>
            <a:endParaRPr lang="en-US" altLang="zh-CN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6448425" y="3783965"/>
            <a:ext cx="2802255" cy="11125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/>
              <a:t> </a:t>
            </a:r>
            <a:r>
              <a:rPr lang="en-US" altLang="zh-CN" sz="2000" b="1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Government officials</a:t>
            </a:r>
            <a:endParaRPr lang="en-US" altLang="zh-CN" sz="2000" b="1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efficiency, data noise</a:t>
            </a:r>
            <a:endParaRPr lang="en-US" altLang="zh-CN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/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rPr lang="en-US" altLang="zh-CN" sz="3600" dirty="0">
                <a:solidFill>
                  <a:srgbClr val="1D4289"/>
                </a:solidFill>
                <a:latin typeface="Aptos" panose="020B0004020202020204" pitchFamily="34" charset="0"/>
              </a:rPr>
              <a:t>Conclusion</a:t>
            </a:r>
            <a:endParaRPr lang="en-US" altLang="zh-CN"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796925" y="1748790"/>
            <a:ext cx="2473325" cy="3131185"/>
          </a:xfrm>
          <a:prstGeom prst="rect">
            <a:avLst/>
          </a:prstGeom>
          <a:solidFill>
            <a:srgbClr val="D20035"/>
          </a:solidFill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tr-TR" sz="3200" b="1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Input</a:t>
            </a:r>
            <a:endParaRPr lang="en-US" altLang="tr-TR" sz="3200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b="1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Migrants: low digital literacy</a:t>
            </a: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b="1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Landlords: risk-aware</a:t>
            </a: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b="1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Officials: efficiency-driven</a:t>
            </a: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59020" y="1748790"/>
            <a:ext cx="2473325" cy="3131185"/>
          </a:xfrm>
          <a:prstGeom prst="rect">
            <a:avLst/>
          </a:prstGeom>
          <a:solidFill>
            <a:srgbClr val="5B94B0"/>
          </a:solidFill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tr-TR" sz="3200" b="1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Platform</a:t>
            </a:r>
            <a:endParaRPr lang="en-US" altLang="tr-TR" sz="3200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b="1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Trust mechanisms</a:t>
            </a: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b="1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Feedback loop</a:t>
            </a: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b="1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Adaptivity</a:t>
            </a: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8921115" y="1748790"/>
            <a:ext cx="2473325" cy="3131185"/>
          </a:xfrm>
          <a:prstGeom prst="rect">
            <a:avLst/>
          </a:prstGeom>
          <a:solidFill>
            <a:srgbClr val="000F33"/>
          </a:solidFill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tr-TR" sz="3200" b="1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Output</a:t>
            </a:r>
            <a:endParaRPr lang="en-US" altLang="tr-TR" sz="3200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b="1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Inclusive Decision-Making</a:t>
            </a: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b="1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Transparent Policy Adjustments</a:t>
            </a: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b="1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Sustainable Urban Development</a:t>
            </a:r>
            <a:endParaRPr lang="en-US" altLang="zh-CN" b="1" dirty="0" err="1">
              <a:solidFill>
                <a:schemeClr val="bg1"/>
              </a:solidFill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cxnSp>
        <p:nvCxnSpPr>
          <p:cNvPr id="7" name="直接箭头连接符 6"/>
          <p:cNvCxnSpPr/>
          <p:nvPr/>
        </p:nvCxnSpPr>
        <p:spPr>
          <a:xfrm>
            <a:off x="3270250" y="3314700"/>
            <a:ext cx="1588770" cy="0"/>
          </a:xfrm>
          <a:prstGeom prst="straightConnector1">
            <a:avLst/>
          </a:prstGeom>
          <a:ln w="63500">
            <a:solidFill>
              <a:srgbClr val="000F33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7320280" y="3314700"/>
            <a:ext cx="1588770" cy="0"/>
          </a:xfrm>
          <a:prstGeom prst="straightConnector1">
            <a:avLst/>
          </a:prstGeom>
          <a:ln w="63500">
            <a:solidFill>
              <a:srgbClr val="000F33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6988" y="4969896"/>
            <a:ext cx="3738022" cy="1479834"/>
          </a:xfrm>
          <a:prstGeom prst="rect">
            <a:avLst/>
          </a:prstGeom>
        </p:spPr>
      </p:pic>
      <p:sp>
        <p:nvSpPr>
          <p:cNvPr id="2" name="Title 1"/>
          <p:cNvSpPr txBox="1">
            <a:spLocks noGrp="1"/>
          </p:cNvSpPr>
          <p:nvPr>
            <p:ph type="title"/>
          </p:nvPr>
        </p:nvSpPr>
        <p:spPr>
          <a:xfrm>
            <a:off x="1265664" y="1828800"/>
            <a:ext cx="9660671" cy="16002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pPr>
            <a:r>
              <a:rPr lang="lv-LV" sz="6000" dirty="0" err="1">
                <a:solidFill>
                  <a:srgbClr val="000F33"/>
                </a:solidFill>
                <a:latin typeface="Helvetica" pitchFamily="2" charset="0"/>
              </a:rPr>
              <a:t>Thank</a:t>
            </a:r>
            <a:r>
              <a:rPr lang="lv-LV" sz="6000" dirty="0">
                <a:solidFill>
                  <a:srgbClr val="000F33"/>
                </a:solidFill>
                <a:latin typeface="Helvetica" pitchFamily="2" charset="0"/>
              </a:rPr>
              <a:t> </a:t>
            </a:r>
            <a:r>
              <a:rPr lang="lv-LV" sz="6000" dirty="0" err="1">
                <a:solidFill>
                  <a:srgbClr val="000F33"/>
                </a:solidFill>
                <a:latin typeface="Helvetica" pitchFamily="2" charset="0"/>
              </a:rPr>
              <a:t>you</a:t>
            </a:r>
            <a:r>
              <a:rPr lang="lv-LV" sz="6000" dirty="0">
                <a:solidFill>
                  <a:srgbClr val="000F33"/>
                </a:solidFill>
                <a:latin typeface="Helvetica" pitchFamily="2" charset="0"/>
              </a:rPr>
              <a:t>!</a:t>
            </a:r>
            <a:endParaRPr sz="6000" dirty="0">
              <a:solidFill>
                <a:srgbClr val="000F33"/>
              </a:solidFill>
              <a:latin typeface="Helvetica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0" y="4595439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文本框 24"/>
          <p:cNvSpPr txBox="1"/>
          <p:nvPr/>
        </p:nvSpPr>
        <p:spPr>
          <a:xfrm>
            <a:off x="6411595" y="1550670"/>
            <a:ext cx="2331085" cy="1757045"/>
          </a:xfrm>
          <a:prstGeom prst="rect">
            <a:avLst/>
          </a:prstGeom>
          <a:noFill/>
          <a:ln>
            <a:solidFill>
              <a:srgbClr val="5B94B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37" name="文本框 36"/>
          <p:cNvSpPr txBox="1"/>
          <p:nvPr/>
        </p:nvSpPr>
        <p:spPr>
          <a:xfrm>
            <a:off x="2667000" y="4077335"/>
            <a:ext cx="3281045" cy="1919605"/>
          </a:xfrm>
          <a:prstGeom prst="rect">
            <a:avLst/>
          </a:prstGeom>
          <a:noFill/>
          <a:ln>
            <a:solidFill>
              <a:srgbClr val="5B94B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19" name="文本框 18"/>
          <p:cNvSpPr txBox="1"/>
          <p:nvPr/>
        </p:nvSpPr>
        <p:spPr>
          <a:xfrm>
            <a:off x="2667000" y="1550670"/>
            <a:ext cx="3281045" cy="1757680"/>
          </a:xfrm>
          <a:prstGeom prst="rect">
            <a:avLst/>
          </a:prstGeom>
          <a:noFill/>
          <a:ln>
            <a:solidFill>
              <a:srgbClr val="5B94B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sp>
        <p:nvSpPr>
          <p:cNvPr id="5" name="Dikdörtgen 4"/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7" name="Virsraksts 1"/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rPr lang="en-US" sz="3600" dirty="0">
                <a:solidFill>
                  <a:srgbClr val="1D4289"/>
                </a:solidFill>
                <a:latin typeface="Aptos" panose="020B0004020202020204" pitchFamily="34" charset="0"/>
              </a:rPr>
              <a:t>Introduction</a:t>
            </a:r>
            <a:endParaRPr lang="en-US"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417830" y="1550670"/>
            <a:ext cx="2168525" cy="6451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chemeClr val="bg1"/>
                </a:solidFill>
                <a:latin typeface="Arial Hebrew Bold" charset="0"/>
                <a:cs typeface="Arial Hebrew Bold" charset="0"/>
              </a:rPr>
              <a:t>RESEARCH BACKGROUND</a:t>
            </a:r>
            <a:endParaRPr lang="en-US" altLang="zh-CN" b="1">
              <a:solidFill>
                <a:schemeClr val="bg1"/>
              </a:solidFill>
              <a:latin typeface="Arial Hebrew Bold" charset="0"/>
              <a:cs typeface="Arial Hebrew Bold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17195" y="4077335"/>
            <a:ext cx="2169160" cy="6451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p>
            <a:pPr algn="ctr"/>
            <a:r>
              <a:rPr lang="en-US" altLang="zh-CN" b="1">
                <a:solidFill>
                  <a:schemeClr val="bg1"/>
                </a:solidFill>
                <a:latin typeface="Arial Hebrew Bold" charset="0"/>
                <a:cs typeface="Arial Hebrew Bold" charset="0"/>
              </a:rPr>
              <a:t>PROBLEM CONTEXT</a:t>
            </a:r>
            <a:endParaRPr lang="en-US" altLang="zh-CN" b="1">
              <a:solidFill>
                <a:schemeClr val="bg1"/>
              </a:solidFill>
              <a:latin typeface="Arial Hebrew Bold" charset="0"/>
              <a:cs typeface="Arial Hebrew Bold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825230" y="1551940"/>
            <a:ext cx="3246120" cy="4067810"/>
            <a:chOff x="12346" y="2459"/>
            <a:chExt cx="5112" cy="6406"/>
          </a:xfrm>
        </p:grpSpPr>
        <p:pic>
          <p:nvPicPr>
            <p:cNvPr id="10" name="图片 9" descr="1221733313058_.pic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917" y="2459"/>
              <a:ext cx="3972" cy="5960"/>
            </a:xfrm>
            <a:prstGeom prst="rect">
              <a:avLst/>
            </a:prstGeom>
          </p:spPr>
        </p:pic>
        <p:sp>
          <p:nvSpPr>
            <p:cNvPr id="11" name="文本框 10"/>
            <p:cNvSpPr txBox="1"/>
            <p:nvPr/>
          </p:nvSpPr>
          <p:spPr>
            <a:xfrm>
              <a:off x="12346" y="8419"/>
              <a:ext cx="5113" cy="447"/>
            </a:xfrm>
            <a:prstGeom prst="rect">
              <a:avLst/>
            </a:prstGeom>
          </p:spPr>
          <p:txBody>
            <a:bodyPr wrap="square">
              <a:noAutofit/>
            </a:bodyPr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Hebrew Italic" charset="0"/>
                  <a:ea typeface="SimSun"/>
                  <a:cs typeface="Arial Hebrew Italic" charset="0"/>
                </a:rPr>
                <a:t>Current situation of Gangxia (Author's photograph)</a:t>
              </a:r>
              <a:endParaRPr lang="en-US" altLang="zh-CN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 Hebrew Italic" charset="0"/>
                <a:ea typeface="SimSun"/>
                <a:cs typeface="Arial Hebrew Italic" charset="0"/>
              </a:endParaRPr>
            </a:p>
            <a:p>
              <a:pPr marL="0" indent="0" algn="ctr" defTabSz="266700">
                <a:spcBef>
                  <a:spcPct val="0"/>
                </a:spcBef>
                <a:spcAft>
                  <a:spcPct val="0"/>
                </a:spcAft>
              </a:pPr>
              <a:r>
                <a:rPr lang="en-US" altLang="zh-CN" sz="900" i="1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 Hebrew Italic" charset="0"/>
                  <a:ea typeface="SimSun"/>
                  <a:cs typeface="Arial Hebrew Italic" charset="0"/>
                </a:rPr>
                <a:t> </a:t>
              </a:r>
              <a:endParaRPr lang="en-US" altLang="zh-CN" sz="900" i="1">
                <a:solidFill>
                  <a:schemeClr val="tx1">
                    <a:lumMod val="65000"/>
                    <a:lumOff val="35000"/>
                  </a:schemeClr>
                </a:solidFill>
                <a:latin typeface="Arial Hebrew Italic" charset="0"/>
                <a:ea typeface="SimSun"/>
                <a:cs typeface="Arial Hebrew Italic" charset="0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2747963" y="1584008"/>
            <a:ext cx="3119120" cy="1691005"/>
            <a:chOff x="541" y="3231"/>
            <a:chExt cx="4912" cy="2663"/>
          </a:xfrm>
        </p:grpSpPr>
        <p:sp>
          <p:nvSpPr>
            <p:cNvPr id="13" name="文本框 12"/>
            <p:cNvSpPr txBox="1"/>
            <p:nvPr/>
          </p:nvSpPr>
          <p:spPr>
            <a:xfrm>
              <a:off x="541" y="3231"/>
              <a:ext cx="49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r>
                <a:rPr lang="en-US" altLang="zh-CN" dirty="0" err="1">
                  <a:latin typeface="Aptos" panose="020B0004020202020204" pitchFamily="34" charset="0"/>
                  <a:ea typeface="Arial" panose="020B0604020202090204"/>
                  <a:cs typeface="Arial" panose="020B0604020202090204"/>
                  <a:sym typeface="+mn-ea"/>
                </a:rPr>
                <a:t>Rapid urbanization in China</a:t>
              </a:r>
              <a:endParaRPr lang="zh-CN" altLang="en-US"/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1012" y="4266"/>
              <a:ext cx="3971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err="1">
                  <a:latin typeface="Aptos" panose="020B0004020202020204" pitchFamily="34" charset="0"/>
                  <a:ea typeface="Arial" panose="020B0604020202090204"/>
                  <a:cs typeface="Arial" panose="020B0604020202090204"/>
                  <a:sym typeface="+mn-ea"/>
                </a:rPr>
                <a:t>growth of informal "urban villages"</a:t>
              </a:r>
              <a:endParaRPr lang="zh-CN" altLang="en-US"/>
            </a:p>
          </p:txBody>
        </p:sp>
        <p:cxnSp>
          <p:nvCxnSpPr>
            <p:cNvPr id="15" name="直接箭头连接符 14"/>
            <p:cNvCxnSpPr>
              <a:stCxn id="13" idx="2"/>
              <a:endCxn id="14" idx="0"/>
            </p:cNvCxnSpPr>
            <p:nvPr/>
          </p:nvCxnSpPr>
          <p:spPr>
            <a:xfrm>
              <a:off x="2997" y="3811"/>
              <a:ext cx="0" cy="455"/>
            </a:xfrm>
            <a:prstGeom prst="straightConnector1">
              <a:avLst/>
            </a:prstGeom>
            <a:ln>
              <a:solidFill>
                <a:srgbClr val="D200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16" name="文本框 15"/>
            <p:cNvSpPr txBox="1"/>
            <p:nvPr/>
          </p:nvSpPr>
          <p:spPr>
            <a:xfrm>
              <a:off x="753" y="5314"/>
              <a:ext cx="4490" cy="5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r>
                <a:rPr lang="tr-TR" sz="1200" dirty="0" err="1">
                  <a:latin typeface="Aptos" panose="020B0004020202020204" pitchFamily="34" charset="0"/>
                  <a:ea typeface="Arial" panose="020B0604020202090204"/>
                  <a:cs typeface="Arial" panose="020B0604020202090204"/>
                </a:rPr>
                <a:t>(Hao et al., 2011; Lin et al., 2014).</a:t>
              </a:r>
              <a:endParaRPr lang="tr-TR" sz="12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6029008" y="1584008"/>
            <a:ext cx="3119120" cy="1835785"/>
            <a:chOff x="541" y="3231"/>
            <a:chExt cx="4912" cy="2891"/>
          </a:xfrm>
        </p:grpSpPr>
        <p:sp>
          <p:nvSpPr>
            <p:cNvPr id="21" name="文本框 20"/>
            <p:cNvSpPr txBox="1"/>
            <p:nvPr/>
          </p:nvSpPr>
          <p:spPr>
            <a:xfrm>
              <a:off x="541" y="3231"/>
              <a:ext cx="49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err="1">
                  <a:latin typeface="Aptos" panose="020B0004020202020204" pitchFamily="34" charset="0"/>
                  <a:ea typeface="Arial" panose="020B0604020202090204"/>
                  <a:cs typeface="Arial" panose="020B0604020202090204"/>
                  <a:sym typeface="+mn-ea"/>
                </a:rPr>
                <a:t>Gangxia</a:t>
              </a:r>
              <a:endParaRPr lang="zh-CN" altLang="en-US"/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1012" y="4166"/>
              <a:ext cx="3971" cy="14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err="1">
                  <a:latin typeface="Aptos" panose="020B0004020202020204" pitchFamily="34" charset="0"/>
                  <a:ea typeface="Arial" panose="020B0604020202090204"/>
                  <a:cs typeface="Arial" panose="020B0604020202090204"/>
                  <a:sym typeface="+mn-ea"/>
                </a:rPr>
                <a:t>spatial marginality, fragmented governance</a:t>
              </a:r>
              <a:endParaRPr lang="zh-CN" altLang="en-US"/>
            </a:p>
          </p:txBody>
        </p:sp>
        <p:cxnSp>
          <p:nvCxnSpPr>
            <p:cNvPr id="23" name="直接箭头连接符 22"/>
            <p:cNvCxnSpPr>
              <a:stCxn id="21" idx="2"/>
              <a:endCxn id="22" idx="0"/>
            </p:cNvCxnSpPr>
            <p:nvPr/>
          </p:nvCxnSpPr>
          <p:spPr>
            <a:xfrm>
              <a:off x="2997" y="3811"/>
              <a:ext cx="1" cy="355"/>
            </a:xfrm>
            <a:prstGeom prst="straightConnector1">
              <a:avLst/>
            </a:prstGeom>
            <a:ln>
              <a:solidFill>
                <a:srgbClr val="D200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  <p:sp>
          <p:nvSpPr>
            <p:cNvPr id="24" name="文本框 23"/>
            <p:cNvSpPr txBox="1"/>
            <p:nvPr/>
          </p:nvSpPr>
          <p:spPr>
            <a:xfrm>
              <a:off x="1271" y="5541"/>
              <a:ext cx="3415" cy="58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r>
                <a:rPr lang="tr-TR" sz="1200" dirty="0" err="1">
                  <a:latin typeface="Aptos" panose="020B0004020202020204" pitchFamily="34" charset="0"/>
                  <a:ea typeface="Arial" panose="020B0604020202090204"/>
                  <a:cs typeface="Arial" panose="020B0604020202090204"/>
                  <a:sym typeface="+mn-ea"/>
                </a:rPr>
                <a:t>(Wu, 2016).</a:t>
              </a:r>
              <a:endParaRPr lang="tr-TR" sz="12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  <a:sym typeface="+mn-ea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747963" y="4158933"/>
            <a:ext cx="3119120" cy="1733550"/>
            <a:chOff x="541" y="3231"/>
            <a:chExt cx="4912" cy="2730"/>
          </a:xfrm>
        </p:grpSpPr>
        <p:sp>
          <p:nvSpPr>
            <p:cNvPr id="30" name="文本框 29"/>
            <p:cNvSpPr txBox="1"/>
            <p:nvPr/>
          </p:nvSpPr>
          <p:spPr>
            <a:xfrm>
              <a:off x="541" y="3231"/>
              <a:ext cx="491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 dirty="0" err="1">
                  <a:latin typeface="Aptos" panose="020B0004020202020204" pitchFamily="34" charset="0"/>
                  <a:ea typeface="Arial" panose="020B0604020202090204"/>
                  <a:cs typeface="Arial" panose="020B0604020202090204"/>
                  <a:sym typeface="+mn-ea"/>
                </a:rPr>
                <a:t>Limited</a:t>
              </a:r>
              <a:endParaRPr lang="zh-CN" altLang="en-US"/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882" y="4266"/>
              <a:ext cx="4230" cy="16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r>
                <a:rPr lang="en-US" altLang="zh-CN" dirty="0" err="1">
                  <a:latin typeface="Aptos" panose="020B0004020202020204" pitchFamily="34" charset="0"/>
                  <a:ea typeface="Arial" panose="020B0604020202090204"/>
                  <a:cs typeface="Arial" panose="020B0604020202090204"/>
                  <a:sym typeface="+mn-ea"/>
                </a:rPr>
                <a:t>community participation </a:t>
              </a:r>
              <a:endParaRPr lang="en-US" altLang="zh-CN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  <a:sym typeface="+mn-ea"/>
              </a:endParaRPr>
            </a:p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r>
                <a:rPr lang="en-US" altLang="zh-CN" dirty="0" err="1">
                  <a:latin typeface="Aptos" panose="020B0004020202020204" pitchFamily="34" charset="0"/>
                  <a:ea typeface="Arial" panose="020B0604020202090204"/>
                  <a:cs typeface="Arial" panose="020B0604020202090204"/>
                  <a:sym typeface="+mn-ea"/>
                </a:rPr>
                <a:t>digital</a:t>
              </a:r>
              <a:endParaRPr lang="en-US" altLang="zh-CN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  <a:sym typeface="+mn-ea"/>
              </a:endParaRPr>
            </a:p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r>
                <a:rPr lang="en-US" altLang="zh-CN" dirty="0" err="1">
                  <a:latin typeface="Aptos" panose="020B0004020202020204" pitchFamily="34" charset="0"/>
                  <a:ea typeface="Arial" panose="020B0604020202090204"/>
                  <a:cs typeface="Arial" panose="020B0604020202090204"/>
                  <a:sym typeface="+mn-ea"/>
                </a:rPr>
                <a:t>institutional exclusion</a:t>
              </a:r>
              <a:endParaRPr lang="zh-CN" altLang="en-US"/>
            </a:p>
          </p:txBody>
        </p:sp>
        <p:cxnSp>
          <p:nvCxnSpPr>
            <p:cNvPr id="32" name="直接箭头连接符 31"/>
            <p:cNvCxnSpPr>
              <a:stCxn id="30" idx="2"/>
              <a:endCxn id="31" idx="0"/>
            </p:cNvCxnSpPr>
            <p:nvPr/>
          </p:nvCxnSpPr>
          <p:spPr>
            <a:xfrm>
              <a:off x="2997" y="3811"/>
              <a:ext cx="0" cy="455"/>
            </a:xfrm>
            <a:prstGeom prst="straightConnector1">
              <a:avLst/>
            </a:prstGeom>
            <a:ln>
              <a:solidFill>
                <a:srgbClr val="D200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38" name="文本框 37"/>
          <p:cNvSpPr txBox="1"/>
          <p:nvPr/>
        </p:nvSpPr>
        <p:spPr>
          <a:xfrm>
            <a:off x="6390005" y="4077335"/>
            <a:ext cx="2361565" cy="1919605"/>
          </a:xfrm>
          <a:prstGeom prst="rect">
            <a:avLst/>
          </a:prstGeom>
          <a:noFill/>
          <a:ln>
            <a:solidFill>
              <a:srgbClr val="5B94B0"/>
            </a:solidFill>
          </a:ln>
        </p:spPr>
        <p:txBody>
          <a:bodyPr wrap="square" rtlCol="0">
            <a:noAutofit/>
          </a:bodyPr>
          <a:p>
            <a:endParaRPr lang="zh-CN" altLang="en-US"/>
          </a:p>
        </p:txBody>
      </p:sp>
      <p:grpSp>
        <p:nvGrpSpPr>
          <p:cNvPr id="39" name="组合 38"/>
          <p:cNvGrpSpPr/>
          <p:nvPr/>
        </p:nvGrpSpPr>
        <p:grpSpPr>
          <a:xfrm>
            <a:off x="6027103" y="4158933"/>
            <a:ext cx="3119120" cy="1733550"/>
            <a:chOff x="198" y="3231"/>
            <a:chExt cx="4912" cy="2730"/>
          </a:xfrm>
        </p:grpSpPr>
        <p:sp>
          <p:nvSpPr>
            <p:cNvPr id="40" name="文本框 39"/>
            <p:cNvSpPr txBox="1"/>
            <p:nvPr/>
          </p:nvSpPr>
          <p:spPr>
            <a:xfrm>
              <a:off x="198" y="3231"/>
              <a:ext cx="4912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/>
              <a:r>
                <a:rPr lang="en-US" altLang="zh-CN"/>
                <a:t>Traditional top-down planning</a:t>
              </a:r>
              <a:endParaRPr lang="en-US" altLang="zh-CN"/>
            </a:p>
          </p:txBody>
        </p:sp>
        <p:sp>
          <p:nvSpPr>
            <p:cNvPr id="41" name="文本框 40"/>
            <p:cNvSpPr txBox="1"/>
            <p:nvPr/>
          </p:nvSpPr>
          <p:spPr>
            <a:xfrm>
              <a:off x="539" y="4945"/>
              <a:ext cx="4230" cy="10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r>
                <a:rPr lang="en-US" altLang="zh-CN"/>
                <a:t>social tension &amp; inefficiency</a:t>
              </a:r>
              <a:endParaRPr lang="en-US" altLang="zh-CN"/>
            </a:p>
          </p:txBody>
        </p:sp>
        <p:cxnSp>
          <p:nvCxnSpPr>
            <p:cNvPr id="42" name="直接箭头连接符 41"/>
            <p:cNvCxnSpPr>
              <a:stCxn id="40" idx="2"/>
              <a:endCxn id="41" idx="0"/>
            </p:cNvCxnSpPr>
            <p:nvPr/>
          </p:nvCxnSpPr>
          <p:spPr>
            <a:xfrm>
              <a:off x="2654" y="4247"/>
              <a:ext cx="0" cy="698"/>
            </a:xfrm>
            <a:prstGeom prst="straightConnector1">
              <a:avLst/>
            </a:prstGeom>
            <a:ln>
              <a:solidFill>
                <a:srgbClr val="D20035"/>
              </a:solidFill>
              <a:tailEnd type="arrow"/>
            </a:ln>
          </p:spPr>
          <p:style>
            <a:lnRef idx="2">
              <a:schemeClr val="accent1"/>
            </a:lnRef>
            <a:fillRef idx="0">
              <a:srgbClr val="FFFFFF"/>
            </a:fillRef>
            <a:effectRef idx="0">
              <a:srgbClr val="FFFFFF"/>
            </a:effectRef>
            <a:fontRef idx="minor">
              <a:schemeClr val="tx1"/>
            </a:fontRef>
          </p:style>
        </p:cxnSp>
      </p:grpSp>
      <p:sp>
        <p:nvSpPr>
          <p:cNvPr id="45" name="等腰三角形 44"/>
          <p:cNvSpPr/>
          <p:nvPr/>
        </p:nvSpPr>
        <p:spPr>
          <a:xfrm rot="10800000">
            <a:off x="4129405" y="3559810"/>
            <a:ext cx="265430" cy="265430"/>
          </a:xfrm>
          <a:prstGeom prst="triangle">
            <a:avLst/>
          </a:prstGeom>
          <a:solidFill>
            <a:srgbClr val="5B94B0"/>
          </a:solidFill>
          <a:ln>
            <a:solidFill>
              <a:srgbClr val="5B94B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6" name="等腰三角形 45"/>
          <p:cNvSpPr/>
          <p:nvPr/>
        </p:nvSpPr>
        <p:spPr>
          <a:xfrm rot="10800000">
            <a:off x="7437755" y="3559810"/>
            <a:ext cx="265430" cy="265430"/>
          </a:xfrm>
          <a:prstGeom prst="triangle">
            <a:avLst/>
          </a:prstGeom>
          <a:solidFill>
            <a:srgbClr val="5B94B0"/>
          </a:solidFill>
          <a:ln>
            <a:solidFill>
              <a:srgbClr val="5B94B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/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rPr lang="en-US" altLang="zh-CN" sz="3600" dirty="0">
                <a:solidFill>
                  <a:srgbClr val="1D4289"/>
                </a:solidFill>
                <a:latin typeface="Aptos" panose="020B0004020202020204" pitchFamily="34" charset="0"/>
              </a:rPr>
              <a:t>Research Objective</a:t>
            </a:r>
            <a:endParaRPr lang="en-US" altLang="zh-CN"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6" name="Virsraksts 1"/>
          <p:cNvSpPr txBox="1">
            <a:spLocks noGrp="1"/>
          </p:cNvSpPr>
          <p:nvPr/>
        </p:nvSpPr>
        <p:spPr>
          <a:xfrm>
            <a:off x="3810635" y="2490470"/>
            <a:ext cx="378841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pPr algn="ctr"/>
            <a:r>
              <a:rPr lang="en-US" altLang="zh-CN" sz="4000" dirty="0">
                <a:solidFill>
                  <a:srgbClr val="D20035"/>
                </a:solidFill>
                <a:latin typeface="Aptos" panose="020B0004020202020204" pitchFamily="34" charset="0"/>
              </a:rPr>
              <a:t>participation</a:t>
            </a:r>
            <a:endParaRPr lang="en-US" altLang="zh-CN" sz="4000" dirty="0">
              <a:solidFill>
                <a:srgbClr val="D20035"/>
              </a:solidFill>
              <a:latin typeface="Aptos" panose="020B0004020202020204" pitchFamily="34" charset="0"/>
            </a:endParaRPr>
          </a:p>
        </p:txBody>
      </p:sp>
      <p:sp>
        <p:nvSpPr>
          <p:cNvPr id="7" name="Virsraksts 1"/>
          <p:cNvSpPr txBox="1">
            <a:spLocks noGrp="1"/>
          </p:cNvSpPr>
          <p:nvPr/>
        </p:nvSpPr>
        <p:spPr>
          <a:xfrm>
            <a:off x="2698750" y="1848485"/>
            <a:ext cx="378841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pPr algn="ctr"/>
            <a:r>
              <a:rPr lang="en-US" altLang="zh-CN" sz="3200" dirty="0">
                <a:solidFill>
                  <a:srgbClr val="5B94B0"/>
                </a:solidFill>
                <a:latin typeface="Aptos" panose="020B0004020202020204" pitchFamily="34" charset="0"/>
              </a:rPr>
              <a:t>gamification</a:t>
            </a:r>
            <a:endParaRPr lang="en-US" altLang="zh-CN" sz="3200" dirty="0">
              <a:solidFill>
                <a:srgbClr val="5B94B0"/>
              </a:solidFill>
              <a:latin typeface="Aptos" panose="020B0004020202020204" pitchFamily="34" charset="0"/>
            </a:endParaRPr>
          </a:p>
        </p:txBody>
      </p:sp>
      <p:sp>
        <p:nvSpPr>
          <p:cNvPr id="8" name="Virsraksts 1"/>
          <p:cNvSpPr txBox="1">
            <a:spLocks noGrp="1"/>
          </p:cNvSpPr>
          <p:nvPr/>
        </p:nvSpPr>
        <p:spPr>
          <a:xfrm>
            <a:off x="1473835" y="3046095"/>
            <a:ext cx="378841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pPr algn="ctr"/>
            <a:r>
              <a:rPr lang="en-US" altLang="zh-CN" sz="3600" dirty="0">
                <a:solidFill>
                  <a:srgbClr val="000F33"/>
                </a:solidFill>
                <a:latin typeface="Aptos" panose="020B0004020202020204" pitchFamily="34" charset="0"/>
              </a:rPr>
              <a:t>migrants</a:t>
            </a:r>
            <a:endParaRPr lang="en-US" altLang="zh-CN" sz="3600" dirty="0">
              <a:solidFill>
                <a:srgbClr val="000F33"/>
              </a:solidFill>
              <a:latin typeface="Aptos" panose="020B0004020202020204" pitchFamily="34" charset="0"/>
            </a:endParaRPr>
          </a:p>
        </p:txBody>
      </p:sp>
      <p:sp>
        <p:nvSpPr>
          <p:cNvPr id="9" name="Virsraksts 1"/>
          <p:cNvSpPr txBox="1">
            <a:spLocks noGrp="1"/>
          </p:cNvSpPr>
          <p:nvPr/>
        </p:nvSpPr>
        <p:spPr>
          <a:xfrm>
            <a:off x="3743325" y="3107055"/>
            <a:ext cx="378841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pPr algn="ctr"/>
            <a:r>
              <a:rPr lang="en-US" altLang="zh-CN" sz="2400" dirty="0">
                <a:solidFill>
                  <a:srgbClr val="5B94B0"/>
                </a:solidFill>
                <a:latin typeface="Aptos" panose="020B0004020202020204" pitchFamily="34" charset="0"/>
              </a:rPr>
              <a:t>planning</a:t>
            </a:r>
            <a:endParaRPr lang="en-US" altLang="zh-CN" sz="2400" dirty="0">
              <a:solidFill>
                <a:srgbClr val="5B94B0"/>
              </a:solidFill>
              <a:latin typeface="Aptos" panose="020B0004020202020204" pitchFamily="34" charset="0"/>
            </a:endParaRPr>
          </a:p>
        </p:txBody>
      </p:sp>
      <p:sp>
        <p:nvSpPr>
          <p:cNvPr id="10" name="Virsraksts 1"/>
          <p:cNvSpPr txBox="1">
            <a:spLocks noGrp="1"/>
          </p:cNvSpPr>
          <p:nvPr/>
        </p:nvSpPr>
        <p:spPr>
          <a:xfrm>
            <a:off x="3018790" y="3616325"/>
            <a:ext cx="378841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pPr algn="ctr"/>
            <a:r>
              <a:rPr lang="en-US" altLang="zh-CN" sz="3200" dirty="0">
                <a:solidFill>
                  <a:srgbClr val="D20035"/>
                </a:solidFill>
                <a:latin typeface="Aptos" panose="020B0004020202020204" pitchFamily="34" charset="0"/>
              </a:rPr>
              <a:t>Urban Villages</a:t>
            </a:r>
            <a:endParaRPr lang="en-US" altLang="zh-CN" sz="3200" dirty="0">
              <a:solidFill>
                <a:srgbClr val="D20035"/>
              </a:solidFill>
              <a:latin typeface="Aptos" panose="020B0004020202020204" pitchFamily="34" charset="0"/>
            </a:endParaRPr>
          </a:p>
        </p:txBody>
      </p:sp>
      <p:sp>
        <p:nvSpPr>
          <p:cNvPr id="11" name="Virsraksts 1"/>
          <p:cNvSpPr txBox="1">
            <a:spLocks noGrp="1"/>
          </p:cNvSpPr>
          <p:nvPr/>
        </p:nvSpPr>
        <p:spPr>
          <a:xfrm>
            <a:off x="6013450" y="3181350"/>
            <a:ext cx="378841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pPr algn="ctr"/>
            <a:r>
              <a:rPr lang="en-US" altLang="zh-CN" sz="2800" dirty="0">
                <a:solidFill>
                  <a:srgbClr val="000F33"/>
                </a:solidFill>
                <a:latin typeface="Aptos" panose="020B0004020202020204" pitchFamily="34" charset="0"/>
              </a:rPr>
              <a:t>Community Engagement</a:t>
            </a:r>
            <a:endParaRPr lang="en-US" altLang="zh-CN" sz="2800" dirty="0">
              <a:solidFill>
                <a:srgbClr val="000F33"/>
              </a:solidFill>
              <a:latin typeface="Aptos" panose="020B0004020202020204" pitchFamily="34" charset="0"/>
            </a:endParaRPr>
          </a:p>
        </p:txBody>
      </p:sp>
      <p:sp>
        <p:nvSpPr>
          <p:cNvPr id="12" name="Virsraksts 1"/>
          <p:cNvSpPr txBox="1">
            <a:spLocks noGrp="1"/>
          </p:cNvSpPr>
          <p:nvPr/>
        </p:nvSpPr>
        <p:spPr>
          <a:xfrm>
            <a:off x="6013450" y="1803400"/>
            <a:ext cx="378841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pPr algn="ctr"/>
            <a:r>
              <a:rPr lang="en-US" altLang="zh-CN" sz="2400" dirty="0">
                <a:solidFill>
                  <a:srgbClr val="000F33"/>
                </a:solidFill>
                <a:latin typeface="Aptos" panose="020B0004020202020204" pitchFamily="34" charset="0"/>
              </a:rPr>
              <a:t>Digital Participatory Design (DPD)</a:t>
            </a:r>
            <a:endParaRPr lang="en-US" altLang="zh-CN" sz="2400" dirty="0">
              <a:solidFill>
                <a:srgbClr val="000F33"/>
              </a:solidFill>
              <a:latin typeface="Aptos" panose="020B0004020202020204" pitchFamily="34" charset="0"/>
            </a:endParaRPr>
          </a:p>
        </p:txBody>
      </p:sp>
      <p:sp>
        <p:nvSpPr>
          <p:cNvPr id="13" name="Virsraksts 1"/>
          <p:cNvSpPr txBox="1">
            <a:spLocks noGrp="1"/>
          </p:cNvSpPr>
          <p:nvPr/>
        </p:nvSpPr>
        <p:spPr>
          <a:xfrm>
            <a:off x="4125595" y="1452880"/>
            <a:ext cx="3023870" cy="10998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pPr algn="ctr"/>
            <a:r>
              <a:rPr lang="en-US" altLang="zh-CN" sz="2000" dirty="0">
                <a:solidFill>
                  <a:srgbClr val="D20035"/>
                </a:solidFill>
                <a:latin typeface="Aptos" panose="020B0004020202020204" pitchFamily="34" charset="0"/>
              </a:rPr>
              <a:t>Shen Zhen</a:t>
            </a:r>
            <a:endParaRPr lang="en-US" altLang="zh-CN" sz="2000" dirty="0">
              <a:solidFill>
                <a:srgbClr val="D20035"/>
              </a:solidFill>
              <a:latin typeface="Aptos" panose="020B0004020202020204" pitchFamily="34" charset="0"/>
            </a:endParaRPr>
          </a:p>
        </p:txBody>
      </p:sp>
      <p:sp>
        <p:nvSpPr>
          <p:cNvPr id="14" name="Virsraksts 1"/>
          <p:cNvSpPr txBox="1">
            <a:spLocks noGrp="1"/>
          </p:cNvSpPr>
          <p:nvPr/>
        </p:nvSpPr>
        <p:spPr>
          <a:xfrm>
            <a:off x="1923415" y="4213860"/>
            <a:ext cx="378841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pPr algn="ctr"/>
            <a:r>
              <a:rPr lang="en-US" altLang="zh-CN" sz="2000" dirty="0">
                <a:solidFill>
                  <a:srgbClr val="5B94B0"/>
                </a:solidFill>
                <a:latin typeface="Aptos" panose="020B0004020202020204" pitchFamily="34" charset="0"/>
              </a:rPr>
              <a:t>Digital Divide</a:t>
            </a:r>
            <a:endParaRPr lang="en-US" altLang="zh-CN" sz="2000" dirty="0">
              <a:solidFill>
                <a:srgbClr val="5B94B0"/>
              </a:solidFill>
              <a:latin typeface="Aptos" panose="020B0004020202020204" pitchFamily="34" charset="0"/>
            </a:endParaRPr>
          </a:p>
        </p:txBody>
      </p:sp>
      <p:sp>
        <p:nvSpPr>
          <p:cNvPr id="15" name="Virsraksts 1"/>
          <p:cNvSpPr txBox="1">
            <a:spLocks noGrp="1"/>
          </p:cNvSpPr>
          <p:nvPr/>
        </p:nvSpPr>
        <p:spPr>
          <a:xfrm>
            <a:off x="5262245" y="4085590"/>
            <a:ext cx="378841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pPr algn="ctr"/>
            <a:r>
              <a:rPr lang="en-US" altLang="zh-CN" sz="2000" dirty="0">
                <a:solidFill>
                  <a:srgbClr val="5B94B0"/>
                </a:solidFill>
                <a:latin typeface="Aptos" panose="020B0004020202020204" pitchFamily="34" charset="0"/>
              </a:rPr>
              <a:t>Inclusion</a:t>
            </a:r>
            <a:endParaRPr lang="en-US" altLang="zh-CN" sz="2000" dirty="0">
              <a:solidFill>
                <a:srgbClr val="5B94B0"/>
              </a:solidFill>
              <a:latin typeface="Aptos" panose="020B00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lossy-page1-391px-Ladder_of_citizen_participation,_Sherry_Arnstein.tif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8950" y="1858645"/>
            <a:ext cx="3526790" cy="433006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/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rPr lang="en-US" altLang="zh-CN" sz="3600" dirty="0">
                <a:solidFill>
                  <a:srgbClr val="1D4289"/>
                </a:solidFill>
                <a:latin typeface="Aptos" panose="020B0004020202020204" pitchFamily="34" charset="0"/>
                <a:sym typeface="+mn-ea"/>
              </a:rPr>
              <a:t>Theoretical Framework</a:t>
            </a:r>
            <a:endParaRPr lang="en-US" altLang="zh-CN"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3" name="Satura vietturis 2"/>
          <p:cNvSpPr txBox="1"/>
          <p:nvPr/>
        </p:nvSpPr>
        <p:spPr>
          <a:xfrm>
            <a:off x="417830" y="1550670"/>
            <a:ext cx="5678170" cy="432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90204" pitchFamily="34" charset="0"/>
              <a:buNone/>
              <a:defRPr sz="2800" kern="1200">
                <a:solidFill>
                  <a:schemeClr val="tx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err="1">
                <a:latin typeface="Aptos" panose="020B0004020202020204" pitchFamily="34" charset="0"/>
                <a:sym typeface="+mn-ea"/>
              </a:rPr>
              <a:t>Arnstein's Ladder(</a:t>
            </a:r>
            <a:r>
              <a:rPr lang="tr-TR" sz="2000" dirty="0" err="1">
                <a:latin typeface="Aptos" panose="020B0004020202020204" pitchFamily="34" charset="0"/>
                <a:sym typeface="+mn-ea"/>
              </a:rPr>
              <a:t>Arnstein, 1969)</a:t>
            </a:r>
            <a:endParaRPr kumimoji="1" lang="en-US" altLang="zh-CN" sz="2000" b="1">
              <a:solidFill>
                <a:srgbClr val="000F33"/>
              </a:solidFill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  <a:p>
            <a:endParaRPr kumimoji="1" lang="en-US" altLang="zh-CN" sz="2000" b="1" dirty="0">
              <a:solidFill>
                <a:srgbClr val="000F33"/>
              </a:solidFill>
              <a:latin typeface="Times New Roman Bold" panose="02020503050405090304" charset="0"/>
              <a:cs typeface="Times New Roman Bold" panose="02020503050405090304" charset="0"/>
              <a:sym typeface="+mn-ea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751455" y="5243830"/>
            <a:ext cx="1056005" cy="241300"/>
          </a:xfrm>
          <a:prstGeom prst="rect">
            <a:avLst/>
          </a:prstGeom>
          <a:noFill/>
          <a:ln w="28575" cmpd="sng">
            <a:solidFill>
              <a:srgbClr val="D20035"/>
            </a:solidFill>
            <a:prstDash val="solid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en-US" altLang="zh-CN"/>
          </a:p>
        </p:txBody>
      </p:sp>
      <p:cxnSp>
        <p:nvCxnSpPr>
          <p:cNvPr id="20" name="直接箭头连接符 19"/>
          <p:cNvCxnSpPr/>
          <p:nvPr/>
        </p:nvCxnSpPr>
        <p:spPr>
          <a:xfrm flipH="1">
            <a:off x="3921125" y="5364480"/>
            <a:ext cx="589280" cy="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6" name="Satura vietturis 2"/>
          <p:cNvSpPr txBox="1"/>
          <p:nvPr/>
        </p:nvSpPr>
        <p:spPr>
          <a:xfrm>
            <a:off x="4624070" y="5200015"/>
            <a:ext cx="1748790" cy="32893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90204" pitchFamily="34" charset="0"/>
              <a:buNone/>
              <a:defRPr sz="2800" kern="1200">
                <a:solidFill>
                  <a:schemeClr val="tx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 err="1">
                <a:latin typeface="Aptos" panose="020B0004020202020204" pitchFamily="34" charset="0"/>
                <a:sym typeface="+mn-ea"/>
              </a:rPr>
              <a:t>Urban Villages</a:t>
            </a:r>
            <a:endParaRPr lang="en-US" sz="1400" dirty="0" err="1">
              <a:latin typeface="Aptos" panose="020B0004020202020204" pitchFamily="34" charset="0"/>
              <a:sym typeface="+mn-ea"/>
            </a:endParaRPr>
          </a:p>
        </p:txBody>
      </p:sp>
      <p:sp>
        <p:nvSpPr>
          <p:cNvPr id="10" name="Virsraksts 1"/>
          <p:cNvSpPr txBox="1">
            <a:spLocks noGrp="1"/>
          </p:cNvSpPr>
          <p:nvPr/>
        </p:nvSpPr>
        <p:spPr>
          <a:xfrm>
            <a:off x="4342130" y="3143885"/>
            <a:ext cx="870585" cy="57023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pPr algn="ctr"/>
            <a:r>
              <a:rPr lang="en-US" altLang="zh-CN" sz="3200" dirty="0">
                <a:solidFill>
                  <a:srgbClr val="D20035"/>
                </a:solidFill>
                <a:latin typeface="Aptos" panose="020B0004020202020204" pitchFamily="34" charset="0"/>
              </a:rPr>
              <a:t>+</a:t>
            </a:r>
            <a:endParaRPr lang="en-US" altLang="zh-CN" sz="3200" dirty="0">
              <a:solidFill>
                <a:srgbClr val="D20035"/>
              </a:solidFill>
              <a:latin typeface="Aptos" panose="020B0004020202020204" pitchFamily="34" charset="0"/>
            </a:endParaRPr>
          </a:p>
        </p:txBody>
      </p:sp>
      <p:sp>
        <p:nvSpPr>
          <p:cNvPr id="7" name="Virsraksts 1"/>
          <p:cNvSpPr txBox="1">
            <a:spLocks noGrp="1"/>
          </p:cNvSpPr>
          <p:nvPr/>
        </p:nvSpPr>
        <p:spPr>
          <a:xfrm>
            <a:off x="5212715" y="2740025"/>
            <a:ext cx="3526790" cy="1377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pPr algn="ctr"/>
            <a:r>
              <a:rPr lang="en-US" altLang="zh-CN" sz="2400" dirty="0">
                <a:solidFill>
                  <a:srgbClr val="D20035"/>
                </a:solidFill>
                <a:latin typeface="Aptos" panose="020B0004020202020204" pitchFamily="34" charset="0"/>
              </a:rPr>
              <a:t>Digital Participatory Design (DPD)</a:t>
            </a:r>
            <a:endParaRPr lang="en-US" altLang="zh-CN" sz="2400" dirty="0">
              <a:solidFill>
                <a:srgbClr val="D20035"/>
              </a:solidFill>
              <a:latin typeface="Aptos" panose="020B0004020202020204" pitchFamily="34" charset="0"/>
            </a:endParaRPr>
          </a:p>
        </p:txBody>
      </p:sp>
      <p:sp>
        <p:nvSpPr>
          <p:cNvPr id="8" name="Satura vietturis 2"/>
          <p:cNvSpPr txBox="1"/>
          <p:nvPr/>
        </p:nvSpPr>
        <p:spPr>
          <a:xfrm>
            <a:off x="8973820" y="2432685"/>
            <a:ext cx="2843530" cy="238506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90204" pitchFamily="34" charset="0"/>
              <a:buNone/>
              <a:defRPr sz="2800" kern="1200">
                <a:solidFill>
                  <a:schemeClr val="tx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zh-CN" sz="2400" dirty="0" err="1">
                <a:latin typeface="Aptos" panose="020B0004020202020204" pitchFamily="34" charset="0"/>
                <a:sym typeface="+mn-ea"/>
              </a:rPr>
              <a:t>Planning in urban villages </a:t>
            </a:r>
            <a:endParaRPr lang="en-US" altLang="zh-CN" sz="2400" dirty="0" err="1">
              <a:latin typeface="Aptos" panose="020B0004020202020204" pitchFamily="34" charset="0"/>
              <a:sym typeface="+mn-ea"/>
            </a:endParaRPr>
          </a:p>
          <a:p>
            <a:pPr algn="ctr"/>
            <a:r>
              <a:rPr lang="en-US" altLang="zh-CN" sz="2400" dirty="0" err="1">
                <a:latin typeface="Aptos" panose="020B0004020202020204" pitchFamily="34" charset="0"/>
                <a:sym typeface="+mn-ea"/>
              </a:rPr>
              <a:t>=</a:t>
            </a:r>
            <a:endParaRPr lang="en-US" altLang="zh-CN" sz="2400" dirty="0" err="1">
              <a:latin typeface="Aptos" panose="020B0004020202020204" pitchFamily="34" charset="0"/>
              <a:sym typeface="+mn-ea"/>
            </a:endParaRPr>
          </a:p>
          <a:p>
            <a:pPr algn="ctr"/>
            <a:r>
              <a:rPr lang="en-US" altLang="zh-CN" sz="2400" dirty="0" err="1">
                <a:latin typeface="Aptos" panose="020B0004020202020204" pitchFamily="34" charset="0"/>
                <a:sym typeface="+mn-ea"/>
              </a:rPr>
              <a:t>more symbolic than substantive</a:t>
            </a:r>
            <a:endParaRPr lang="en-US" altLang="zh-CN" sz="2400" dirty="0" err="1">
              <a:latin typeface="Aptos" panose="020B0004020202020204" pitchFamily="34" charset="0"/>
              <a:sym typeface="+mn-ea"/>
            </a:endParaRPr>
          </a:p>
        </p:txBody>
      </p:sp>
      <p:sp>
        <p:nvSpPr>
          <p:cNvPr id="45" name="等腰三角形 44"/>
          <p:cNvSpPr/>
          <p:nvPr/>
        </p:nvSpPr>
        <p:spPr>
          <a:xfrm rot="5400000">
            <a:off x="8797290" y="3385820"/>
            <a:ext cx="265430" cy="265430"/>
          </a:xfrm>
          <a:prstGeom prst="triangle">
            <a:avLst/>
          </a:prstGeom>
          <a:solidFill>
            <a:srgbClr val="5B94B0"/>
          </a:solidFill>
          <a:ln>
            <a:solidFill>
              <a:srgbClr val="5B94B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/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rPr lang="en-US" altLang="zh-CN" sz="3600" dirty="0">
                <a:solidFill>
                  <a:srgbClr val="1D4289"/>
                </a:solidFill>
                <a:latin typeface="Aptos" panose="020B0004020202020204" pitchFamily="34" charset="0"/>
              </a:rPr>
              <a:t>Case Study – Gangxia Village</a:t>
            </a:r>
            <a:endParaRPr lang="en-US" altLang="zh-CN"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9" name="表格 8"/>
          <p:cNvGraphicFramePr/>
          <p:nvPr>
            <p:custDataLst>
              <p:tags r:id="rId2"/>
            </p:custDataLst>
          </p:nvPr>
        </p:nvGraphicFramePr>
        <p:xfrm>
          <a:off x="417830" y="1445260"/>
          <a:ext cx="7565390" cy="3975735"/>
        </p:xfrm>
        <a:graphic>
          <a:graphicData uri="http://schemas.openxmlformats.org/drawingml/2006/table">
            <a:tbl>
              <a:tblPr/>
              <a:tblGrid>
                <a:gridCol w="899795"/>
                <a:gridCol w="1122045"/>
                <a:gridCol w="1061720"/>
                <a:gridCol w="1198880"/>
                <a:gridCol w="1073785"/>
                <a:gridCol w="1030605"/>
                <a:gridCol w="1178560"/>
              </a:tblGrid>
              <a:tr h="1193165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Arial Hebrew Regular" charset="0"/>
                          <a:ea typeface="SimSun"/>
                          <a:cs typeface="Arial Hebrew Regular" charset="0"/>
                        </a:rPr>
                        <a:t>Location</a:t>
                      </a:r>
                      <a:endParaRPr lang="en-US" altLang="zh-CN" sz="1400" b="1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Arial Hebrew Regular" charset="0"/>
                          <a:ea typeface="SimSun"/>
                          <a:cs typeface="Arial Hebrew Regular" charset="0"/>
                        </a:rPr>
                        <a:t>Completion</a:t>
                      </a:r>
                      <a:endParaRPr lang="en-US" altLang="zh-CN" sz="1400" b="1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Arial Hebrew Regular" charset="0"/>
                          <a:ea typeface="SimSun"/>
                          <a:cs typeface="Arial Hebrew Regular" charset="0"/>
                        </a:rPr>
                        <a:t>time</a:t>
                      </a:r>
                      <a:endParaRPr lang="en-US" altLang="zh-CN" sz="1400" b="1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Arial Hebrew Regular" charset="0"/>
                          <a:ea typeface="SimSun"/>
                          <a:cs typeface="Arial Hebrew Regular" charset="0"/>
                        </a:rPr>
                        <a:t>Area(km2)</a:t>
                      </a:r>
                      <a:endParaRPr lang="en-US" altLang="zh-CN" sz="1400" b="1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Arial Hebrew Regular" charset="0"/>
                          <a:ea typeface="SimSun"/>
                          <a:cs typeface="Arial Hebrew Regular" charset="0"/>
                        </a:rPr>
                        <a:t>Social structure</a:t>
                      </a:r>
                      <a:endParaRPr lang="en-US" altLang="zh-CN" sz="1400" b="1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Arial Hebrew Regular" charset="0"/>
                          <a:ea typeface="SimSun"/>
                          <a:cs typeface="Arial Hebrew Regular" charset="0"/>
                        </a:rPr>
                        <a:t>Population density</a:t>
                      </a:r>
                      <a:endParaRPr lang="en-US" altLang="zh-CN" sz="1400" b="1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Arial Hebrew Regular" charset="0"/>
                          <a:ea typeface="SimSun"/>
                          <a:cs typeface="Arial Hebrew Regular" charset="0"/>
                        </a:rPr>
                        <a:t>Main economic activity</a:t>
                      </a:r>
                      <a:endParaRPr lang="en-US" altLang="zh-CN" sz="1400" b="1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 b="1">
                          <a:latin typeface="Arial Hebrew Regular" charset="0"/>
                          <a:ea typeface="SimSun"/>
                          <a:cs typeface="Arial Hebrew Regular" charset="0"/>
                        </a:rPr>
                        <a:t>Technology access degree</a:t>
                      </a:r>
                      <a:endParaRPr lang="en-US" altLang="zh-CN" sz="1400" b="1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</a:tr>
              <a:tr h="2782570"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Arial Hebrew Regular" charset="0"/>
                          <a:ea typeface="SimSun"/>
                          <a:cs typeface="Arial Hebrew Regular" charset="0"/>
                        </a:rPr>
                        <a:t>F</a:t>
                      </a:r>
                      <a:r>
                        <a:rPr lang="en-US" altLang="zh-CN" sz="1400">
                          <a:latin typeface="Arial Hebrew Regular" charset="0"/>
                          <a:ea typeface="Times New Roman Regular" panose="02020503050405090304"/>
                          <a:cs typeface="Arial Hebrew Regular" charset="0"/>
                        </a:rPr>
                        <a:t>u</a:t>
                      </a:r>
                      <a:r>
                        <a:rPr lang="en-US" altLang="zh-CN" sz="1400">
                          <a:latin typeface="Arial Hebrew Regular" charset="0"/>
                          <a:ea typeface="SimSun"/>
                          <a:cs typeface="Arial Hebrew Regular" charset="0"/>
                        </a:rPr>
                        <a:t>tian District</a:t>
                      </a:r>
                      <a:endParaRPr lang="en-US" altLang="zh-CN" sz="1400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Arial Hebrew Regular" charset="0"/>
                          <a:ea typeface="SimSun"/>
                          <a:cs typeface="Arial Hebrew Regular" charset="0"/>
                        </a:rPr>
                        <a:t>1980s</a:t>
                      </a:r>
                      <a:endParaRPr lang="en-US" altLang="zh-CN" sz="1400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Arial Hebrew Regular" charset="0"/>
                          <a:ea typeface="SimSun"/>
                          <a:cs typeface="Arial Hebrew Regular" charset="0"/>
                        </a:rPr>
                        <a:t>About 0.8</a:t>
                      </a:r>
                      <a:endParaRPr lang="en-US" altLang="zh-CN" sz="1400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Arial Hebrew Regular" charset="0"/>
                          <a:ea typeface="SimSun"/>
                          <a:cs typeface="Arial Hebrew Regular" charset="0"/>
                        </a:rPr>
                        <a:t>Mainly migrant workers, low-income groups, residents are relatively simple</a:t>
                      </a:r>
                      <a:endParaRPr lang="en-US" altLang="zh-CN" sz="1400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Arial Hebrew Regular" charset="0"/>
                          <a:ea typeface="SimSun"/>
                          <a:cs typeface="Arial Hebrew Regular" charset="0"/>
                        </a:rPr>
                        <a:t>Hight, dense commercial and residential areas</a:t>
                      </a:r>
                      <a:endParaRPr lang="en-US" altLang="zh-CN" sz="1400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Arial Hebrew Regular" charset="0"/>
                          <a:ea typeface="SimSun"/>
                          <a:cs typeface="Arial Hebrew Regular" charset="0"/>
                        </a:rPr>
                        <a:t>Take-out delivery, catering, retail and other small-scale businesses</a:t>
                      </a:r>
                      <a:endParaRPr lang="en-US" altLang="zh-CN" sz="1400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p>
                      <a:pPr marL="0" indent="0" algn="ctr">
                        <a:spcBef>
                          <a:spcPct val="0"/>
                        </a:spcBef>
                        <a:spcAft>
                          <a:spcPct val="0"/>
                        </a:spcAft>
                      </a:pPr>
                      <a:r>
                        <a:rPr lang="en-US" altLang="zh-CN" sz="1400">
                          <a:latin typeface="Arial Hebrew Regular" charset="0"/>
                          <a:ea typeface="SimSun"/>
                          <a:cs typeface="Arial Hebrew Regular" charset="0"/>
                        </a:rPr>
                        <a:t>Limited, low technology access and usage</a:t>
                      </a:r>
                      <a:endParaRPr lang="en-US" altLang="zh-CN" sz="1400">
                        <a:latin typeface="Arial Hebrew Regular" charset="0"/>
                        <a:ea typeface="SimSun"/>
                        <a:cs typeface="Arial Hebrew Regular" charset="0"/>
                      </a:endParaRPr>
                    </a:p>
                  </a:txBody>
                  <a:tcPr marL="68580" marR="68580" marT="0" marB="0" anchor="ctr" anchorCtr="0">
                    <a:lnL>
                      <a:noFill/>
                    </a:lnL>
                    <a:lnR>
                      <a:noFill/>
                    </a:lnR>
                    <a:lnT w="6350" cap="flat" cmpd="sng">
                      <a:solidFill>
                        <a:srgbClr val="000008"/>
                      </a:solidFill>
                      <a:prstDash val="solid"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14" name="组合 13"/>
          <p:cNvGrpSpPr/>
          <p:nvPr/>
        </p:nvGrpSpPr>
        <p:grpSpPr>
          <a:xfrm>
            <a:off x="8263890" y="1875155"/>
            <a:ext cx="3658870" cy="2332355"/>
            <a:chOff x="13439" y="3436"/>
            <a:chExt cx="4640" cy="2814"/>
          </a:xfrm>
        </p:grpSpPr>
        <p:pic>
          <p:nvPicPr>
            <p:cNvPr id="12" name="图片 11" descr="截屏2024-12-04 上午11.01.50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39" y="3436"/>
              <a:ext cx="4641" cy="2814"/>
            </a:xfrm>
            <a:prstGeom prst="rect">
              <a:avLst/>
            </a:prstGeom>
          </p:spPr>
        </p:pic>
        <p:sp>
          <p:nvSpPr>
            <p:cNvPr id="13" name="矩形 12"/>
            <p:cNvSpPr/>
            <p:nvPr/>
          </p:nvSpPr>
          <p:spPr>
            <a:xfrm>
              <a:off x="17254" y="5058"/>
              <a:ext cx="140" cy="135"/>
            </a:xfrm>
            <a:prstGeom prst="rect">
              <a:avLst/>
            </a:prstGeom>
            <a:noFill/>
            <a:ln w="22225">
              <a:solidFill>
                <a:srgbClr val="D20035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</a:extLst>
          </p:spPr>
          <p:style>
            <a:lnRef idx="2">
              <a:schemeClr val="accent1">
                <a:lumMod val="75000"/>
              </a:schemeClr>
            </a:lnRef>
            <a:fillRef idx="1">
              <a:schemeClr val="accent1"/>
            </a:fillRef>
            <a:effectRef idx="0">
              <a:srgbClr val="FFFFFF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/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/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rPr lang="en-US" altLang="zh-CN" sz="3600" dirty="0">
                <a:solidFill>
                  <a:srgbClr val="1D4289"/>
                </a:solidFill>
                <a:latin typeface="Aptos" panose="020B0004020202020204" pitchFamily="34" charset="0"/>
              </a:rPr>
              <a:t>Methodology</a:t>
            </a:r>
            <a:endParaRPr lang="en-US" altLang="zh-CN"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3" name="Satura vietturis 2"/>
          <p:cNvSpPr txBox="1"/>
          <p:nvPr/>
        </p:nvSpPr>
        <p:spPr>
          <a:xfrm>
            <a:off x="417830" y="1550670"/>
            <a:ext cx="5678170" cy="432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90204" pitchFamily="34" charset="0"/>
              <a:buNone/>
              <a:defRPr sz="2800" kern="1200">
                <a:solidFill>
                  <a:schemeClr val="tx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dirty="0" err="1">
                <a:latin typeface="Aptos" panose="020B0004020202020204" pitchFamily="34" charset="0"/>
                <a:sym typeface="+mn-ea"/>
              </a:rPr>
              <a:t>40 semi-structured interviews:</a:t>
            </a:r>
            <a:endParaRPr lang="tr-TR" sz="2000" dirty="0" err="1">
              <a:latin typeface="Aptos" panose="020B0004020202020204" pitchFamily="34" charset="0"/>
              <a:sym typeface="+mn-ea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557655" y="2053590"/>
            <a:ext cx="2423795" cy="2423795"/>
          </a:xfrm>
          <a:prstGeom prst="ellipse">
            <a:avLst/>
          </a:prstGeom>
          <a:noFill/>
          <a:ln>
            <a:solidFill>
              <a:srgbClr val="D2003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983615" y="3429000"/>
            <a:ext cx="2423795" cy="2423795"/>
          </a:xfrm>
          <a:prstGeom prst="ellipse">
            <a:avLst/>
          </a:prstGeom>
          <a:noFill/>
          <a:ln>
            <a:solidFill>
              <a:srgbClr val="D2003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2" name="椭圆 11"/>
          <p:cNvSpPr/>
          <p:nvPr/>
        </p:nvSpPr>
        <p:spPr>
          <a:xfrm>
            <a:off x="2135505" y="3429000"/>
            <a:ext cx="2423795" cy="2423795"/>
          </a:xfrm>
          <a:prstGeom prst="ellipse">
            <a:avLst/>
          </a:prstGeom>
          <a:noFill/>
          <a:ln>
            <a:solidFill>
              <a:srgbClr val="D20035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1962785" y="2544445"/>
            <a:ext cx="157099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/>
              <a:t> </a:t>
            </a:r>
            <a:r>
              <a:rPr lang="tr-TR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Migrant tenants (15)</a:t>
            </a:r>
            <a:endParaRPr lang="tr-TR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1199515" y="4367530"/>
            <a:ext cx="1570990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/>
              <a:t> </a:t>
            </a: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Local landlords (15)</a:t>
            </a:r>
            <a:endParaRPr lang="en-US" altLang="zh-CN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2574925" y="4477385"/>
            <a:ext cx="177990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/>
              <a:t> </a:t>
            </a: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Government officials (10)</a:t>
            </a:r>
            <a:endParaRPr lang="en-US" altLang="zh-CN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sp>
        <p:nvSpPr>
          <p:cNvPr id="17" name="Satura vietturis 2"/>
          <p:cNvSpPr txBox="1"/>
          <p:nvPr/>
        </p:nvSpPr>
        <p:spPr>
          <a:xfrm>
            <a:off x="5903595" y="1550670"/>
            <a:ext cx="5678170" cy="432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90204" pitchFamily="34" charset="0"/>
              <a:buNone/>
              <a:defRPr sz="2800" kern="1200">
                <a:solidFill>
                  <a:schemeClr val="tx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sz="2000" b="1" dirty="0" err="1">
                <a:latin typeface="Aptos" panose="020B0004020202020204" pitchFamily="34" charset="0"/>
                <a:sym typeface="+mn-ea"/>
              </a:rPr>
              <a:t>Modes:</a:t>
            </a:r>
            <a:r>
              <a:rPr lang="en-US" altLang="tr-TR" sz="2000" dirty="0" err="1">
                <a:latin typeface="Aptos" panose="020B0004020202020204" pitchFamily="34" charset="0"/>
                <a:sym typeface="+mn-ea"/>
              </a:rPr>
              <a:t> </a:t>
            </a:r>
            <a:r>
              <a:rPr lang="en-US" altLang="zh-CN" sz="2000" dirty="0" err="1">
                <a:latin typeface="Aptos" panose="020B0004020202020204" pitchFamily="34" charset="0"/>
                <a:sym typeface="+mn-ea"/>
              </a:rPr>
              <a:t>Purposive &amp; snowball sampling</a:t>
            </a:r>
            <a:endParaRPr lang="en-US" altLang="zh-CN" sz="2000" dirty="0" err="1">
              <a:latin typeface="Aptos" panose="020B0004020202020204" pitchFamily="34" charset="0"/>
              <a:sym typeface="+mn-ea"/>
            </a:endParaRPr>
          </a:p>
        </p:txBody>
      </p:sp>
      <p:sp>
        <p:nvSpPr>
          <p:cNvPr id="19" name="Satura vietturis 2"/>
          <p:cNvSpPr txBox="1"/>
          <p:nvPr/>
        </p:nvSpPr>
        <p:spPr>
          <a:xfrm>
            <a:off x="5903595" y="3371850"/>
            <a:ext cx="2059940" cy="4324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600"/>
              </a:spcBef>
              <a:buSzTx/>
              <a:buFont typeface="Arial" panose="020B0604020202090204" pitchFamily="34" charset="0"/>
              <a:buNone/>
              <a:defRPr sz="2800" kern="1200">
                <a:solidFill>
                  <a:schemeClr val="tx1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9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1800" b="1" dirty="0" err="1">
                <a:latin typeface="Aptos" panose="020B0004020202020204" pitchFamily="34" charset="0"/>
                <a:sym typeface="+mn-ea"/>
              </a:rPr>
              <a:t>Thematic coding:</a:t>
            </a:r>
            <a:r>
              <a:rPr lang="en-US" altLang="zh-CN" sz="1800" dirty="0" err="1">
                <a:latin typeface="Aptos" panose="020B0004020202020204" pitchFamily="34" charset="0"/>
                <a:sym typeface="+mn-ea"/>
              </a:rPr>
              <a:t> </a:t>
            </a:r>
            <a:endParaRPr lang="en-US" altLang="zh-CN" sz="1800" dirty="0" err="1">
              <a:latin typeface="Aptos" panose="020B0004020202020204" pitchFamily="34" charset="0"/>
              <a:sym typeface="+mn-ea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333105" y="2435860"/>
            <a:ext cx="2513330" cy="2304415"/>
            <a:chOff x="12178" y="3836"/>
            <a:chExt cx="3958" cy="3629"/>
          </a:xfrm>
        </p:grpSpPr>
        <p:sp>
          <p:nvSpPr>
            <p:cNvPr id="21" name="Virsraksts 1"/>
            <p:cNvSpPr txBox="1">
              <a:spLocks noGrp="1"/>
            </p:cNvSpPr>
            <p:nvPr/>
          </p:nvSpPr>
          <p:spPr>
            <a:xfrm>
              <a:off x="12756" y="3836"/>
              <a:ext cx="2802" cy="680"/>
            </a:xfrm>
            <a:prstGeom prst="rect">
              <a:avLst/>
            </a:prstGeom>
            <a:ln>
              <a:solidFill>
                <a:srgbClr val="D20035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>
                <a:defRPr b="1">
                  <a:solidFill>
                    <a:srgbClr val="1B5089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lvl1pPr>
            </a:lstStyle>
            <a:p>
              <a:pPr algn="ctr"/>
              <a:r>
                <a:rPr lang="en-US" altLang="zh-CN" sz="2000" dirty="0">
                  <a:solidFill>
                    <a:srgbClr val="5B94B0"/>
                  </a:solidFill>
                  <a:latin typeface="Aptos" panose="020B0004020202020204" pitchFamily="34" charset="0"/>
                </a:rPr>
                <a:t>T</a:t>
              </a:r>
              <a:r>
                <a:rPr lang="en-US" altLang="zh-CN" sz="2000" dirty="0" err="1">
                  <a:solidFill>
                    <a:srgbClr val="5B94B0"/>
                  </a:solidFill>
                  <a:latin typeface="Aptos" panose="020B0004020202020204" pitchFamily="34" charset="0"/>
                  <a:sym typeface="+mn-ea"/>
                </a:rPr>
                <a:t>rust</a:t>
              </a:r>
              <a:endParaRPr lang="en-US" altLang="zh-CN" sz="2000" dirty="0" err="1">
                <a:solidFill>
                  <a:srgbClr val="5B94B0"/>
                </a:solidFill>
                <a:latin typeface="Aptos" panose="020B0004020202020204" pitchFamily="34" charset="0"/>
                <a:sym typeface="+mn-ea"/>
              </a:endParaRPr>
            </a:p>
          </p:txBody>
        </p:sp>
        <p:sp>
          <p:nvSpPr>
            <p:cNvPr id="22" name="Virsraksts 1"/>
            <p:cNvSpPr txBox="1">
              <a:spLocks noGrp="1"/>
            </p:cNvSpPr>
            <p:nvPr/>
          </p:nvSpPr>
          <p:spPr>
            <a:xfrm>
              <a:off x="12756" y="4819"/>
              <a:ext cx="2802" cy="680"/>
            </a:xfrm>
            <a:prstGeom prst="rect">
              <a:avLst/>
            </a:prstGeom>
            <a:ln>
              <a:solidFill>
                <a:srgbClr val="D20035"/>
              </a:solidFill>
            </a:ln>
          </p:spPr>
          <p:txBody>
            <a:bodyPr vert="horz" lIns="91440" tIns="45720" rIns="91440" bIns="45720" rtlCol="0" anchor="ctr">
              <a:normAutofit/>
            </a:bodyPr>
            <a:lstStyle>
              <a:lvl1pPr>
                <a:defRPr b="1">
                  <a:solidFill>
                    <a:srgbClr val="1B5089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lvl1pPr>
            </a:lstStyle>
            <a:p>
              <a:pPr algn="ctr"/>
              <a:r>
                <a:rPr lang="en-US" altLang="zh-CN" sz="2000" dirty="0" err="1">
                  <a:solidFill>
                    <a:srgbClr val="5B94B0"/>
                  </a:solidFill>
                  <a:latin typeface="Aptos" panose="020B0004020202020204" pitchFamily="34" charset="0"/>
                  <a:sym typeface="+mn-ea"/>
                </a:rPr>
                <a:t>Accessibility</a:t>
              </a:r>
              <a:endParaRPr lang="en-US" altLang="zh-CN" sz="2000" dirty="0" err="1">
                <a:solidFill>
                  <a:srgbClr val="5B94B0"/>
                </a:solidFill>
                <a:latin typeface="Aptos" panose="020B0004020202020204" pitchFamily="34" charset="0"/>
                <a:sym typeface="+mn-ea"/>
              </a:endParaRPr>
            </a:p>
          </p:txBody>
        </p:sp>
        <p:sp>
          <p:nvSpPr>
            <p:cNvPr id="23" name="Virsraksts 1"/>
            <p:cNvSpPr txBox="1">
              <a:spLocks noGrp="1"/>
            </p:cNvSpPr>
            <p:nvPr/>
          </p:nvSpPr>
          <p:spPr>
            <a:xfrm>
              <a:off x="12178" y="5802"/>
              <a:ext cx="3958" cy="680"/>
            </a:xfrm>
            <a:prstGeom prst="rect">
              <a:avLst/>
            </a:prstGeom>
            <a:ln>
              <a:solidFill>
                <a:srgbClr val="D20035"/>
              </a:solidFill>
            </a:ln>
          </p:spPr>
          <p:txBody>
            <a:bodyPr vert="horz" lIns="91440" tIns="45720" rIns="91440" bIns="45720" rtlCol="0" anchor="ctr"/>
            <a:lstStyle>
              <a:lvl1pPr>
                <a:defRPr b="1">
                  <a:solidFill>
                    <a:srgbClr val="1B5089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lvl1pPr>
            </a:lstStyle>
            <a:p>
              <a:pPr algn="ctr"/>
              <a:r>
                <a:rPr lang="en-US" altLang="zh-CN" dirty="0" err="1">
                  <a:solidFill>
                    <a:srgbClr val="5B94B0"/>
                  </a:solidFill>
                  <a:latin typeface="Aptos" panose="020B0004020202020204" pitchFamily="34" charset="0"/>
                  <a:sym typeface="+mn-ea"/>
                </a:rPr>
                <a:t>Participation Fatigue</a:t>
              </a:r>
              <a:endParaRPr lang="en-US" altLang="zh-CN" dirty="0" err="1">
                <a:solidFill>
                  <a:srgbClr val="5B94B0"/>
                </a:solidFill>
                <a:latin typeface="Aptos" panose="020B0004020202020204" pitchFamily="34" charset="0"/>
                <a:sym typeface="+mn-ea"/>
              </a:endParaRPr>
            </a:p>
          </p:txBody>
        </p:sp>
        <p:sp>
          <p:nvSpPr>
            <p:cNvPr id="24" name="Virsraksts 1"/>
            <p:cNvSpPr txBox="1">
              <a:spLocks noGrp="1"/>
            </p:cNvSpPr>
            <p:nvPr/>
          </p:nvSpPr>
          <p:spPr>
            <a:xfrm>
              <a:off x="12178" y="6785"/>
              <a:ext cx="3958" cy="680"/>
            </a:xfrm>
            <a:prstGeom prst="rect">
              <a:avLst/>
            </a:prstGeom>
            <a:ln>
              <a:solidFill>
                <a:srgbClr val="D20035"/>
              </a:solidFill>
            </a:ln>
          </p:spPr>
          <p:txBody>
            <a:bodyPr vert="horz" lIns="91440" tIns="45720" rIns="91440" bIns="45720" rtlCol="0" anchor="ctr"/>
            <a:lstStyle>
              <a:lvl1pPr>
                <a:defRPr b="1">
                  <a:solidFill>
                    <a:srgbClr val="1B5089"/>
                  </a:solidFill>
                  <a:latin typeface="Arial" panose="020B0604020202090204"/>
                  <a:ea typeface="Arial" panose="020B0604020202090204"/>
                  <a:cs typeface="Arial" panose="020B0604020202090204"/>
                  <a:sym typeface="Arial" panose="020B0604020202090204"/>
                </a:defRPr>
              </a:lvl1pPr>
            </a:lstStyle>
            <a:p>
              <a:pPr algn="ctr"/>
              <a:r>
                <a:rPr lang="en-US" altLang="zh-CN" dirty="0" err="1">
                  <a:solidFill>
                    <a:srgbClr val="5B94B0"/>
                  </a:solidFill>
                  <a:latin typeface="Aptos" panose="020B0004020202020204" pitchFamily="34" charset="0"/>
                  <a:sym typeface="+mn-ea"/>
                </a:rPr>
                <a:t>Fairness</a:t>
              </a:r>
              <a:endParaRPr lang="en-US" altLang="zh-CN" dirty="0" err="1">
                <a:solidFill>
                  <a:srgbClr val="5B94B0"/>
                </a:solidFill>
                <a:latin typeface="Aptos" panose="020B0004020202020204" pitchFamily="34" charset="0"/>
                <a:sym typeface="+mn-ea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/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rPr lang="en-US" altLang="zh-CN" sz="3600" dirty="0">
                <a:solidFill>
                  <a:srgbClr val="1D4289"/>
                </a:solidFill>
                <a:latin typeface="Aptos" panose="020B0004020202020204" pitchFamily="34" charset="0"/>
              </a:rPr>
              <a:t>Interview Findings</a:t>
            </a:r>
            <a:endParaRPr lang="en-US" altLang="zh-CN"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grpSp>
        <p:nvGrpSpPr>
          <p:cNvPr id="8" name="组合 7"/>
          <p:cNvGrpSpPr/>
          <p:nvPr/>
        </p:nvGrpSpPr>
        <p:grpSpPr>
          <a:xfrm>
            <a:off x="935355" y="1590040"/>
            <a:ext cx="10319385" cy="1616710"/>
            <a:chOff x="1829" y="2759"/>
            <a:chExt cx="16251" cy="2546"/>
          </a:xfrm>
        </p:grpSpPr>
        <p:sp>
          <p:nvSpPr>
            <p:cNvPr id="13" name="文本框 12"/>
            <p:cNvSpPr txBox="1"/>
            <p:nvPr/>
          </p:nvSpPr>
          <p:spPr>
            <a:xfrm>
              <a:off x="1829" y="2759"/>
              <a:ext cx="5211" cy="2547"/>
            </a:xfrm>
            <a:prstGeom prst="rect">
              <a:avLst/>
            </a:prstGeom>
            <a:solidFill>
              <a:srgbClr val="5B94B0"/>
            </a:solidFill>
          </p:spPr>
          <p:txBody>
            <a:bodyPr wrap="square" rtlCol="0">
              <a:noAutofit/>
            </a:bodyPr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r>
                <a:rPr lang="en-US" altLang="zh-CN" b="1"/>
                <a:t> </a:t>
              </a:r>
              <a:r>
                <a:rPr lang="tr-TR" sz="2000" b="1" dirty="0" err="1">
                  <a:latin typeface="Aptos" panose="020B0004020202020204" pitchFamily="34" charset="0"/>
                  <a:ea typeface="Arial" panose="020B0604020202090204"/>
                  <a:cs typeface="Arial" panose="020B0604020202090204"/>
                </a:rPr>
                <a:t>Migrant tenants</a:t>
              </a:r>
              <a:endParaRPr lang="tr-TR" sz="2000" b="1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endParaRPr>
            </a:p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endParaRPr lang="tr-TR" sz="2000" b="1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endParaRPr>
            </a:p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r>
                <a:rPr lang="en-US" altLang="zh-CN" sz="2000" dirty="0" err="1">
                  <a:latin typeface="Aptos" panose="020B0004020202020204" pitchFamily="34" charset="0"/>
                  <a:ea typeface="Arial" panose="020B0604020202090204"/>
                  <a:cs typeface="Arial" panose="020B0604020202090204"/>
                </a:rPr>
                <a:t>Cautious but open to simple, rewarding tools</a:t>
              </a:r>
              <a:endPara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14" name="文本框 13"/>
            <p:cNvSpPr txBox="1"/>
            <p:nvPr/>
          </p:nvSpPr>
          <p:spPr>
            <a:xfrm>
              <a:off x="7350" y="2759"/>
              <a:ext cx="5210" cy="2547"/>
            </a:xfrm>
            <a:prstGeom prst="rect">
              <a:avLst/>
            </a:prstGeom>
            <a:solidFill>
              <a:srgbClr val="D20035"/>
            </a:solidFill>
          </p:spPr>
          <p:txBody>
            <a:bodyPr wrap="square" rtlCol="0">
              <a:noAutofit/>
            </a:bodyPr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r>
                <a:rPr lang="en-US" altLang="zh-CN" b="1"/>
                <a:t> </a:t>
              </a:r>
              <a:r>
                <a:rPr lang="en-US" altLang="zh-CN" sz="2000" b="1" dirty="0" err="1">
                  <a:latin typeface="Aptos" panose="020B0004020202020204" pitchFamily="34" charset="0"/>
                  <a:ea typeface="Arial" panose="020B0604020202090204"/>
                  <a:cs typeface="Arial" panose="020B0604020202090204"/>
                </a:rPr>
                <a:t>Local landlords</a:t>
              </a:r>
              <a:endParaRPr lang="en-US" altLang="zh-CN" sz="2000" b="1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endParaRPr>
            </a:p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endParaRPr lang="en-US" altLang="zh-CN" sz="2000" b="1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endParaRPr>
            </a:p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r>
                <a:rPr lang="en-US" altLang="zh-CN" sz="2000" dirty="0" err="1">
                  <a:latin typeface="Aptos" panose="020B0004020202020204" pitchFamily="34" charset="0"/>
                  <a:ea typeface="Arial" panose="020B0604020202090204"/>
                  <a:cs typeface="Arial" panose="020B0604020202090204"/>
                </a:rPr>
                <a:t>Concerned about digital transparency and profit risk </a:t>
              </a:r>
              <a:endPara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2870" y="2759"/>
              <a:ext cx="5210" cy="2547"/>
            </a:xfrm>
            <a:prstGeom prst="rect">
              <a:avLst/>
            </a:prstGeom>
            <a:solidFill>
              <a:srgbClr val="000F33"/>
            </a:solidFill>
          </p:spPr>
          <p:txBody>
            <a:bodyPr wrap="square" rtlCol="0">
              <a:noAutofit/>
            </a:bodyPr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r>
                <a:rPr lang="en-US" altLang="zh-CN">
                  <a:solidFill>
                    <a:schemeClr val="bg1"/>
                  </a:solidFill>
                </a:rPr>
                <a:t> </a:t>
              </a:r>
              <a:r>
                <a:rPr lang="en-US" altLang="zh-CN" sz="2000" b="1" dirty="0" err="1">
                  <a:solidFill>
                    <a:schemeClr val="bg1"/>
                  </a:solidFill>
                  <a:latin typeface="Aptos" panose="020B0004020202020204" pitchFamily="34" charset="0"/>
                  <a:ea typeface="Arial" panose="020B0604020202090204"/>
                  <a:cs typeface="Arial" panose="020B0604020202090204"/>
                </a:rPr>
                <a:t>Government officials</a:t>
              </a:r>
              <a:endParaRPr lang="en-US" altLang="zh-CN" sz="2000" b="1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endParaRPr>
            </a:p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endParaRPr lang="en-US" altLang="zh-CN" sz="2000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endParaRPr>
            </a:p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r>
                <a:rPr lang="en-US" altLang="zh-CN" sz="2000" dirty="0" err="1">
                  <a:solidFill>
                    <a:schemeClr val="bg1"/>
                  </a:solidFill>
                  <a:latin typeface="Aptos" panose="020B0004020202020204" pitchFamily="34" charset="0"/>
                  <a:ea typeface="Arial" panose="020B0604020202090204"/>
                  <a:cs typeface="Arial" panose="020B0604020202090204"/>
                </a:rPr>
                <a:t>Supportive, but wary of misinformation overload</a:t>
              </a:r>
              <a:endParaRPr lang="en-US" altLang="zh-CN" sz="2000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endParaRPr>
            </a:p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endParaRPr lang="en-US" altLang="zh-CN" sz="2000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endParaRPr>
            </a:p>
            <a:p>
              <a:pPr algn="ctr">
                <a:spcBef>
                  <a:spcPts val="600"/>
                </a:spcBef>
                <a:buClrTx/>
                <a:buSzTx/>
                <a:buFont typeface="Arial" panose="020B0604020202090204" pitchFamily="34" charset="0"/>
              </a:pPr>
              <a:endParaRPr lang="en-US" altLang="zh-CN" sz="2000" dirty="0" err="1">
                <a:solidFill>
                  <a:schemeClr val="bg1"/>
                </a:solidFill>
                <a:latin typeface="Aptos" panose="020B0004020202020204" pitchFamily="34" charset="0"/>
                <a:ea typeface="Arial" panose="020B0604020202090204"/>
                <a:cs typeface="Arial" panose="020B0604020202090204"/>
              </a:endParaRPr>
            </a:p>
          </p:txBody>
        </p:sp>
      </p:grpSp>
      <p:sp>
        <p:nvSpPr>
          <p:cNvPr id="45" name="等腰三角形 44"/>
          <p:cNvSpPr/>
          <p:nvPr/>
        </p:nvSpPr>
        <p:spPr>
          <a:xfrm rot="10800000">
            <a:off x="5962333" y="3489325"/>
            <a:ext cx="265430" cy="265430"/>
          </a:xfrm>
          <a:prstGeom prst="triangle">
            <a:avLst/>
          </a:prstGeom>
          <a:solidFill>
            <a:srgbClr val="5B94B0"/>
          </a:solidFill>
          <a:ln>
            <a:solidFill>
              <a:srgbClr val="5B94B0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441190" y="3843020"/>
            <a:ext cx="3308985" cy="496570"/>
          </a:xfrm>
          <a:prstGeom prst="rect">
            <a:avLst/>
          </a:prstGeom>
          <a:noFill/>
          <a:ln>
            <a:solidFill>
              <a:srgbClr val="5B94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94B0"/>
                </a:solidFill>
              </a14:hiddenFill>
            </a:ext>
          </a:extLst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Multi-role account system</a:t>
            </a:r>
            <a:endParaRPr lang="en-US" altLang="zh-CN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4439920" y="4418965"/>
            <a:ext cx="3308985" cy="496570"/>
          </a:xfrm>
          <a:prstGeom prst="rect">
            <a:avLst/>
          </a:prstGeom>
          <a:noFill/>
          <a:ln>
            <a:solidFill>
              <a:srgbClr val="5B94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94B0"/>
                </a:solidFill>
              </a14:hiddenFill>
            </a:ext>
          </a:extLst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Gamified feedback</a:t>
            </a:r>
            <a:endParaRPr lang="en-US" altLang="zh-CN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3919855" y="4994910"/>
            <a:ext cx="4349750" cy="496570"/>
          </a:xfrm>
          <a:prstGeom prst="rect">
            <a:avLst/>
          </a:prstGeom>
          <a:noFill/>
          <a:ln>
            <a:solidFill>
              <a:srgbClr val="5B94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94B0"/>
                </a:solidFill>
              </a14:hiddenFill>
            </a:ext>
          </a:extLst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Real-time authority response</a:t>
            </a:r>
            <a:endParaRPr lang="en-US" altLang="zh-CN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439920" y="5570855"/>
            <a:ext cx="3308985" cy="496570"/>
          </a:xfrm>
          <a:prstGeom prst="rect">
            <a:avLst/>
          </a:prstGeom>
          <a:noFill/>
          <a:ln>
            <a:solidFill>
              <a:srgbClr val="5B94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94B0"/>
                </a:solidFill>
              </a14:hiddenFill>
            </a:ext>
          </a:extLst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Mobile-first, low-barrier UI</a:t>
            </a:r>
            <a:endParaRPr lang="en-US" altLang="zh-CN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/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rPr lang="en-US" altLang="zh-CN" sz="3600" dirty="0">
                <a:solidFill>
                  <a:srgbClr val="1D4289"/>
                </a:solidFill>
                <a:latin typeface="Aptos" panose="020B0004020202020204" pitchFamily="34" charset="0"/>
              </a:rPr>
              <a:t>System Workflow</a:t>
            </a:r>
            <a:endParaRPr lang="en-US" altLang="zh-CN"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1654175" y="1765935"/>
            <a:ext cx="3828415" cy="496570"/>
          </a:xfrm>
          <a:prstGeom prst="rect">
            <a:avLst/>
          </a:prstGeom>
          <a:noFill/>
          <a:ln>
            <a:solidFill>
              <a:srgbClr val="5B94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94B0"/>
                </a:solidFill>
              </a14:hiddenFill>
            </a:ext>
          </a:extLst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User reports local issue via app</a:t>
            </a:r>
            <a:endParaRPr lang="en-US" altLang="zh-CN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654175" y="2392680"/>
            <a:ext cx="3828415" cy="698500"/>
          </a:xfrm>
          <a:prstGeom prst="rect">
            <a:avLst/>
          </a:prstGeom>
          <a:noFill/>
          <a:ln>
            <a:solidFill>
              <a:srgbClr val="5B94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94B0"/>
                </a:solidFill>
              </a14:hiddenFill>
            </a:ext>
          </a:extLst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System geo-tags &amp; verifies data (AI + rule-based filters)</a:t>
            </a:r>
            <a:endParaRPr lang="en-US" altLang="zh-CN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sp>
        <p:nvSpPr>
          <p:cNvPr id="15" name="文本框 14"/>
          <p:cNvSpPr txBox="1"/>
          <p:nvPr/>
        </p:nvSpPr>
        <p:spPr>
          <a:xfrm>
            <a:off x="1654175" y="3221355"/>
            <a:ext cx="3828415" cy="698500"/>
          </a:xfrm>
          <a:prstGeom prst="rect">
            <a:avLst/>
          </a:prstGeom>
          <a:noFill/>
          <a:ln>
            <a:solidFill>
              <a:srgbClr val="5B94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94B0"/>
                </a:solidFill>
              </a14:hiddenFill>
            </a:ext>
          </a:extLst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Users gain reward points &amp; visual badges</a:t>
            </a:r>
            <a:endParaRPr lang="en-US" altLang="zh-CN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654175" y="4050030"/>
            <a:ext cx="3827780" cy="698500"/>
          </a:xfrm>
          <a:prstGeom prst="rect">
            <a:avLst/>
          </a:prstGeom>
          <a:noFill/>
          <a:ln>
            <a:solidFill>
              <a:srgbClr val="5B94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94B0"/>
                </a:solidFill>
              </a14:hiddenFill>
            </a:ext>
          </a:extLst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Government receives input </a:t>
            </a:r>
            <a:r>
              <a:rPr lang="en-US" altLang="en-US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→</a:t>
            </a: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 responds via platform</a:t>
            </a:r>
            <a:endParaRPr lang="en-US" altLang="zh-CN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  <p:pic>
        <p:nvPicPr>
          <p:cNvPr id="1338289727" name="图片 13382897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05" y="450850"/>
            <a:ext cx="3005455" cy="578866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1654175" y="4878705"/>
            <a:ext cx="3827780" cy="698500"/>
          </a:xfrm>
          <a:prstGeom prst="rect">
            <a:avLst/>
          </a:prstGeom>
          <a:noFill/>
          <a:ln>
            <a:solidFill>
              <a:srgbClr val="5B94B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5B94B0"/>
                </a:solidFill>
              </a14:hiddenFill>
            </a:ext>
          </a:extLst>
        </p:spPr>
        <p:txBody>
          <a:bodyPr wrap="square" rtlCol="0">
            <a:noAutofit/>
          </a:bodyPr>
          <a:p>
            <a:pPr algn="ctr">
              <a:spcBef>
                <a:spcPts val="600"/>
              </a:spcBef>
              <a:buClrTx/>
              <a:buSzTx/>
              <a:buFont typeface="Arial" panose="020B0604020202090204" pitchFamily="34" charset="0"/>
            </a:pPr>
            <a:r>
              <a:rPr lang="en-US" altLang="zh-CN" sz="2000" dirty="0" err="1">
                <a:latin typeface="Aptos" panose="020B0004020202020204" pitchFamily="34" charset="0"/>
                <a:ea typeface="Arial" panose="020B0604020202090204"/>
                <a:cs typeface="Arial" panose="020B0604020202090204"/>
              </a:rPr>
              <a:t>Feedback loop visualized in digital twin model</a:t>
            </a:r>
            <a:endParaRPr lang="en-US" altLang="zh-CN" sz="2000" dirty="0" err="1">
              <a:latin typeface="Aptos" panose="020B0004020202020204" pitchFamily="34" charset="0"/>
              <a:ea typeface="Arial" panose="020B0604020202090204"/>
              <a:cs typeface="Arial" panose="020B0604020202090204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ikdörtgen 4"/>
          <p:cNvSpPr/>
          <p:nvPr/>
        </p:nvSpPr>
        <p:spPr>
          <a:xfrm>
            <a:off x="0" y="6291935"/>
            <a:ext cx="12192000" cy="45719"/>
          </a:xfrm>
          <a:prstGeom prst="rect">
            <a:avLst/>
          </a:prstGeom>
          <a:solidFill>
            <a:srgbClr val="5B94B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038080" y="6089366"/>
            <a:ext cx="1442720" cy="571154"/>
          </a:xfrm>
          <a:prstGeom prst="rect">
            <a:avLst/>
          </a:prstGeom>
        </p:spPr>
      </p:pic>
      <p:sp>
        <p:nvSpPr>
          <p:cNvPr id="2" name="Virsraksts 1"/>
          <p:cNvSpPr txBox="1">
            <a:spLocks noGrp="1"/>
          </p:cNvSpPr>
          <p:nvPr>
            <p:ph type="title"/>
          </p:nvPr>
        </p:nvSpPr>
        <p:spPr>
          <a:xfrm>
            <a:off x="418010" y="450603"/>
            <a:ext cx="11399522" cy="1099998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b="1">
                <a:solidFill>
                  <a:srgbClr val="1B5089"/>
                </a:solidFill>
                <a:latin typeface="Arial" panose="020B0604020202090204"/>
                <a:ea typeface="Arial" panose="020B0604020202090204"/>
                <a:cs typeface="Arial" panose="020B0604020202090204"/>
                <a:sym typeface="Arial" panose="020B0604020202090204"/>
              </a:defRPr>
            </a:lvl1pPr>
          </a:lstStyle>
          <a:p>
            <a:r>
              <a:rPr lang="en-US" altLang="zh-CN" sz="3600" dirty="0">
                <a:solidFill>
                  <a:srgbClr val="1D4289"/>
                </a:solidFill>
                <a:latin typeface="Aptos" panose="020B0004020202020204" pitchFamily="34" charset="0"/>
              </a:rPr>
              <a:t>System Requirements</a:t>
            </a:r>
            <a:endParaRPr lang="en-US" altLang="zh-CN" sz="3600" dirty="0">
              <a:solidFill>
                <a:srgbClr val="1D4289"/>
              </a:solidFill>
              <a:latin typeface="Aptos" panose="020B0004020202020204" pitchFamily="34" charset="0"/>
            </a:endParaRPr>
          </a:p>
        </p:txBody>
      </p:sp>
      <p:graphicFrame>
        <p:nvGraphicFramePr>
          <p:cNvPr id="6" name="表格 5"/>
          <p:cNvGraphicFramePr/>
          <p:nvPr>
            <p:custDataLst>
              <p:tags r:id="rId2"/>
            </p:custDataLst>
          </p:nvPr>
        </p:nvGraphicFramePr>
        <p:xfrm>
          <a:off x="614680" y="1551305"/>
          <a:ext cx="10911840" cy="4206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55920"/>
                <a:gridCol w="5455920"/>
              </a:tblGrid>
              <a:tr h="614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Functional Requirements</a:t>
                      </a:r>
                      <a:endParaRPr lang="en-US" altLang="zh-CN"/>
                    </a:p>
                  </a:txBody>
                  <a:tcPr>
                    <a:solidFill>
                      <a:srgbClr val="5B94B0"/>
                    </a:solidFill>
                  </a:tcPr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Non-Functional Requirements</a:t>
                      </a:r>
                      <a:endParaRPr lang="en-US" altLang="zh-CN"/>
                    </a:p>
                  </a:txBody>
                  <a:tcPr>
                    <a:solidFill>
                      <a:srgbClr val="D20035"/>
                    </a:solidFill>
                  </a:tcPr>
                </a:tc>
              </a:tr>
              <a:tr h="527050">
                <a:tc>
                  <a:txBody>
                    <a:bodyPr/>
                    <a:p>
                      <a:pPr algn="ctr"/>
                      <a:r>
                        <a:rPr lang="en-US" altLang="zh-CN" sz="1800"/>
                        <a:t>F1. Multi-role account system</a:t>
                      </a:r>
                      <a:endParaRPr lang="en-US" altLang="zh-CN" sz="18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zh-CN" sz="1800"/>
                        <a:t>N1. Cross-device accessibility</a:t>
                      </a:r>
                      <a:endParaRPr lang="en-US" altLang="zh-CN" sz="1800"/>
                    </a:p>
                  </a:txBody>
                  <a:tcPr marL="0" marR="0" marT="0" marB="0" anchor="ctr" anchorCtr="0"/>
                </a:tc>
              </a:tr>
              <a:tr h="64198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F2. Gamified feedback mechanism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N2. Scalable to other urban villages</a:t>
                      </a:r>
                      <a:endParaRPr lang="en-US" altLang="zh-CN"/>
                    </a:p>
                  </a:txBody>
                  <a:tcPr/>
                </a:tc>
              </a:tr>
              <a:tr h="64262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F3. Issue reporting &amp; suggestions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N3. Privacy and consent safeguards</a:t>
                      </a:r>
                      <a:endParaRPr lang="en-US" altLang="zh-CN"/>
                    </a:p>
                  </a:txBody>
                  <a:tcPr/>
                </a:tc>
              </a:tr>
              <a:tr h="614680">
                <a:tc>
                  <a:txBody>
                    <a:bodyPr/>
                    <a:p>
                      <a:pPr algn="ctr"/>
                      <a:r>
                        <a:rPr lang="en-US" altLang="zh-CN" sz="1800"/>
                        <a:t>F4. Real-time government feedback</a:t>
                      </a:r>
                      <a:endParaRPr lang="en-US" altLang="zh-CN" sz="18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N4. Low learning curve (usability)</a:t>
                      </a:r>
                      <a:endParaRPr lang="en-US" altLang="zh-CN"/>
                    </a:p>
                  </a:txBody>
                  <a:tcPr/>
                </a:tc>
              </a:tr>
              <a:tr h="6146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/>
                        <a:t>F5. Community voting feature</a:t>
                      </a:r>
                      <a:endParaRPr lang="en-US" altLang="zh-CN"/>
                    </a:p>
                  </a:txBody>
                  <a:tcPr/>
                </a:tc>
                <a:tc>
                  <a:txBody>
                    <a:bodyPr/>
                    <a:p>
                      <a:pPr algn="ctr"/>
                      <a:r>
                        <a:rPr lang="en-US" altLang="zh-CN" sz="1800"/>
                        <a:t>N5. Cultural localization &amp; multilingual UI</a:t>
                      </a:r>
                      <a:endParaRPr lang="en-US" altLang="zh-CN" sz="1800"/>
                    </a:p>
                  </a:txBody>
                  <a:tcPr marL="0" marR="0" marT="0" marB="0" anchor="ctr" anchorCtr="0"/>
                </a:tc>
              </a:tr>
              <a:tr h="550545">
                <a:tc>
                  <a:txBody>
                    <a:bodyPr/>
                    <a:p>
                      <a:pPr algn="ctr"/>
                      <a:r>
                        <a:rPr lang="en-US" altLang="zh-CN" sz="1800"/>
                        <a:t>F6. Mobile-friendly interface</a:t>
                      </a:r>
                      <a:endParaRPr lang="en-US" altLang="zh-CN" sz="1800"/>
                    </a:p>
                  </a:txBody>
                  <a:tcPr marL="0" marR="0" marT="0" marB="0" anchor="ctr" anchorCtr="0"/>
                </a:tc>
                <a:tc>
                  <a:txBody>
                    <a:bodyPr/>
                    <a:p>
                      <a:pPr algn="ctr"/>
                      <a:r>
                        <a:rPr lang="en-US" altLang="zh-CN" sz="1800"/>
                        <a:t>N6. Offline caching &amp; low-bandwidth compatibility</a:t>
                      </a:r>
                      <a:endParaRPr lang="en-US" altLang="zh-CN" sz="1800"/>
                    </a:p>
                  </a:txBody>
                  <a:tcPr marL="0" marR="0" marT="0" marB="0" anchor="ctr" anchorCtr="0"/>
                </a:tc>
              </a:tr>
            </a:tbl>
          </a:graphicData>
        </a:graphic>
      </p:graphicFrame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595*313"/>
  <p:tag name="TABLE_ENDDRAG_RECT" val="32*113*595*313"/>
</p:tagLst>
</file>

<file path=ppt/tags/tag2.xml><?xml version="1.0" encoding="utf-8"?>
<p:tagLst xmlns:p="http://schemas.openxmlformats.org/presentationml/2006/main">
  <p:tag name="TABLE_ENDDRAG_ORIGIN_RECT" val="573*323"/>
  <p:tag name="TABLE_ENDDRAG_RECT" val="44*129*573*323"/>
</p:tagLst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2874</Words>
  <Application>WPS 演示</Application>
  <PresentationFormat>Widescreen</PresentationFormat>
  <Paragraphs>229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8" baseType="lpstr">
      <vt:lpstr>Arial</vt:lpstr>
      <vt:lpstr>SimSun</vt:lpstr>
      <vt:lpstr>Wingdings</vt:lpstr>
      <vt:lpstr>Arial</vt:lpstr>
      <vt:lpstr>Aptos</vt:lpstr>
      <vt:lpstr>Helvetica Neue</vt:lpstr>
      <vt:lpstr>Arial Hebrew Bold</vt:lpstr>
      <vt:lpstr>Arial Hebrew Italic</vt:lpstr>
      <vt:lpstr>SimSun</vt:lpstr>
      <vt:lpstr>Times New Roman Bold</vt:lpstr>
      <vt:lpstr>Arial Hebrew Regular</vt:lpstr>
      <vt:lpstr>Times New Roman Regular</vt:lpstr>
      <vt:lpstr>Helvetica</vt:lpstr>
      <vt:lpstr>Calibri</vt:lpstr>
      <vt:lpstr>Microsoft YaHei</vt:lpstr>
      <vt:lpstr>汉仪旗黑</vt:lpstr>
      <vt:lpstr>SimSun</vt:lpstr>
      <vt:lpstr>Arial Unicode MS</vt:lpstr>
      <vt:lpstr>Calibri Light</vt:lpstr>
      <vt:lpstr>等线</vt:lpstr>
      <vt:lpstr>汉仪中等线KW</vt:lpstr>
      <vt:lpstr>汉仪书宋二KW</vt:lpstr>
      <vt:lpstr>Times New Roman Regular</vt:lpstr>
      <vt:lpstr>Apple Color Emoji</vt:lpstr>
      <vt:lpstr>Office Teması</vt:lpstr>
      <vt:lpstr>1_Office Teması</vt:lpstr>
      <vt:lpstr>PowerPoint 演示文稿</vt:lpstr>
      <vt:lpstr>Introduction</vt:lpstr>
      <vt:lpstr>Research Objective</vt:lpstr>
      <vt:lpstr>Theoretical Framework</vt:lpstr>
      <vt:lpstr>Case Study – Gangxia Village</vt:lpstr>
      <vt:lpstr>Methodology</vt:lpstr>
      <vt:lpstr>Interview Findings</vt:lpstr>
      <vt:lpstr>System Workflow</vt:lpstr>
      <vt:lpstr>System Requirements</vt:lpstr>
      <vt:lpstr>Disscusion</vt:lpstr>
      <vt:lpstr>Disscusion</vt:lpstr>
      <vt:lpstr>Thank you!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ilayda kılıç</dc:creator>
  <cp:lastModifiedBy>Joyful</cp:lastModifiedBy>
  <cp:revision>12</cp:revision>
  <dcterms:created xsi:type="dcterms:W3CDTF">2025-07-07T08:22:03Z</dcterms:created>
  <dcterms:modified xsi:type="dcterms:W3CDTF">2025-07-07T08:22:03Z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45A611738351482C06CD6A6856FEAFA6_43</vt:lpwstr>
  </property>
  <property fmtid="{D5CDD505-2E9C-101B-9397-08002B2CF9AE}" pid="3" name="KSOProductBuildVer">
    <vt:lpwstr>2052-7.2.1.8947</vt:lpwstr>
  </property>
</Properties>
</file>