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61" r:id="rId5"/>
    <p:sldId id="263" r:id="rId6"/>
    <p:sldId id="262" r:id="rId7"/>
    <p:sldId id="266" r:id="rId8"/>
    <p:sldId id="264" r:id="rId9"/>
    <p:sldId id="265" r:id="rId10"/>
    <p:sldId id="271" r:id="rId11"/>
    <p:sldId id="273" r:id="rId12"/>
    <p:sldId id="267" r:id="rId13"/>
    <p:sldId id="268" r:id="rId14"/>
    <p:sldId id="269" r:id="rId15"/>
    <p:sldId id="270" r:id="rId16"/>
    <p:sldId id="272" r:id="rId17"/>
    <p:sldId id="259"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33"/>
    <a:srgbClr val="5B94B0"/>
    <a:srgbClr val="D20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18"/>
  </p:normalViewPr>
  <p:slideViewPr>
    <p:cSldViewPr snapToGrid="0">
      <p:cViewPr varScale="1">
        <p:scale>
          <a:sx n="75" d="100"/>
          <a:sy n="75" d="100"/>
        </p:scale>
        <p:origin x="22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lali&#351;\LALE\tez\WORDE%20EKLENENLER\analizz.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lali&#351;\LALE\tez\WORDE%20EKLENENLER\analizz.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tr-TR"/>
              <a:t>IPCC contributing factors to vulnerability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title>
    <c:autoTitleDeleted val="0"/>
    <c:plotArea>
      <c:layout>
        <c:manualLayout>
          <c:layoutTarget val="inner"/>
          <c:xMode val="edge"/>
          <c:yMode val="edge"/>
          <c:x val="0.22956110904364921"/>
          <c:y val="0.22389473455721545"/>
          <c:w val="0.50192362785305766"/>
          <c:h val="0.71544007119716513"/>
        </c:manualLayout>
      </c:layout>
      <c:radarChart>
        <c:radarStyle val="marker"/>
        <c:varyColors val="0"/>
        <c:ser>
          <c:idx val="0"/>
          <c:order val="0"/>
          <c:tx>
            <c:strRef>
              <c:f>'index values'!$F$40</c:f>
              <c:strCache>
                <c:ptCount val="1"/>
                <c:pt idx="0">
                  <c:v>Human Capital </c:v>
                </c:pt>
              </c:strCache>
            </c:strRef>
          </c:tx>
          <c:spPr>
            <a:ln w="28575" cap="rnd">
              <a:solidFill>
                <a:schemeClr val="accent1"/>
              </a:solidFill>
              <a:round/>
            </a:ln>
            <a:effectLst/>
          </c:spPr>
          <c:marker>
            <c:symbol val="none"/>
          </c:marker>
          <c:cat>
            <c:strRef>
              <c:f>'index values'!$G$39:$I$39</c:f>
              <c:strCache>
                <c:ptCount val="3"/>
                <c:pt idx="0">
                  <c:v>Exposure</c:v>
                </c:pt>
                <c:pt idx="1">
                  <c:v>Sensitivity</c:v>
                </c:pt>
                <c:pt idx="2">
                  <c:v>Adaptive Capacity</c:v>
                </c:pt>
              </c:strCache>
            </c:strRef>
          </c:cat>
          <c:val>
            <c:numRef>
              <c:f>'index values'!$G$40:$I$40</c:f>
              <c:numCache>
                <c:formatCode>0.00</c:formatCode>
                <c:ptCount val="3"/>
                <c:pt idx="0">
                  <c:v>0.44</c:v>
                </c:pt>
                <c:pt idx="1">
                  <c:v>0.21055261462184541</c:v>
                </c:pt>
                <c:pt idx="2">
                  <c:v>0.41</c:v>
                </c:pt>
              </c:numCache>
            </c:numRef>
          </c:val>
          <c:extLst>
            <c:ext xmlns:c16="http://schemas.microsoft.com/office/drawing/2014/chart" uri="{C3380CC4-5D6E-409C-BE32-E72D297353CC}">
              <c16:uniqueId val="{00000000-F584-43A4-80A4-50D40F057765}"/>
            </c:ext>
          </c:extLst>
        </c:ser>
        <c:ser>
          <c:idx val="1"/>
          <c:order val="1"/>
          <c:tx>
            <c:strRef>
              <c:f>'index values'!$F$41</c:f>
              <c:strCache>
                <c:ptCount val="1"/>
                <c:pt idx="0">
                  <c:v>Physical Capital</c:v>
                </c:pt>
              </c:strCache>
            </c:strRef>
          </c:tx>
          <c:spPr>
            <a:ln w="28575" cap="rnd">
              <a:solidFill>
                <a:schemeClr val="accent2"/>
              </a:solidFill>
              <a:round/>
            </a:ln>
            <a:effectLst/>
          </c:spPr>
          <c:marker>
            <c:symbol val="none"/>
          </c:marker>
          <c:cat>
            <c:strRef>
              <c:f>'index values'!$G$39:$I$39</c:f>
              <c:strCache>
                <c:ptCount val="3"/>
                <c:pt idx="0">
                  <c:v>Exposure</c:v>
                </c:pt>
                <c:pt idx="1">
                  <c:v>Sensitivity</c:v>
                </c:pt>
                <c:pt idx="2">
                  <c:v>Adaptive Capacity</c:v>
                </c:pt>
              </c:strCache>
            </c:strRef>
          </c:cat>
          <c:val>
            <c:numRef>
              <c:f>'index values'!$G$41:$I$41</c:f>
              <c:numCache>
                <c:formatCode>0.00</c:formatCode>
                <c:ptCount val="3"/>
                <c:pt idx="0">
                  <c:v>0.65</c:v>
                </c:pt>
                <c:pt idx="1">
                  <c:v>0.32333333333333331</c:v>
                </c:pt>
                <c:pt idx="2">
                  <c:v>0.47777765675818779</c:v>
                </c:pt>
              </c:numCache>
            </c:numRef>
          </c:val>
          <c:extLst>
            <c:ext xmlns:c16="http://schemas.microsoft.com/office/drawing/2014/chart" uri="{C3380CC4-5D6E-409C-BE32-E72D297353CC}">
              <c16:uniqueId val="{00000001-F584-43A4-80A4-50D40F057765}"/>
            </c:ext>
          </c:extLst>
        </c:ser>
        <c:ser>
          <c:idx val="2"/>
          <c:order val="2"/>
          <c:tx>
            <c:strRef>
              <c:f>'index values'!$F$42</c:f>
              <c:strCache>
                <c:ptCount val="1"/>
                <c:pt idx="0">
                  <c:v>Financial Capital</c:v>
                </c:pt>
              </c:strCache>
            </c:strRef>
          </c:tx>
          <c:spPr>
            <a:ln w="28575" cap="rnd">
              <a:solidFill>
                <a:schemeClr val="accent3"/>
              </a:solidFill>
              <a:round/>
            </a:ln>
            <a:effectLst/>
          </c:spPr>
          <c:marker>
            <c:symbol val="none"/>
          </c:marker>
          <c:cat>
            <c:strRef>
              <c:f>'index values'!$G$39:$I$39</c:f>
              <c:strCache>
                <c:ptCount val="3"/>
                <c:pt idx="0">
                  <c:v>Exposure</c:v>
                </c:pt>
                <c:pt idx="1">
                  <c:v>Sensitivity</c:v>
                </c:pt>
                <c:pt idx="2">
                  <c:v>Adaptive Capacity</c:v>
                </c:pt>
              </c:strCache>
            </c:strRef>
          </c:cat>
          <c:val>
            <c:numRef>
              <c:f>'index values'!$G$42:$I$42</c:f>
              <c:numCache>
                <c:formatCode>0.00</c:formatCode>
                <c:ptCount val="3"/>
                <c:pt idx="0">
                  <c:v>0.57666666666666699</c:v>
                </c:pt>
                <c:pt idx="1">
                  <c:v>0.55464666666666662</c:v>
                </c:pt>
                <c:pt idx="2">
                  <c:v>0.39</c:v>
                </c:pt>
              </c:numCache>
            </c:numRef>
          </c:val>
          <c:extLst>
            <c:ext xmlns:c16="http://schemas.microsoft.com/office/drawing/2014/chart" uri="{C3380CC4-5D6E-409C-BE32-E72D297353CC}">
              <c16:uniqueId val="{00000002-F584-43A4-80A4-50D40F057765}"/>
            </c:ext>
          </c:extLst>
        </c:ser>
        <c:ser>
          <c:idx val="3"/>
          <c:order val="3"/>
          <c:tx>
            <c:strRef>
              <c:f>'index values'!$F$43</c:f>
              <c:strCache>
                <c:ptCount val="1"/>
                <c:pt idx="0">
                  <c:v>Social Capital</c:v>
                </c:pt>
              </c:strCache>
            </c:strRef>
          </c:tx>
          <c:spPr>
            <a:ln w="28575" cap="rnd">
              <a:solidFill>
                <a:schemeClr val="accent4"/>
              </a:solidFill>
              <a:round/>
            </a:ln>
            <a:effectLst/>
          </c:spPr>
          <c:marker>
            <c:symbol val="none"/>
          </c:marker>
          <c:cat>
            <c:strRef>
              <c:f>'index values'!$G$39:$I$39</c:f>
              <c:strCache>
                <c:ptCount val="3"/>
                <c:pt idx="0">
                  <c:v>Exposure</c:v>
                </c:pt>
                <c:pt idx="1">
                  <c:v>Sensitivity</c:v>
                </c:pt>
                <c:pt idx="2">
                  <c:v>Adaptive Capacity</c:v>
                </c:pt>
              </c:strCache>
            </c:strRef>
          </c:cat>
          <c:val>
            <c:numRef>
              <c:f>'index values'!$G$43:$I$43</c:f>
              <c:numCache>
                <c:formatCode>General</c:formatCode>
                <c:ptCount val="3"/>
                <c:pt idx="0" formatCode="0.00">
                  <c:v>0.22641509433962265</c:v>
                </c:pt>
                <c:pt idx="2" formatCode="0.00">
                  <c:v>0.51</c:v>
                </c:pt>
              </c:numCache>
            </c:numRef>
          </c:val>
          <c:extLst>
            <c:ext xmlns:c16="http://schemas.microsoft.com/office/drawing/2014/chart" uri="{C3380CC4-5D6E-409C-BE32-E72D297353CC}">
              <c16:uniqueId val="{00000003-F584-43A4-80A4-50D40F057765}"/>
            </c:ext>
          </c:extLst>
        </c:ser>
        <c:ser>
          <c:idx val="4"/>
          <c:order val="4"/>
          <c:tx>
            <c:strRef>
              <c:f>'index values'!$F$44</c:f>
              <c:strCache>
                <c:ptCount val="1"/>
                <c:pt idx="0">
                  <c:v>Natural Capital</c:v>
                </c:pt>
              </c:strCache>
            </c:strRef>
          </c:tx>
          <c:spPr>
            <a:ln w="28575" cap="rnd">
              <a:solidFill>
                <a:schemeClr val="accent5"/>
              </a:solidFill>
              <a:round/>
            </a:ln>
            <a:effectLst/>
          </c:spPr>
          <c:marker>
            <c:symbol val="none"/>
          </c:marker>
          <c:cat>
            <c:strRef>
              <c:f>'index values'!$G$39:$I$39</c:f>
              <c:strCache>
                <c:ptCount val="3"/>
                <c:pt idx="0">
                  <c:v>Exposure</c:v>
                </c:pt>
                <c:pt idx="1">
                  <c:v>Sensitivity</c:v>
                </c:pt>
                <c:pt idx="2">
                  <c:v>Adaptive Capacity</c:v>
                </c:pt>
              </c:strCache>
            </c:strRef>
          </c:cat>
          <c:val>
            <c:numRef>
              <c:f>'index values'!$G$44:$I$44</c:f>
              <c:numCache>
                <c:formatCode>General</c:formatCode>
                <c:ptCount val="3"/>
                <c:pt idx="0" formatCode="0.00">
                  <c:v>0.47738406079251205</c:v>
                </c:pt>
                <c:pt idx="2" formatCode="0.00">
                  <c:v>0.22</c:v>
                </c:pt>
              </c:numCache>
            </c:numRef>
          </c:val>
          <c:extLst>
            <c:ext xmlns:c16="http://schemas.microsoft.com/office/drawing/2014/chart" uri="{C3380CC4-5D6E-409C-BE32-E72D297353CC}">
              <c16:uniqueId val="{00000004-F584-43A4-80A4-50D40F057765}"/>
            </c:ext>
          </c:extLst>
        </c:ser>
        <c:dLbls>
          <c:showLegendKey val="0"/>
          <c:showVal val="0"/>
          <c:showCatName val="0"/>
          <c:showSerName val="0"/>
          <c:showPercent val="0"/>
          <c:showBubbleSize val="0"/>
        </c:dLbls>
        <c:axId val="375278152"/>
        <c:axId val="375280312"/>
      </c:radarChart>
      <c:catAx>
        <c:axId val="37527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375280312"/>
        <c:crosses val="autoZero"/>
        <c:auto val="1"/>
        <c:lblAlgn val="ctr"/>
        <c:lblOffset val="100"/>
        <c:noMultiLvlLbl val="0"/>
      </c:catAx>
      <c:valAx>
        <c:axId val="3752803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 spcFirstLastPara="1" vertOverflow="ellipsis"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375278152"/>
        <c:crosses val="autoZero"/>
        <c:crossBetween val="between"/>
      </c:valAx>
      <c:spPr>
        <a:noFill/>
        <a:ln>
          <a:noFill/>
        </a:ln>
        <a:effectLst/>
      </c:spPr>
    </c:plotArea>
    <c:legend>
      <c:legendPos val="t"/>
      <c:layout>
        <c:manualLayout>
          <c:xMode val="edge"/>
          <c:yMode val="edge"/>
          <c:x val="0.67291606982585417"/>
          <c:y val="0.10873549059296603"/>
          <c:w val="0.31898110826319559"/>
          <c:h val="0.374962692034274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legend>
    <c:plotVisOnly val="1"/>
    <c:dispBlanksAs val="gap"/>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tr-TR"/>
              <a:t>Livelihood Vulnerability Indices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title>
    <c:autoTitleDeleted val="0"/>
    <c:plotArea>
      <c:layout>
        <c:manualLayout>
          <c:layoutTarget val="inner"/>
          <c:xMode val="edge"/>
          <c:yMode val="edge"/>
          <c:x val="0.30302022835767695"/>
          <c:y val="0.21081103707679222"/>
          <c:w val="0.38677583092314055"/>
          <c:h val="0.66993656835234683"/>
        </c:manualLayout>
      </c:layout>
      <c:radarChart>
        <c:radarStyle val="marker"/>
        <c:varyColors val="0"/>
        <c:ser>
          <c:idx val="0"/>
          <c:order val="0"/>
          <c:tx>
            <c:strRef>
              <c:f>'index values'!$D$5</c:f>
              <c:strCache>
                <c:ptCount val="1"/>
                <c:pt idx="0">
                  <c:v>LVI</c:v>
                </c:pt>
              </c:strCache>
            </c:strRef>
          </c:tx>
          <c:spPr>
            <a:ln w="28575" cap="rnd">
              <a:solidFill>
                <a:schemeClr val="accent1"/>
              </a:solidFill>
              <a:round/>
            </a:ln>
            <a:effectLst/>
          </c:spPr>
          <c:marker>
            <c:symbol val="none"/>
          </c:marker>
          <c:cat>
            <c:strRef>
              <c:f>'index values'!$C$6:$C$10</c:f>
              <c:strCache>
                <c:ptCount val="5"/>
                <c:pt idx="0">
                  <c:v>Human Capital </c:v>
                </c:pt>
                <c:pt idx="1">
                  <c:v>Physical Capital</c:v>
                </c:pt>
                <c:pt idx="2">
                  <c:v>Financial Capital</c:v>
                </c:pt>
                <c:pt idx="3">
                  <c:v>Social Capital</c:v>
                </c:pt>
                <c:pt idx="4">
                  <c:v>Natural Capital</c:v>
                </c:pt>
              </c:strCache>
            </c:strRef>
          </c:cat>
          <c:val>
            <c:numRef>
              <c:f>'index values'!$D$6:$D$10</c:f>
              <c:numCache>
                <c:formatCode>0.00</c:formatCode>
                <c:ptCount val="5"/>
                <c:pt idx="0">
                  <c:v>0.39</c:v>
                </c:pt>
                <c:pt idx="1">
                  <c:v>0.50282833783718739</c:v>
                </c:pt>
                <c:pt idx="2">
                  <c:v>0.59</c:v>
                </c:pt>
                <c:pt idx="3">
                  <c:v>0.46</c:v>
                </c:pt>
                <c:pt idx="4">
                  <c:v>0.51146383653144267</c:v>
                </c:pt>
              </c:numCache>
            </c:numRef>
          </c:val>
          <c:extLst>
            <c:ext xmlns:c16="http://schemas.microsoft.com/office/drawing/2014/chart" uri="{C3380CC4-5D6E-409C-BE32-E72D297353CC}">
              <c16:uniqueId val="{00000000-48EF-40E8-840B-D025495E985D}"/>
            </c:ext>
          </c:extLst>
        </c:ser>
        <c:ser>
          <c:idx val="1"/>
          <c:order val="1"/>
          <c:tx>
            <c:strRef>
              <c:f>'index values'!$E$5</c:f>
              <c:strCache>
                <c:ptCount val="1"/>
                <c:pt idx="0">
                  <c:v>LVI-IPCC</c:v>
                </c:pt>
              </c:strCache>
            </c:strRef>
          </c:tx>
          <c:spPr>
            <a:ln w="28575" cap="rnd">
              <a:solidFill>
                <a:schemeClr val="accent2"/>
              </a:solidFill>
              <a:round/>
            </a:ln>
            <a:effectLst/>
          </c:spPr>
          <c:marker>
            <c:symbol val="none"/>
          </c:marker>
          <c:cat>
            <c:strRef>
              <c:f>'index values'!$C$6:$C$10</c:f>
              <c:strCache>
                <c:ptCount val="5"/>
                <c:pt idx="0">
                  <c:v>Human Capital </c:v>
                </c:pt>
                <c:pt idx="1">
                  <c:v>Physical Capital</c:v>
                </c:pt>
                <c:pt idx="2">
                  <c:v>Financial Capital</c:v>
                </c:pt>
                <c:pt idx="3">
                  <c:v>Social Capital</c:v>
                </c:pt>
                <c:pt idx="4">
                  <c:v>Natural Capital</c:v>
                </c:pt>
              </c:strCache>
            </c:strRef>
          </c:cat>
          <c:val>
            <c:numRef>
              <c:f>'index values'!$E$6:$E$10</c:f>
              <c:numCache>
                <c:formatCode>0.00</c:formatCode>
                <c:ptCount val="5"/>
                <c:pt idx="0">
                  <c:v>0.01</c:v>
                </c:pt>
                <c:pt idx="1">
                  <c:v>5.5685224314852622E-2</c:v>
                </c:pt>
                <c:pt idx="2">
                  <c:v>0.1</c:v>
                </c:pt>
                <c:pt idx="3">
                  <c:v>-0.28999999999999998</c:v>
                </c:pt>
                <c:pt idx="4">
                  <c:v>0.26</c:v>
                </c:pt>
              </c:numCache>
            </c:numRef>
          </c:val>
          <c:extLst>
            <c:ext xmlns:c16="http://schemas.microsoft.com/office/drawing/2014/chart" uri="{C3380CC4-5D6E-409C-BE32-E72D297353CC}">
              <c16:uniqueId val="{00000001-48EF-40E8-840B-D025495E985D}"/>
            </c:ext>
          </c:extLst>
        </c:ser>
        <c:dLbls>
          <c:showLegendKey val="0"/>
          <c:showVal val="0"/>
          <c:showCatName val="0"/>
          <c:showSerName val="0"/>
          <c:showPercent val="0"/>
          <c:showBubbleSize val="0"/>
        </c:dLbls>
        <c:axId val="685162936"/>
        <c:axId val="622376280"/>
      </c:radarChart>
      <c:catAx>
        <c:axId val="6851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622376280"/>
        <c:crosses val="autoZero"/>
        <c:auto val="1"/>
        <c:lblAlgn val="ctr"/>
        <c:lblOffset val="100"/>
        <c:noMultiLvlLbl val="0"/>
      </c:catAx>
      <c:valAx>
        <c:axId val="6223762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 spcFirstLastPara="1" vertOverflow="ellipsis"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685162936"/>
        <c:crosses val="autoZero"/>
        <c:crossBetween val="between"/>
      </c:valAx>
      <c:spPr>
        <a:noFill/>
        <a:ln>
          <a:noFill/>
        </a:ln>
        <a:effectLst/>
      </c:spPr>
    </c:plotArea>
    <c:legend>
      <c:legendPos val="t"/>
      <c:layout>
        <c:manualLayout>
          <c:xMode val="edge"/>
          <c:yMode val="edge"/>
          <c:x val="0.79553175714923174"/>
          <c:y val="0.11982167978005977"/>
          <c:w val="0.17842020816125378"/>
          <c:h val="0.217038491035402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FF0DF-5E93-BB8C-E348-4D8C9BDE238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6A9413-0E7A-1932-5471-409A35479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C0A9716-1DD6-74FB-9BA9-1EE0A5824D8A}"/>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C89C73D7-8BB4-8212-EFBD-FA7F96CE1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E7757A-2C7D-51EC-2A79-28F9604173A7}"/>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73799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94C2-A534-7B25-36D8-C0D0011FE47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6FBF3D1-2D17-032E-40C0-4B2B3B4573C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7889DB-6ABE-016F-7701-BC9629A3BC48}"/>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B6A22F28-29FB-DFD2-82CA-5E2061FDC7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7B86B8B-F121-9771-9427-BE8CB1AFFCCC}"/>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05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34170E-9B2F-ED61-C45A-6C6BC33D95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9B0246-8D4D-B7AD-9831-FD9F865FB1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74ECFE-CB82-CB56-F15E-D9D317372114}"/>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A479F35A-7D33-8CB5-7050-793731F313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290AB-FD5C-6AE6-68AA-0E55B05E471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813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E3E52-6E8E-5031-D054-5A7F27DE44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33F817-489A-5617-15E3-4A20DF3EE26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B8ADF2-3F7D-103F-30D0-46E770033967}"/>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F6D51B84-756D-70FF-DC7E-5B40AD0EC0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C3E88BB-518B-241F-6F50-05123748FC7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64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4ACADF-17C7-4060-D1F4-8D7D6FCD08A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B3EE07D-6C53-2D01-9836-E86C1061C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4809BD3-B79A-3C47-4D87-73C4A433FF02}"/>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723FC46B-1155-2FDD-2A35-BF544C5CED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78D608-D052-9862-B819-F7ED2E339602}"/>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5203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62869-BEC7-3488-2E5F-B94EAE17E50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3015720-F5DB-86CA-5558-68462D74DE5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318C611-3745-F33F-DB5B-BF3EA89F76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1362306-F119-370F-430A-2E9BC4EDC290}"/>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6" name="Alt Bilgi Yer Tutucusu 5">
            <a:extLst>
              <a:ext uri="{FF2B5EF4-FFF2-40B4-BE49-F238E27FC236}">
                <a16:creationId xmlns:a16="http://schemas.microsoft.com/office/drawing/2014/main" id="{FC49CF5F-4961-0FCF-3AFD-288F166BD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23F2D2-A769-3B17-6F0E-F32EBA3F2C8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5913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578315-6A90-8D2F-3D50-4FA9B765C4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092896-C281-ECA0-3243-92B64343A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EF68800-AFAC-39F3-908E-0E8B91CA544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018581-4AAA-CD97-DFF1-83A8BB4DE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D24D0C-C852-5A69-258A-7B2A749B5B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473E908-2EF0-FEBD-E77F-35BA143CB3A4}"/>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8" name="Alt Bilgi Yer Tutucusu 7">
            <a:extLst>
              <a:ext uri="{FF2B5EF4-FFF2-40B4-BE49-F238E27FC236}">
                <a16:creationId xmlns:a16="http://schemas.microsoft.com/office/drawing/2014/main" id="{308EAF8A-F7B0-2BDD-4F89-660E8B0AA1A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D2E32E3-8894-715E-FFDA-63EF2DC53EA8}"/>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03217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EC121-931A-9A67-BE9C-0B26FE6C6B5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E8124C-C5F5-A4E0-E2AA-F0EF135BF865}"/>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4" name="Alt Bilgi Yer Tutucusu 3">
            <a:extLst>
              <a:ext uri="{FF2B5EF4-FFF2-40B4-BE49-F238E27FC236}">
                <a16:creationId xmlns:a16="http://schemas.microsoft.com/office/drawing/2014/main" id="{A41230DD-8A6B-908D-B33E-929B0D104C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BA67776-0C20-150A-B5C4-576FBB90BB6F}"/>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5999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24CA195-A5A0-56D5-F39D-EDD8CF9BDF05}"/>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3" name="Alt Bilgi Yer Tutucusu 2">
            <a:extLst>
              <a:ext uri="{FF2B5EF4-FFF2-40B4-BE49-F238E27FC236}">
                <a16:creationId xmlns:a16="http://schemas.microsoft.com/office/drawing/2014/main" id="{109812B9-DDD3-39C7-475B-6A23F599924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E434057-B610-4D9B-35F3-7EB32D621C9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9929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C950D-3CBE-BA9D-02A5-367346ED65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9947FC5-3BC7-2B39-EDC6-52653B298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A30D39-BF4C-4FB3-AD47-0B6476209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B5886F0-BE2E-7196-64F3-A7E7297EB13D}"/>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6" name="Alt Bilgi Yer Tutucusu 5">
            <a:extLst>
              <a:ext uri="{FF2B5EF4-FFF2-40B4-BE49-F238E27FC236}">
                <a16:creationId xmlns:a16="http://schemas.microsoft.com/office/drawing/2014/main" id="{072EFA49-EF60-0784-1632-64FE577F2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3095F1F-8B4E-9169-4EE6-44F2B6FBEE0B}"/>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4733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75FF5A-2137-E980-EA23-1FEC0DEEE91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D87FAE-55FF-507F-CE75-245D725BD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96E62E-DDCA-0CCC-4832-592F260A1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C16B328-42FE-1B1D-EC13-13E2D9E909A8}"/>
              </a:ext>
            </a:extLst>
          </p:cNvPr>
          <p:cNvSpPr>
            <a:spLocks noGrp="1"/>
          </p:cNvSpPr>
          <p:nvPr>
            <p:ph type="dt" sz="half" idx="10"/>
          </p:nvPr>
        </p:nvSpPr>
        <p:spPr/>
        <p:txBody>
          <a:bodyPr/>
          <a:lstStyle/>
          <a:p>
            <a:fld id="{516F426E-D1B3-C04F-87FE-14721FD9FC5B}" type="datetimeFigureOut">
              <a:rPr lang="tr-TR" smtClean="0"/>
              <a:t>7.06.2025</a:t>
            </a:fld>
            <a:endParaRPr lang="tr-TR"/>
          </a:p>
        </p:txBody>
      </p:sp>
      <p:sp>
        <p:nvSpPr>
          <p:cNvPr id="6" name="Alt Bilgi Yer Tutucusu 5">
            <a:extLst>
              <a:ext uri="{FF2B5EF4-FFF2-40B4-BE49-F238E27FC236}">
                <a16:creationId xmlns:a16="http://schemas.microsoft.com/office/drawing/2014/main" id="{677D983B-C6D2-1560-3174-AB3D5D13E8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87A03B-B008-C99A-0176-86A9C01FC8F5}"/>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5936E4-61ED-F914-35C5-276C137AB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2DDC67-0CEC-94F5-82A1-3D6461AF9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B3D7DD-C749-8F6A-24C8-82581AFA8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t>7.06.2025</a:t>
            </a:fld>
            <a:endParaRPr lang="tr-TR"/>
          </a:p>
        </p:txBody>
      </p:sp>
      <p:sp>
        <p:nvSpPr>
          <p:cNvPr id="5" name="Alt Bilgi Yer Tutucusu 4">
            <a:extLst>
              <a:ext uri="{FF2B5EF4-FFF2-40B4-BE49-F238E27FC236}">
                <a16:creationId xmlns:a16="http://schemas.microsoft.com/office/drawing/2014/main" id="{DFA3E388-E655-9B56-F814-5390B6D5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7EACFFE-C203-113C-9C1B-CBC6F1DC5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t>‹#›</a:t>
            </a:fld>
            <a:endParaRPr lang="tr-TR"/>
          </a:p>
        </p:txBody>
      </p:sp>
    </p:spTree>
    <p:extLst>
      <p:ext uri="{BB962C8B-B14F-4D97-AF65-F5344CB8AC3E}">
        <p14:creationId xmlns:p14="http://schemas.microsoft.com/office/powerpoint/2010/main" val="58670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alegorgulu@iyte.edu.tr"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menelaosgkartzios@iyte.edu.t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ata.unhcr.org/en/situations/syria" TargetMode="External"/><Relationship Id="rId2" Type="http://schemas.openxmlformats.org/officeDocument/2006/relationships/hyperlink" Target="https://doi.org/10.1016/j.ecolind.2020.106474" TargetMode="External"/><Relationship Id="rId1" Type="http://schemas.openxmlformats.org/officeDocument/2006/relationships/slideLayout" Target="../slideLayouts/slideLayout2.xml"/><Relationship Id="rId6" Type="http://schemas.openxmlformats.org/officeDocument/2006/relationships/hyperlink" Target="https://doi.org/10.12658/M0512" TargetMode="External"/><Relationship Id="rId5" Type="http://schemas.openxmlformats.org/officeDocument/2006/relationships/hyperlink" Target="https://doi.org/10.1016/J.KJSS.2017.06.009" TargetMode="External"/><Relationship Id="rId4" Type="http://schemas.openxmlformats.org/officeDocument/2006/relationships/hyperlink" Target="https://doi.org/10.1016/j.ecolind.2017.03.047"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C496F7C-EDD8-EA1E-AE81-60336DC5244C}"/>
              </a:ext>
            </a:extLst>
          </p:cNvPr>
          <p:cNvPicPr>
            <a:picLocks noChangeAspect="1"/>
          </p:cNvPicPr>
          <p:nvPr/>
        </p:nvPicPr>
        <p:blipFill>
          <a:blip r:embed="rId2"/>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3635D51F-1FE4-46AF-3F37-7BEEE6454CBB}"/>
              </a:ext>
            </a:extLst>
          </p:cNvPr>
          <p:cNvSpPr txBox="1">
            <a:spLocks noGrp="1"/>
          </p:cNvSpPr>
          <p:nvPr>
            <p:ph type="subTitle" sz="quarter" idx="1"/>
          </p:nvPr>
        </p:nvSpPr>
        <p:spPr>
          <a:xfrm>
            <a:off x="492612" y="2425723"/>
            <a:ext cx="11024197" cy="3611496"/>
          </a:xfrm>
          <a:prstGeom prst="rect">
            <a:avLst/>
          </a:prstGeom>
        </p:spPr>
        <p:txBody>
          <a:bodyPr/>
          <a:lstStyle>
            <a:lvl1pPr algn="l">
              <a:defRPr sz="2800">
                <a:solidFill>
                  <a:srgbClr val="FFFFFF"/>
                </a:solidFill>
                <a:latin typeface="Arial"/>
                <a:ea typeface="Arial"/>
                <a:cs typeface="Arial"/>
                <a:sym typeface="Arial"/>
              </a:defRPr>
            </a:lvl1pPr>
          </a:lstStyle>
          <a:p>
            <a:pPr algn="ctr"/>
            <a:r>
              <a:rPr lang="en-GB" b="1" dirty="0">
                <a:solidFill>
                  <a:schemeClr val="tx1"/>
                </a:solidFill>
                <a:latin typeface="Aptos" panose="020B0004020202020204" pitchFamily="34" charset="0"/>
              </a:rPr>
              <a:t> </a:t>
            </a:r>
            <a:endParaRPr lang="tr-TR" b="1" dirty="0">
              <a:solidFill>
                <a:schemeClr val="tx1"/>
              </a:solidFill>
              <a:latin typeface="Aptos" panose="020B0004020202020204" pitchFamily="34" charset="0"/>
            </a:endParaRPr>
          </a:p>
          <a:p>
            <a:pPr algn="ctr"/>
            <a:r>
              <a:rPr lang="en-GB" sz="3200" b="1" dirty="0">
                <a:solidFill>
                  <a:schemeClr val="tx1"/>
                </a:solidFill>
                <a:latin typeface="Aptos" panose="020B0004020202020204" pitchFamily="34" charset="0"/>
              </a:rPr>
              <a:t>A Capital-Based Assessment of the Livelihood Vulnerability of Syrian Refugees</a:t>
            </a:r>
            <a:endParaRPr lang="tr-TR" sz="3200" b="1" dirty="0">
              <a:solidFill>
                <a:schemeClr val="tx1"/>
              </a:solidFill>
              <a:latin typeface="Aptos" panose="020B0004020202020204" pitchFamily="34" charset="0"/>
            </a:endParaRPr>
          </a:p>
          <a:p>
            <a:pPr algn="ctr"/>
            <a:r>
              <a:rPr lang="en-GB" b="1" dirty="0">
                <a:solidFill>
                  <a:schemeClr val="tx1"/>
                </a:solidFill>
                <a:latin typeface="Aptos" panose="020B0004020202020204" pitchFamily="34" charset="0"/>
              </a:rPr>
              <a:t> </a:t>
            </a:r>
            <a:endParaRPr lang="tr-TR" b="1" dirty="0">
              <a:solidFill>
                <a:schemeClr val="tx1"/>
              </a:solidFill>
              <a:latin typeface="Aptos" panose="020B0004020202020204" pitchFamily="34" charset="0"/>
            </a:endParaRPr>
          </a:p>
          <a:p>
            <a:pPr algn="ctr"/>
            <a:r>
              <a:rPr lang="en-GB" sz="2400" b="1" dirty="0">
                <a:solidFill>
                  <a:schemeClr val="tx1"/>
                </a:solidFill>
                <a:latin typeface="Aptos" panose="020B0004020202020204" pitchFamily="34" charset="0"/>
              </a:rPr>
              <a:t>Lale </a:t>
            </a:r>
            <a:r>
              <a:rPr lang="en-GB" sz="2400" b="1" dirty="0" err="1">
                <a:solidFill>
                  <a:schemeClr val="tx1"/>
                </a:solidFill>
                <a:latin typeface="Aptos" panose="020B0004020202020204" pitchFamily="34" charset="0"/>
              </a:rPr>
              <a:t>Görgülü</a:t>
            </a:r>
            <a:r>
              <a:rPr lang="en-GB" sz="2400" b="1" dirty="0">
                <a:solidFill>
                  <a:schemeClr val="tx1"/>
                </a:solidFill>
                <a:latin typeface="Aptos" panose="020B0004020202020204" pitchFamily="34" charset="0"/>
              </a:rPr>
              <a:t> </a:t>
            </a:r>
            <a:r>
              <a:rPr lang="tr-TR" sz="2400" b="1" dirty="0">
                <a:solidFill>
                  <a:schemeClr val="tx1"/>
                </a:solidFill>
                <a:latin typeface="Aptos" panose="020B0004020202020204" pitchFamily="34" charset="0"/>
              </a:rPr>
              <a:t>&amp; </a:t>
            </a:r>
            <a:r>
              <a:rPr lang="en-GB" sz="2400" b="1" dirty="0">
                <a:solidFill>
                  <a:schemeClr val="tx1"/>
                </a:solidFill>
                <a:latin typeface="Aptos" panose="020B0004020202020204" pitchFamily="34" charset="0"/>
              </a:rPr>
              <a:t>Menelaos </a:t>
            </a:r>
            <a:r>
              <a:rPr lang="en-GB" sz="2400" b="1" dirty="0" err="1">
                <a:solidFill>
                  <a:schemeClr val="tx1"/>
                </a:solidFill>
                <a:latin typeface="Aptos" panose="020B0004020202020204" pitchFamily="34" charset="0"/>
              </a:rPr>
              <a:t>Gkartzios</a:t>
            </a:r>
            <a:endParaRPr lang="tr-TR" sz="2400" b="1" dirty="0">
              <a:solidFill>
                <a:schemeClr val="tx1"/>
              </a:solidFill>
              <a:latin typeface="Aptos" panose="020B0004020202020204" pitchFamily="34" charset="0"/>
            </a:endParaRPr>
          </a:p>
          <a:p>
            <a:pPr algn="ctr"/>
            <a:r>
              <a:rPr lang="en-GB" sz="2000" dirty="0">
                <a:solidFill>
                  <a:schemeClr val="tx1"/>
                </a:solidFill>
                <a:latin typeface="Aptos" panose="020B0004020202020204" pitchFamily="34" charset="0"/>
              </a:rPr>
              <a:t>Affiliation: İzmir Institute of Technology</a:t>
            </a:r>
            <a:endParaRPr lang="tr-TR" sz="2000" dirty="0">
              <a:solidFill>
                <a:schemeClr val="tx1"/>
              </a:solidFill>
              <a:latin typeface="Aptos" panose="020B0004020202020204" pitchFamily="34" charset="0"/>
            </a:endParaRPr>
          </a:p>
          <a:p>
            <a:pPr algn="ctr"/>
            <a:r>
              <a:rPr lang="en-GB" sz="2000" dirty="0">
                <a:solidFill>
                  <a:schemeClr val="tx1"/>
                </a:solidFill>
                <a:latin typeface="Aptos" panose="020B0004020202020204" pitchFamily="34" charset="0"/>
              </a:rPr>
              <a:t>Email: </a:t>
            </a:r>
            <a:r>
              <a:rPr lang="en-GB" sz="2000" u="sng" dirty="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lalegorgulu@iyte.edu.tr</a:t>
            </a:r>
            <a:r>
              <a:rPr lang="en-US" sz="2000" dirty="0">
                <a:solidFill>
                  <a:schemeClr val="tx1"/>
                </a:solidFill>
                <a:latin typeface="Aptos" panose="020B0004020202020204" pitchFamily="34" charset="0"/>
              </a:rPr>
              <a:t> </a:t>
            </a:r>
            <a:r>
              <a:rPr lang="en-GB" sz="2000" u="sng" dirty="0">
                <a:solidFill>
                  <a:schemeClr val="tx1"/>
                </a:solidFill>
                <a:latin typeface="Aptos" panose="020B0004020202020204" pitchFamily="34" charset="0"/>
                <a:hlinkClick r:id="rId4">
                  <a:extLst>
                    <a:ext uri="{A12FA001-AC4F-418D-AE19-62706E023703}">
                      <ahyp:hlinkClr xmlns:ahyp="http://schemas.microsoft.com/office/drawing/2018/hyperlinkcolor" val="tx"/>
                    </a:ext>
                  </a:extLst>
                </a:hlinkClick>
              </a:rPr>
              <a:t>menelaosgkartzios@iyte.edu.tr</a:t>
            </a:r>
            <a:endParaRPr lang="tr-TR" sz="2000" dirty="0">
              <a:solidFill>
                <a:schemeClr val="tx1"/>
              </a:solidFill>
              <a:latin typeface="Aptos" panose="020B0004020202020204" pitchFamily="34" charset="0"/>
            </a:endParaRPr>
          </a:p>
        </p:txBody>
      </p:sp>
      <p:sp>
        <p:nvSpPr>
          <p:cNvPr id="7" name="Dikdörtgen 6">
            <a:extLst>
              <a:ext uri="{FF2B5EF4-FFF2-40B4-BE49-F238E27FC236}">
                <a16:creationId xmlns:a16="http://schemas.microsoft.com/office/drawing/2014/main" id="{8678251B-3227-E337-B6DE-C3D40DEA4660}"/>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660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DDFE-DB91-28BB-0A05-460C828E2E99}"/>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Data and Methods</a:t>
            </a:r>
            <a:br>
              <a:rPr lang="tr-TR" sz="3600" b="1" dirty="0">
                <a:solidFill>
                  <a:srgbClr val="1D4289"/>
                </a:solidFill>
                <a:latin typeface="Aptos" panose="020B0004020202020204" pitchFamily="34" charset="0"/>
              </a:rPr>
            </a:br>
            <a:r>
              <a:rPr lang="tr-TR" sz="3600" b="1" dirty="0">
                <a:solidFill>
                  <a:srgbClr val="1D4289"/>
                </a:solidFill>
                <a:latin typeface="Aptos" panose="020B0004020202020204" pitchFamily="34" charset="0"/>
                <a:sym typeface="Wingdings" panose="05000000000000000000" pitchFamily="2" charset="2"/>
              </a:rPr>
              <a:t> </a:t>
            </a:r>
            <a:r>
              <a:rPr lang="tr-TR" sz="3200" b="1" dirty="0" err="1">
                <a:solidFill>
                  <a:srgbClr val="1D4289"/>
                </a:solidFill>
                <a:latin typeface="Aptos" panose="020B0004020202020204" pitchFamily="34" charset="0"/>
              </a:rPr>
              <a:t>Study</a:t>
            </a:r>
            <a:r>
              <a:rPr lang="tr-TR" sz="3200" b="1" dirty="0">
                <a:solidFill>
                  <a:srgbClr val="1D4289"/>
                </a:solidFill>
                <a:latin typeface="Aptos" panose="020B0004020202020204" pitchFamily="34" charset="0"/>
              </a:rPr>
              <a:t> </a:t>
            </a:r>
            <a:r>
              <a:rPr lang="tr-TR" sz="3200" b="1" dirty="0" err="1">
                <a:solidFill>
                  <a:srgbClr val="1D4289"/>
                </a:solidFill>
                <a:latin typeface="Aptos" panose="020B0004020202020204" pitchFamily="34" charset="0"/>
              </a:rPr>
              <a:t>Area</a:t>
            </a:r>
            <a:endParaRPr lang="tr-TR" sz="3600" dirty="0"/>
          </a:p>
        </p:txBody>
      </p:sp>
      <p:sp>
        <p:nvSpPr>
          <p:cNvPr id="3" name="Content Placeholder 2">
            <a:extLst>
              <a:ext uri="{FF2B5EF4-FFF2-40B4-BE49-F238E27FC236}">
                <a16:creationId xmlns:a16="http://schemas.microsoft.com/office/drawing/2014/main" id="{21F1E7E3-F44B-AC51-041C-003E54F70401}"/>
              </a:ext>
            </a:extLst>
          </p:cNvPr>
          <p:cNvSpPr>
            <a:spLocks noGrp="1"/>
          </p:cNvSpPr>
          <p:nvPr>
            <p:ph idx="1"/>
          </p:nvPr>
        </p:nvSpPr>
        <p:spPr>
          <a:xfrm>
            <a:off x="838200" y="1825625"/>
            <a:ext cx="4424680" cy="4351338"/>
          </a:xfrm>
        </p:spPr>
        <p:txBody>
          <a:bodyPr>
            <a:normAutofit/>
          </a:bodyPr>
          <a:lstStyle/>
          <a:p>
            <a:pPr algn="just"/>
            <a:r>
              <a:rPr lang="en-GB" sz="2400" dirty="0">
                <a:latin typeface="Aptos" panose="020B0004020202020204" pitchFamily="34" charset="0"/>
              </a:rPr>
              <a:t>The study area, which is already a slum, has experienced an increase in inequalities and scarcity of resources due to an imbalance in the types of capital belonging to the host community and vulnerable groups</a:t>
            </a:r>
            <a:r>
              <a:rPr lang="tr-TR" sz="2400" dirty="0">
                <a:latin typeface="Aptos" panose="020B0004020202020204" pitchFamily="34" charset="0"/>
              </a:rPr>
              <a:t> </a:t>
            </a:r>
            <a:r>
              <a:rPr lang="tr-TR" sz="2400" dirty="0" err="1">
                <a:latin typeface="Aptos" panose="020B0004020202020204" pitchFamily="34" charset="0"/>
              </a:rPr>
              <a:t>including</a:t>
            </a:r>
            <a:r>
              <a:rPr lang="tr-TR" sz="2400" dirty="0">
                <a:latin typeface="Aptos" panose="020B0004020202020204" pitchFamily="34" charset="0"/>
              </a:rPr>
              <a:t> </a:t>
            </a:r>
            <a:r>
              <a:rPr lang="tr-TR" sz="2400" dirty="0" err="1">
                <a:latin typeface="Aptos" panose="020B0004020202020204" pitchFamily="34" charset="0"/>
              </a:rPr>
              <a:t>Syrian</a:t>
            </a:r>
            <a:r>
              <a:rPr lang="tr-TR" sz="2400" dirty="0">
                <a:latin typeface="Aptos" panose="020B0004020202020204" pitchFamily="34" charset="0"/>
              </a:rPr>
              <a:t> </a:t>
            </a:r>
            <a:r>
              <a:rPr lang="tr-TR" sz="2400" dirty="0" err="1">
                <a:latin typeface="Aptos" panose="020B0004020202020204" pitchFamily="34" charset="0"/>
              </a:rPr>
              <a:t>refugees</a:t>
            </a:r>
            <a:r>
              <a:rPr lang="en-GB" sz="2400" dirty="0">
                <a:latin typeface="Aptos" panose="020B0004020202020204" pitchFamily="34" charset="0"/>
              </a:rPr>
              <a:t>, and the sharing of capitals among them.</a:t>
            </a:r>
            <a:endParaRPr lang="tr-TR" sz="2400" dirty="0"/>
          </a:p>
        </p:txBody>
      </p:sp>
      <p:pic>
        <p:nvPicPr>
          <p:cNvPr id="5" name="Picture 4" descr="A red bike in a room with a pile of clothes&#10;&#10;AI-generated content may be incorrect.">
            <a:extLst>
              <a:ext uri="{FF2B5EF4-FFF2-40B4-BE49-F238E27FC236}">
                <a16:creationId xmlns:a16="http://schemas.microsoft.com/office/drawing/2014/main" id="{F8A25A02-4A7E-3904-240E-1579135225EA}"/>
              </a:ext>
            </a:extLst>
          </p:cNvPr>
          <p:cNvPicPr>
            <a:picLocks noChangeAspect="1"/>
          </p:cNvPicPr>
          <p:nvPr/>
        </p:nvPicPr>
        <p:blipFill>
          <a:blip r:embed="rId2"/>
          <a:stretch>
            <a:fillRect/>
          </a:stretch>
        </p:blipFill>
        <p:spPr>
          <a:xfrm rot="5400000">
            <a:off x="8279967" y="3828942"/>
            <a:ext cx="3044494" cy="2283371"/>
          </a:xfrm>
          <a:prstGeom prst="rect">
            <a:avLst/>
          </a:prstGeom>
        </p:spPr>
      </p:pic>
      <p:pic>
        <p:nvPicPr>
          <p:cNvPr id="8" name="Picture 7" descr="A street with buildings and power lines&#10;&#10;AI-generated content may be incorrect.">
            <a:extLst>
              <a:ext uri="{FF2B5EF4-FFF2-40B4-BE49-F238E27FC236}">
                <a16:creationId xmlns:a16="http://schemas.microsoft.com/office/drawing/2014/main" id="{D92F9E5A-98D1-F2EF-0D6D-DA80483711F1}"/>
              </a:ext>
            </a:extLst>
          </p:cNvPr>
          <p:cNvPicPr>
            <a:picLocks noChangeAspect="1"/>
          </p:cNvPicPr>
          <p:nvPr/>
        </p:nvPicPr>
        <p:blipFill>
          <a:blip r:embed="rId3"/>
          <a:stretch>
            <a:fillRect/>
          </a:stretch>
        </p:blipFill>
        <p:spPr>
          <a:xfrm rot="5400000">
            <a:off x="5249995" y="3265246"/>
            <a:ext cx="4059325" cy="2283370"/>
          </a:xfrm>
          <a:prstGeom prst="rect">
            <a:avLst/>
          </a:prstGeom>
        </p:spPr>
      </p:pic>
      <p:pic>
        <p:nvPicPr>
          <p:cNvPr id="7" name="Picture 6" descr="A building with clothes out of the window&#10;&#10;AI-generated content may be incorrect.">
            <a:extLst>
              <a:ext uri="{FF2B5EF4-FFF2-40B4-BE49-F238E27FC236}">
                <a16:creationId xmlns:a16="http://schemas.microsoft.com/office/drawing/2014/main" id="{5218A6B0-9A2B-5E1E-7C5E-59AE15E37250}"/>
              </a:ext>
            </a:extLst>
          </p:cNvPr>
          <p:cNvPicPr>
            <a:picLocks noChangeAspect="1"/>
          </p:cNvPicPr>
          <p:nvPr/>
        </p:nvPicPr>
        <p:blipFill>
          <a:blip r:embed="rId4"/>
          <a:stretch>
            <a:fillRect/>
          </a:stretch>
        </p:blipFill>
        <p:spPr>
          <a:xfrm rot="5400000">
            <a:off x="6546923" y="1328329"/>
            <a:ext cx="3349650" cy="1884178"/>
          </a:xfrm>
          <a:prstGeom prst="rect">
            <a:avLst/>
          </a:prstGeom>
        </p:spPr>
      </p:pic>
      <p:pic>
        <p:nvPicPr>
          <p:cNvPr id="9" name="Picture 8" descr="A room with a sink and a chair&#10;&#10;AI-generated content may be incorrect.">
            <a:extLst>
              <a:ext uri="{FF2B5EF4-FFF2-40B4-BE49-F238E27FC236}">
                <a16:creationId xmlns:a16="http://schemas.microsoft.com/office/drawing/2014/main" id="{3366F87A-C79C-F2FB-AF5F-D7D6BE7F23A1}"/>
              </a:ext>
            </a:extLst>
          </p:cNvPr>
          <p:cNvPicPr>
            <a:picLocks noChangeAspect="1"/>
          </p:cNvPicPr>
          <p:nvPr/>
        </p:nvPicPr>
        <p:blipFill>
          <a:blip r:embed="rId5"/>
          <a:stretch>
            <a:fillRect/>
          </a:stretch>
        </p:blipFill>
        <p:spPr>
          <a:xfrm rot="5400000">
            <a:off x="9029116" y="1257012"/>
            <a:ext cx="2975594" cy="1673772"/>
          </a:xfrm>
          <a:prstGeom prst="rect">
            <a:avLst/>
          </a:prstGeom>
        </p:spPr>
      </p:pic>
    </p:spTree>
    <p:extLst>
      <p:ext uri="{BB962C8B-B14F-4D97-AF65-F5344CB8AC3E}">
        <p14:creationId xmlns:p14="http://schemas.microsoft.com/office/powerpoint/2010/main" val="31803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A42C-F8EF-1216-C41F-F736C67E39C9}"/>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Findings</a:t>
            </a:r>
            <a:endParaRPr lang="tr-TR" sz="3600" dirty="0"/>
          </a:p>
        </p:txBody>
      </p:sp>
      <p:pic>
        <p:nvPicPr>
          <p:cNvPr id="4" name="Content Placeholder 3" descr="A diagram of social inequality&#10;&#10;AI-generated content may be incorrect.">
            <a:extLst>
              <a:ext uri="{FF2B5EF4-FFF2-40B4-BE49-F238E27FC236}">
                <a16:creationId xmlns:a16="http://schemas.microsoft.com/office/drawing/2014/main" id="{1CE5FFB9-D127-7D59-766C-0BB4AFC8A9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66560" y="1427984"/>
            <a:ext cx="4280514" cy="4895777"/>
          </a:xfrm>
          <a:prstGeom prst="rect">
            <a:avLst/>
          </a:prstGeom>
          <a:noFill/>
          <a:ln>
            <a:noFill/>
          </a:ln>
        </p:spPr>
      </p:pic>
      <p:sp>
        <p:nvSpPr>
          <p:cNvPr id="5" name="TextBox 4">
            <a:extLst>
              <a:ext uri="{FF2B5EF4-FFF2-40B4-BE49-F238E27FC236}">
                <a16:creationId xmlns:a16="http://schemas.microsoft.com/office/drawing/2014/main" id="{43F65013-2EF4-7A8C-42DF-DC857E64B6D1}"/>
              </a:ext>
            </a:extLst>
          </p:cNvPr>
          <p:cNvSpPr txBox="1"/>
          <p:nvPr/>
        </p:nvSpPr>
        <p:spPr>
          <a:xfrm>
            <a:off x="6285061" y="968178"/>
            <a:ext cx="5068739" cy="369332"/>
          </a:xfrm>
          <a:prstGeom prst="rect">
            <a:avLst/>
          </a:prstGeom>
          <a:noFill/>
        </p:spPr>
        <p:txBody>
          <a:bodyPr wrap="square" rtlCol="0">
            <a:spAutoFit/>
          </a:bodyPr>
          <a:lstStyle/>
          <a:p>
            <a:r>
              <a:rPr lang="en-GB" b="1" i="1" dirty="0">
                <a:latin typeface="Aptos" panose="020B0004020202020204" pitchFamily="34" charset="0"/>
              </a:rPr>
              <a:t>Conceptual Framework of Interview with NGOs</a:t>
            </a:r>
            <a:endParaRPr lang="tr-TR" b="1" i="1" dirty="0">
              <a:latin typeface="Aptos" panose="020B0004020202020204" pitchFamily="34" charset="0"/>
            </a:endParaRPr>
          </a:p>
        </p:txBody>
      </p:sp>
      <p:pic>
        <p:nvPicPr>
          <p:cNvPr id="10" name="Picture 9" descr="A diagram of a group of people&#10;&#10;AI-generated content may be incorrect.">
            <a:extLst>
              <a:ext uri="{FF2B5EF4-FFF2-40B4-BE49-F238E27FC236}">
                <a16:creationId xmlns:a16="http://schemas.microsoft.com/office/drawing/2014/main" id="{3875E7C7-EE91-C923-B2CD-15D01769EC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457943"/>
            <a:ext cx="4999355" cy="2874645"/>
          </a:xfrm>
          <a:prstGeom prst="rect">
            <a:avLst/>
          </a:prstGeom>
          <a:noFill/>
          <a:ln>
            <a:noFill/>
          </a:ln>
        </p:spPr>
      </p:pic>
      <p:sp>
        <p:nvSpPr>
          <p:cNvPr id="11" name="TextBox 10">
            <a:extLst>
              <a:ext uri="{FF2B5EF4-FFF2-40B4-BE49-F238E27FC236}">
                <a16:creationId xmlns:a16="http://schemas.microsoft.com/office/drawing/2014/main" id="{AD2FE24B-AD83-2EE8-8D9F-66F4F336ECD1}"/>
              </a:ext>
            </a:extLst>
          </p:cNvPr>
          <p:cNvSpPr txBox="1"/>
          <p:nvPr/>
        </p:nvSpPr>
        <p:spPr>
          <a:xfrm>
            <a:off x="803507" y="1427984"/>
            <a:ext cx="5068739" cy="646331"/>
          </a:xfrm>
          <a:prstGeom prst="rect">
            <a:avLst/>
          </a:prstGeom>
          <a:noFill/>
        </p:spPr>
        <p:txBody>
          <a:bodyPr wrap="square" rtlCol="0">
            <a:spAutoFit/>
          </a:bodyPr>
          <a:lstStyle/>
          <a:p>
            <a:r>
              <a:rPr lang="en-GB" b="1" i="1" dirty="0"/>
              <a:t>Conceptual Framework of Interview with Syrian</a:t>
            </a:r>
            <a:r>
              <a:rPr lang="tr-TR" b="1" i="1" dirty="0"/>
              <a:t> </a:t>
            </a:r>
            <a:r>
              <a:rPr lang="en-GB" b="1" i="1" dirty="0"/>
              <a:t>Refugees</a:t>
            </a:r>
            <a:endParaRPr lang="tr-TR" b="1" i="1" dirty="0">
              <a:latin typeface="Aptos" panose="020B0004020202020204" pitchFamily="34" charset="0"/>
            </a:endParaRPr>
          </a:p>
        </p:txBody>
      </p:sp>
    </p:spTree>
    <p:extLst>
      <p:ext uri="{BB962C8B-B14F-4D97-AF65-F5344CB8AC3E}">
        <p14:creationId xmlns:p14="http://schemas.microsoft.com/office/powerpoint/2010/main" val="145868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4CE97-BF77-5943-0F20-2B091410D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796B4-EB74-D535-A8A7-578D5E139CB1}"/>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Findings</a:t>
            </a:r>
          </a:p>
        </p:txBody>
      </p:sp>
      <p:graphicFrame>
        <p:nvGraphicFramePr>
          <p:cNvPr id="6" name="Content Placeholder 5">
            <a:extLst>
              <a:ext uri="{FF2B5EF4-FFF2-40B4-BE49-F238E27FC236}">
                <a16:creationId xmlns:a16="http://schemas.microsoft.com/office/drawing/2014/main" id="{77905464-5FAF-F0AF-F619-7754DB8A1C8B}"/>
              </a:ext>
            </a:extLst>
          </p:cNvPr>
          <p:cNvGraphicFramePr>
            <a:graphicFrameLocks noGrp="1"/>
          </p:cNvGraphicFramePr>
          <p:nvPr>
            <p:ph idx="1"/>
            <p:extLst>
              <p:ext uri="{D42A27DB-BD31-4B8C-83A1-F6EECF244321}">
                <p14:modId xmlns:p14="http://schemas.microsoft.com/office/powerpoint/2010/main" val="1935618916"/>
              </p:ext>
            </p:extLst>
          </p:nvPr>
        </p:nvGraphicFramePr>
        <p:xfrm>
          <a:off x="838201" y="1574801"/>
          <a:ext cx="5430521" cy="3745230"/>
        </p:xfrm>
        <a:graphic>
          <a:graphicData uri="http://schemas.openxmlformats.org/drawingml/2006/table">
            <a:tbl>
              <a:tblPr firstRow="1" firstCol="1" bandRow="1">
                <a:tableStyleId>{5C22544A-7EE6-4342-B048-85BDC9FD1C3A}</a:tableStyleId>
              </a:tblPr>
              <a:tblGrid>
                <a:gridCol w="1362711">
                  <a:extLst>
                    <a:ext uri="{9D8B030D-6E8A-4147-A177-3AD203B41FA5}">
                      <a16:colId xmlns:a16="http://schemas.microsoft.com/office/drawing/2014/main" val="4065271426"/>
                    </a:ext>
                  </a:extLst>
                </a:gridCol>
                <a:gridCol w="1596329">
                  <a:extLst>
                    <a:ext uri="{9D8B030D-6E8A-4147-A177-3AD203B41FA5}">
                      <a16:colId xmlns:a16="http://schemas.microsoft.com/office/drawing/2014/main" val="1339137759"/>
                    </a:ext>
                  </a:extLst>
                </a:gridCol>
                <a:gridCol w="175145">
                  <a:extLst>
                    <a:ext uri="{9D8B030D-6E8A-4147-A177-3AD203B41FA5}">
                      <a16:colId xmlns:a16="http://schemas.microsoft.com/office/drawing/2014/main" val="1933623221"/>
                    </a:ext>
                  </a:extLst>
                </a:gridCol>
                <a:gridCol w="1205847">
                  <a:extLst>
                    <a:ext uri="{9D8B030D-6E8A-4147-A177-3AD203B41FA5}">
                      <a16:colId xmlns:a16="http://schemas.microsoft.com/office/drawing/2014/main" val="2457094309"/>
                    </a:ext>
                  </a:extLst>
                </a:gridCol>
                <a:gridCol w="1090489">
                  <a:extLst>
                    <a:ext uri="{9D8B030D-6E8A-4147-A177-3AD203B41FA5}">
                      <a16:colId xmlns:a16="http://schemas.microsoft.com/office/drawing/2014/main" val="4022436586"/>
                    </a:ext>
                  </a:extLst>
                </a:gridCol>
              </a:tblGrid>
              <a:tr h="555738">
                <a:tc>
                  <a:txBody>
                    <a:bodyPr/>
                    <a:lstStyle/>
                    <a:p>
                      <a:pPr>
                        <a:lnSpc>
                          <a:spcPct val="107000"/>
                        </a:lnSpc>
                        <a:spcAft>
                          <a:spcPts val="800"/>
                        </a:spcAft>
                        <a:buNone/>
                      </a:pPr>
                      <a:r>
                        <a:rPr lang="en-GB" sz="1800" kern="0" dirty="0">
                          <a:effectLst/>
                          <a:latin typeface="Aptos" panose="020B0004020202020204" pitchFamily="34" charset="0"/>
                        </a:rPr>
                        <a:t>Livelihood Capitals</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Exposure</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a:effectLst/>
                          <a:latin typeface="Aptos" panose="020B0004020202020204" pitchFamily="34" charset="0"/>
                        </a:rPr>
                        <a:t>Sensitivity</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Adaptive Capacity</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415206774"/>
                  </a:ext>
                </a:extLst>
              </a:tr>
              <a:tr h="552884">
                <a:tc>
                  <a:txBody>
                    <a:bodyPr/>
                    <a:lstStyle/>
                    <a:p>
                      <a:pPr>
                        <a:lnSpc>
                          <a:spcPct val="107000"/>
                        </a:lnSpc>
                        <a:spcAft>
                          <a:spcPts val="800"/>
                        </a:spcAft>
                        <a:buNone/>
                      </a:pPr>
                      <a:r>
                        <a:rPr lang="en-GB" sz="1800" kern="0" dirty="0">
                          <a:effectLst/>
                          <a:latin typeface="Aptos" panose="020B0004020202020204" pitchFamily="34" charset="0"/>
                        </a:rPr>
                        <a:t>Human Capital </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dirty="0">
                          <a:effectLst/>
                          <a:latin typeface="Aptos" panose="020B0004020202020204" pitchFamily="34" charset="0"/>
                        </a:rPr>
                        <a:t>0.44</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0.21</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0.41</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756089028"/>
                  </a:ext>
                </a:extLst>
              </a:tr>
              <a:tr h="552884">
                <a:tc>
                  <a:txBody>
                    <a:bodyPr/>
                    <a:lstStyle/>
                    <a:p>
                      <a:pPr>
                        <a:lnSpc>
                          <a:spcPct val="107000"/>
                        </a:lnSpc>
                        <a:spcAft>
                          <a:spcPts val="800"/>
                        </a:spcAft>
                        <a:buNone/>
                      </a:pPr>
                      <a:r>
                        <a:rPr lang="en-GB" sz="1800" kern="0">
                          <a:effectLst/>
                          <a:latin typeface="Aptos" panose="020B0004020202020204" pitchFamily="34" charset="0"/>
                        </a:rPr>
                        <a:t>Physical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dirty="0">
                          <a:effectLst/>
                          <a:latin typeface="Aptos" panose="020B0004020202020204" pitchFamily="34" charset="0"/>
                        </a:rPr>
                        <a:t>0.65</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0.32</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0.48</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059212541"/>
                  </a:ext>
                </a:extLst>
              </a:tr>
              <a:tr h="552884">
                <a:tc>
                  <a:txBody>
                    <a:bodyPr/>
                    <a:lstStyle/>
                    <a:p>
                      <a:pPr>
                        <a:lnSpc>
                          <a:spcPct val="107000"/>
                        </a:lnSpc>
                        <a:spcAft>
                          <a:spcPts val="800"/>
                        </a:spcAft>
                        <a:buNone/>
                      </a:pPr>
                      <a:r>
                        <a:rPr lang="en-GB" sz="1800" kern="0">
                          <a:effectLst/>
                          <a:latin typeface="Aptos" panose="020B0004020202020204" pitchFamily="34" charset="0"/>
                        </a:rPr>
                        <a:t>Financial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a:effectLst/>
                          <a:latin typeface="Aptos" panose="020B0004020202020204" pitchFamily="34" charset="0"/>
                        </a:rPr>
                        <a:t>0.58</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dirty="0">
                          <a:effectLst/>
                          <a:latin typeface="Aptos" panose="020B0004020202020204" pitchFamily="34" charset="0"/>
                        </a:rPr>
                        <a:t>0.55</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0.39</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462377441"/>
                  </a:ext>
                </a:extLst>
              </a:tr>
              <a:tr h="277523">
                <a:tc>
                  <a:txBody>
                    <a:bodyPr/>
                    <a:lstStyle/>
                    <a:p>
                      <a:pPr>
                        <a:lnSpc>
                          <a:spcPct val="107000"/>
                        </a:lnSpc>
                        <a:spcAft>
                          <a:spcPts val="800"/>
                        </a:spcAft>
                        <a:buNone/>
                      </a:pPr>
                      <a:r>
                        <a:rPr lang="en-GB" sz="1800" kern="0">
                          <a:effectLst/>
                          <a:latin typeface="Aptos" panose="020B0004020202020204" pitchFamily="34" charset="0"/>
                        </a:rPr>
                        <a:t>Social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a:effectLst/>
                          <a:latin typeface="Aptos" panose="020B0004020202020204" pitchFamily="34" charset="0"/>
                        </a:rPr>
                        <a:t>0.23</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 </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0.51</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255947513"/>
                  </a:ext>
                </a:extLst>
              </a:tr>
              <a:tr h="552884">
                <a:tc>
                  <a:txBody>
                    <a:bodyPr/>
                    <a:lstStyle/>
                    <a:p>
                      <a:pPr>
                        <a:lnSpc>
                          <a:spcPct val="107000"/>
                        </a:lnSpc>
                        <a:spcAft>
                          <a:spcPts val="800"/>
                        </a:spcAft>
                        <a:buNone/>
                      </a:pPr>
                      <a:r>
                        <a:rPr lang="en-GB" sz="1800" kern="0">
                          <a:effectLst/>
                          <a:latin typeface="Aptos" panose="020B0004020202020204" pitchFamily="34" charset="0"/>
                        </a:rPr>
                        <a:t>Natural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a:effectLst/>
                          <a:latin typeface="Aptos" panose="020B0004020202020204" pitchFamily="34" charset="0"/>
                        </a:rPr>
                        <a:t>0.48</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 </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0.22</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557904676"/>
                  </a:ext>
                </a:extLst>
              </a:tr>
              <a:tr h="277523">
                <a:tc>
                  <a:txBody>
                    <a:bodyPr/>
                    <a:lstStyle/>
                    <a:p>
                      <a:pPr>
                        <a:lnSpc>
                          <a:spcPct val="107000"/>
                        </a:lnSpc>
                        <a:spcAft>
                          <a:spcPts val="800"/>
                        </a:spcAft>
                        <a:buNone/>
                      </a:pPr>
                      <a:r>
                        <a:rPr lang="en-GB" sz="1800" kern="0">
                          <a:effectLst/>
                          <a:latin typeface="Aptos" panose="020B0004020202020204" pitchFamily="34" charset="0"/>
                        </a:rPr>
                        <a:t>Overall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gridSpan="2">
                  <a:txBody>
                    <a:bodyPr/>
                    <a:lstStyle/>
                    <a:p>
                      <a:pPr algn="ctr">
                        <a:lnSpc>
                          <a:spcPct val="107000"/>
                        </a:lnSpc>
                        <a:spcAft>
                          <a:spcPts val="800"/>
                        </a:spcAft>
                        <a:buNone/>
                      </a:pPr>
                      <a:r>
                        <a:rPr lang="en-GB" sz="1800" kern="0" dirty="0">
                          <a:effectLst/>
                          <a:latin typeface="Aptos" panose="020B0004020202020204" pitchFamily="34" charset="0"/>
                        </a:rPr>
                        <a:t>0.50</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tr-TR"/>
                    </a:p>
                  </a:txBody>
                  <a:tcPr/>
                </a:tc>
                <a:tc>
                  <a:txBody>
                    <a:bodyPr/>
                    <a:lstStyle/>
                    <a:p>
                      <a:pPr algn="ctr">
                        <a:lnSpc>
                          <a:spcPct val="107000"/>
                        </a:lnSpc>
                        <a:spcAft>
                          <a:spcPts val="800"/>
                        </a:spcAft>
                        <a:buNone/>
                      </a:pPr>
                      <a:r>
                        <a:rPr lang="en-GB" sz="1800" kern="0">
                          <a:effectLst/>
                          <a:latin typeface="Aptos" panose="020B0004020202020204" pitchFamily="34" charset="0"/>
                        </a:rPr>
                        <a:t>0.31</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0.44</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844061791"/>
                  </a:ext>
                </a:extLst>
              </a:tr>
            </a:tbl>
          </a:graphicData>
        </a:graphic>
      </p:graphicFrame>
      <p:graphicFrame>
        <p:nvGraphicFramePr>
          <p:cNvPr id="7" name="Chart 6">
            <a:extLst>
              <a:ext uri="{FF2B5EF4-FFF2-40B4-BE49-F238E27FC236}">
                <a16:creationId xmlns:a16="http://schemas.microsoft.com/office/drawing/2014/main" id="{F3EB09E6-4D11-FB5D-E138-DCCCD00E1006}"/>
              </a:ext>
            </a:extLst>
          </p:cNvPr>
          <p:cNvGraphicFramePr/>
          <p:nvPr>
            <p:extLst>
              <p:ext uri="{D42A27DB-BD31-4B8C-83A1-F6EECF244321}">
                <p14:modId xmlns:p14="http://schemas.microsoft.com/office/powerpoint/2010/main" val="108503669"/>
              </p:ext>
            </p:extLst>
          </p:nvPr>
        </p:nvGraphicFramePr>
        <p:xfrm>
          <a:off x="6096000" y="1537969"/>
          <a:ext cx="5786438" cy="437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372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FA8A8-1B10-9F0F-1200-5DDAD2D7B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86928-2966-A570-EDF4-B6255CF0B4E8}"/>
              </a:ext>
            </a:extLst>
          </p:cNvPr>
          <p:cNvSpPr>
            <a:spLocks noGrp="1"/>
          </p:cNvSpPr>
          <p:nvPr>
            <p:ph type="title"/>
          </p:nvPr>
        </p:nvSpPr>
        <p:spPr/>
        <p:txBody>
          <a:bodyPr>
            <a:normAutofit/>
          </a:bodyPr>
          <a:lstStyle/>
          <a:p>
            <a:r>
              <a:rPr lang="en-GB" sz="3600" b="1">
                <a:solidFill>
                  <a:srgbClr val="1D4289"/>
                </a:solidFill>
                <a:latin typeface="Aptos" panose="020B0004020202020204" pitchFamily="34" charset="0"/>
              </a:rPr>
              <a:t>Findings</a:t>
            </a:r>
            <a:endParaRPr lang="en-GB" sz="3600" b="1" dirty="0">
              <a:solidFill>
                <a:srgbClr val="1D4289"/>
              </a:solidFill>
              <a:latin typeface="Aptos" panose="020B0004020202020204" pitchFamily="34" charset="0"/>
            </a:endParaRPr>
          </a:p>
        </p:txBody>
      </p:sp>
      <p:graphicFrame>
        <p:nvGraphicFramePr>
          <p:cNvPr id="5" name="Content Placeholder 4">
            <a:extLst>
              <a:ext uri="{FF2B5EF4-FFF2-40B4-BE49-F238E27FC236}">
                <a16:creationId xmlns:a16="http://schemas.microsoft.com/office/drawing/2014/main" id="{C8A3B595-D2F3-3A6A-72F3-9C77385B39CE}"/>
              </a:ext>
            </a:extLst>
          </p:cNvPr>
          <p:cNvGraphicFramePr>
            <a:graphicFrameLocks noGrp="1"/>
          </p:cNvGraphicFramePr>
          <p:nvPr>
            <p:ph idx="1"/>
            <p:extLst>
              <p:ext uri="{D42A27DB-BD31-4B8C-83A1-F6EECF244321}">
                <p14:modId xmlns:p14="http://schemas.microsoft.com/office/powerpoint/2010/main" val="3304876818"/>
              </p:ext>
            </p:extLst>
          </p:nvPr>
        </p:nvGraphicFramePr>
        <p:xfrm>
          <a:off x="838200" y="1579250"/>
          <a:ext cx="5100146" cy="4041394"/>
        </p:xfrm>
        <a:graphic>
          <a:graphicData uri="http://schemas.openxmlformats.org/drawingml/2006/table">
            <a:tbl>
              <a:tblPr firstRow="1" firstCol="1" bandRow="1">
                <a:tableStyleId>{5C22544A-7EE6-4342-B048-85BDC9FD1C3A}</a:tableStyleId>
              </a:tblPr>
              <a:tblGrid>
                <a:gridCol w="1785337">
                  <a:extLst>
                    <a:ext uri="{9D8B030D-6E8A-4147-A177-3AD203B41FA5}">
                      <a16:colId xmlns:a16="http://schemas.microsoft.com/office/drawing/2014/main" val="3898097757"/>
                    </a:ext>
                  </a:extLst>
                </a:gridCol>
                <a:gridCol w="1784765">
                  <a:extLst>
                    <a:ext uri="{9D8B030D-6E8A-4147-A177-3AD203B41FA5}">
                      <a16:colId xmlns:a16="http://schemas.microsoft.com/office/drawing/2014/main" val="1215014731"/>
                    </a:ext>
                  </a:extLst>
                </a:gridCol>
                <a:gridCol w="1530044">
                  <a:extLst>
                    <a:ext uri="{9D8B030D-6E8A-4147-A177-3AD203B41FA5}">
                      <a16:colId xmlns:a16="http://schemas.microsoft.com/office/drawing/2014/main" val="1558814146"/>
                    </a:ext>
                  </a:extLst>
                </a:gridCol>
              </a:tblGrid>
              <a:tr h="346710">
                <a:tc>
                  <a:txBody>
                    <a:bodyPr/>
                    <a:lstStyle/>
                    <a:p>
                      <a:pPr>
                        <a:lnSpc>
                          <a:spcPct val="107000"/>
                        </a:lnSpc>
                        <a:spcAft>
                          <a:spcPts val="800"/>
                        </a:spcAft>
                        <a:buNone/>
                      </a:pPr>
                      <a:r>
                        <a:rPr lang="en-GB" sz="1800" kern="0" dirty="0">
                          <a:effectLst/>
                          <a:latin typeface="Aptos" panose="020B0004020202020204" pitchFamily="34" charset="0"/>
                        </a:rPr>
                        <a:t>Livelihood Capitals </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a:effectLst/>
                          <a:latin typeface="Aptos" panose="020B0004020202020204" pitchFamily="34" charset="0"/>
                        </a:rPr>
                        <a:t>LVI-Capital based*</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LVI-IPCC</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856534675"/>
                  </a:ext>
                </a:extLst>
              </a:tr>
              <a:tr h="346710">
                <a:tc>
                  <a:txBody>
                    <a:bodyPr/>
                    <a:lstStyle/>
                    <a:p>
                      <a:pPr>
                        <a:lnSpc>
                          <a:spcPct val="107000"/>
                        </a:lnSpc>
                        <a:spcAft>
                          <a:spcPts val="800"/>
                        </a:spcAft>
                        <a:buNone/>
                      </a:pPr>
                      <a:r>
                        <a:rPr lang="en-GB" sz="1800" kern="0" dirty="0">
                          <a:effectLst/>
                          <a:latin typeface="Aptos" panose="020B0004020202020204" pitchFamily="34" charset="0"/>
                        </a:rPr>
                        <a:t>Human Capital </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dirty="0">
                          <a:effectLst/>
                          <a:latin typeface="Aptos" panose="020B0004020202020204" pitchFamily="34" charset="0"/>
                        </a:rPr>
                        <a:t>0.39</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 0.01</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043378494"/>
                  </a:ext>
                </a:extLst>
              </a:tr>
              <a:tr h="346710">
                <a:tc>
                  <a:txBody>
                    <a:bodyPr/>
                    <a:lstStyle/>
                    <a:p>
                      <a:pPr>
                        <a:lnSpc>
                          <a:spcPct val="107000"/>
                        </a:lnSpc>
                        <a:spcAft>
                          <a:spcPts val="800"/>
                        </a:spcAft>
                        <a:buNone/>
                      </a:pPr>
                      <a:r>
                        <a:rPr lang="en-GB" sz="1800" kern="0">
                          <a:effectLst/>
                          <a:latin typeface="Aptos" panose="020B0004020202020204" pitchFamily="34" charset="0"/>
                        </a:rPr>
                        <a:t>Physical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a:effectLst/>
                          <a:latin typeface="Aptos" panose="020B0004020202020204" pitchFamily="34" charset="0"/>
                        </a:rPr>
                        <a:t>0.50</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 0.06</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514387058"/>
                  </a:ext>
                </a:extLst>
              </a:tr>
              <a:tr h="346710">
                <a:tc>
                  <a:txBody>
                    <a:bodyPr/>
                    <a:lstStyle/>
                    <a:p>
                      <a:pPr>
                        <a:lnSpc>
                          <a:spcPct val="107000"/>
                        </a:lnSpc>
                        <a:spcAft>
                          <a:spcPts val="800"/>
                        </a:spcAft>
                        <a:buNone/>
                      </a:pPr>
                      <a:r>
                        <a:rPr lang="en-GB" sz="1800" kern="0">
                          <a:effectLst/>
                          <a:latin typeface="Aptos" panose="020B0004020202020204" pitchFamily="34" charset="0"/>
                        </a:rPr>
                        <a:t>Financial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dirty="0">
                          <a:effectLst/>
                          <a:latin typeface="Aptos" panose="020B0004020202020204" pitchFamily="34" charset="0"/>
                        </a:rPr>
                        <a:t>0.59</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a:effectLst/>
                          <a:latin typeface="Aptos" panose="020B0004020202020204" pitchFamily="34" charset="0"/>
                        </a:rPr>
                        <a:t> 0.10</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984239829"/>
                  </a:ext>
                </a:extLst>
              </a:tr>
              <a:tr h="346710">
                <a:tc>
                  <a:txBody>
                    <a:bodyPr/>
                    <a:lstStyle/>
                    <a:p>
                      <a:pPr>
                        <a:lnSpc>
                          <a:spcPct val="107000"/>
                        </a:lnSpc>
                        <a:spcAft>
                          <a:spcPts val="800"/>
                        </a:spcAft>
                        <a:buNone/>
                      </a:pPr>
                      <a:r>
                        <a:rPr lang="en-GB" sz="1800" kern="0">
                          <a:effectLst/>
                          <a:latin typeface="Aptos" panose="020B0004020202020204" pitchFamily="34" charset="0"/>
                        </a:rPr>
                        <a:t>Social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a:effectLst/>
                          <a:latin typeface="Aptos" panose="020B0004020202020204" pitchFamily="34" charset="0"/>
                        </a:rPr>
                        <a:t>0.46</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-0.29</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226532170"/>
                  </a:ext>
                </a:extLst>
              </a:tr>
              <a:tr h="346710">
                <a:tc>
                  <a:txBody>
                    <a:bodyPr/>
                    <a:lstStyle/>
                    <a:p>
                      <a:pPr>
                        <a:lnSpc>
                          <a:spcPct val="107000"/>
                        </a:lnSpc>
                        <a:spcAft>
                          <a:spcPts val="800"/>
                        </a:spcAft>
                        <a:buNone/>
                      </a:pPr>
                      <a:r>
                        <a:rPr lang="en-GB" sz="1800" kern="0">
                          <a:effectLst/>
                          <a:latin typeface="Aptos" panose="020B0004020202020204" pitchFamily="34" charset="0"/>
                        </a:rPr>
                        <a:t>Natural Capital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a:effectLst/>
                          <a:latin typeface="Aptos" panose="020B0004020202020204" pitchFamily="34" charset="0"/>
                        </a:rPr>
                        <a:t>0.51</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 0.26</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027120159"/>
                  </a:ext>
                </a:extLst>
              </a:tr>
              <a:tr h="346710">
                <a:tc>
                  <a:txBody>
                    <a:bodyPr/>
                    <a:lstStyle/>
                    <a:p>
                      <a:pPr>
                        <a:lnSpc>
                          <a:spcPct val="107000"/>
                        </a:lnSpc>
                        <a:spcAft>
                          <a:spcPts val="800"/>
                        </a:spcAft>
                        <a:buNone/>
                      </a:pPr>
                      <a:r>
                        <a:rPr lang="en-GB" sz="1800" kern="0">
                          <a:effectLst/>
                          <a:latin typeface="Aptos" panose="020B0004020202020204" pitchFamily="34" charset="0"/>
                        </a:rPr>
                        <a:t>Overall</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buNone/>
                      </a:pPr>
                      <a:r>
                        <a:rPr lang="en-GB" sz="1800" kern="0">
                          <a:effectLst/>
                          <a:latin typeface="Aptos" panose="020B0004020202020204" pitchFamily="34" charset="0"/>
                        </a:rPr>
                        <a:t>0.48</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buNone/>
                      </a:pPr>
                      <a:r>
                        <a:rPr lang="en-GB" sz="1800" kern="0" dirty="0">
                          <a:effectLst/>
                          <a:latin typeface="Aptos" panose="020B0004020202020204" pitchFamily="34" charset="0"/>
                        </a:rPr>
                        <a:t>0.02</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655018089"/>
                  </a:ext>
                </a:extLst>
              </a:tr>
              <a:tr h="346710">
                <a:tc>
                  <a:txBody>
                    <a:bodyPr/>
                    <a:lstStyle/>
                    <a:p>
                      <a:pPr>
                        <a:lnSpc>
                          <a:spcPct val="107000"/>
                        </a:lnSpc>
                        <a:spcAft>
                          <a:spcPts val="800"/>
                        </a:spcAft>
                        <a:buNone/>
                      </a:pPr>
                      <a:r>
                        <a:rPr lang="en-GB" sz="1800" kern="0">
                          <a:effectLst/>
                          <a:latin typeface="Aptos" panose="020B0004020202020204" pitchFamily="34" charset="0"/>
                        </a:rPr>
                        <a:t>Reference range*</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gridSpan="2">
                  <a:txBody>
                    <a:bodyPr/>
                    <a:lstStyle/>
                    <a:p>
                      <a:pPr algn="ctr">
                        <a:lnSpc>
                          <a:spcPct val="107000"/>
                        </a:lnSpc>
                        <a:spcAft>
                          <a:spcPts val="800"/>
                        </a:spcAft>
                        <a:buNone/>
                      </a:pPr>
                      <a:r>
                        <a:rPr lang="en-GB" sz="1800" kern="0" dirty="0">
                          <a:effectLst/>
                          <a:latin typeface="Aptos" panose="020B0004020202020204" pitchFamily="34" charset="0"/>
                        </a:rPr>
                        <a:t>0 &lt; LVI &lt; 0.60</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hMerge="1">
                  <a:txBody>
                    <a:bodyPr/>
                    <a:lstStyle/>
                    <a:p>
                      <a:endParaRPr lang="tr-TR"/>
                    </a:p>
                  </a:txBody>
                  <a:tcPr/>
                </a:tc>
                <a:extLst>
                  <a:ext uri="{0D108BD9-81ED-4DB2-BD59-A6C34878D82A}">
                    <a16:rowId xmlns:a16="http://schemas.microsoft.com/office/drawing/2014/main" val="515490033"/>
                  </a:ext>
                </a:extLst>
              </a:tr>
              <a:tr h="346710">
                <a:tc>
                  <a:txBody>
                    <a:bodyPr/>
                    <a:lstStyle/>
                    <a:p>
                      <a:pPr>
                        <a:lnSpc>
                          <a:spcPct val="107000"/>
                        </a:lnSpc>
                        <a:spcAft>
                          <a:spcPts val="800"/>
                        </a:spcAft>
                        <a:buNone/>
                      </a:pPr>
                      <a:r>
                        <a:rPr lang="en-GB" sz="1800" kern="0">
                          <a:effectLst/>
                          <a:latin typeface="Aptos" panose="020B0004020202020204" pitchFamily="34" charset="0"/>
                        </a:rPr>
                        <a:t>Reference range</a:t>
                      </a:r>
                      <a:endParaRPr lang="tr-TR" sz="1600" kern="10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gridSpan="2">
                  <a:txBody>
                    <a:bodyPr/>
                    <a:lstStyle/>
                    <a:p>
                      <a:pPr algn="ctr">
                        <a:lnSpc>
                          <a:spcPct val="107000"/>
                        </a:lnSpc>
                        <a:spcAft>
                          <a:spcPts val="800"/>
                        </a:spcAft>
                        <a:buNone/>
                      </a:pPr>
                      <a:r>
                        <a:rPr lang="en-GB" sz="1800" kern="0" dirty="0">
                          <a:effectLst/>
                          <a:latin typeface="Aptos" panose="020B0004020202020204" pitchFamily="34" charset="0"/>
                        </a:rPr>
                        <a:t>-1 &lt; LVI-IPCC &lt; 1</a:t>
                      </a:r>
                      <a:endParaRPr lang="tr-TR" sz="1600" kern="100" dirty="0">
                        <a:effectLst/>
                        <a:latin typeface="Aptos" panose="020B0004020202020204" pitchFamily="34" charset="0"/>
                        <a:ea typeface="Calibri" panose="020F0502020204030204" pitchFamily="34" charset="0"/>
                        <a:cs typeface="Arial" panose="020B0604020202020204" pitchFamily="34" charset="0"/>
                      </a:endParaRPr>
                    </a:p>
                  </a:txBody>
                  <a:tcPr marL="44450" marR="44450" marT="0" marB="0" anchor="b"/>
                </a:tc>
                <a:tc hMerge="1">
                  <a:txBody>
                    <a:bodyPr/>
                    <a:lstStyle/>
                    <a:p>
                      <a:endParaRPr lang="tr-TR"/>
                    </a:p>
                  </a:txBody>
                  <a:tcPr/>
                </a:tc>
                <a:extLst>
                  <a:ext uri="{0D108BD9-81ED-4DB2-BD59-A6C34878D82A}">
                    <a16:rowId xmlns:a16="http://schemas.microsoft.com/office/drawing/2014/main" val="1903415159"/>
                  </a:ext>
                </a:extLst>
              </a:tr>
            </a:tbl>
          </a:graphicData>
        </a:graphic>
      </p:graphicFrame>
      <p:graphicFrame>
        <p:nvGraphicFramePr>
          <p:cNvPr id="8" name="Chart 7">
            <a:extLst>
              <a:ext uri="{FF2B5EF4-FFF2-40B4-BE49-F238E27FC236}">
                <a16:creationId xmlns:a16="http://schemas.microsoft.com/office/drawing/2014/main" id="{DB783EF6-760C-43A9-CFE0-252B57BE9C05}"/>
              </a:ext>
            </a:extLst>
          </p:cNvPr>
          <p:cNvGraphicFramePr/>
          <p:nvPr>
            <p:extLst>
              <p:ext uri="{D42A27DB-BD31-4B8C-83A1-F6EECF244321}">
                <p14:modId xmlns:p14="http://schemas.microsoft.com/office/powerpoint/2010/main" val="3362390309"/>
              </p:ext>
            </p:extLst>
          </p:nvPr>
        </p:nvGraphicFramePr>
        <p:xfrm>
          <a:off x="5367655" y="1674496"/>
          <a:ext cx="6337015" cy="4041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6824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5950E-CEE7-C2EC-C8C0-D5E3821B5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E177A-F6D5-A3D9-9409-5C9A290E56D7}"/>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Discussion and Conclusion</a:t>
            </a:r>
          </a:p>
        </p:txBody>
      </p:sp>
      <p:sp>
        <p:nvSpPr>
          <p:cNvPr id="4" name="Content Placeholder 3">
            <a:extLst>
              <a:ext uri="{FF2B5EF4-FFF2-40B4-BE49-F238E27FC236}">
                <a16:creationId xmlns:a16="http://schemas.microsoft.com/office/drawing/2014/main" id="{FCEF3C27-A9E7-A7FA-C83F-812C83F1CB94}"/>
              </a:ext>
            </a:extLst>
          </p:cNvPr>
          <p:cNvSpPr>
            <a:spLocks noGrp="1"/>
          </p:cNvSpPr>
          <p:nvPr>
            <p:ph idx="1"/>
          </p:nvPr>
        </p:nvSpPr>
        <p:spPr>
          <a:xfrm>
            <a:off x="838200" y="1825625"/>
            <a:ext cx="10515600" cy="4351338"/>
          </a:xfrm>
        </p:spPr>
        <p:txBody>
          <a:bodyPr>
            <a:noAutofit/>
          </a:bodyPr>
          <a:lstStyle/>
          <a:p>
            <a:pPr algn="just"/>
            <a:r>
              <a:rPr lang="en-GB" sz="2400" dirty="0">
                <a:latin typeface="Aptos" panose="020B0004020202020204" pitchFamily="34" charset="0"/>
              </a:rPr>
              <a:t>The findings show that Syrian refugees have </a:t>
            </a:r>
            <a:r>
              <a:rPr lang="en-GB" sz="2400" b="1" dirty="0">
                <a:latin typeface="Aptos" panose="020B0004020202020204" pitchFamily="34" charset="0"/>
              </a:rPr>
              <a:t>highly vulnerable level</a:t>
            </a:r>
            <a:r>
              <a:rPr lang="en-GB" sz="2400" dirty="0">
                <a:latin typeface="Aptos" panose="020B0004020202020204" pitchFamily="34" charset="0"/>
              </a:rPr>
              <a:t> of </a:t>
            </a:r>
            <a:r>
              <a:rPr lang="en-GB" sz="2400" b="1" dirty="0">
                <a:latin typeface="Aptos" panose="020B0004020202020204" pitchFamily="34" charset="0"/>
              </a:rPr>
              <a:t>LVI</a:t>
            </a:r>
            <a:r>
              <a:rPr lang="en-GB" sz="2400" dirty="0">
                <a:latin typeface="Aptos" panose="020B0004020202020204" pitchFamily="34" charset="0"/>
              </a:rPr>
              <a:t>, </a:t>
            </a:r>
            <a:r>
              <a:rPr lang="tr-TR" sz="2400" dirty="0" err="1">
                <a:latin typeface="Aptos" panose="020B0004020202020204" pitchFamily="34" charset="0"/>
              </a:rPr>
              <a:t>with</a:t>
            </a:r>
            <a:r>
              <a:rPr lang="tr-TR" sz="2400" dirty="0">
                <a:latin typeface="Aptos" panose="020B0004020202020204" pitchFamily="34" charset="0"/>
              </a:rPr>
              <a:t> a </a:t>
            </a:r>
            <a:r>
              <a:rPr lang="tr-TR" sz="2400" dirty="0" err="1">
                <a:latin typeface="Aptos" panose="020B0004020202020204" pitchFamily="34" charset="0"/>
              </a:rPr>
              <a:t>value</a:t>
            </a:r>
            <a:r>
              <a:rPr lang="tr-TR" sz="2400" dirty="0">
                <a:latin typeface="Aptos" panose="020B0004020202020204" pitchFamily="34" charset="0"/>
              </a:rPr>
              <a:t> of 0.48, </a:t>
            </a:r>
            <a:r>
              <a:rPr lang="en-GB" sz="2400" dirty="0">
                <a:latin typeface="Aptos" panose="020B0004020202020204" pitchFamily="34" charset="0"/>
              </a:rPr>
              <a:t>and their vulnerability based on </a:t>
            </a:r>
            <a:r>
              <a:rPr lang="en-GB" sz="2400" b="1" dirty="0">
                <a:latin typeface="Aptos" panose="020B0004020202020204" pitchFamily="34" charset="0"/>
              </a:rPr>
              <a:t>financial capital </a:t>
            </a:r>
            <a:r>
              <a:rPr lang="en-GB" sz="2400" dirty="0">
                <a:latin typeface="Aptos" panose="020B0004020202020204" pitchFamily="34" charset="0"/>
              </a:rPr>
              <a:t>is the highest, while </a:t>
            </a:r>
            <a:r>
              <a:rPr lang="en-GB" sz="2400" b="1" dirty="0">
                <a:latin typeface="Aptos" panose="020B0004020202020204" pitchFamily="34" charset="0"/>
              </a:rPr>
              <a:t>human capital </a:t>
            </a:r>
            <a:r>
              <a:rPr lang="en-GB" sz="2400" dirty="0">
                <a:latin typeface="Aptos" panose="020B0004020202020204" pitchFamily="34" charset="0"/>
              </a:rPr>
              <a:t>is the least. </a:t>
            </a:r>
            <a:r>
              <a:rPr lang="tr-TR" sz="2400" dirty="0" err="1">
                <a:latin typeface="Aptos" panose="020B0004020202020204" pitchFamily="34" charset="0"/>
              </a:rPr>
              <a:t>Also</a:t>
            </a:r>
            <a:r>
              <a:rPr lang="tr-TR" sz="2400" dirty="0">
                <a:latin typeface="Aptos" panose="020B0004020202020204" pitchFamily="34" charset="0"/>
              </a:rPr>
              <a:t>, they </a:t>
            </a:r>
            <a:r>
              <a:rPr lang="tr-TR" sz="2400" dirty="0" err="1">
                <a:latin typeface="Aptos" panose="020B0004020202020204" pitchFamily="34" charset="0"/>
              </a:rPr>
              <a:t>are</a:t>
            </a:r>
            <a:r>
              <a:rPr lang="en-GB" sz="2400" dirty="0">
                <a:latin typeface="Aptos" panose="020B0004020202020204" pitchFamily="34" charset="0"/>
              </a:rPr>
              <a:t> Overall LVI-IPCC is </a:t>
            </a:r>
            <a:r>
              <a:rPr lang="en-GB" sz="2400" b="1" dirty="0">
                <a:latin typeface="Aptos" panose="020B0004020202020204" pitchFamily="34" charset="0"/>
              </a:rPr>
              <a:t>0.02</a:t>
            </a:r>
            <a:r>
              <a:rPr lang="en-GB" sz="2400" dirty="0">
                <a:latin typeface="Aptos" panose="020B0004020202020204" pitchFamily="34" charset="0"/>
              </a:rPr>
              <a:t>, and it means </a:t>
            </a:r>
            <a:r>
              <a:rPr lang="en-GB" sz="2400" b="1" dirty="0">
                <a:latin typeface="Aptos" panose="020B0004020202020204" pitchFamily="34" charset="0"/>
              </a:rPr>
              <a:t>moderate livelihood</a:t>
            </a:r>
            <a:r>
              <a:rPr lang="tr-TR" sz="2400" b="1" dirty="0">
                <a:latin typeface="Aptos" panose="020B0004020202020204" pitchFamily="34" charset="0"/>
              </a:rPr>
              <a:t> </a:t>
            </a:r>
            <a:r>
              <a:rPr lang="en-GB" sz="2400" b="1" dirty="0">
                <a:latin typeface="Aptos" panose="020B0004020202020204" pitchFamily="34" charset="0"/>
              </a:rPr>
              <a:t>vulnerability</a:t>
            </a:r>
            <a:r>
              <a:rPr lang="en-GB" sz="2400" dirty="0">
                <a:latin typeface="Aptos" panose="020B0004020202020204" pitchFamily="34" charset="0"/>
              </a:rPr>
              <a:t>. </a:t>
            </a:r>
            <a:r>
              <a:rPr lang="tr-TR" sz="2400" dirty="0" err="1">
                <a:latin typeface="Aptos" panose="020B0004020202020204" pitchFamily="34" charset="0"/>
              </a:rPr>
              <a:t>These</a:t>
            </a:r>
            <a:r>
              <a:rPr lang="tr-TR" sz="2400" dirty="0">
                <a:latin typeface="Aptos" panose="020B0004020202020204" pitchFamily="34" charset="0"/>
              </a:rPr>
              <a:t> </a:t>
            </a:r>
            <a:r>
              <a:rPr lang="tr-TR" sz="2400" dirty="0" err="1">
                <a:latin typeface="Aptos" panose="020B0004020202020204" pitchFamily="34" charset="0"/>
              </a:rPr>
              <a:t>results</a:t>
            </a:r>
            <a:r>
              <a:rPr lang="tr-TR" sz="2400" dirty="0">
                <a:latin typeface="Aptos" panose="020B0004020202020204" pitchFamily="34" charset="0"/>
              </a:rPr>
              <a:t> </a:t>
            </a:r>
            <a:r>
              <a:rPr lang="tr-TR" sz="2400" dirty="0" err="1">
                <a:latin typeface="Aptos" panose="020B0004020202020204" pitchFamily="34" charset="0"/>
              </a:rPr>
              <a:t>point</a:t>
            </a:r>
            <a:r>
              <a:rPr lang="tr-TR" sz="2400" dirty="0">
                <a:latin typeface="Aptos" panose="020B0004020202020204" pitchFamily="34" charset="0"/>
              </a:rPr>
              <a:t> </a:t>
            </a:r>
            <a:r>
              <a:rPr lang="tr-TR" sz="2400" dirty="0" err="1">
                <a:latin typeface="Aptos" panose="020B0004020202020204" pitchFamily="34" charset="0"/>
              </a:rPr>
              <a:t>out</a:t>
            </a:r>
            <a:r>
              <a:rPr lang="tr-TR" sz="2400" dirty="0">
                <a:latin typeface="Aptos" panose="020B0004020202020204" pitchFamily="34" charset="0"/>
              </a:rPr>
              <a:t> </a:t>
            </a:r>
            <a:r>
              <a:rPr lang="tr-TR" sz="2400" dirty="0" err="1">
                <a:latin typeface="Aptos" panose="020B0004020202020204" pitchFamily="34" charset="0"/>
              </a:rPr>
              <a:t>high</a:t>
            </a:r>
            <a:r>
              <a:rPr lang="tr-TR" sz="2400" dirty="0">
                <a:latin typeface="Aptos" panose="020B0004020202020204" pitchFamily="34" charset="0"/>
              </a:rPr>
              <a:t> </a:t>
            </a:r>
            <a:r>
              <a:rPr lang="tr-TR" sz="2400" dirty="0" err="1">
                <a:latin typeface="Aptos" panose="020B0004020202020204" pitchFamily="34" charset="0"/>
              </a:rPr>
              <a:t>livelihood</a:t>
            </a:r>
            <a:r>
              <a:rPr lang="tr-TR" sz="2400" dirty="0">
                <a:latin typeface="Aptos" panose="020B0004020202020204" pitchFamily="34" charset="0"/>
              </a:rPr>
              <a:t> </a:t>
            </a:r>
            <a:r>
              <a:rPr lang="tr-TR" sz="2400" dirty="0" err="1">
                <a:latin typeface="Aptos" panose="020B0004020202020204" pitchFamily="34" charset="0"/>
              </a:rPr>
              <a:t>vulnerability</a:t>
            </a:r>
            <a:r>
              <a:rPr lang="tr-TR" sz="2400" dirty="0">
                <a:latin typeface="Aptos" panose="020B0004020202020204" pitchFamily="34" charset="0"/>
              </a:rPr>
              <a:t> in </a:t>
            </a:r>
            <a:r>
              <a:rPr lang="tr-TR" sz="2400" dirty="0" err="1">
                <a:latin typeface="Aptos" panose="020B0004020202020204" pitchFamily="34" charset="0"/>
              </a:rPr>
              <a:t>the</a:t>
            </a:r>
            <a:r>
              <a:rPr lang="tr-TR" sz="2400" dirty="0">
                <a:latin typeface="Aptos" panose="020B0004020202020204" pitchFamily="34" charset="0"/>
              </a:rPr>
              <a:t> </a:t>
            </a:r>
            <a:r>
              <a:rPr lang="tr-TR" sz="2400" dirty="0" err="1">
                <a:latin typeface="Aptos" panose="020B0004020202020204" pitchFamily="34" charset="0"/>
              </a:rPr>
              <a:t>study</a:t>
            </a:r>
            <a:r>
              <a:rPr lang="tr-TR" sz="2400" dirty="0">
                <a:latin typeface="Aptos" panose="020B0004020202020204" pitchFamily="34" charset="0"/>
              </a:rPr>
              <a:t> </a:t>
            </a:r>
            <a:r>
              <a:rPr lang="tr-TR" sz="2400" dirty="0" err="1">
                <a:latin typeface="Aptos" panose="020B0004020202020204" pitchFamily="34" charset="0"/>
              </a:rPr>
              <a:t>area</a:t>
            </a:r>
            <a:r>
              <a:rPr lang="tr-TR" sz="2400" dirty="0">
                <a:latin typeface="Aptos" panose="020B0004020202020204" pitchFamily="34" charset="0"/>
              </a:rPr>
              <a:t> </a:t>
            </a:r>
            <a:r>
              <a:rPr lang="tr-TR" sz="2400" dirty="0" err="1">
                <a:latin typeface="Aptos" panose="020B0004020202020204" pitchFamily="34" charset="0"/>
              </a:rPr>
              <a:t>compared</a:t>
            </a:r>
            <a:r>
              <a:rPr lang="tr-TR" sz="2400" dirty="0">
                <a:latin typeface="Aptos" panose="020B0004020202020204" pitchFamily="34" charset="0"/>
              </a:rPr>
              <a:t> </a:t>
            </a:r>
            <a:r>
              <a:rPr lang="tr-TR" sz="2400" dirty="0" err="1">
                <a:latin typeface="Aptos" panose="020B0004020202020204" pitchFamily="34" charset="0"/>
              </a:rPr>
              <a:t>to</a:t>
            </a:r>
            <a:r>
              <a:rPr lang="tr-TR" sz="2400" dirty="0">
                <a:latin typeface="Aptos" panose="020B0004020202020204" pitchFamily="34" charset="0"/>
              </a:rPr>
              <a:t> </a:t>
            </a:r>
            <a:r>
              <a:rPr lang="tr-TR" sz="2400" dirty="0" err="1">
                <a:latin typeface="Aptos" panose="020B0004020202020204" pitchFamily="34" charset="0"/>
              </a:rPr>
              <a:t>similar</a:t>
            </a:r>
            <a:r>
              <a:rPr lang="tr-TR" sz="2400" dirty="0">
                <a:latin typeface="Aptos" panose="020B0004020202020204" pitchFamily="34" charset="0"/>
              </a:rPr>
              <a:t> </a:t>
            </a:r>
            <a:r>
              <a:rPr lang="tr-TR" sz="2400" dirty="0" err="1">
                <a:latin typeface="Aptos" panose="020B0004020202020204" pitchFamily="34" charset="0"/>
              </a:rPr>
              <a:t>index</a:t>
            </a:r>
            <a:r>
              <a:rPr lang="tr-TR" sz="2400" dirty="0">
                <a:latin typeface="Aptos" panose="020B0004020202020204" pitchFamily="34" charset="0"/>
              </a:rPr>
              <a:t> </a:t>
            </a:r>
            <a:r>
              <a:rPr lang="tr-TR" sz="2400" dirty="0" err="1">
                <a:latin typeface="Aptos" panose="020B0004020202020204" pitchFamily="34" charset="0"/>
              </a:rPr>
              <a:t>studies</a:t>
            </a:r>
            <a:r>
              <a:rPr lang="tr-TR" sz="2400" dirty="0">
                <a:latin typeface="Aptos" panose="020B0004020202020204" pitchFamily="34" charset="0"/>
              </a:rPr>
              <a:t> in </a:t>
            </a:r>
            <a:r>
              <a:rPr lang="tr-TR" sz="2400" dirty="0" err="1">
                <a:latin typeface="Aptos" panose="020B0004020202020204" pitchFamily="34" charset="0"/>
              </a:rPr>
              <a:t>the</a:t>
            </a:r>
            <a:r>
              <a:rPr lang="tr-TR" sz="2400" dirty="0">
                <a:latin typeface="Aptos" panose="020B0004020202020204" pitchFamily="34" charset="0"/>
              </a:rPr>
              <a:t> </a:t>
            </a:r>
            <a:r>
              <a:rPr lang="tr-TR" sz="2400" dirty="0" err="1">
                <a:latin typeface="Aptos" panose="020B0004020202020204" pitchFamily="34" charset="0"/>
              </a:rPr>
              <a:t>literature</a:t>
            </a:r>
            <a:r>
              <a:rPr lang="tr-TR" sz="2400" dirty="0">
                <a:latin typeface="Aptos" panose="020B0004020202020204" pitchFamily="34" charset="0"/>
              </a:rPr>
              <a:t> (</a:t>
            </a:r>
            <a:r>
              <a:rPr lang="en-GB" sz="2400" dirty="0">
                <a:latin typeface="Aptos" panose="020B0004020202020204" pitchFamily="34" charset="0"/>
              </a:rPr>
              <a:t>Pandey et al. 2017</a:t>
            </a:r>
            <a:r>
              <a:rPr lang="tr-TR" sz="2400" dirty="0">
                <a:latin typeface="Aptos" panose="020B0004020202020204" pitchFamily="34" charset="0"/>
              </a:rPr>
              <a:t>; </a:t>
            </a:r>
            <a:r>
              <a:rPr lang="en-GB" sz="2400" dirty="0">
                <a:latin typeface="Aptos" panose="020B0004020202020204" pitchFamily="34" charset="0"/>
              </a:rPr>
              <a:t>Zhang and Fang</a:t>
            </a:r>
            <a:r>
              <a:rPr lang="tr-TR" sz="2400" dirty="0">
                <a:latin typeface="Aptos" panose="020B0004020202020204" pitchFamily="34" charset="0"/>
              </a:rPr>
              <a:t>, </a:t>
            </a:r>
            <a:r>
              <a:rPr lang="en-GB" sz="2400" dirty="0">
                <a:latin typeface="Aptos" panose="020B0004020202020204" pitchFamily="34" charset="0"/>
              </a:rPr>
              <a:t>2020</a:t>
            </a:r>
            <a:r>
              <a:rPr lang="tr-TR" sz="2400" dirty="0">
                <a:latin typeface="Aptos" panose="020B0004020202020204" pitchFamily="34" charset="0"/>
              </a:rPr>
              <a:t>; </a:t>
            </a:r>
            <a:r>
              <a:rPr lang="en-GB" sz="2400" dirty="0">
                <a:latin typeface="Aptos" panose="020B0004020202020204" pitchFamily="34" charset="0"/>
              </a:rPr>
              <a:t>Adu et al.</a:t>
            </a:r>
            <a:r>
              <a:rPr lang="tr-TR" sz="2400" dirty="0">
                <a:latin typeface="Aptos" panose="020B0004020202020204" pitchFamily="34" charset="0"/>
              </a:rPr>
              <a:t>, </a:t>
            </a:r>
            <a:r>
              <a:rPr lang="en-GB" sz="2400" dirty="0">
                <a:latin typeface="Aptos" panose="020B0004020202020204" pitchFamily="34" charset="0"/>
              </a:rPr>
              <a:t>2018)</a:t>
            </a:r>
            <a:r>
              <a:rPr lang="tr-TR" sz="2400" dirty="0">
                <a:latin typeface="Aptos" panose="020B0004020202020204" pitchFamily="34" charset="0"/>
              </a:rPr>
              <a:t>.</a:t>
            </a:r>
          </a:p>
          <a:p>
            <a:pPr algn="just"/>
            <a:r>
              <a:rPr lang="en-GB" sz="2400" b="1" dirty="0">
                <a:latin typeface="Aptos" panose="020B0004020202020204" pitchFamily="34" charset="0"/>
              </a:rPr>
              <a:t>Considering vulnerability dimensions</a:t>
            </a:r>
            <a:r>
              <a:rPr lang="en-GB" sz="2400" dirty="0">
                <a:latin typeface="Aptos" panose="020B0004020202020204" pitchFamily="34" charset="0"/>
              </a:rPr>
              <a:t>, </a:t>
            </a:r>
            <a:r>
              <a:rPr lang="en-GB" sz="2400" b="1" dirty="0">
                <a:latin typeface="Aptos" panose="020B0004020202020204" pitchFamily="34" charset="0"/>
              </a:rPr>
              <a:t>exposure</a:t>
            </a:r>
            <a:r>
              <a:rPr lang="tr-TR" sz="2400" dirty="0">
                <a:latin typeface="Aptos" panose="020B0004020202020204" pitchFamily="34" charset="0"/>
              </a:rPr>
              <a:t> </a:t>
            </a:r>
            <a:r>
              <a:rPr lang="en-GB" sz="2400" dirty="0">
                <a:latin typeface="Aptos" panose="020B0004020202020204" pitchFamily="34" charset="0"/>
              </a:rPr>
              <a:t>is more effective contributing factor to livelihood vulnerability. Adaptive capacity of Syrian refugees is weak due to mainly indicators' values of housing ownership, education, livelihood strategies, socio-economic status and minority/language. </a:t>
            </a:r>
            <a:endParaRPr lang="tr-TR" sz="2400" dirty="0">
              <a:latin typeface="Aptos" panose="020B0004020202020204" pitchFamily="34" charset="0"/>
            </a:endParaRPr>
          </a:p>
        </p:txBody>
      </p:sp>
    </p:spTree>
    <p:extLst>
      <p:ext uri="{BB962C8B-B14F-4D97-AF65-F5344CB8AC3E}">
        <p14:creationId xmlns:p14="http://schemas.microsoft.com/office/powerpoint/2010/main" val="367917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3023-7E50-1E48-DAFF-118C2066BDA6}"/>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Discussion and Conclusion</a:t>
            </a:r>
            <a:endParaRPr lang="tr-TR" sz="3600" dirty="0"/>
          </a:p>
        </p:txBody>
      </p:sp>
      <p:sp>
        <p:nvSpPr>
          <p:cNvPr id="3" name="Content Placeholder 2">
            <a:extLst>
              <a:ext uri="{FF2B5EF4-FFF2-40B4-BE49-F238E27FC236}">
                <a16:creationId xmlns:a16="http://schemas.microsoft.com/office/drawing/2014/main" id="{99A73E86-6D2D-2D9E-864A-E4D0520C8E90}"/>
              </a:ext>
            </a:extLst>
          </p:cNvPr>
          <p:cNvSpPr>
            <a:spLocks noGrp="1"/>
          </p:cNvSpPr>
          <p:nvPr>
            <p:ph idx="1"/>
          </p:nvPr>
        </p:nvSpPr>
        <p:spPr/>
        <p:txBody>
          <a:bodyPr>
            <a:normAutofit/>
          </a:bodyPr>
          <a:lstStyle/>
          <a:p>
            <a:pPr algn="just"/>
            <a:r>
              <a:rPr lang="tr-TR" sz="2400" b="1" dirty="0" err="1">
                <a:latin typeface="Aptos" panose="020B0004020202020204" pitchFamily="34" charset="0"/>
              </a:rPr>
              <a:t>In</a:t>
            </a:r>
            <a:r>
              <a:rPr lang="tr-TR" sz="2400" b="1" dirty="0">
                <a:latin typeface="Aptos" panose="020B0004020202020204" pitchFamily="34" charset="0"/>
              </a:rPr>
              <a:t> </a:t>
            </a:r>
            <a:r>
              <a:rPr lang="tr-TR" sz="2400" b="1" dirty="0" err="1">
                <a:latin typeface="Aptos" panose="020B0004020202020204" pitchFamily="34" charset="0"/>
              </a:rPr>
              <a:t>terms</a:t>
            </a:r>
            <a:r>
              <a:rPr lang="tr-TR" sz="2400" b="1" dirty="0">
                <a:latin typeface="Aptos" panose="020B0004020202020204" pitchFamily="34" charset="0"/>
              </a:rPr>
              <a:t> of </a:t>
            </a:r>
            <a:r>
              <a:rPr lang="tr-TR" sz="2400" b="1" dirty="0" err="1">
                <a:latin typeface="Aptos" panose="020B0004020202020204" pitchFamily="34" charset="0"/>
              </a:rPr>
              <a:t>capital</a:t>
            </a:r>
            <a:r>
              <a:rPr lang="tr-TR" sz="2400" b="1" dirty="0">
                <a:latin typeface="Aptos" panose="020B0004020202020204" pitchFamily="34" charset="0"/>
              </a:rPr>
              <a:t> </a:t>
            </a:r>
            <a:r>
              <a:rPr lang="tr-TR" sz="2400" b="1" dirty="0" err="1">
                <a:latin typeface="Aptos" panose="020B0004020202020204" pitchFamily="34" charset="0"/>
              </a:rPr>
              <a:t>specific</a:t>
            </a:r>
            <a:r>
              <a:rPr lang="tr-TR" sz="2400" b="1" dirty="0">
                <a:latin typeface="Aptos" panose="020B0004020202020204" pitchFamily="34" charset="0"/>
              </a:rPr>
              <a:t> </a:t>
            </a:r>
            <a:r>
              <a:rPr lang="tr-TR" sz="2400" b="1" dirty="0" err="1">
                <a:latin typeface="Aptos" panose="020B0004020202020204" pitchFamily="34" charset="0"/>
              </a:rPr>
              <a:t>assessment</a:t>
            </a:r>
            <a:r>
              <a:rPr lang="tr-TR" sz="2400" dirty="0">
                <a:latin typeface="Aptos" panose="020B0004020202020204" pitchFamily="34" charset="0"/>
              </a:rPr>
              <a:t>, </a:t>
            </a:r>
            <a:r>
              <a:rPr lang="en-GB" sz="2400" dirty="0">
                <a:latin typeface="Aptos" panose="020B0004020202020204" pitchFamily="34" charset="0"/>
              </a:rPr>
              <a:t>physical and natural capital reflect high exposure level of Syrian refugees, while social, human and financial capitals reflect Syrians' capabilities and sensitivities. </a:t>
            </a:r>
            <a:endParaRPr lang="tr-TR" sz="2400" dirty="0">
              <a:latin typeface="Aptos" panose="020B0004020202020204" pitchFamily="34" charset="0"/>
            </a:endParaRPr>
          </a:p>
          <a:p>
            <a:pPr algn="just"/>
            <a:r>
              <a:rPr lang="en-US" sz="2400" b="1" dirty="0">
                <a:latin typeface="Aptos" panose="020B0004020202020204" pitchFamily="34" charset="0"/>
              </a:rPr>
              <a:t>NGOs</a:t>
            </a:r>
            <a:r>
              <a:rPr lang="en-US" sz="2400" dirty="0">
                <a:latin typeface="Aptos" panose="020B0004020202020204" pitchFamily="34" charset="0"/>
              </a:rPr>
              <a:t> </a:t>
            </a:r>
            <a:r>
              <a:rPr lang="tr-TR" sz="2400" dirty="0" err="1">
                <a:latin typeface="Aptos" panose="020B0004020202020204" pitchFamily="34" charset="0"/>
              </a:rPr>
              <a:t>emphasised</a:t>
            </a:r>
            <a:r>
              <a:rPr lang="en-US" sz="2400" dirty="0">
                <a:latin typeface="Aptos" panose="020B0004020202020204" pitchFamily="34" charset="0"/>
              </a:rPr>
              <a:t> that </a:t>
            </a:r>
            <a:r>
              <a:rPr lang="en-US" sz="2400" b="1" dirty="0">
                <a:latin typeface="Aptos" panose="020B0004020202020204" pitchFamily="34" charset="0"/>
              </a:rPr>
              <a:t>financial</a:t>
            </a:r>
            <a:r>
              <a:rPr lang="en-US" sz="2400" dirty="0">
                <a:latin typeface="Aptos" panose="020B0004020202020204" pitchFamily="34" charset="0"/>
              </a:rPr>
              <a:t> and </a:t>
            </a:r>
            <a:r>
              <a:rPr lang="en-US" sz="2400" b="1" dirty="0">
                <a:latin typeface="Aptos" panose="020B0004020202020204" pitchFamily="34" charset="0"/>
              </a:rPr>
              <a:t>social</a:t>
            </a:r>
            <a:r>
              <a:rPr lang="en-US" sz="2400" dirty="0">
                <a:latin typeface="Aptos" panose="020B0004020202020204" pitchFamily="34" charset="0"/>
              </a:rPr>
              <a:t> capital are the most effective capitals for livelihood vulnerability</a:t>
            </a:r>
            <a:r>
              <a:rPr lang="tr-TR" sz="2400" dirty="0">
                <a:latin typeface="Aptos" panose="020B0004020202020204" pitchFamily="34" charset="0"/>
              </a:rPr>
              <a:t> of </a:t>
            </a:r>
            <a:r>
              <a:rPr lang="tr-TR" sz="2400" dirty="0" err="1">
                <a:latin typeface="Aptos" panose="020B0004020202020204" pitchFamily="34" charset="0"/>
              </a:rPr>
              <a:t>Syrian</a:t>
            </a:r>
            <a:r>
              <a:rPr lang="tr-TR" sz="2400" dirty="0">
                <a:latin typeface="Aptos" panose="020B0004020202020204" pitchFamily="34" charset="0"/>
              </a:rPr>
              <a:t> </a:t>
            </a:r>
            <a:r>
              <a:rPr lang="tr-TR" sz="2400" dirty="0" err="1">
                <a:latin typeface="Aptos" panose="020B0004020202020204" pitchFamily="34" charset="0"/>
              </a:rPr>
              <a:t>refugees</a:t>
            </a:r>
            <a:r>
              <a:rPr lang="en-US" sz="2400" dirty="0">
                <a:latin typeface="Aptos" panose="020B0004020202020204" pitchFamily="34" charset="0"/>
              </a:rPr>
              <a:t>.</a:t>
            </a:r>
            <a:endParaRPr lang="tr-TR" sz="2400" dirty="0">
              <a:latin typeface="Aptos" panose="020B0004020202020204" pitchFamily="34" charset="0"/>
            </a:endParaRPr>
          </a:p>
          <a:p>
            <a:pPr algn="just"/>
            <a:r>
              <a:rPr lang="en-GB" sz="2400" dirty="0">
                <a:latin typeface="Aptos" panose="020B0004020202020204" pitchFamily="34" charset="0"/>
              </a:rPr>
              <a:t>According to interviews and field observations, they have to take risks due to lack of capital and are highly vulnerable to physical hazards. </a:t>
            </a:r>
            <a:r>
              <a:rPr lang="tr-TR" sz="2400" b="1" dirty="0">
                <a:latin typeface="Aptos" panose="020B0004020202020204" pitchFamily="34" charset="0"/>
              </a:rPr>
              <a:t>Urban </a:t>
            </a:r>
            <a:r>
              <a:rPr lang="tr-TR" sz="2400" b="1" dirty="0" err="1">
                <a:latin typeface="Aptos" panose="020B0004020202020204" pitchFamily="34" charset="0"/>
              </a:rPr>
              <a:t>planning</a:t>
            </a:r>
            <a:r>
              <a:rPr lang="tr-TR" sz="2400" b="1" dirty="0">
                <a:latin typeface="Aptos" panose="020B0004020202020204" pitchFamily="34" charset="0"/>
              </a:rPr>
              <a:t> </a:t>
            </a:r>
            <a:r>
              <a:rPr lang="tr-TR" sz="2400" b="1" dirty="0" err="1">
                <a:latin typeface="Aptos" panose="020B0004020202020204" pitchFamily="34" charset="0"/>
              </a:rPr>
              <a:t>strategies</a:t>
            </a:r>
            <a:r>
              <a:rPr lang="tr-TR" sz="2400" dirty="0">
                <a:latin typeface="Aptos" panose="020B0004020202020204" pitchFamily="34" charset="0"/>
              </a:rPr>
              <a:t> </a:t>
            </a:r>
            <a:r>
              <a:rPr lang="tr-TR" sz="2400" dirty="0" err="1">
                <a:latin typeface="Aptos" panose="020B0004020202020204" pitchFamily="34" charset="0"/>
              </a:rPr>
              <a:t>should</a:t>
            </a:r>
            <a:r>
              <a:rPr lang="tr-TR" sz="2400" dirty="0">
                <a:latin typeface="Aptos" panose="020B0004020202020204" pitchFamily="34" charset="0"/>
              </a:rPr>
              <a:t> </a:t>
            </a:r>
            <a:r>
              <a:rPr lang="tr-TR" sz="2400" dirty="0" err="1">
                <a:latin typeface="Aptos" panose="020B0004020202020204" pitchFamily="34" charset="0"/>
              </a:rPr>
              <a:t>take</a:t>
            </a:r>
            <a:r>
              <a:rPr lang="tr-TR" sz="2400" dirty="0">
                <a:latin typeface="Aptos" panose="020B0004020202020204" pitchFamily="34" charset="0"/>
              </a:rPr>
              <a:t> a referans </a:t>
            </a:r>
            <a:r>
              <a:rPr lang="tr-TR" sz="2400" dirty="0" err="1">
                <a:latin typeface="Aptos" panose="020B0004020202020204" pitchFamily="34" charset="0"/>
              </a:rPr>
              <a:t>context</a:t>
            </a:r>
            <a:r>
              <a:rPr lang="tr-TR" sz="2400" dirty="0">
                <a:latin typeface="Aptos" panose="020B0004020202020204" pitchFamily="34" charset="0"/>
              </a:rPr>
              <a:t> </a:t>
            </a:r>
            <a:r>
              <a:rPr lang="tr-TR" sz="2400" dirty="0" err="1">
                <a:latin typeface="Aptos" panose="020B0004020202020204" pitchFamily="34" charset="0"/>
              </a:rPr>
              <a:t>and</a:t>
            </a:r>
            <a:r>
              <a:rPr lang="tr-TR" sz="2400" dirty="0">
                <a:latin typeface="Aptos" panose="020B0004020202020204" pitchFamily="34" charset="0"/>
              </a:rPr>
              <a:t> </a:t>
            </a:r>
            <a:r>
              <a:rPr lang="tr-TR" sz="2400" dirty="0" err="1">
                <a:latin typeface="Aptos" panose="020B0004020202020204" pitchFamily="34" charset="0"/>
              </a:rPr>
              <a:t>community</a:t>
            </a:r>
            <a:r>
              <a:rPr lang="tr-TR" sz="2400" dirty="0">
                <a:latin typeface="Aptos" panose="020B0004020202020204" pitchFamily="34" charset="0"/>
              </a:rPr>
              <a:t> </a:t>
            </a:r>
            <a:r>
              <a:rPr lang="tr-TR" sz="2400" dirty="0" err="1">
                <a:latin typeface="Aptos" panose="020B0004020202020204" pitchFamily="34" charset="0"/>
              </a:rPr>
              <a:t>spesific</a:t>
            </a:r>
            <a:r>
              <a:rPr lang="tr-TR" sz="2400" dirty="0">
                <a:latin typeface="Aptos" panose="020B0004020202020204" pitchFamily="34" charset="0"/>
              </a:rPr>
              <a:t> </a:t>
            </a:r>
            <a:r>
              <a:rPr lang="tr-TR" sz="2400" dirty="0" err="1">
                <a:latin typeface="Aptos" panose="020B0004020202020204" pitchFamily="34" charset="0"/>
              </a:rPr>
              <a:t>problems</a:t>
            </a:r>
            <a:r>
              <a:rPr lang="tr-TR" sz="2400" dirty="0">
                <a:latin typeface="Aptos" panose="020B0004020202020204" pitchFamily="34" charset="0"/>
              </a:rPr>
              <a:t> in </a:t>
            </a:r>
            <a:r>
              <a:rPr lang="tr-TR" sz="2400" dirty="0" err="1">
                <a:latin typeface="Aptos" panose="020B0004020202020204" pitchFamily="34" charset="0"/>
              </a:rPr>
              <a:t>the</a:t>
            </a:r>
            <a:r>
              <a:rPr lang="tr-TR" sz="2400" dirty="0">
                <a:latin typeface="Aptos" panose="020B0004020202020204" pitchFamily="34" charset="0"/>
              </a:rPr>
              <a:t> </a:t>
            </a:r>
            <a:r>
              <a:rPr lang="tr-TR" sz="2400" dirty="0" err="1">
                <a:latin typeface="Aptos" panose="020B0004020202020204" pitchFamily="34" charset="0"/>
              </a:rPr>
              <a:t>study</a:t>
            </a:r>
            <a:r>
              <a:rPr lang="tr-TR" sz="2400" dirty="0">
                <a:latin typeface="Aptos" panose="020B0004020202020204" pitchFamily="34" charset="0"/>
              </a:rPr>
              <a:t> </a:t>
            </a:r>
            <a:r>
              <a:rPr lang="tr-TR" sz="2400" dirty="0" err="1">
                <a:latin typeface="Aptos" panose="020B0004020202020204" pitchFamily="34" charset="0"/>
              </a:rPr>
              <a:t>area</a:t>
            </a:r>
            <a:r>
              <a:rPr lang="tr-TR" sz="2400" dirty="0">
                <a:latin typeface="Aptos" panose="020B0004020202020204" pitchFamily="34" charset="0"/>
              </a:rPr>
              <a:t> </a:t>
            </a:r>
            <a:r>
              <a:rPr lang="tr-TR" sz="2400" dirty="0" err="1">
                <a:latin typeface="Aptos" panose="020B0004020202020204" pitchFamily="34" charset="0"/>
              </a:rPr>
              <a:t>to</a:t>
            </a:r>
            <a:r>
              <a:rPr lang="tr-TR" sz="2400" dirty="0">
                <a:latin typeface="Aptos" panose="020B0004020202020204" pitchFamily="34" charset="0"/>
              </a:rPr>
              <a:t> </a:t>
            </a:r>
            <a:r>
              <a:rPr lang="tr-TR" sz="2400" dirty="0" err="1">
                <a:latin typeface="Aptos" panose="020B0004020202020204" pitchFamily="34" charset="0"/>
              </a:rPr>
              <a:t>sustain</a:t>
            </a:r>
            <a:r>
              <a:rPr lang="tr-TR" sz="2400" dirty="0">
                <a:latin typeface="Aptos" panose="020B0004020202020204" pitchFamily="34" charset="0"/>
              </a:rPr>
              <a:t> </a:t>
            </a:r>
            <a:r>
              <a:rPr lang="tr-TR" sz="2400" dirty="0" err="1">
                <a:latin typeface="Aptos" panose="020B0004020202020204" pitchFamily="34" charset="0"/>
              </a:rPr>
              <a:t>balance</a:t>
            </a:r>
            <a:r>
              <a:rPr lang="tr-TR" sz="2400" dirty="0">
                <a:latin typeface="Aptos" panose="020B0004020202020204" pitchFamily="34" charset="0"/>
              </a:rPr>
              <a:t> </a:t>
            </a:r>
            <a:r>
              <a:rPr lang="tr-TR" sz="2400" dirty="0" err="1">
                <a:latin typeface="Aptos" panose="020B0004020202020204" pitchFamily="34" charset="0"/>
              </a:rPr>
              <a:t>among</a:t>
            </a:r>
            <a:r>
              <a:rPr lang="tr-TR" sz="2400" dirty="0">
                <a:latin typeface="Aptos" panose="020B0004020202020204" pitchFamily="34" charset="0"/>
              </a:rPr>
              <a:t> </a:t>
            </a:r>
            <a:r>
              <a:rPr lang="tr-TR" sz="2400" dirty="0" err="1">
                <a:latin typeface="Aptos" panose="020B0004020202020204" pitchFamily="34" charset="0"/>
              </a:rPr>
              <a:t>livelihood</a:t>
            </a:r>
            <a:r>
              <a:rPr lang="tr-TR" sz="2400" dirty="0">
                <a:latin typeface="Aptos" panose="020B0004020202020204" pitchFamily="34" charset="0"/>
              </a:rPr>
              <a:t> </a:t>
            </a:r>
            <a:r>
              <a:rPr lang="tr-TR" sz="2400" dirty="0" err="1">
                <a:latin typeface="Aptos" panose="020B0004020202020204" pitchFamily="34" charset="0"/>
              </a:rPr>
              <a:t>capital</a:t>
            </a:r>
            <a:r>
              <a:rPr lang="tr-TR" sz="2400" dirty="0">
                <a:latin typeface="Aptos" panose="020B0004020202020204" pitchFamily="34" charset="0"/>
              </a:rPr>
              <a:t> </a:t>
            </a:r>
            <a:r>
              <a:rPr lang="tr-TR" sz="2400" dirty="0" err="1">
                <a:latin typeface="Aptos" panose="020B0004020202020204" pitchFamily="34" charset="0"/>
              </a:rPr>
              <a:t>types</a:t>
            </a:r>
            <a:r>
              <a:rPr lang="tr-TR" sz="2400" dirty="0">
                <a:latin typeface="Aptos" panose="020B0004020202020204" pitchFamily="34" charset="0"/>
              </a:rPr>
              <a:t>.</a:t>
            </a:r>
          </a:p>
          <a:p>
            <a:pPr marL="0" indent="0" algn="just">
              <a:buNone/>
            </a:pPr>
            <a:endParaRPr lang="tr-TR" sz="2400" dirty="0">
              <a:latin typeface="Aptos" panose="020B0004020202020204" pitchFamily="34" charset="0"/>
            </a:endParaRPr>
          </a:p>
        </p:txBody>
      </p:sp>
    </p:spTree>
    <p:extLst>
      <p:ext uri="{BB962C8B-B14F-4D97-AF65-F5344CB8AC3E}">
        <p14:creationId xmlns:p14="http://schemas.microsoft.com/office/powerpoint/2010/main" val="3231407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36C7-B531-C8C6-939D-6EE548AD709C}"/>
              </a:ext>
            </a:extLst>
          </p:cNvPr>
          <p:cNvSpPr>
            <a:spLocks noGrp="1"/>
          </p:cNvSpPr>
          <p:nvPr>
            <p:ph type="title"/>
          </p:nvPr>
        </p:nvSpPr>
        <p:spPr/>
        <p:txBody>
          <a:bodyPr/>
          <a:lstStyle/>
          <a:p>
            <a:r>
              <a:rPr lang="tr-TR" b="1" dirty="0" err="1">
                <a:solidFill>
                  <a:srgbClr val="1D4289"/>
                </a:solidFill>
                <a:latin typeface="Aptos" panose="020B0004020202020204" pitchFamily="34" charset="0"/>
              </a:rPr>
              <a:t>References</a:t>
            </a:r>
            <a:endParaRPr lang="tr-TR" dirty="0"/>
          </a:p>
        </p:txBody>
      </p:sp>
      <p:sp>
        <p:nvSpPr>
          <p:cNvPr id="3" name="Content Placeholder 2">
            <a:extLst>
              <a:ext uri="{FF2B5EF4-FFF2-40B4-BE49-F238E27FC236}">
                <a16:creationId xmlns:a16="http://schemas.microsoft.com/office/drawing/2014/main" id="{6087F850-4976-E1A3-E236-EC5051104959}"/>
              </a:ext>
            </a:extLst>
          </p:cNvPr>
          <p:cNvSpPr>
            <a:spLocks noGrp="1"/>
          </p:cNvSpPr>
          <p:nvPr>
            <p:ph idx="1"/>
          </p:nvPr>
        </p:nvSpPr>
        <p:spPr/>
        <p:txBody>
          <a:bodyPr>
            <a:normAutofit fontScale="70000" lnSpcReduction="20000"/>
          </a:bodyPr>
          <a:lstStyle/>
          <a:p>
            <a:pPr algn="just"/>
            <a:r>
              <a:rPr lang="en-GB" dirty="0">
                <a:latin typeface="Aptos" panose="020B0004020202020204" pitchFamily="34" charset="0"/>
              </a:rPr>
              <a:t>Zhang, </a:t>
            </a:r>
            <a:r>
              <a:rPr lang="en-GB" dirty="0" err="1">
                <a:latin typeface="Aptos" panose="020B0004020202020204" pitchFamily="34" charset="0"/>
              </a:rPr>
              <a:t>Chenjia</a:t>
            </a:r>
            <a:r>
              <a:rPr lang="en-GB" dirty="0">
                <a:latin typeface="Aptos" panose="020B0004020202020204" pitchFamily="34" charset="0"/>
              </a:rPr>
              <a:t> and Fang, Yiping (2020) Application of capital-based approach in the measurement of livelihood sustainability: A case study from the Koshi River basin community in Nepal. </a:t>
            </a:r>
            <a:r>
              <a:rPr lang="en-GB" i="1" dirty="0">
                <a:latin typeface="Aptos" panose="020B0004020202020204" pitchFamily="34" charset="0"/>
              </a:rPr>
              <a:t>Ecological Indicators</a:t>
            </a:r>
            <a:r>
              <a:rPr lang="en-GB" dirty="0">
                <a:latin typeface="Aptos" panose="020B0004020202020204" pitchFamily="34" charset="0"/>
              </a:rPr>
              <a:t>, 116, 106474. </a:t>
            </a:r>
            <a:r>
              <a:rPr lang="en-GB" dirty="0">
                <a:latin typeface="Aptos" panose="020B0004020202020204" pitchFamily="34" charset="0"/>
                <a:hlinkClick r:id="rId2">
                  <a:extLst>
                    <a:ext uri="{A12FA001-AC4F-418D-AE19-62706E023703}">
                      <ahyp:hlinkClr xmlns:ahyp="http://schemas.microsoft.com/office/drawing/2018/hyperlinkcolor" val="tx"/>
                    </a:ext>
                  </a:extLst>
                </a:hlinkClick>
              </a:rPr>
              <a:t>https://doi.org/10.1016/j.ecolind.2020.106474</a:t>
            </a:r>
            <a:endParaRPr lang="tr-TR" dirty="0">
              <a:latin typeface="Aptos" panose="020B0004020202020204" pitchFamily="34" charset="0"/>
            </a:endParaRPr>
          </a:p>
          <a:p>
            <a:pPr algn="just"/>
            <a:r>
              <a:rPr lang="en-GB" dirty="0">
                <a:latin typeface="Aptos" panose="020B0004020202020204" pitchFamily="34" charset="0"/>
              </a:rPr>
              <a:t>United Nations High Commissioner for Refugees (UNHCR) (2025) </a:t>
            </a:r>
            <a:r>
              <a:rPr lang="en-GB" i="1" dirty="0">
                <a:latin typeface="Aptos" panose="020B0004020202020204" pitchFamily="34" charset="0"/>
              </a:rPr>
              <a:t>Syria situation</a:t>
            </a:r>
            <a:r>
              <a:rPr lang="en-GB" dirty="0">
                <a:latin typeface="Aptos" panose="020B0004020202020204" pitchFamily="34" charset="0"/>
              </a:rPr>
              <a:t>. Available at: </a:t>
            </a:r>
            <a:r>
              <a:rPr lang="en-GB" dirty="0">
                <a:latin typeface="Aptos" panose="020B0004020202020204" pitchFamily="34" charset="0"/>
                <a:hlinkClick r:id="rId3">
                  <a:extLst>
                    <a:ext uri="{A12FA001-AC4F-418D-AE19-62706E023703}">
                      <ahyp:hlinkClr xmlns:ahyp="http://schemas.microsoft.com/office/drawing/2018/hyperlinkcolor" val="tx"/>
                    </a:ext>
                  </a:extLst>
                </a:hlinkClick>
              </a:rPr>
              <a:t>https://data.unhcr.org/en/situations/syria</a:t>
            </a:r>
            <a:r>
              <a:rPr lang="en-GB" dirty="0">
                <a:latin typeface="Aptos" panose="020B0004020202020204" pitchFamily="34" charset="0"/>
              </a:rPr>
              <a:t> (Accessed: 12 February 2025).</a:t>
            </a:r>
            <a:endParaRPr lang="tr-TR" dirty="0">
              <a:latin typeface="Aptos" panose="020B0004020202020204" pitchFamily="34" charset="0"/>
            </a:endParaRPr>
          </a:p>
          <a:p>
            <a:pPr algn="just"/>
            <a:r>
              <a:rPr lang="en-GB" dirty="0">
                <a:latin typeface="Aptos" panose="020B0004020202020204" pitchFamily="34" charset="0"/>
              </a:rPr>
              <a:t>Pandey, Rajiv, Jha, Shashidhar K., Alatalo, Juha M., Archie, Kelli M. and Gupta, Ajay K. (2017) Sustainable livelihood framework-based indicators for assessing climate change vulnerability and adaptation for Himalayan communities. </a:t>
            </a:r>
            <a:r>
              <a:rPr lang="en-GB" i="1" dirty="0">
                <a:latin typeface="Aptos" panose="020B0004020202020204" pitchFamily="34" charset="0"/>
              </a:rPr>
              <a:t>Ecological Indicators</a:t>
            </a:r>
            <a:r>
              <a:rPr lang="en-GB" dirty="0">
                <a:latin typeface="Aptos" panose="020B0004020202020204" pitchFamily="34" charset="0"/>
              </a:rPr>
              <a:t>, 79, pp. 338–346. </a:t>
            </a:r>
            <a:r>
              <a:rPr lang="en-GB" dirty="0">
                <a:latin typeface="Aptos" panose="020B0004020202020204" pitchFamily="34" charset="0"/>
                <a:hlinkClick r:id="rId4">
                  <a:extLst>
                    <a:ext uri="{A12FA001-AC4F-418D-AE19-62706E023703}">
                      <ahyp:hlinkClr xmlns:ahyp="http://schemas.microsoft.com/office/drawing/2018/hyperlinkcolor" val="tx"/>
                    </a:ext>
                  </a:extLst>
                </a:hlinkClick>
              </a:rPr>
              <a:t>https://doi.org/10.1016/j.ecolind.2017.03.047</a:t>
            </a:r>
            <a:endParaRPr lang="tr-TR" dirty="0">
              <a:latin typeface="Aptos" panose="020B0004020202020204" pitchFamily="34" charset="0"/>
            </a:endParaRPr>
          </a:p>
          <a:p>
            <a:pPr algn="just"/>
            <a:r>
              <a:rPr lang="tr-TR" dirty="0" err="1">
                <a:latin typeface="Aptos" panose="020B0004020202020204" pitchFamily="34" charset="0"/>
              </a:rPr>
              <a:t>Adu</a:t>
            </a:r>
            <a:r>
              <a:rPr lang="tr-TR" dirty="0">
                <a:latin typeface="Aptos" panose="020B0004020202020204" pitchFamily="34" charset="0"/>
              </a:rPr>
              <a:t>, </a:t>
            </a:r>
            <a:r>
              <a:rPr lang="tr-TR" dirty="0" err="1">
                <a:latin typeface="Aptos" panose="020B0004020202020204" pitchFamily="34" charset="0"/>
              </a:rPr>
              <a:t>Derick</a:t>
            </a:r>
            <a:r>
              <a:rPr lang="tr-TR" dirty="0">
                <a:latin typeface="Aptos" panose="020B0004020202020204" pitchFamily="34" charset="0"/>
              </a:rPr>
              <a:t> T., John K. M. </a:t>
            </a:r>
            <a:r>
              <a:rPr lang="tr-TR" dirty="0" err="1">
                <a:latin typeface="Aptos" panose="020B0004020202020204" pitchFamily="34" charset="0"/>
              </a:rPr>
              <a:t>Kuwornu</a:t>
            </a:r>
            <a:r>
              <a:rPr lang="tr-TR" dirty="0">
                <a:latin typeface="Aptos" panose="020B0004020202020204" pitchFamily="34" charset="0"/>
              </a:rPr>
              <a:t>, Henry Anim-</a:t>
            </a:r>
            <a:r>
              <a:rPr lang="tr-TR" dirty="0" err="1">
                <a:latin typeface="Aptos" panose="020B0004020202020204" pitchFamily="34" charset="0"/>
              </a:rPr>
              <a:t>Somuah</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Nophea</a:t>
            </a:r>
            <a:r>
              <a:rPr lang="tr-TR" dirty="0">
                <a:latin typeface="Aptos" panose="020B0004020202020204" pitchFamily="34" charset="0"/>
              </a:rPr>
              <a:t> </a:t>
            </a:r>
            <a:r>
              <a:rPr lang="tr-TR" dirty="0" err="1">
                <a:latin typeface="Aptos" panose="020B0004020202020204" pitchFamily="34" charset="0"/>
              </a:rPr>
              <a:t>Sasaki</a:t>
            </a:r>
            <a:r>
              <a:rPr lang="tr-TR" dirty="0">
                <a:latin typeface="Aptos" panose="020B0004020202020204" pitchFamily="34" charset="0"/>
              </a:rPr>
              <a:t> (2018) Application of </a:t>
            </a:r>
            <a:r>
              <a:rPr lang="tr-TR" dirty="0" err="1">
                <a:latin typeface="Aptos" panose="020B0004020202020204" pitchFamily="34" charset="0"/>
              </a:rPr>
              <a:t>livelihood</a:t>
            </a:r>
            <a:r>
              <a:rPr lang="tr-TR" dirty="0">
                <a:latin typeface="Aptos" panose="020B0004020202020204" pitchFamily="34" charset="0"/>
              </a:rPr>
              <a:t> </a:t>
            </a:r>
            <a:r>
              <a:rPr lang="tr-TR" dirty="0" err="1">
                <a:latin typeface="Aptos" panose="020B0004020202020204" pitchFamily="34" charset="0"/>
              </a:rPr>
              <a:t>vulnerability</a:t>
            </a:r>
            <a:r>
              <a:rPr lang="tr-TR" dirty="0">
                <a:latin typeface="Aptos" panose="020B0004020202020204" pitchFamily="34" charset="0"/>
              </a:rPr>
              <a:t> </a:t>
            </a:r>
            <a:r>
              <a:rPr lang="tr-TR" dirty="0" err="1">
                <a:latin typeface="Aptos" panose="020B0004020202020204" pitchFamily="34" charset="0"/>
              </a:rPr>
              <a:t>index</a:t>
            </a:r>
            <a:r>
              <a:rPr lang="tr-TR" dirty="0">
                <a:latin typeface="Aptos" panose="020B0004020202020204" pitchFamily="34" charset="0"/>
              </a:rPr>
              <a:t> in </a:t>
            </a:r>
            <a:r>
              <a:rPr lang="tr-TR" dirty="0" err="1">
                <a:latin typeface="Aptos" panose="020B0004020202020204" pitchFamily="34" charset="0"/>
              </a:rPr>
              <a:t>assessing</a:t>
            </a:r>
            <a:r>
              <a:rPr lang="tr-TR" dirty="0">
                <a:latin typeface="Aptos" panose="020B0004020202020204" pitchFamily="34" charset="0"/>
              </a:rPr>
              <a:t> </a:t>
            </a:r>
            <a:r>
              <a:rPr lang="tr-TR" dirty="0" err="1">
                <a:latin typeface="Aptos" panose="020B0004020202020204" pitchFamily="34" charset="0"/>
              </a:rPr>
              <a:t>smallholder</a:t>
            </a:r>
            <a:r>
              <a:rPr lang="tr-TR" dirty="0">
                <a:latin typeface="Aptos" panose="020B0004020202020204" pitchFamily="34" charset="0"/>
              </a:rPr>
              <a:t> </a:t>
            </a:r>
            <a:r>
              <a:rPr lang="tr-TR" dirty="0" err="1">
                <a:latin typeface="Aptos" panose="020B0004020202020204" pitchFamily="34" charset="0"/>
              </a:rPr>
              <a:t>maize</a:t>
            </a:r>
            <a:r>
              <a:rPr lang="tr-TR" dirty="0">
                <a:latin typeface="Aptos" panose="020B0004020202020204" pitchFamily="34" charset="0"/>
              </a:rPr>
              <a:t> </a:t>
            </a:r>
            <a:r>
              <a:rPr lang="tr-TR" dirty="0" err="1">
                <a:latin typeface="Aptos" panose="020B0004020202020204" pitchFamily="34" charset="0"/>
              </a:rPr>
              <a:t>farming</a:t>
            </a:r>
            <a:r>
              <a:rPr lang="tr-TR" dirty="0">
                <a:latin typeface="Aptos" panose="020B0004020202020204" pitchFamily="34" charset="0"/>
              </a:rPr>
              <a:t> </a:t>
            </a:r>
            <a:r>
              <a:rPr lang="tr-TR" dirty="0" err="1">
                <a:latin typeface="Aptos" panose="020B0004020202020204" pitchFamily="34" charset="0"/>
              </a:rPr>
              <a:t>households</a:t>
            </a:r>
            <a:r>
              <a:rPr lang="tr-TR" dirty="0">
                <a:latin typeface="Aptos" panose="020B0004020202020204" pitchFamily="34" charset="0"/>
              </a:rPr>
              <a:t>' </a:t>
            </a:r>
            <a:r>
              <a:rPr lang="tr-TR" dirty="0" err="1">
                <a:latin typeface="Aptos" panose="020B0004020202020204" pitchFamily="34" charset="0"/>
              </a:rPr>
              <a:t>vulnerability</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climate</a:t>
            </a:r>
            <a:r>
              <a:rPr lang="tr-TR" dirty="0">
                <a:latin typeface="Aptos" panose="020B0004020202020204" pitchFamily="34" charset="0"/>
              </a:rPr>
              <a:t> </a:t>
            </a:r>
            <a:r>
              <a:rPr lang="tr-TR" dirty="0" err="1">
                <a:latin typeface="Aptos" panose="020B0004020202020204" pitchFamily="34" charset="0"/>
              </a:rPr>
              <a:t>change</a:t>
            </a:r>
            <a:r>
              <a:rPr lang="tr-TR" dirty="0">
                <a:latin typeface="Aptos" panose="020B0004020202020204" pitchFamily="34" charset="0"/>
              </a:rPr>
              <a:t> in </a:t>
            </a:r>
            <a:r>
              <a:rPr lang="tr-TR" dirty="0" err="1">
                <a:latin typeface="Aptos" panose="020B0004020202020204" pitchFamily="34" charset="0"/>
              </a:rPr>
              <a:t>Brong-Ahafo</a:t>
            </a:r>
            <a:r>
              <a:rPr lang="tr-TR" dirty="0">
                <a:latin typeface="Aptos" panose="020B0004020202020204" pitchFamily="34" charset="0"/>
              </a:rPr>
              <a:t> </a:t>
            </a:r>
            <a:r>
              <a:rPr lang="tr-TR" dirty="0" err="1">
                <a:latin typeface="Aptos" panose="020B0004020202020204" pitchFamily="34" charset="0"/>
              </a:rPr>
              <a:t>region</a:t>
            </a:r>
            <a:r>
              <a:rPr lang="tr-TR" dirty="0">
                <a:latin typeface="Aptos" panose="020B0004020202020204" pitchFamily="34" charset="0"/>
              </a:rPr>
              <a:t> of </a:t>
            </a:r>
            <a:r>
              <a:rPr lang="tr-TR" dirty="0" err="1">
                <a:latin typeface="Aptos" panose="020B0004020202020204" pitchFamily="34" charset="0"/>
              </a:rPr>
              <a:t>Ghana</a:t>
            </a:r>
            <a:r>
              <a:rPr lang="tr-TR" dirty="0">
                <a:latin typeface="Aptos" panose="020B0004020202020204" pitchFamily="34" charset="0"/>
              </a:rPr>
              <a:t>. </a:t>
            </a:r>
            <a:r>
              <a:rPr lang="tr-TR" i="1" dirty="0" err="1">
                <a:latin typeface="Aptos" panose="020B0004020202020204" pitchFamily="34" charset="0"/>
              </a:rPr>
              <a:t>The</a:t>
            </a:r>
            <a:r>
              <a:rPr lang="tr-TR" i="1" dirty="0">
                <a:latin typeface="Aptos" panose="020B0004020202020204" pitchFamily="34" charset="0"/>
              </a:rPr>
              <a:t> </a:t>
            </a:r>
            <a:r>
              <a:rPr lang="tr-TR" i="1" dirty="0" err="1">
                <a:latin typeface="Aptos" panose="020B0004020202020204" pitchFamily="34" charset="0"/>
              </a:rPr>
              <a:t>Kasetsart</a:t>
            </a:r>
            <a:r>
              <a:rPr lang="tr-TR" i="1" dirty="0">
                <a:latin typeface="Aptos" panose="020B0004020202020204" pitchFamily="34" charset="0"/>
              </a:rPr>
              <a:t> </a:t>
            </a:r>
            <a:r>
              <a:rPr lang="tr-TR" i="1" dirty="0" err="1">
                <a:latin typeface="Aptos" panose="020B0004020202020204" pitchFamily="34" charset="0"/>
              </a:rPr>
              <a:t>Journal</a:t>
            </a:r>
            <a:r>
              <a:rPr lang="tr-TR" i="1" dirty="0">
                <a:latin typeface="Aptos" panose="020B0004020202020204" pitchFamily="34" charset="0"/>
              </a:rPr>
              <a:t> </a:t>
            </a:r>
            <a:r>
              <a:rPr lang="tr-TR" i="1" dirty="0" err="1">
                <a:latin typeface="Aptos" panose="020B0004020202020204" pitchFamily="34" charset="0"/>
              </a:rPr>
              <a:t>Social</a:t>
            </a:r>
            <a:r>
              <a:rPr lang="tr-TR" i="1" dirty="0">
                <a:latin typeface="Aptos" panose="020B0004020202020204" pitchFamily="34" charset="0"/>
              </a:rPr>
              <a:t> </a:t>
            </a:r>
            <a:r>
              <a:rPr lang="tr-TR" i="1" dirty="0" err="1">
                <a:latin typeface="Aptos" panose="020B0004020202020204" pitchFamily="34" charset="0"/>
              </a:rPr>
              <a:t>Sciences</a:t>
            </a:r>
            <a:r>
              <a:rPr lang="tr-TR" dirty="0">
                <a:latin typeface="Aptos" panose="020B0004020202020204" pitchFamily="34" charset="0"/>
              </a:rPr>
              <a:t> 39, 22-32. </a:t>
            </a:r>
            <a:r>
              <a:rPr lang="en-GB" dirty="0">
                <a:latin typeface="Aptos" panose="020B0004020202020204" pitchFamily="34" charset="0"/>
                <a:hlinkClick r:id="rId5">
                  <a:extLst>
                    <a:ext uri="{A12FA001-AC4F-418D-AE19-62706E023703}">
                      <ahyp:hlinkClr xmlns:ahyp="http://schemas.microsoft.com/office/drawing/2018/hyperlinkcolor" val="tx"/>
                    </a:ext>
                  </a:extLst>
                </a:hlinkClick>
              </a:rPr>
              <a:t>https://doi.org/</a:t>
            </a:r>
            <a:r>
              <a:rPr lang="tr-TR" dirty="0">
                <a:latin typeface="Aptos" panose="020B0004020202020204" pitchFamily="34" charset="0"/>
                <a:hlinkClick r:id="rId5">
                  <a:extLst>
                    <a:ext uri="{A12FA001-AC4F-418D-AE19-62706E023703}">
                      <ahyp:hlinkClr xmlns:ahyp="http://schemas.microsoft.com/office/drawing/2018/hyperlinkcolor" val="tx"/>
                    </a:ext>
                  </a:extLst>
                </a:hlinkClick>
              </a:rPr>
              <a:t>10.1016/J.KJSS.2017.06.009</a:t>
            </a:r>
            <a:endParaRPr lang="tr-TR" dirty="0">
              <a:latin typeface="Aptos" panose="020B0004020202020204" pitchFamily="34" charset="0"/>
            </a:endParaRPr>
          </a:p>
          <a:p>
            <a:pPr algn="just"/>
            <a:r>
              <a:rPr lang="en-GB" dirty="0" err="1">
                <a:latin typeface="Aptos" panose="020B0004020202020204" pitchFamily="34" charset="0"/>
              </a:rPr>
              <a:t>Vesek</a:t>
            </a:r>
            <a:r>
              <a:rPr lang="en-GB" dirty="0">
                <a:latin typeface="Aptos" panose="020B0004020202020204" pitchFamily="34" charset="0"/>
              </a:rPr>
              <a:t>, S</a:t>
            </a:r>
            <a:r>
              <a:rPr lang="tr-TR" dirty="0">
                <a:latin typeface="Aptos" panose="020B0004020202020204" pitchFamily="34" charset="0"/>
              </a:rPr>
              <a:t>ait </a:t>
            </a:r>
            <a:r>
              <a:rPr lang="tr-TR" dirty="0" err="1">
                <a:latin typeface="Aptos" panose="020B0004020202020204" pitchFamily="34" charset="0"/>
              </a:rPr>
              <a:t>and</a:t>
            </a:r>
            <a:r>
              <a:rPr lang="en-GB" dirty="0">
                <a:latin typeface="Aptos" panose="020B0004020202020204" pitchFamily="34" charset="0"/>
              </a:rPr>
              <a:t> </a:t>
            </a:r>
            <a:r>
              <a:rPr lang="en-GB" dirty="0" err="1">
                <a:latin typeface="Aptos" panose="020B0004020202020204" pitchFamily="34" charset="0"/>
              </a:rPr>
              <a:t>Suğur</a:t>
            </a:r>
            <a:r>
              <a:rPr lang="en-GB" dirty="0">
                <a:latin typeface="Aptos" panose="020B0004020202020204" pitchFamily="34" charset="0"/>
              </a:rPr>
              <a:t>, N</a:t>
            </a:r>
            <a:r>
              <a:rPr lang="tr-TR" dirty="0" err="1">
                <a:latin typeface="Aptos" panose="020B0004020202020204" pitchFamily="34" charset="0"/>
              </a:rPr>
              <a:t>adir</a:t>
            </a:r>
            <a:r>
              <a:rPr lang="tr-TR" dirty="0">
                <a:latin typeface="Aptos" panose="020B0004020202020204" pitchFamily="34" charset="0"/>
              </a:rPr>
              <a:t> (</a:t>
            </a:r>
            <a:r>
              <a:rPr lang="en-GB" dirty="0">
                <a:latin typeface="Aptos" panose="020B0004020202020204" pitchFamily="34" charset="0"/>
              </a:rPr>
              <a:t>2021</a:t>
            </a:r>
            <a:r>
              <a:rPr lang="tr-TR" dirty="0">
                <a:latin typeface="Aptos" panose="020B0004020202020204" pitchFamily="34" charset="0"/>
              </a:rPr>
              <a:t>) </a:t>
            </a:r>
            <a:r>
              <a:rPr lang="en-GB" dirty="0">
                <a:latin typeface="Aptos" panose="020B0004020202020204" pitchFamily="34" charset="0"/>
              </a:rPr>
              <a:t>Urban life experiences of Syrians in Turkey: The case of Gaziantep and Izmir (in Turkish). </a:t>
            </a:r>
            <a:r>
              <a:rPr lang="en-GB" i="1" dirty="0" err="1">
                <a:latin typeface="Aptos" panose="020B0004020202020204" pitchFamily="34" charset="0"/>
              </a:rPr>
              <a:t>İnsan</a:t>
            </a:r>
            <a:r>
              <a:rPr lang="en-GB" i="1" dirty="0">
                <a:latin typeface="Aptos" panose="020B0004020202020204" pitchFamily="34" charset="0"/>
              </a:rPr>
              <a:t> </a:t>
            </a:r>
            <a:r>
              <a:rPr lang="en-GB" i="1" dirty="0" err="1">
                <a:latin typeface="Aptos" panose="020B0004020202020204" pitchFamily="34" charset="0"/>
              </a:rPr>
              <a:t>ve</a:t>
            </a:r>
            <a:r>
              <a:rPr lang="en-GB" i="1" dirty="0">
                <a:latin typeface="Aptos" panose="020B0004020202020204" pitchFamily="34" charset="0"/>
              </a:rPr>
              <a:t> </a:t>
            </a:r>
            <a:r>
              <a:rPr lang="en-GB" i="1" dirty="0" err="1">
                <a:latin typeface="Aptos" panose="020B0004020202020204" pitchFamily="34" charset="0"/>
              </a:rPr>
              <a:t>Toplum</a:t>
            </a:r>
            <a:r>
              <a:rPr lang="en-GB" dirty="0">
                <a:latin typeface="Aptos" panose="020B0004020202020204" pitchFamily="34" charset="0"/>
              </a:rPr>
              <a:t>, </a:t>
            </a:r>
            <a:r>
              <a:rPr lang="en-GB" i="1" dirty="0">
                <a:latin typeface="Aptos" panose="020B0004020202020204" pitchFamily="34" charset="0"/>
              </a:rPr>
              <a:t>11</a:t>
            </a:r>
            <a:r>
              <a:rPr lang="en-GB" dirty="0">
                <a:latin typeface="Aptos" panose="020B0004020202020204" pitchFamily="34" charset="0"/>
              </a:rPr>
              <a:t> (1), 169–207. </a:t>
            </a:r>
            <a:r>
              <a:rPr lang="en-GB" dirty="0">
                <a:latin typeface="Aptos" panose="020B0004020202020204" pitchFamily="34" charset="0"/>
                <a:hlinkClick r:id="rId6">
                  <a:extLst>
                    <a:ext uri="{A12FA001-AC4F-418D-AE19-62706E023703}">
                      <ahyp:hlinkClr xmlns:ahyp="http://schemas.microsoft.com/office/drawing/2018/hyperlinkcolor" val="tx"/>
                    </a:ext>
                  </a:extLst>
                </a:hlinkClick>
              </a:rPr>
              <a:t>https://doi.org/10.12658/M0512</a:t>
            </a:r>
            <a:endParaRPr lang="tr-TR" dirty="0">
              <a:latin typeface="Aptos" panose="020B0004020202020204" pitchFamily="34" charset="0"/>
            </a:endParaRPr>
          </a:p>
          <a:p>
            <a:pPr marL="0" indent="0" algn="just">
              <a:buNone/>
            </a:pPr>
            <a:endParaRPr lang="en-GB" dirty="0">
              <a:latin typeface="Aptos" panose="020B0004020202020204" pitchFamily="34" charset="0"/>
            </a:endParaRPr>
          </a:p>
          <a:p>
            <a:pPr algn="just"/>
            <a:endParaRPr lang="tr-TR" dirty="0">
              <a:latin typeface="Aptos" panose="020B0004020202020204" pitchFamily="34" charset="0"/>
            </a:endParaRPr>
          </a:p>
        </p:txBody>
      </p:sp>
    </p:spTree>
    <p:extLst>
      <p:ext uri="{BB962C8B-B14F-4D97-AF65-F5344CB8AC3E}">
        <p14:creationId xmlns:p14="http://schemas.microsoft.com/office/powerpoint/2010/main" val="142278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E13F-9752-2B0F-5A46-E5C937DABF3B}"/>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16683339-6CEE-D553-F90B-1E000CD3B2E9}"/>
              </a:ext>
            </a:extLst>
          </p:cNvPr>
          <p:cNvPicPr>
            <a:picLocks noChangeAspect="1"/>
          </p:cNvPicPr>
          <p:nvPr/>
        </p:nvPicPr>
        <p:blipFill>
          <a:blip r:embed="rId2"/>
          <a:stretch>
            <a:fillRect/>
          </a:stretch>
        </p:blipFill>
        <p:spPr>
          <a:xfrm>
            <a:off x="4226988" y="4969896"/>
            <a:ext cx="3738022" cy="1479834"/>
          </a:xfrm>
          <a:prstGeom prst="rect">
            <a:avLst/>
          </a:prstGeom>
        </p:spPr>
      </p:pic>
      <p:sp>
        <p:nvSpPr>
          <p:cNvPr id="2" name="Title 1">
            <a:extLst>
              <a:ext uri="{FF2B5EF4-FFF2-40B4-BE49-F238E27FC236}">
                <a16:creationId xmlns:a16="http://schemas.microsoft.com/office/drawing/2014/main" id="{E03AA661-B46A-DC9C-F705-E01EFFD55A35}"/>
              </a:ext>
            </a:extLst>
          </p:cNvPr>
          <p:cNvSpPr txBox="1">
            <a:spLocks noGrp="1"/>
          </p:cNvSpPr>
          <p:nvPr>
            <p:ph type="title"/>
          </p:nvPr>
        </p:nvSpPr>
        <p:spPr>
          <a:xfrm>
            <a:off x="1265664" y="1828800"/>
            <a:ext cx="9660671" cy="1600200"/>
          </a:xfrm>
          <a:prstGeom prst="rect">
            <a:avLst/>
          </a:prstGeom>
        </p:spPr>
        <p:txBody>
          <a:bodyPr anchor="ctr">
            <a:normAutofit/>
          </a:bodyPr>
          <a:lstStyle/>
          <a:p>
            <a:pPr algn="ctr">
              <a:defRPr b="1">
                <a:solidFill>
                  <a:srgbClr val="1B5089"/>
                </a:solidFill>
                <a:latin typeface="Arial"/>
                <a:ea typeface="Arial"/>
                <a:cs typeface="Arial"/>
                <a:sym typeface="Arial"/>
              </a:defRPr>
            </a:pPr>
            <a:r>
              <a:rPr lang="lv-LV" sz="6000" dirty="0" err="1">
                <a:solidFill>
                  <a:srgbClr val="000F33"/>
                </a:solidFill>
                <a:latin typeface="Helvetica" pitchFamily="2" charset="0"/>
              </a:rPr>
              <a:t>Thank</a:t>
            </a:r>
            <a:r>
              <a:rPr lang="lv-LV" sz="6000" dirty="0">
                <a:solidFill>
                  <a:srgbClr val="000F33"/>
                </a:solidFill>
                <a:latin typeface="Helvetica" pitchFamily="2" charset="0"/>
              </a:rPr>
              <a:t> </a:t>
            </a:r>
            <a:r>
              <a:rPr lang="lv-LV" sz="6000" dirty="0" err="1">
                <a:solidFill>
                  <a:srgbClr val="000F33"/>
                </a:solidFill>
                <a:latin typeface="Helvetica" pitchFamily="2" charset="0"/>
              </a:rPr>
              <a:t>you</a:t>
            </a:r>
            <a:r>
              <a:rPr lang="lv-LV" sz="6000" dirty="0">
                <a:solidFill>
                  <a:srgbClr val="000F33"/>
                </a:solidFill>
                <a:latin typeface="Helvetica" pitchFamily="2" charset="0"/>
              </a:rPr>
              <a:t>!</a:t>
            </a:r>
            <a:endParaRPr sz="6000" dirty="0">
              <a:solidFill>
                <a:srgbClr val="000F33"/>
              </a:solidFill>
              <a:latin typeface="Helvetica" pitchFamily="2" charset="0"/>
            </a:endParaRPr>
          </a:p>
        </p:txBody>
      </p:sp>
      <p:sp>
        <p:nvSpPr>
          <p:cNvPr id="3" name="Dikdörtgen 2">
            <a:extLst>
              <a:ext uri="{FF2B5EF4-FFF2-40B4-BE49-F238E27FC236}">
                <a16:creationId xmlns:a16="http://schemas.microsoft.com/office/drawing/2014/main" id="{1C50212D-0A18-6B6C-24FE-2A75E35B8CBD}"/>
              </a:ext>
            </a:extLst>
          </p:cNvPr>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306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a:solidFill>
                  <a:srgbClr val="1D4289"/>
                </a:solidFill>
                <a:latin typeface="Aptos" panose="020B0004020202020204" pitchFamily="34" charset="0"/>
              </a:rPr>
              <a:t>Content of </a:t>
            </a:r>
            <a:r>
              <a:rPr lang="tr-TR" sz="3600" dirty="0" err="1">
                <a:solidFill>
                  <a:srgbClr val="1D4289"/>
                </a:solidFill>
                <a:latin typeface="Aptos" panose="020B0004020202020204" pitchFamily="34" charset="0"/>
              </a:rPr>
              <a:t>the</a:t>
            </a:r>
            <a:r>
              <a:rPr lang="tr-TR" sz="3600" dirty="0">
                <a:solidFill>
                  <a:srgbClr val="1D4289"/>
                </a:solidFill>
                <a:latin typeface="Aptos" panose="020B0004020202020204" pitchFamily="34" charset="0"/>
              </a:rPr>
              <a:t> Presentation</a:t>
            </a:r>
          </a:p>
        </p:txBody>
      </p:sp>
      <p:sp>
        <p:nvSpPr>
          <p:cNvPr id="8" name="Satura vietturis 2">
            <a:extLst>
              <a:ext uri="{FF2B5EF4-FFF2-40B4-BE49-F238E27FC236}">
                <a16:creationId xmlns:a16="http://schemas.microsoft.com/office/drawing/2014/main" id="{838E1B7F-5BDA-5CB1-9323-9CA5D57E4397}"/>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dirty="0">
                <a:latin typeface="Aptos" panose="020B0004020202020204" pitchFamily="34" charset="0"/>
              </a:rPr>
              <a:t>Introduction</a:t>
            </a:r>
            <a:endParaRPr lang="tr-TR" sz="2400" dirty="0">
              <a:latin typeface="Aptos" panose="020B0004020202020204" pitchFamily="34" charset="0"/>
            </a:endParaRPr>
          </a:p>
          <a:p>
            <a:pPr marL="457200" indent="-457200">
              <a:buAutoNum type="arabicPeriod"/>
            </a:pPr>
            <a:r>
              <a:rPr lang="en-US" sz="2400" dirty="0">
                <a:latin typeface="Aptos" panose="020B0004020202020204" pitchFamily="34" charset="0"/>
              </a:rPr>
              <a:t>Purpose and Scope of the Study </a:t>
            </a:r>
            <a:endParaRPr lang="tr-TR" sz="2400" dirty="0">
              <a:latin typeface="Aptos" panose="020B0004020202020204" pitchFamily="34" charset="0"/>
            </a:endParaRPr>
          </a:p>
          <a:p>
            <a:pPr marL="457200" indent="-457200">
              <a:buAutoNum type="arabicPeriod"/>
            </a:pPr>
            <a:r>
              <a:rPr lang="tr-TR" sz="2400" dirty="0">
                <a:latin typeface="Aptos" panose="020B0004020202020204" pitchFamily="34" charset="0"/>
              </a:rPr>
              <a:t>Data </a:t>
            </a:r>
            <a:r>
              <a:rPr lang="tr-TR" sz="2400" dirty="0" err="1">
                <a:latin typeface="Aptos" panose="020B0004020202020204" pitchFamily="34" charset="0"/>
              </a:rPr>
              <a:t>and</a:t>
            </a:r>
            <a:r>
              <a:rPr lang="tr-TR" sz="2400" dirty="0">
                <a:latin typeface="Aptos" panose="020B0004020202020204" pitchFamily="34" charset="0"/>
              </a:rPr>
              <a:t> </a:t>
            </a:r>
            <a:r>
              <a:rPr lang="tr-TR" sz="2400" dirty="0" err="1">
                <a:latin typeface="Aptos" panose="020B0004020202020204" pitchFamily="34" charset="0"/>
              </a:rPr>
              <a:t>Methods</a:t>
            </a:r>
            <a:endParaRPr lang="tr-TR" sz="2400" dirty="0">
              <a:latin typeface="Aptos" panose="020B0004020202020204" pitchFamily="34" charset="0"/>
            </a:endParaRPr>
          </a:p>
          <a:p>
            <a:r>
              <a:rPr lang="tr-TR" sz="2400" dirty="0">
                <a:latin typeface="Aptos" panose="020B0004020202020204" pitchFamily="34" charset="0"/>
              </a:rPr>
              <a:t>	3.1. </a:t>
            </a:r>
            <a:r>
              <a:rPr lang="tr-TR" sz="2400" dirty="0" err="1">
                <a:latin typeface="Aptos" panose="020B0004020202020204" pitchFamily="34" charset="0"/>
              </a:rPr>
              <a:t>Study</a:t>
            </a:r>
            <a:r>
              <a:rPr lang="tr-TR" sz="2400" dirty="0">
                <a:latin typeface="Aptos" panose="020B0004020202020204" pitchFamily="34" charset="0"/>
              </a:rPr>
              <a:t> </a:t>
            </a:r>
            <a:r>
              <a:rPr lang="tr-TR" sz="2400" dirty="0" err="1">
                <a:latin typeface="Aptos" panose="020B0004020202020204" pitchFamily="34" charset="0"/>
              </a:rPr>
              <a:t>Area</a:t>
            </a:r>
            <a:endParaRPr lang="tr-TR" sz="2400" dirty="0">
              <a:latin typeface="Aptos" panose="020B0004020202020204" pitchFamily="34" charset="0"/>
            </a:endParaRPr>
          </a:p>
          <a:p>
            <a:pPr marL="457200" indent="-457200">
              <a:buAutoNum type="arabicPeriod" startAt="4"/>
            </a:pPr>
            <a:r>
              <a:rPr lang="en-US" sz="2400" dirty="0">
                <a:latin typeface="Aptos" panose="020B0004020202020204" pitchFamily="34" charset="0"/>
              </a:rPr>
              <a:t>Findings</a:t>
            </a:r>
            <a:endParaRPr lang="tr-TR" sz="2400" dirty="0">
              <a:latin typeface="Aptos" panose="020B0004020202020204" pitchFamily="34" charset="0"/>
            </a:endParaRPr>
          </a:p>
          <a:p>
            <a:pPr marL="457200" indent="-457200">
              <a:buAutoNum type="arabicPeriod" startAt="4"/>
            </a:pPr>
            <a:r>
              <a:rPr lang="en-US" sz="2400" dirty="0">
                <a:latin typeface="Aptos" panose="020B0004020202020204" pitchFamily="34" charset="0"/>
              </a:rPr>
              <a:t>Discussion and Conclusion</a:t>
            </a:r>
            <a:endParaRPr lang="tr-TR" sz="2400" dirty="0">
              <a:latin typeface="Aptos" panose="020B0004020202020204" pitchFamily="34" charset="0"/>
            </a:endParaRPr>
          </a:p>
          <a:p>
            <a:pPr marL="457200" indent="-457200">
              <a:buAutoNum type="arabicPeriod" startAt="4"/>
            </a:pPr>
            <a:r>
              <a:rPr lang="en-US" sz="2400" dirty="0">
                <a:latin typeface="Aptos" panose="020B0004020202020204" pitchFamily="34" charset="0"/>
              </a:rPr>
              <a:t>References</a:t>
            </a:r>
            <a:endParaRPr lang="tr-TR" sz="2400" dirty="0">
              <a:latin typeface="Aptos" panose="020B0004020202020204" pitchFamily="34" charset="0"/>
            </a:endParaRPr>
          </a:p>
        </p:txBody>
      </p:sp>
    </p:spTree>
    <p:extLst>
      <p:ext uri="{BB962C8B-B14F-4D97-AF65-F5344CB8AC3E}">
        <p14:creationId xmlns:p14="http://schemas.microsoft.com/office/powerpoint/2010/main" val="91371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70ED-7DE0-DEA6-9662-93AF45D755F7}"/>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B4DC177C-37ED-84BE-092C-331C311FB83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91E6D75E-1C64-C8C3-8F02-1E3FEA562261}"/>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57B0152A-AE2B-A9A0-F402-421E9DA122E8}"/>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Introduction</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726DD526-900C-56D4-4B39-F394BAED1793}"/>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Aptos" panose="020B0004020202020204" pitchFamily="34" charset="0"/>
              </a:rPr>
              <a:t>Refugee livelihoods have attracted attention because of their connection to global changes in climate, economics and society. Human disasters and mass migrations highlight the vulnerability of refugees' livelihoods. The 2030 United Nations Sustainable Development Goals adopt a livelihoods approach that </a:t>
            </a:r>
            <a:r>
              <a:rPr lang="en-US" sz="2400" dirty="0" err="1">
                <a:latin typeface="Aptos" panose="020B0004020202020204" pitchFamily="34" charset="0"/>
              </a:rPr>
              <a:t>emphasises</a:t>
            </a:r>
            <a:r>
              <a:rPr lang="en-US" sz="2400" dirty="0">
                <a:latin typeface="Aptos" panose="020B0004020202020204" pitchFamily="34" charset="0"/>
              </a:rPr>
              <a:t> people's abilities to adapt and their assets. A sustainable livelihood can preserve resources and capital assets in challenging environments.</a:t>
            </a:r>
            <a:endParaRPr lang="tr-TR" sz="2400" dirty="0">
              <a:latin typeface="Aptos" panose="020B0004020202020204" pitchFamily="34" charset="0"/>
            </a:endParaRPr>
          </a:p>
        </p:txBody>
      </p:sp>
      <p:sp>
        <p:nvSpPr>
          <p:cNvPr id="6" name="TextBox 5">
            <a:extLst>
              <a:ext uri="{FF2B5EF4-FFF2-40B4-BE49-F238E27FC236}">
                <a16:creationId xmlns:a16="http://schemas.microsoft.com/office/drawing/2014/main" id="{E42EC2C1-3056-506A-C6F3-9FA0671F5770}"/>
              </a:ext>
            </a:extLst>
          </p:cNvPr>
          <p:cNvSpPr txBox="1"/>
          <p:nvPr/>
        </p:nvSpPr>
        <p:spPr>
          <a:xfrm>
            <a:off x="418009" y="5691323"/>
            <a:ext cx="11618973" cy="646331"/>
          </a:xfrm>
          <a:prstGeom prst="rect">
            <a:avLst/>
          </a:prstGeom>
          <a:noFill/>
        </p:spPr>
        <p:txBody>
          <a:bodyPr wrap="square" rtlCol="0">
            <a:spAutoFit/>
          </a:bodyPr>
          <a:lstStyle/>
          <a:p>
            <a:r>
              <a:rPr lang="en-GB" dirty="0">
                <a:latin typeface="Aptos" panose="020B0004020202020204" pitchFamily="34" charset="0"/>
              </a:rPr>
              <a:t>This study derived from a part of the author's master's thesis entitled [Livelihood Vulnerability Assessment of Syrian Refugees in Basmane, İzmir].</a:t>
            </a:r>
            <a:endParaRPr lang="tr-TR" dirty="0">
              <a:latin typeface="Aptos" panose="020B0004020202020204" pitchFamily="34" charset="0"/>
            </a:endParaRPr>
          </a:p>
        </p:txBody>
      </p:sp>
    </p:spTree>
    <p:extLst>
      <p:ext uri="{BB962C8B-B14F-4D97-AF65-F5344CB8AC3E}">
        <p14:creationId xmlns:p14="http://schemas.microsoft.com/office/powerpoint/2010/main" val="160568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B199-C2AE-566E-1944-5984F23F2442}"/>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B13C0E68-2E83-A87F-2F7B-71B79C49A0DA}"/>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F913B74-035D-7E80-7009-0CDA4F4B212F}"/>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AD2E3D4B-950C-DDA2-C883-B98A90FAC5E1}"/>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Introduction</a:t>
            </a:r>
          </a:p>
        </p:txBody>
      </p:sp>
      <p:sp>
        <p:nvSpPr>
          <p:cNvPr id="3" name="Satura vietturis 2">
            <a:extLst>
              <a:ext uri="{FF2B5EF4-FFF2-40B4-BE49-F238E27FC236}">
                <a16:creationId xmlns:a16="http://schemas.microsoft.com/office/drawing/2014/main" id="{826D37DD-9304-C756-CA76-A353DE4A9DE3}"/>
              </a:ext>
            </a:extLst>
          </p:cNvPr>
          <p:cNvSpPr txBox="1">
            <a:spLocks/>
          </p:cNvSpPr>
          <p:nvPr/>
        </p:nvSpPr>
        <p:spPr>
          <a:xfrm>
            <a:off x="418010" y="1550601"/>
            <a:ext cx="11618973" cy="4264550"/>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Aptos" panose="020B0004020202020204" pitchFamily="34" charset="0"/>
              </a:rPr>
              <a:t>According to the United Nations High Commissioner for Refugees (UNHCR), T</a:t>
            </a:r>
            <a:r>
              <a:rPr lang="tr-TR" sz="2400" dirty="0">
                <a:latin typeface="Aptos" panose="020B0004020202020204" pitchFamily="34" charset="0"/>
              </a:rPr>
              <a:t>ü</a:t>
            </a:r>
            <a:r>
              <a:rPr lang="en-US" sz="2400" dirty="0" err="1">
                <a:latin typeface="Aptos" panose="020B0004020202020204" pitchFamily="34" charset="0"/>
              </a:rPr>
              <a:t>rk</a:t>
            </a:r>
            <a:r>
              <a:rPr lang="tr-TR" sz="2400" dirty="0">
                <a:latin typeface="Aptos" panose="020B0004020202020204" pitchFamily="34" charset="0"/>
              </a:rPr>
              <a:t>i</a:t>
            </a:r>
            <a:r>
              <a:rPr lang="en-US" sz="2400" dirty="0">
                <a:latin typeface="Aptos" panose="020B0004020202020204" pitchFamily="34" charset="0"/>
              </a:rPr>
              <a:t>y</a:t>
            </a:r>
            <a:r>
              <a:rPr lang="tr-TR" sz="2400" dirty="0">
                <a:latin typeface="Aptos" panose="020B0004020202020204" pitchFamily="34" charset="0"/>
              </a:rPr>
              <a:t>e</a:t>
            </a:r>
            <a:r>
              <a:rPr lang="en-US" sz="2400" dirty="0">
                <a:latin typeface="Aptos" panose="020B0004020202020204" pitchFamily="34" charset="0"/>
              </a:rPr>
              <a:t> has approximately 3 million Syrian refugees, making it the world's largest host country (UNHCR, 2025). This is contrary to the principles of United Nations Sustainable Development Goal 10 (i.e., Reducing inequality within and among countries) and the related item 10.7.4 (i.e., Proportion of the population who are refugees by country of origin). It also leads to an imbalance in the distribution and reproduction of livelihood capitals and a deterioration in the interrelationship between capitals. Consequently, threats to livelihood sustainability result in livelihood vulnerability.</a:t>
            </a:r>
            <a:endParaRPr lang="tr-TR" sz="2400" dirty="0">
              <a:latin typeface="Aptos" panose="020B0004020202020204" pitchFamily="34" charset="0"/>
            </a:endParaRPr>
          </a:p>
          <a:p>
            <a:pPr algn="just"/>
            <a:endParaRPr lang="tr-TR" sz="2400" dirty="0">
              <a:latin typeface="Aptos" panose="020B0004020202020204" pitchFamily="34" charset="0"/>
            </a:endParaRPr>
          </a:p>
          <a:p>
            <a:pPr algn="just"/>
            <a:r>
              <a:rPr lang="en-GB" sz="2400" dirty="0">
                <a:latin typeface="Aptos" panose="020B0004020202020204" pitchFamily="34" charset="0"/>
              </a:rPr>
              <a:t>This migration from Syria defined by the Syrian Crisis by the United Nations High Commissioner for Refugees (UNHCR) due to its rapidity and scale. </a:t>
            </a:r>
            <a:endParaRPr lang="tr-TR" sz="2400" dirty="0">
              <a:latin typeface="Aptos" panose="020B0004020202020204" pitchFamily="34" charset="0"/>
            </a:endParaRPr>
          </a:p>
          <a:p>
            <a:pPr algn="just"/>
            <a:endParaRPr lang="tr-TR" sz="2400" dirty="0">
              <a:latin typeface="Aptos" panose="020B0004020202020204" pitchFamily="34" charset="0"/>
            </a:endParaRPr>
          </a:p>
        </p:txBody>
      </p:sp>
    </p:spTree>
    <p:extLst>
      <p:ext uri="{BB962C8B-B14F-4D97-AF65-F5344CB8AC3E}">
        <p14:creationId xmlns:p14="http://schemas.microsoft.com/office/powerpoint/2010/main" val="332157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1E9C-8D5C-AF55-211D-163719A2961D}"/>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557D320D-44A8-8D79-84C5-054D96CD062E}"/>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C9FD207C-20C1-6045-44BD-E71E933DA31B}"/>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7BBDA7BC-CA84-88ED-2B34-EF91F8DB895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solidFill>
                  <a:srgbClr val="1D4289"/>
                </a:solidFill>
                <a:latin typeface="Aptos" panose="020B0004020202020204" pitchFamily="34" charset="0"/>
              </a:rPr>
              <a:t>Purpose and Scope of the Study </a:t>
            </a:r>
          </a:p>
        </p:txBody>
      </p:sp>
      <p:sp>
        <p:nvSpPr>
          <p:cNvPr id="3" name="Satura vietturis 2">
            <a:extLst>
              <a:ext uri="{FF2B5EF4-FFF2-40B4-BE49-F238E27FC236}">
                <a16:creationId xmlns:a16="http://schemas.microsoft.com/office/drawing/2014/main" id="{5C08F1B3-BB4D-C167-55F5-AE9328615444}"/>
              </a:ext>
            </a:extLst>
          </p:cNvPr>
          <p:cNvSpPr txBox="1">
            <a:spLocks/>
          </p:cNvSpPr>
          <p:nvPr/>
        </p:nvSpPr>
        <p:spPr>
          <a:xfrm>
            <a:off x="418010" y="1550601"/>
            <a:ext cx="11618973" cy="4264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400" dirty="0">
                <a:latin typeface="Aptos" panose="020B0004020202020204" pitchFamily="34" charset="0"/>
              </a:rPr>
              <a:t>The study </a:t>
            </a:r>
            <a:r>
              <a:rPr lang="tr-TR" sz="2400" dirty="0" err="1">
                <a:latin typeface="Aptos" panose="020B0004020202020204" pitchFamily="34" charset="0"/>
              </a:rPr>
              <a:t>aims</a:t>
            </a:r>
            <a:r>
              <a:rPr lang="tr-TR" sz="2400" dirty="0">
                <a:latin typeface="Aptos" panose="020B0004020202020204" pitchFamily="34" charset="0"/>
              </a:rPr>
              <a:t> </a:t>
            </a:r>
            <a:r>
              <a:rPr lang="tr-TR" sz="2400" dirty="0" err="1">
                <a:latin typeface="Aptos" panose="020B0004020202020204" pitchFamily="34" charset="0"/>
              </a:rPr>
              <a:t>to</a:t>
            </a:r>
            <a:r>
              <a:rPr lang="tr-TR" sz="2400" dirty="0">
                <a:latin typeface="Aptos" panose="020B0004020202020204" pitchFamily="34" charset="0"/>
              </a:rPr>
              <a:t> </a:t>
            </a:r>
            <a:r>
              <a:rPr lang="en-GB" sz="2400" dirty="0">
                <a:latin typeface="Aptos" panose="020B0004020202020204" pitchFamily="34" charset="0"/>
              </a:rPr>
              <a:t>asses</a:t>
            </a:r>
            <a:r>
              <a:rPr lang="tr-TR" sz="2400" dirty="0">
                <a:latin typeface="Aptos" panose="020B0004020202020204" pitchFamily="34" charset="0"/>
              </a:rPr>
              <a:t>s </a:t>
            </a:r>
            <a:r>
              <a:rPr lang="en-GB" sz="2400" dirty="0">
                <a:latin typeface="Aptos" panose="020B0004020202020204" pitchFamily="34" charset="0"/>
              </a:rPr>
              <a:t>the livelihood vulnerability of Syrian refugees based on a capital framework by creating a Livelihood Vulnerability Index (LVI) </a:t>
            </a:r>
            <a:r>
              <a:rPr lang="tr-TR" sz="2400" dirty="0" err="1">
                <a:latin typeface="Aptos" panose="020B0004020202020204" pitchFamily="34" charset="0"/>
              </a:rPr>
              <a:t>and</a:t>
            </a:r>
            <a:r>
              <a:rPr lang="tr-TR" sz="2400" dirty="0">
                <a:latin typeface="Aptos" panose="020B0004020202020204" pitchFamily="34" charset="0"/>
              </a:rPr>
              <a:t> LVI-IPCC </a:t>
            </a:r>
            <a:r>
              <a:rPr lang="en-GB" sz="2400" dirty="0">
                <a:latin typeface="Aptos" panose="020B0004020202020204" pitchFamily="34" charset="0"/>
              </a:rPr>
              <a:t>vulnerability dimensions (exposure, vulnerability and adaptive capacity) determined by Intergovernmental Panel on Climate Change (IPCC) to capture socio-economic problems, the presence or absence of diverse forms of capitals, and problems of organisation or balance among these capital types. </a:t>
            </a:r>
            <a:endParaRPr lang="tr-TR" sz="2400" dirty="0">
              <a:latin typeface="Aptos" panose="020B0004020202020204" pitchFamily="34" charset="0"/>
            </a:endParaRPr>
          </a:p>
          <a:p>
            <a:pPr algn="just"/>
            <a:endParaRPr lang="tr-TR" sz="2400" dirty="0">
              <a:latin typeface="Aptos" panose="020B0004020202020204" pitchFamily="34" charset="0"/>
            </a:endParaRPr>
          </a:p>
          <a:p>
            <a:pPr algn="just"/>
            <a:r>
              <a:rPr lang="en-GB" sz="2400" dirty="0">
                <a:latin typeface="Aptos" panose="020B0004020202020204" pitchFamily="34" charset="0"/>
              </a:rPr>
              <a:t>The study contributes to the existing literature by addressing an existing gap in research on livelihood vulnerability assessments at the household level for Syrian refugees in Türkiye. </a:t>
            </a:r>
            <a:endParaRPr lang="tr-TR" sz="2400" dirty="0">
              <a:latin typeface="Aptos" panose="020B0004020202020204" pitchFamily="34" charset="0"/>
            </a:endParaRPr>
          </a:p>
          <a:p>
            <a:pPr algn="just"/>
            <a:endParaRPr lang="tr-TR" sz="2400" dirty="0">
              <a:latin typeface="Aptos" panose="020B0004020202020204" pitchFamily="34" charset="0"/>
            </a:endParaRPr>
          </a:p>
        </p:txBody>
      </p:sp>
    </p:spTree>
    <p:extLst>
      <p:ext uri="{BB962C8B-B14F-4D97-AF65-F5344CB8AC3E}">
        <p14:creationId xmlns:p14="http://schemas.microsoft.com/office/powerpoint/2010/main" val="155797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0088-09EC-1DEE-B34D-11699522F6B1}"/>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77B2F070-E9C9-154F-B154-F38B0F8363F1}"/>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BECD524-4450-17E8-7D91-8F1793BB1D10}"/>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1CBEA470-DB33-BB78-A071-680A5BEB9C50}"/>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solidFill>
                  <a:srgbClr val="1D4289"/>
                </a:solidFill>
                <a:latin typeface="Aptos" panose="020B0004020202020204" pitchFamily="34" charset="0"/>
              </a:rPr>
              <a:t>Purpose and Scope of the Study </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2F94BAA7-320E-0AFA-339B-2EC037BFA375}"/>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400" dirty="0">
              <a:latin typeface="Aptos" panose="020B0004020202020204" pitchFamily="34" charset="0"/>
            </a:endParaRPr>
          </a:p>
          <a:p>
            <a:pPr algn="just"/>
            <a:r>
              <a:rPr lang="en-GB" sz="2400" dirty="0">
                <a:latin typeface="Aptos" panose="020B0004020202020204" pitchFamily="34" charset="0"/>
              </a:rPr>
              <a:t>The research questions are as following: </a:t>
            </a:r>
            <a:endParaRPr lang="tr-TR" sz="2400" dirty="0">
              <a:latin typeface="Aptos" panose="020B0004020202020204" pitchFamily="34" charset="0"/>
            </a:endParaRPr>
          </a:p>
          <a:p>
            <a:pPr marL="342900" indent="-342900" algn="just">
              <a:buFont typeface="Arial" panose="020B0604020202020204" pitchFamily="34" charset="0"/>
              <a:buChar char="•"/>
            </a:pPr>
            <a:r>
              <a:rPr lang="en-GB" sz="2400" dirty="0">
                <a:latin typeface="Aptos" panose="020B0004020202020204" pitchFamily="34" charset="0"/>
              </a:rPr>
              <a:t>What is the level of LVI of Syrian refugees, and what type of capitals make it more or less vulnerable?</a:t>
            </a:r>
            <a:endParaRPr lang="tr-TR" sz="2400" dirty="0">
              <a:latin typeface="Aptos" panose="020B0004020202020204" pitchFamily="34" charset="0"/>
            </a:endParaRPr>
          </a:p>
          <a:p>
            <a:pPr marL="342900" indent="-342900" algn="just">
              <a:buFont typeface="Arial" panose="020B0604020202020204" pitchFamily="34" charset="0"/>
              <a:buChar char="•"/>
            </a:pPr>
            <a:r>
              <a:rPr lang="en-GB" sz="2400" dirty="0">
                <a:latin typeface="Aptos" panose="020B0004020202020204" pitchFamily="34" charset="0"/>
              </a:rPr>
              <a:t>What dimension of vulnerability is more effective on vulnerability? </a:t>
            </a:r>
            <a:endParaRPr lang="tr-TR" sz="2400" dirty="0">
              <a:latin typeface="Aptos" panose="020B0004020202020204" pitchFamily="34" charset="0"/>
            </a:endParaRPr>
          </a:p>
          <a:p>
            <a:pPr marL="342900" indent="-342900" algn="just">
              <a:buFont typeface="Arial" panose="020B0604020202020204" pitchFamily="34" charset="0"/>
              <a:buChar char="•"/>
            </a:pPr>
            <a:r>
              <a:rPr lang="en-GB" sz="2400" dirty="0">
                <a:latin typeface="Aptos" panose="020B0004020202020204" pitchFamily="34" charset="0"/>
              </a:rPr>
              <a:t>How should planning strategies regulate the distribution and reproduction of capitals in refugee-dense areas? </a:t>
            </a:r>
            <a:endParaRPr lang="tr-TR" sz="2400" dirty="0">
              <a:latin typeface="Aptos" panose="020B0004020202020204" pitchFamily="34" charset="0"/>
            </a:endParaRPr>
          </a:p>
          <a:p>
            <a:pPr algn="just"/>
            <a:endParaRPr lang="tr-TR" sz="2400" dirty="0">
              <a:latin typeface="Aptos" panose="020B0004020202020204" pitchFamily="34" charset="0"/>
            </a:endParaRPr>
          </a:p>
        </p:txBody>
      </p:sp>
    </p:spTree>
    <p:extLst>
      <p:ext uri="{BB962C8B-B14F-4D97-AF65-F5344CB8AC3E}">
        <p14:creationId xmlns:p14="http://schemas.microsoft.com/office/powerpoint/2010/main" val="406938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8F488-CA76-4CB7-7B17-D52F64BB7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628F5-32EE-6FC8-7E94-8C895A403B7A}"/>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Data and Methods</a:t>
            </a:r>
          </a:p>
        </p:txBody>
      </p:sp>
      <p:sp>
        <p:nvSpPr>
          <p:cNvPr id="3" name="Content Placeholder 2">
            <a:extLst>
              <a:ext uri="{FF2B5EF4-FFF2-40B4-BE49-F238E27FC236}">
                <a16:creationId xmlns:a16="http://schemas.microsoft.com/office/drawing/2014/main" id="{0087183A-8EFF-FA44-54EE-8BA42FF8C384}"/>
              </a:ext>
            </a:extLst>
          </p:cNvPr>
          <p:cNvSpPr>
            <a:spLocks noGrp="1"/>
          </p:cNvSpPr>
          <p:nvPr>
            <p:ph idx="1"/>
          </p:nvPr>
        </p:nvSpPr>
        <p:spPr/>
        <p:txBody>
          <a:bodyPr>
            <a:normAutofit/>
          </a:bodyPr>
          <a:lstStyle/>
          <a:p>
            <a:pPr algn="just"/>
            <a:r>
              <a:rPr lang="en-GB" sz="2400" dirty="0">
                <a:latin typeface="Aptos" panose="020B0004020202020204" pitchFamily="34" charset="0"/>
              </a:rPr>
              <a:t>A mixed method was employed by including both qualitative and quantitative analyses to maximise the reliability of the research. </a:t>
            </a:r>
            <a:endParaRPr lang="tr-TR" sz="2400" dirty="0">
              <a:latin typeface="Aptos" panose="020B0004020202020204" pitchFamily="34" charset="0"/>
            </a:endParaRPr>
          </a:p>
          <a:p>
            <a:pPr algn="just"/>
            <a:r>
              <a:rPr lang="en-GB" sz="2400" dirty="0">
                <a:latin typeface="Aptos" panose="020B0004020202020204" pitchFamily="34" charset="0"/>
              </a:rPr>
              <a:t>The capital-based livelihood approach is based on five types of capital: human, social, financial, physical and natural. </a:t>
            </a:r>
            <a:endParaRPr lang="tr-TR" sz="2400" dirty="0">
              <a:latin typeface="Aptos" panose="020B0004020202020204" pitchFamily="34" charset="0"/>
            </a:endParaRPr>
          </a:p>
          <a:p>
            <a:pPr algn="just"/>
            <a:r>
              <a:rPr lang="en-GB" sz="2400" dirty="0">
                <a:latin typeface="Aptos" panose="020B0004020202020204" pitchFamily="34" charset="0"/>
              </a:rPr>
              <a:t>Syrian refugees were selected as a vulnerable group</a:t>
            </a:r>
            <a:r>
              <a:rPr lang="tr-TR" sz="2400" dirty="0">
                <a:latin typeface="Aptos" panose="020B0004020202020204" pitchFamily="34" charset="0"/>
              </a:rPr>
              <a:t>. </a:t>
            </a:r>
          </a:p>
          <a:p>
            <a:pPr algn="just"/>
            <a:r>
              <a:rPr lang="en-US" sz="2400" dirty="0">
                <a:latin typeface="Aptos" panose="020B0004020202020204" pitchFamily="34" charset="0"/>
              </a:rPr>
              <a:t>LVI results will be explored through the analysis of qualitative data obtained through interviews with both </a:t>
            </a:r>
            <a:r>
              <a:rPr lang="tr-TR" sz="2400" dirty="0" err="1">
                <a:latin typeface="Aptos" panose="020B0004020202020204" pitchFamily="34" charset="0"/>
              </a:rPr>
              <a:t>Syrian</a:t>
            </a:r>
            <a:r>
              <a:rPr lang="tr-TR" sz="2400" dirty="0">
                <a:latin typeface="Aptos" panose="020B0004020202020204" pitchFamily="34" charset="0"/>
              </a:rPr>
              <a:t> </a:t>
            </a:r>
            <a:r>
              <a:rPr lang="tr-TR" sz="2400" dirty="0" err="1">
                <a:latin typeface="Aptos" panose="020B0004020202020204" pitchFamily="34" charset="0"/>
              </a:rPr>
              <a:t>refugees</a:t>
            </a:r>
            <a:r>
              <a:rPr lang="tr-TR" sz="2400" dirty="0">
                <a:latin typeface="Aptos" panose="020B0004020202020204" pitchFamily="34" charset="0"/>
              </a:rPr>
              <a:t> </a:t>
            </a:r>
            <a:r>
              <a:rPr lang="en-US" sz="2400" dirty="0">
                <a:latin typeface="Aptos" panose="020B0004020202020204" pitchFamily="34" charset="0"/>
              </a:rPr>
              <a:t>and NGOs working with refugees.</a:t>
            </a:r>
            <a:endParaRPr lang="tr-TR" sz="2400" dirty="0">
              <a:latin typeface="Aptos" panose="020B0004020202020204" pitchFamily="34" charset="0"/>
            </a:endParaRPr>
          </a:p>
        </p:txBody>
      </p:sp>
    </p:spTree>
    <p:extLst>
      <p:ext uri="{BB962C8B-B14F-4D97-AF65-F5344CB8AC3E}">
        <p14:creationId xmlns:p14="http://schemas.microsoft.com/office/powerpoint/2010/main" val="362357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D203-FE75-D6D7-7108-7BC9055EC16D}"/>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Data and Methods</a:t>
            </a:r>
          </a:p>
        </p:txBody>
      </p:sp>
      <p:sp>
        <p:nvSpPr>
          <p:cNvPr id="3" name="Content Placeholder 2">
            <a:extLst>
              <a:ext uri="{FF2B5EF4-FFF2-40B4-BE49-F238E27FC236}">
                <a16:creationId xmlns:a16="http://schemas.microsoft.com/office/drawing/2014/main" id="{53FE824F-AA32-2CA1-DF04-26D1E4C0F1E3}"/>
              </a:ext>
            </a:extLst>
          </p:cNvPr>
          <p:cNvSpPr>
            <a:spLocks noGrp="1"/>
          </p:cNvSpPr>
          <p:nvPr>
            <p:ph idx="1"/>
          </p:nvPr>
        </p:nvSpPr>
        <p:spPr/>
        <p:txBody>
          <a:bodyPr>
            <a:normAutofit/>
          </a:bodyPr>
          <a:lstStyle/>
          <a:p>
            <a:pPr marL="0" indent="0" algn="just">
              <a:buNone/>
            </a:pPr>
            <a:r>
              <a:rPr lang="en-GB" sz="2400" dirty="0">
                <a:latin typeface="Aptos" panose="020B0004020202020204" pitchFamily="34" charset="0"/>
              </a:rPr>
              <a:t>The capital-based </a:t>
            </a:r>
            <a:r>
              <a:rPr lang="tr-TR" sz="2400" dirty="0" err="1">
                <a:latin typeface="Aptos" panose="020B0004020202020204" pitchFamily="34" charset="0"/>
              </a:rPr>
              <a:t>livelihood</a:t>
            </a:r>
            <a:r>
              <a:rPr lang="tr-TR" sz="2400" dirty="0">
                <a:latin typeface="Aptos" panose="020B0004020202020204" pitchFamily="34" charset="0"/>
              </a:rPr>
              <a:t> </a:t>
            </a:r>
            <a:r>
              <a:rPr lang="tr-TR" sz="2400" dirty="0" err="1">
                <a:latin typeface="Aptos" panose="020B0004020202020204" pitchFamily="34" charset="0"/>
              </a:rPr>
              <a:t>vulnerability</a:t>
            </a:r>
            <a:r>
              <a:rPr lang="tr-TR" sz="2400" dirty="0">
                <a:latin typeface="Aptos" panose="020B0004020202020204" pitchFamily="34" charset="0"/>
              </a:rPr>
              <a:t> </a:t>
            </a:r>
            <a:r>
              <a:rPr lang="en-GB" sz="2400" dirty="0">
                <a:latin typeface="Aptos" panose="020B0004020202020204" pitchFamily="34" charset="0"/>
              </a:rPr>
              <a:t>approach allows the incorporation of context-specific and community-specific variables associated with </a:t>
            </a:r>
            <a:r>
              <a:rPr lang="tr-TR" sz="2400" dirty="0" err="1">
                <a:latin typeface="Aptos" panose="020B0004020202020204" pitchFamily="34" charset="0"/>
              </a:rPr>
              <a:t>Syrian</a:t>
            </a:r>
            <a:r>
              <a:rPr lang="tr-TR" sz="2400" dirty="0">
                <a:latin typeface="Aptos" panose="020B0004020202020204" pitchFamily="34" charset="0"/>
              </a:rPr>
              <a:t> </a:t>
            </a:r>
            <a:r>
              <a:rPr lang="tr-TR" sz="2400" dirty="0" err="1">
                <a:latin typeface="Aptos" panose="020B0004020202020204" pitchFamily="34" charset="0"/>
              </a:rPr>
              <a:t>refugees</a:t>
            </a:r>
            <a:r>
              <a:rPr lang="tr-TR" sz="2400" dirty="0">
                <a:latin typeface="Aptos" panose="020B0004020202020204" pitchFamily="34" charset="0"/>
              </a:rPr>
              <a:t> </a:t>
            </a:r>
            <a:r>
              <a:rPr lang="tr-TR" sz="2400" dirty="0" err="1">
                <a:latin typeface="Aptos" panose="020B0004020202020204" pitchFamily="34" charset="0"/>
              </a:rPr>
              <a:t>who</a:t>
            </a:r>
            <a:r>
              <a:rPr lang="tr-TR" sz="2400" dirty="0">
                <a:latin typeface="Aptos" panose="020B0004020202020204" pitchFamily="34" charset="0"/>
              </a:rPr>
              <a:t> </a:t>
            </a:r>
            <a:r>
              <a:rPr lang="tr-TR" sz="2400" dirty="0" err="1">
                <a:latin typeface="Aptos" panose="020B0004020202020204" pitchFamily="34" charset="0"/>
              </a:rPr>
              <a:t>are</a:t>
            </a:r>
            <a:r>
              <a:rPr lang="tr-TR" sz="2400" dirty="0">
                <a:latin typeface="Aptos" panose="020B0004020202020204" pitchFamily="34" charset="0"/>
              </a:rPr>
              <a:t> </a:t>
            </a:r>
            <a:r>
              <a:rPr lang="tr-TR" sz="2400" dirty="0" err="1">
                <a:latin typeface="Aptos" panose="020B0004020202020204" pitchFamily="34" charset="0"/>
              </a:rPr>
              <a:t>defined</a:t>
            </a:r>
            <a:r>
              <a:rPr lang="tr-TR" sz="2400" dirty="0">
                <a:latin typeface="Aptos" panose="020B0004020202020204" pitchFamily="34" charset="0"/>
              </a:rPr>
              <a:t> as a </a:t>
            </a:r>
            <a:r>
              <a:rPr lang="tr-TR" sz="2400" dirty="0" err="1">
                <a:latin typeface="Aptos" panose="020B0004020202020204" pitchFamily="34" charset="0"/>
              </a:rPr>
              <a:t>vulnerable</a:t>
            </a:r>
            <a:r>
              <a:rPr lang="tr-TR" sz="2400" dirty="0">
                <a:latin typeface="Aptos" panose="020B0004020202020204" pitchFamily="34" charset="0"/>
              </a:rPr>
              <a:t> </a:t>
            </a:r>
            <a:r>
              <a:rPr lang="tr-TR" sz="2400" dirty="0" err="1">
                <a:latin typeface="Aptos" panose="020B0004020202020204" pitchFamily="34" charset="0"/>
              </a:rPr>
              <a:t>group</a:t>
            </a:r>
            <a:r>
              <a:rPr lang="tr-TR" sz="2400" dirty="0">
                <a:latin typeface="Aptos" panose="020B0004020202020204" pitchFamily="34" charset="0"/>
              </a:rPr>
              <a:t>. </a:t>
            </a:r>
          </a:p>
          <a:p>
            <a:pPr marL="0" indent="0" algn="just">
              <a:buNone/>
            </a:pPr>
            <a:endParaRPr lang="tr-TR" sz="2400" dirty="0">
              <a:latin typeface="Aptos" panose="020B0004020202020204" pitchFamily="34" charset="0"/>
            </a:endParaRPr>
          </a:p>
          <a:p>
            <a:pPr marL="514350" indent="-514350" algn="just">
              <a:buAutoNum type="arabicPeriod"/>
            </a:pPr>
            <a:r>
              <a:rPr lang="tr-TR" sz="2400" dirty="0" err="1">
                <a:latin typeface="Aptos" panose="020B0004020202020204" pitchFamily="34" charset="0"/>
              </a:rPr>
              <a:t>Household</a:t>
            </a:r>
            <a:r>
              <a:rPr lang="tr-TR" sz="2400" dirty="0">
                <a:latin typeface="Aptos" panose="020B0004020202020204" pitchFamily="34" charset="0"/>
              </a:rPr>
              <a:t> </a:t>
            </a:r>
            <a:r>
              <a:rPr lang="tr-TR" sz="2400" dirty="0" err="1">
                <a:latin typeface="Aptos" panose="020B0004020202020204" pitchFamily="34" charset="0"/>
              </a:rPr>
              <a:t>Survey</a:t>
            </a:r>
            <a:endParaRPr lang="tr-TR" sz="2400" dirty="0">
              <a:latin typeface="Aptos" panose="020B0004020202020204" pitchFamily="34" charset="0"/>
            </a:endParaRPr>
          </a:p>
          <a:p>
            <a:pPr marL="514350" indent="-514350" algn="just">
              <a:buAutoNum type="arabicPeriod"/>
            </a:pPr>
            <a:r>
              <a:rPr lang="tr-TR" sz="2400" dirty="0" err="1">
                <a:latin typeface="Aptos" panose="020B0004020202020204" pitchFamily="34" charset="0"/>
              </a:rPr>
              <a:t>In-depth</a:t>
            </a:r>
            <a:r>
              <a:rPr lang="tr-TR" sz="2400" dirty="0">
                <a:latin typeface="Aptos" panose="020B0004020202020204" pitchFamily="34" charset="0"/>
              </a:rPr>
              <a:t> </a:t>
            </a:r>
            <a:r>
              <a:rPr lang="tr-TR" sz="2400" dirty="0" err="1">
                <a:latin typeface="Aptos" panose="020B0004020202020204" pitchFamily="34" charset="0"/>
              </a:rPr>
              <a:t>Interwiew</a:t>
            </a:r>
            <a:r>
              <a:rPr lang="tr-TR" sz="2400" dirty="0">
                <a:latin typeface="Aptos" panose="020B0004020202020204" pitchFamily="34" charset="0"/>
              </a:rPr>
              <a:t> </a:t>
            </a:r>
            <a:r>
              <a:rPr lang="tr-TR" sz="2400" dirty="0" err="1">
                <a:latin typeface="Aptos" panose="020B0004020202020204" pitchFamily="34" charset="0"/>
              </a:rPr>
              <a:t>with</a:t>
            </a:r>
            <a:r>
              <a:rPr lang="tr-TR" sz="2400" dirty="0">
                <a:latin typeface="Aptos" panose="020B0004020202020204" pitchFamily="34" charset="0"/>
              </a:rPr>
              <a:t> </a:t>
            </a:r>
            <a:r>
              <a:rPr lang="tr-TR" sz="2400" dirty="0" err="1">
                <a:latin typeface="Aptos" panose="020B0004020202020204" pitchFamily="34" charset="0"/>
              </a:rPr>
              <a:t>both</a:t>
            </a:r>
            <a:r>
              <a:rPr lang="tr-TR" sz="2400" dirty="0">
                <a:latin typeface="Aptos" panose="020B0004020202020204" pitchFamily="34" charset="0"/>
              </a:rPr>
              <a:t> </a:t>
            </a:r>
            <a:r>
              <a:rPr lang="tr-TR" sz="2400" dirty="0" err="1">
                <a:latin typeface="Aptos" panose="020B0004020202020204" pitchFamily="34" charset="0"/>
              </a:rPr>
              <a:t>Syrian</a:t>
            </a:r>
            <a:r>
              <a:rPr lang="tr-TR" sz="2400" dirty="0">
                <a:latin typeface="Aptos" panose="020B0004020202020204" pitchFamily="34" charset="0"/>
              </a:rPr>
              <a:t> </a:t>
            </a:r>
            <a:r>
              <a:rPr lang="tr-TR" sz="2400" dirty="0" err="1">
                <a:latin typeface="Aptos" panose="020B0004020202020204" pitchFamily="34" charset="0"/>
              </a:rPr>
              <a:t>Refugees</a:t>
            </a:r>
            <a:r>
              <a:rPr lang="tr-TR" sz="2400" dirty="0">
                <a:latin typeface="Aptos" panose="020B0004020202020204" pitchFamily="34" charset="0"/>
              </a:rPr>
              <a:t> </a:t>
            </a:r>
            <a:r>
              <a:rPr lang="tr-TR" sz="2400" dirty="0" err="1">
                <a:latin typeface="Aptos" panose="020B0004020202020204" pitchFamily="34" charset="0"/>
              </a:rPr>
              <a:t>and</a:t>
            </a:r>
            <a:r>
              <a:rPr lang="tr-TR" sz="2400" dirty="0">
                <a:latin typeface="Aptos" panose="020B0004020202020204" pitchFamily="34" charset="0"/>
              </a:rPr>
              <a:t> </a:t>
            </a:r>
            <a:r>
              <a:rPr lang="tr-TR" sz="2400" dirty="0" err="1">
                <a:latin typeface="Aptos" panose="020B0004020202020204" pitchFamily="34" charset="0"/>
              </a:rPr>
              <a:t>NGOs</a:t>
            </a:r>
            <a:endParaRPr lang="tr-TR" sz="2400" dirty="0">
              <a:latin typeface="Aptos" panose="020B0004020202020204" pitchFamily="34" charset="0"/>
            </a:endParaRPr>
          </a:p>
          <a:p>
            <a:pPr marL="514350" indent="-514350" algn="just">
              <a:buAutoNum type="arabicPeriod"/>
            </a:pPr>
            <a:r>
              <a:rPr lang="tr-TR" sz="2400" dirty="0" err="1">
                <a:latin typeface="Aptos" panose="020B0004020202020204" pitchFamily="34" charset="0"/>
              </a:rPr>
              <a:t>Creating</a:t>
            </a:r>
            <a:r>
              <a:rPr lang="tr-TR" sz="2400" dirty="0">
                <a:latin typeface="Aptos" panose="020B0004020202020204" pitchFamily="34" charset="0"/>
              </a:rPr>
              <a:t> LVI </a:t>
            </a:r>
            <a:r>
              <a:rPr lang="tr-TR" sz="2400" dirty="0" err="1">
                <a:latin typeface="Aptos" panose="020B0004020202020204" pitchFamily="34" charset="0"/>
              </a:rPr>
              <a:t>and</a:t>
            </a:r>
            <a:r>
              <a:rPr lang="tr-TR" sz="2400" dirty="0">
                <a:latin typeface="Aptos" panose="020B0004020202020204" pitchFamily="34" charset="0"/>
              </a:rPr>
              <a:t> LVI-IPCC </a:t>
            </a:r>
            <a:endParaRPr lang="tr-TR" sz="2400" dirty="0"/>
          </a:p>
        </p:txBody>
      </p:sp>
    </p:spTree>
    <p:extLst>
      <p:ext uri="{BB962C8B-B14F-4D97-AF65-F5344CB8AC3E}">
        <p14:creationId xmlns:p14="http://schemas.microsoft.com/office/powerpoint/2010/main" val="216785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3932D-90FF-A917-4ABE-D83324548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3360C-955B-A220-7DD9-5D10F672D5EB}"/>
              </a:ext>
            </a:extLst>
          </p:cNvPr>
          <p:cNvSpPr>
            <a:spLocks noGrp="1"/>
          </p:cNvSpPr>
          <p:nvPr>
            <p:ph type="title"/>
          </p:nvPr>
        </p:nvSpPr>
        <p:spPr/>
        <p:txBody>
          <a:bodyPr>
            <a:normAutofit/>
          </a:bodyPr>
          <a:lstStyle/>
          <a:p>
            <a:r>
              <a:rPr lang="en-GB" sz="3600" b="1" dirty="0">
                <a:solidFill>
                  <a:srgbClr val="1D4289"/>
                </a:solidFill>
                <a:latin typeface="Aptos" panose="020B0004020202020204" pitchFamily="34" charset="0"/>
              </a:rPr>
              <a:t>Data and Methods</a:t>
            </a:r>
            <a:br>
              <a:rPr lang="tr-TR" sz="3600" b="1" dirty="0">
                <a:solidFill>
                  <a:srgbClr val="1D4289"/>
                </a:solidFill>
                <a:latin typeface="Aptos" panose="020B0004020202020204" pitchFamily="34" charset="0"/>
              </a:rPr>
            </a:br>
            <a:r>
              <a:rPr lang="tr-TR" sz="3600" b="1" dirty="0">
                <a:solidFill>
                  <a:srgbClr val="1D4289"/>
                </a:solidFill>
                <a:latin typeface="Aptos" panose="020B0004020202020204" pitchFamily="34" charset="0"/>
                <a:sym typeface="Wingdings" panose="05000000000000000000" pitchFamily="2" charset="2"/>
              </a:rPr>
              <a:t> </a:t>
            </a:r>
            <a:r>
              <a:rPr lang="tr-TR" sz="3200" b="1" dirty="0" err="1">
                <a:solidFill>
                  <a:srgbClr val="1D4289"/>
                </a:solidFill>
                <a:latin typeface="Aptos" panose="020B0004020202020204" pitchFamily="34" charset="0"/>
              </a:rPr>
              <a:t>Study</a:t>
            </a:r>
            <a:r>
              <a:rPr lang="tr-TR" sz="3200" b="1" dirty="0">
                <a:solidFill>
                  <a:srgbClr val="1D4289"/>
                </a:solidFill>
                <a:latin typeface="Aptos" panose="020B0004020202020204" pitchFamily="34" charset="0"/>
              </a:rPr>
              <a:t> </a:t>
            </a:r>
            <a:r>
              <a:rPr lang="tr-TR" sz="3200" b="1" dirty="0" err="1">
                <a:solidFill>
                  <a:srgbClr val="1D4289"/>
                </a:solidFill>
                <a:latin typeface="Aptos" panose="020B0004020202020204" pitchFamily="34" charset="0"/>
              </a:rPr>
              <a:t>Area</a:t>
            </a:r>
            <a:endParaRPr lang="en-GB" sz="3600" b="1" dirty="0">
              <a:solidFill>
                <a:srgbClr val="1D4289"/>
              </a:solidFill>
              <a:latin typeface="Aptos" panose="020B0004020202020204" pitchFamily="34" charset="0"/>
            </a:endParaRPr>
          </a:p>
        </p:txBody>
      </p:sp>
      <p:sp>
        <p:nvSpPr>
          <p:cNvPr id="3" name="Content Placeholder 2">
            <a:extLst>
              <a:ext uri="{FF2B5EF4-FFF2-40B4-BE49-F238E27FC236}">
                <a16:creationId xmlns:a16="http://schemas.microsoft.com/office/drawing/2014/main" id="{111C97C8-E2A0-87A8-A4A0-ED13F8743498}"/>
              </a:ext>
            </a:extLst>
          </p:cNvPr>
          <p:cNvSpPr>
            <a:spLocks noGrp="1"/>
          </p:cNvSpPr>
          <p:nvPr>
            <p:ph idx="1"/>
          </p:nvPr>
        </p:nvSpPr>
        <p:spPr>
          <a:xfrm>
            <a:off x="838200" y="1825625"/>
            <a:ext cx="4333240" cy="4351338"/>
          </a:xfrm>
        </p:spPr>
        <p:txBody>
          <a:bodyPr>
            <a:normAutofit/>
          </a:bodyPr>
          <a:lstStyle/>
          <a:p>
            <a:pPr marL="0" indent="0" algn="just">
              <a:buNone/>
            </a:pPr>
            <a:r>
              <a:rPr lang="en-GB" sz="2400" dirty="0">
                <a:latin typeface="Aptos" panose="020B0004020202020204" pitchFamily="34" charset="0"/>
              </a:rPr>
              <a:t>The Basmane region of the Konak district of the İzmir province was selected as the study area within the scope of this study (Figure </a:t>
            </a:r>
            <a:r>
              <a:rPr lang="tr-TR" sz="2400" dirty="0">
                <a:latin typeface="Aptos" panose="020B0004020202020204" pitchFamily="34" charset="0"/>
              </a:rPr>
              <a:t>1</a:t>
            </a:r>
            <a:r>
              <a:rPr lang="en-GB" sz="2400" dirty="0">
                <a:latin typeface="Aptos" panose="020B0004020202020204" pitchFamily="34" charset="0"/>
              </a:rPr>
              <a:t>). İzmir's strategic location as a transit point to Europe, particularly within the European Union, has attracted migrants (</a:t>
            </a:r>
            <a:r>
              <a:rPr lang="en-GB" sz="2400" dirty="0" err="1">
                <a:latin typeface="Aptos" panose="020B0004020202020204" pitchFamily="34" charset="0"/>
              </a:rPr>
              <a:t>Vesek</a:t>
            </a:r>
            <a:r>
              <a:rPr lang="en-GB" sz="2400" dirty="0">
                <a:latin typeface="Aptos" panose="020B0004020202020204" pitchFamily="34" charset="0"/>
              </a:rPr>
              <a:t> and </a:t>
            </a:r>
            <a:r>
              <a:rPr lang="en-GB" sz="2400" dirty="0" err="1">
                <a:latin typeface="Aptos" panose="020B0004020202020204" pitchFamily="34" charset="0"/>
              </a:rPr>
              <a:t>Suğur</a:t>
            </a:r>
            <a:r>
              <a:rPr lang="en-GB" sz="2400" dirty="0">
                <a:latin typeface="Aptos" panose="020B0004020202020204" pitchFamily="34" charset="0"/>
              </a:rPr>
              <a:t>, 2021). </a:t>
            </a:r>
            <a:endParaRPr lang="tr-TR" sz="2400" dirty="0">
              <a:latin typeface="Aptos" panose="020B0004020202020204" pitchFamily="34" charset="0"/>
            </a:endParaRPr>
          </a:p>
        </p:txBody>
      </p:sp>
      <p:pic>
        <p:nvPicPr>
          <p:cNvPr id="4" name="Picture 3">
            <a:extLst>
              <a:ext uri="{FF2B5EF4-FFF2-40B4-BE49-F238E27FC236}">
                <a16:creationId xmlns:a16="http://schemas.microsoft.com/office/drawing/2014/main" id="{9F6F2877-FCE8-CBE4-079A-490C86C6E1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270" r="9091" b="5598"/>
          <a:stretch/>
        </p:blipFill>
        <p:spPr bwMode="auto">
          <a:xfrm>
            <a:off x="5486183" y="1680528"/>
            <a:ext cx="5787958" cy="3826192"/>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C52103E4-B5FC-6E98-6B67-260E944B1BF7}"/>
              </a:ext>
            </a:extLst>
          </p:cNvPr>
          <p:cNvSpPr txBox="1"/>
          <p:nvPr/>
        </p:nvSpPr>
        <p:spPr>
          <a:xfrm>
            <a:off x="4409440" y="5506720"/>
            <a:ext cx="6096000" cy="504625"/>
          </a:xfrm>
          <a:prstGeom prst="rect">
            <a:avLst/>
          </a:prstGeom>
          <a:noFill/>
        </p:spPr>
        <p:txBody>
          <a:bodyPr wrap="square">
            <a:spAutoFit/>
          </a:bodyPr>
          <a:lstStyle/>
          <a:p>
            <a:pPr algn="ctr">
              <a:lnSpc>
                <a:spcPct val="150000"/>
              </a:lnSpc>
              <a:spcAft>
                <a:spcPts val="800"/>
              </a:spcAft>
            </a:pPr>
            <a:r>
              <a:rPr lang="en-GB" sz="2000" b="1" kern="100" dirty="0">
                <a:effectLst/>
                <a:latin typeface="Times New Roman" panose="02020603050405020304" pitchFamily="18" charset="0"/>
                <a:ea typeface="Calibri" panose="020F0502020204030204" pitchFamily="34" charset="0"/>
                <a:cs typeface="Arial" panose="020B0604020202020204" pitchFamily="34" charset="0"/>
              </a:rPr>
              <a:t>Figure</a:t>
            </a:r>
            <a:r>
              <a:rPr lang="tr-TR" sz="2000" b="1" kern="100" dirty="0">
                <a:effectLst/>
                <a:latin typeface="Times New Roman" panose="02020603050405020304" pitchFamily="18" charset="0"/>
                <a:ea typeface="Calibri" panose="020F0502020204030204" pitchFamily="34" charset="0"/>
                <a:cs typeface="Arial" panose="020B0604020202020204" pitchFamily="34" charset="0"/>
              </a:rPr>
              <a:t> 1</a:t>
            </a:r>
            <a:r>
              <a:rPr lang="en-GB" sz="2000" b="1" kern="100" dirty="0">
                <a:effectLst/>
                <a:latin typeface="Times New Roman" panose="02020603050405020304" pitchFamily="18" charset="0"/>
                <a:ea typeface="Calibri" panose="020F0502020204030204" pitchFamily="34" charset="0"/>
                <a:cs typeface="Arial" panose="020B0604020202020204" pitchFamily="34" charset="0"/>
              </a:rPr>
              <a:t>: </a:t>
            </a:r>
            <a:r>
              <a:rPr lang="en-GB" sz="2000" kern="100" dirty="0">
                <a:effectLst/>
                <a:latin typeface="Times New Roman" panose="02020603050405020304" pitchFamily="18" charset="0"/>
                <a:ea typeface="Calibri" panose="020F0502020204030204" pitchFamily="34" charset="0"/>
                <a:cs typeface="Arial" panose="020B0604020202020204" pitchFamily="34" charset="0"/>
              </a:rPr>
              <a:t>Location of the Study Area</a:t>
            </a:r>
            <a:endParaRPr lang="tr-TR"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735059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1337</Words>
  <Application>Microsoft Office PowerPoint</Application>
  <PresentationFormat>Widescreen</PresentationFormat>
  <Paragraphs>121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Calibri Light</vt:lpstr>
      <vt:lpstr>Helvetica</vt:lpstr>
      <vt:lpstr>Times New Roman</vt:lpstr>
      <vt:lpstr>Office Teması</vt:lpstr>
      <vt:lpstr>PowerPoint Presentation</vt:lpstr>
      <vt:lpstr>Content of the Presentation</vt:lpstr>
      <vt:lpstr>Introduction</vt:lpstr>
      <vt:lpstr>Introduction</vt:lpstr>
      <vt:lpstr>Purpose and Scope of the Study </vt:lpstr>
      <vt:lpstr>Purpose and Scope of the Study </vt:lpstr>
      <vt:lpstr>Data and Methods</vt:lpstr>
      <vt:lpstr>Data and Methods</vt:lpstr>
      <vt:lpstr>Data and Methods  Study Area</vt:lpstr>
      <vt:lpstr>Data and Methods  Study Area</vt:lpstr>
      <vt:lpstr>Findings</vt:lpstr>
      <vt:lpstr>Findings</vt:lpstr>
      <vt:lpstr>Findings</vt:lpstr>
      <vt:lpstr>Discussion and Conclusion</vt:lpstr>
      <vt:lpstr>Discussion and Conclusion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kılıç</dc:creator>
  <cp:lastModifiedBy>LALE GÖRGÜLÜ</cp:lastModifiedBy>
  <cp:revision>90</cp:revision>
  <dcterms:created xsi:type="dcterms:W3CDTF">2025-03-20T10:04:54Z</dcterms:created>
  <dcterms:modified xsi:type="dcterms:W3CDTF">2025-06-07T10:45:57Z</dcterms:modified>
</cp:coreProperties>
</file>