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73" r:id="rId2"/>
    <p:sldId id="774" r:id="rId3"/>
    <p:sldId id="798" r:id="rId4"/>
    <p:sldId id="775" r:id="rId5"/>
    <p:sldId id="776" r:id="rId6"/>
    <p:sldId id="425" r:id="rId7"/>
    <p:sldId id="802" r:id="rId8"/>
    <p:sldId id="778" r:id="rId9"/>
    <p:sldId id="784" r:id="rId10"/>
    <p:sldId id="785" r:id="rId11"/>
    <p:sldId id="782" r:id="rId12"/>
    <p:sldId id="786" r:id="rId13"/>
    <p:sldId id="258" r:id="rId14"/>
    <p:sldId id="788" r:id="rId15"/>
    <p:sldId id="256" r:id="rId16"/>
    <p:sldId id="257" r:id="rId17"/>
    <p:sldId id="261" r:id="rId18"/>
    <p:sldId id="263" r:id="rId19"/>
    <p:sldId id="262" r:id="rId20"/>
    <p:sldId id="789" r:id="rId21"/>
    <p:sldId id="803" r:id="rId22"/>
    <p:sldId id="790" r:id="rId23"/>
    <p:sldId id="791" r:id="rId24"/>
    <p:sldId id="799" r:id="rId25"/>
    <p:sldId id="800" r:id="rId26"/>
    <p:sldId id="801" r:id="rId27"/>
    <p:sldId id="795" r:id="rId28"/>
    <p:sldId id="796" r:id="rId29"/>
    <p:sldId id="79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36"/>
    <a:srgbClr val="E7DFD6"/>
    <a:srgbClr val="5D95B4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782-56A3-E542-8C20-1135FDD98070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368E-2F25-A44D-A1A0-81BF45E16C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782-56A3-E542-8C20-1135FDD98070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368E-2F25-A44D-A1A0-81BF45E16C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1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782-56A3-E542-8C20-1135FDD98070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368E-2F25-A44D-A1A0-81BF45E16C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782-56A3-E542-8C20-1135FDD98070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368E-2F25-A44D-A1A0-81BF45E16C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3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782-56A3-E542-8C20-1135FDD98070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368E-2F25-A44D-A1A0-81BF45E16C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782-56A3-E542-8C20-1135FDD98070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368E-2F25-A44D-A1A0-81BF45E16C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782-56A3-E542-8C20-1135FDD98070}" type="datetimeFigureOut">
              <a:rPr lang="en-US" smtClean="0"/>
              <a:t>7/8/25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368E-2F25-A44D-A1A0-81BF45E16C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1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782-56A3-E542-8C20-1135FDD98070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368E-2F25-A44D-A1A0-81BF45E16C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782-56A3-E542-8C20-1135FDD98070}" type="datetimeFigureOut">
              <a:rPr lang="en-US" smtClean="0"/>
              <a:t>7/8/25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368E-2F25-A44D-A1A0-81BF45E16C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782-56A3-E542-8C20-1135FDD98070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368E-2F25-A44D-A1A0-81BF45E16C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782-56A3-E542-8C20-1135FDD98070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368E-2F25-A44D-A1A0-81BF45E16C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4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8782-56A3-E542-8C20-1135FDD98070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368E-2F25-A44D-A1A0-81BF45E16C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4730952231209755" TargetMode="External"/><Relationship Id="rId2" Type="http://schemas.openxmlformats.org/officeDocument/2006/relationships/hyperlink" Target="mailto:laura.saija@unict.i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Users/laurasaija/Downloads/FirenzeUniversityPress_Contesti_20250706132836.pdf" TargetMode="External"/><Relationship Id="rId4" Type="http://schemas.openxmlformats.org/officeDocument/2006/relationships/hyperlink" Target="https://rosa.uniroma1.it/rosa03/tracce_urbane/article/view/1887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C4B9BD-ACCA-FE9A-76AC-C3449537365B}"/>
              </a:ext>
            </a:extLst>
          </p:cNvPr>
          <p:cNvSpPr txBox="1"/>
          <p:nvPr/>
        </p:nvSpPr>
        <p:spPr>
          <a:xfrm>
            <a:off x="125260" y="2240642"/>
            <a:ext cx="87872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D20036"/>
                </a:solidFill>
              </a:rPr>
              <a:t>Which development role </a:t>
            </a:r>
            <a:br>
              <a:rPr lang="en-GB" sz="4800" b="1" dirty="0">
                <a:solidFill>
                  <a:srgbClr val="D20036"/>
                </a:solidFill>
              </a:rPr>
            </a:br>
            <a:r>
              <a:rPr lang="en-GB" sz="4800" b="1" dirty="0">
                <a:solidFill>
                  <a:srgbClr val="D20036"/>
                </a:solidFill>
              </a:rPr>
              <a:t>for civic organisations? </a:t>
            </a:r>
            <a:br>
              <a:rPr lang="en-GB" sz="4800" b="1" dirty="0">
                <a:solidFill>
                  <a:srgbClr val="D20036"/>
                </a:solidFill>
              </a:rPr>
            </a:br>
            <a:r>
              <a:rPr lang="en-GB" sz="4800" b="1" dirty="0">
                <a:solidFill>
                  <a:srgbClr val="D20036"/>
                </a:solidFill>
              </a:rPr>
              <a:t>Insights from Sicily, Southern Italy </a:t>
            </a:r>
            <a:endParaRPr lang="it-IT" sz="4800" dirty="0">
              <a:solidFill>
                <a:srgbClr val="D20036"/>
              </a:solidFill>
            </a:endParaRPr>
          </a:p>
          <a:p>
            <a:endParaRPr lang="it-IT" sz="2400" b="1" dirty="0"/>
          </a:p>
          <a:p>
            <a:r>
              <a:rPr lang="en-GB" sz="2400" dirty="0">
                <a:solidFill>
                  <a:srgbClr val="D20036"/>
                </a:solidFill>
              </a:rPr>
              <a:t>Laura Saija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(Università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degli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Studi di Catania) </a:t>
            </a:r>
          </a:p>
          <a:p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Co-authors:</a:t>
            </a:r>
          </a:p>
          <a:p>
            <a:r>
              <a:rPr lang="en-GB" sz="2400" dirty="0">
                <a:solidFill>
                  <a:srgbClr val="D20036"/>
                </a:solidFill>
              </a:rPr>
              <a:t>Giusy Pappalardo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Universitat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Autonoma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Barcelona)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rgbClr val="D20036"/>
                </a:solidFill>
              </a:rPr>
              <a:t>Giulia Li Destri Nicosia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(Università di Roma La Sapienza)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Resim 4">
            <a:extLst>
              <a:ext uri="{FF2B5EF4-FFF2-40B4-BE49-F238E27FC236}">
                <a16:creationId xmlns:a16="http://schemas.microsoft.com/office/drawing/2014/main" id="{58A2BE66-53D8-5E92-13B4-6E25EE50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04800"/>
            <a:ext cx="4043680" cy="1600840"/>
          </a:xfrm>
          <a:prstGeom prst="rect">
            <a:avLst/>
          </a:prstGeom>
        </p:spPr>
      </p:pic>
      <p:sp>
        <p:nvSpPr>
          <p:cNvPr id="3" name="Dikdörtgen 6">
            <a:extLst>
              <a:ext uri="{FF2B5EF4-FFF2-40B4-BE49-F238E27FC236}">
                <a16:creationId xmlns:a16="http://schemas.microsoft.com/office/drawing/2014/main" id="{F5C4C176-C9DD-F3BF-EA65-F2D4104100C0}"/>
              </a:ext>
            </a:extLst>
          </p:cNvPr>
          <p:cNvSpPr/>
          <p:nvPr/>
        </p:nvSpPr>
        <p:spPr>
          <a:xfrm flipV="1">
            <a:off x="1446835" y="1484451"/>
            <a:ext cx="7697166" cy="50058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15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DE241-6E6C-7AC2-7475-72CF88CD2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D68DEB-6405-D6E8-573F-4F7D09D4A4EC}"/>
              </a:ext>
            </a:extLst>
          </p:cNvPr>
          <p:cNvSpPr txBox="1"/>
          <p:nvPr/>
        </p:nvSpPr>
        <p:spPr>
          <a:xfrm>
            <a:off x="217714" y="663251"/>
            <a:ext cx="87085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in search for the</a:t>
            </a:r>
          </a:p>
          <a:p>
            <a:pPr algn="ctr"/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INSTITUTING CIVICS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7A6660-47CA-BBBD-923B-E7A0E242A6CC}"/>
              </a:ext>
            </a:extLst>
          </p:cNvPr>
          <p:cNvSpPr txBox="1"/>
          <p:nvPr/>
        </p:nvSpPr>
        <p:spPr>
          <a:xfrm>
            <a:off x="1894116" y="4665302"/>
            <a:ext cx="153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5D239A-8F29-2502-06E1-28E9D34A2EEA}"/>
              </a:ext>
            </a:extLst>
          </p:cNvPr>
          <p:cNvSpPr txBox="1"/>
          <p:nvPr/>
        </p:nvSpPr>
        <p:spPr>
          <a:xfrm>
            <a:off x="5366659" y="4665302"/>
            <a:ext cx="153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B36357D-90F5-ACBE-78B9-6D0122D3D0CA}"/>
              </a:ext>
            </a:extLst>
          </p:cNvPr>
          <p:cNvSpPr/>
          <p:nvPr/>
        </p:nvSpPr>
        <p:spPr>
          <a:xfrm>
            <a:off x="1469570" y="4317312"/>
            <a:ext cx="2188029" cy="1219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6FE45E4D-9F06-B4C6-031D-538CB3C7A9D1}"/>
              </a:ext>
            </a:extLst>
          </p:cNvPr>
          <p:cNvSpPr/>
          <p:nvPr/>
        </p:nvSpPr>
        <p:spPr>
          <a:xfrm>
            <a:off x="5061855" y="4317312"/>
            <a:ext cx="2188029" cy="1219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d arco 6">
            <a:extLst>
              <a:ext uri="{FF2B5EF4-FFF2-40B4-BE49-F238E27FC236}">
                <a16:creationId xmlns:a16="http://schemas.microsoft.com/office/drawing/2014/main" id="{63CAB913-33BC-D730-9016-99E7B2690B23}"/>
              </a:ext>
            </a:extLst>
          </p:cNvPr>
          <p:cNvSpPr/>
          <p:nvPr/>
        </p:nvSpPr>
        <p:spPr>
          <a:xfrm>
            <a:off x="3254827" y="3605776"/>
            <a:ext cx="2275115" cy="1578429"/>
          </a:xfrm>
          <a:prstGeom prst="circularArrow">
            <a:avLst>
              <a:gd name="adj1" fmla="val 6451"/>
              <a:gd name="adj2" fmla="val 1142319"/>
              <a:gd name="adj3" fmla="val 20499702"/>
              <a:gd name="adj4" fmla="val 10800000"/>
              <a:gd name="adj5" fmla="val 125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ccia ad arco 7">
            <a:extLst>
              <a:ext uri="{FF2B5EF4-FFF2-40B4-BE49-F238E27FC236}">
                <a16:creationId xmlns:a16="http://schemas.microsoft.com/office/drawing/2014/main" id="{583BA423-A178-ADFF-5EED-77F34A39E6AD}"/>
              </a:ext>
            </a:extLst>
          </p:cNvPr>
          <p:cNvSpPr/>
          <p:nvPr/>
        </p:nvSpPr>
        <p:spPr>
          <a:xfrm rot="10800000">
            <a:off x="3254827" y="4774628"/>
            <a:ext cx="2275115" cy="1578429"/>
          </a:xfrm>
          <a:prstGeom prst="circularArrow">
            <a:avLst>
              <a:gd name="adj1" fmla="val 6451"/>
              <a:gd name="adj2" fmla="val 1142319"/>
              <a:gd name="adj3" fmla="val 20499702"/>
              <a:gd name="adj4" fmla="val 10800000"/>
              <a:gd name="adj5" fmla="val 125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igura a mano libera 8">
            <a:extLst>
              <a:ext uri="{FF2B5EF4-FFF2-40B4-BE49-F238E27FC236}">
                <a16:creationId xmlns:a16="http://schemas.microsoft.com/office/drawing/2014/main" id="{D44CA9D5-AF32-89B2-AD24-CBB2392641A5}"/>
              </a:ext>
            </a:extLst>
          </p:cNvPr>
          <p:cNvSpPr/>
          <p:nvPr/>
        </p:nvSpPr>
        <p:spPr>
          <a:xfrm>
            <a:off x="3058886" y="3483429"/>
            <a:ext cx="4833257" cy="2971800"/>
          </a:xfrm>
          <a:custGeom>
            <a:avLst/>
            <a:gdLst>
              <a:gd name="connsiteX0" fmla="*/ 0 w 4833257"/>
              <a:gd name="connsiteY0" fmla="*/ 783771 h 2971800"/>
              <a:gd name="connsiteX1" fmla="*/ 707571 w 4833257"/>
              <a:gd name="connsiteY1" fmla="*/ 1175657 h 2971800"/>
              <a:gd name="connsiteX2" fmla="*/ 696685 w 4833257"/>
              <a:gd name="connsiteY2" fmla="*/ 1785257 h 2971800"/>
              <a:gd name="connsiteX3" fmla="*/ 0 w 4833257"/>
              <a:gd name="connsiteY3" fmla="*/ 2209800 h 2971800"/>
              <a:gd name="connsiteX4" fmla="*/ 293914 w 4833257"/>
              <a:gd name="connsiteY4" fmla="*/ 2971800 h 2971800"/>
              <a:gd name="connsiteX5" fmla="*/ 4833257 w 4833257"/>
              <a:gd name="connsiteY5" fmla="*/ 2971800 h 2971800"/>
              <a:gd name="connsiteX6" fmla="*/ 4702628 w 4833257"/>
              <a:gd name="connsiteY6" fmla="*/ 0 h 2971800"/>
              <a:gd name="connsiteX7" fmla="*/ 261257 w 4833257"/>
              <a:gd name="connsiteY7" fmla="*/ 32657 h 2971800"/>
              <a:gd name="connsiteX8" fmla="*/ 0 w 4833257"/>
              <a:gd name="connsiteY8" fmla="*/ 783771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3257" h="2971800">
                <a:moveTo>
                  <a:pt x="0" y="783771"/>
                </a:moveTo>
                <a:lnTo>
                  <a:pt x="707571" y="1175657"/>
                </a:lnTo>
                <a:lnTo>
                  <a:pt x="696685" y="1785257"/>
                </a:lnTo>
                <a:lnTo>
                  <a:pt x="0" y="2209800"/>
                </a:lnTo>
                <a:lnTo>
                  <a:pt x="293914" y="2971800"/>
                </a:lnTo>
                <a:lnTo>
                  <a:pt x="4833257" y="2971800"/>
                </a:lnTo>
                <a:lnTo>
                  <a:pt x="4702628" y="0"/>
                </a:lnTo>
                <a:lnTo>
                  <a:pt x="261257" y="32657"/>
                </a:lnTo>
                <a:lnTo>
                  <a:pt x="0" y="783771"/>
                </a:lnTo>
                <a:close/>
              </a:path>
            </a:pathLst>
          </a:cu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0F441-58DD-EA32-DA39-0E44E33E4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1F3F0D3-0299-5127-457D-CBDB9523B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774" y="1835832"/>
            <a:ext cx="3309029" cy="217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rison Notebooks : Volume 2 - Antonio Gramsci">
            <a:extLst>
              <a:ext uri="{FF2B5EF4-FFF2-40B4-BE49-F238E27FC236}">
                <a16:creationId xmlns:a16="http://schemas.microsoft.com/office/drawing/2014/main" id="{80A022CB-7ED7-6C80-5323-017DB0E85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90" y="924181"/>
            <a:ext cx="1814376" cy="276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A57A78-931F-F880-F3A3-91AF062BD11D}"/>
              </a:ext>
            </a:extLst>
          </p:cNvPr>
          <p:cNvSpPr txBox="1"/>
          <p:nvPr/>
        </p:nvSpPr>
        <p:spPr>
          <a:xfrm>
            <a:off x="2209801" y="885166"/>
            <a:ext cx="6178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Civil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society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counter-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hegemony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 be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culturally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developed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subvert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dominant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power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institutions)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7366B4-AA6E-EC78-CBE5-480C9337B4F6}"/>
              </a:ext>
            </a:extLst>
          </p:cNvPr>
          <p:cNvSpPr txBox="1"/>
          <p:nvPr/>
        </p:nvSpPr>
        <p:spPr>
          <a:xfrm>
            <a:off x="4344813" y="1864758"/>
            <a:ext cx="43161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powerless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people in a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learning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experience, action and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endParaRPr lang="it-IT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some call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organizing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8C2662A-0ADB-DBEB-262E-B7EB0EBF3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54" y="3654628"/>
            <a:ext cx="2058569" cy="2107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CCDD56-2926-7785-4411-376AE63DE0A3}"/>
              </a:ext>
            </a:extLst>
          </p:cNvPr>
          <p:cNvSpPr txBox="1"/>
          <p:nvPr/>
        </p:nvSpPr>
        <p:spPr>
          <a:xfrm>
            <a:off x="2541900" y="3103329"/>
            <a:ext cx="217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Dolci </a:t>
            </a:r>
          </a:p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(1924-97)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9EF80A-15C6-1B1C-F8E0-79CE0538C150}"/>
              </a:ext>
            </a:extLst>
          </p:cNvPr>
          <p:cNvSpPr txBox="1"/>
          <p:nvPr/>
        </p:nvSpPr>
        <p:spPr>
          <a:xfrm>
            <a:off x="541383" y="5817996"/>
            <a:ext cx="263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Alinsky</a:t>
            </a:r>
          </a:p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(1909-1982)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C855C9F-1A88-F6F4-6F10-B20E9F365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235" y="3581509"/>
            <a:ext cx="2049204" cy="315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6004185-0360-82C0-A4EA-43091ACBBD66}"/>
              </a:ext>
            </a:extLst>
          </p:cNvPr>
          <p:cNvSpPr txBox="1"/>
          <p:nvPr/>
        </p:nvSpPr>
        <p:spPr>
          <a:xfrm>
            <a:off x="5396420" y="3581509"/>
            <a:ext cx="3442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INSTITUTING FORCES =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it-IT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political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forces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merely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contesting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endParaRPr lang="it-IT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seeking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generate new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collective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life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capable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renewing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institutions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practices and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democratic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processes</a:t>
            </a: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108A6C-1B24-181F-D167-78E8483C4A2A}"/>
              </a:ext>
            </a:extLst>
          </p:cNvPr>
          <p:cNvSpPr txBox="1"/>
          <p:nvPr/>
        </p:nvSpPr>
        <p:spPr>
          <a:xfrm>
            <a:off x="3288174" y="5464436"/>
            <a:ext cx="164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099D7E-B35D-DA7D-572E-6FBA9B4929E2}"/>
              </a:ext>
            </a:extLst>
          </p:cNvPr>
          <p:cNvSpPr txBox="1"/>
          <p:nvPr/>
        </p:nvSpPr>
        <p:spPr>
          <a:xfrm>
            <a:off x="372434" y="125683"/>
            <a:ext cx="502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Theoretical  framework</a:t>
            </a:r>
          </a:p>
        </p:txBody>
      </p:sp>
    </p:spTree>
    <p:extLst>
      <p:ext uri="{BB962C8B-B14F-4D97-AF65-F5344CB8AC3E}">
        <p14:creationId xmlns:p14="http://schemas.microsoft.com/office/powerpoint/2010/main" val="35458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51656-1D87-71D4-1C8C-D2377941A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8ABB59-1AE9-DBDD-63E2-57F33C581ADA}"/>
              </a:ext>
            </a:extLst>
          </p:cNvPr>
          <p:cNvSpPr txBox="1"/>
          <p:nvPr/>
        </p:nvSpPr>
        <p:spPr>
          <a:xfrm>
            <a:off x="217714" y="663251"/>
            <a:ext cx="87085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in search for the</a:t>
            </a:r>
          </a:p>
          <a:p>
            <a:pPr algn="ctr"/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INSTITUTING CIVICS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0E3947-B8F1-72DD-2F04-EC3934821495}"/>
              </a:ext>
            </a:extLst>
          </p:cNvPr>
          <p:cNvSpPr txBox="1"/>
          <p:nvPr/>
        </p:nvSpPr>
        <p:spPr>
          <a:xfrm>
            <a:off x="1894116" y="4665302"/>
            <a:ext cx="153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FAA023-82F8-7A82-CF2C-68A4AA95F443}"/>
              </a:ext>
            </a:extLst>
          </p:cNvPr>
          <p:cNvSpPr txBox="1"/>
          <p:nvPr/>
        </p:nvSpPr>
        <p:spPr>
          <a:xfrm>
            <a:off x="5366659" y="4665302"/>
            <a:ext cx="153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1E35C12-1952-E723-4B9C-D7284105AE59}"/>
              </a:ext>
            </a:extLst>
          </p:cNvPr>
          <p:cNvSpPr/>
          <p:nvPr/>
        </p:nvSpPr>
        <p:spPr>
          <a:xfrm>
            <a:off x="1469570" y="4317312"/>
            <a:ext cx="2188029" cy="1219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E813BE2-34C6-2E30-1D5A-6BBD1A205CBE}"/>
              </a:ext>
            </a:extLst>
          </p:cNvPr>
          <p:cNvSpPr/>
          <p:nvPr/>
        </p:nvSpPr>
        <p:spPr>
          <a:xfrm>
            <a:off x="5061855" y="4317312"/>
            <a:ext cx="2188029" cy="1219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d arco 6">
            <a:extLst>
              <a:ext uri="{FF2B5EF4-FFF2-40B4-BE49-F238E27FC236}">
                <a16:creationId xmlns:a16="http://schemas.microsoft.com/office/drawing/2014/main" id="{40EC6604-5FAF-7A17-B85C-5026F966178A}"/>
              </a:ext>
            </a:extLst>
          </p:cNvPr>
          <p:cNvSpPr/>
          <p:nvPr/>
        </p:nvSpPr>
        <p:spPr>
          <a:xfrm>
            <a:off x="3254827" y="3605776"/>
            <a:ext cx="2275115" cy="1578429"/>
          </a:xfrm>
          <a:prstGeom prst="circularArrow">
            <a:avLst>
              <a:gd name="adj1" fmla="val 6451"/>
              <a:gd name="adj2" fmla="val 1142319"/>
              <a:gd name="adj3" fmla="val 20499702"/>
              <a:gd name="adj4" fmla="val 10800000"/>
              <a:gd name="adj5" fmla="val 125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ccia ad arco 7">
            <a:extLst>
              <a:ext uri="{FF2B5EF4-FFF2-40B4-BE49-F238E27FC236}">
                <a16:creationId xmlns:a16="http://schemas.microsoft.com/office/drawing/2014/main" id="{B27236A4-32EE-0A98-89DC-D4D7D519F619}"/>
              </a:ext>
            </a:extLst>
          </p:cNvPr>
          <p:cNvSpPr/>
          <p:nvPr/>
        </p:nvSpPr>
        <p:spPr>
          <a:xfrm rot="10800000">
            <a:off x="3254827" y="4774628"/>
            <a:ext cx="2275115" cy="1578429"/>
          </a:xfrm>
          <a:prstGeom prst="circularArrow">
            <a:avLst>
              <a:gd name="adj1" fmla="val 6451"/>
              <a:gd name="adj2" fmla="val 1142319"/>
              <a:gd name="adj3" fmla="val 20499702"/>
              <a:gd name="adj4" fmla="val 10800000"/>
              <a:gd name="adj5" fmla="val 125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igura a mano libera 8">
            <a:extLst>
              <a:ext uri="{FF2B5EF4-FFF2-40B4-BE49-F238E27FC236}">
                <a16:creationId xmlns:a16="http://schemas.microsoft.com/office/drawing/2014/main" id="{A1E88507-7E9E-CB5D-6A55-B1A6DA8F2048}"/>
              </a:ext>
            </a:extLst>
          </p:cNvPr>
          <p:cNvSpPr/>
          <p:nvPr/>
        </p:nvSpPr>
        <p:spPr>
          <a:xfrm rot="10800000">
            <a:off x="827316" y="3494314"/>
            <a:ext cx="4833257" cy="2971800"/>
          </a:xfrm>
          <a:custGeom>
            <a:avLst/>
            <a:gdLst>
              <a:gd name="connsiteX0" fmla="*/ 0 w 4833257"/>
              <a:gd name="connsiteY0" fmla="*/ 783771 h 2971800"/>
              <a:gd name="connsiteX1" fmla="*/ 707571 w 4833257"/>
              <a:gd name="connsiteY1" fmla="*/ 1175657 h 2971800"/>
              <a:gd name="connsiteX2" fmla="*/ 696685 w 4833257"/>
              <a:gd name="connsiteY2" fmla="*/ 1785257 h 2971800"/>
              <a:gd name="connsiteX3" fmla="*/ 0 w 4833257"/>
              <a:gd name="connsiteY3" fmla="*/ 2209800 h 2971800"/>
              <a:gd name="connsiteX4" fmla="*/ 293914 w 4833257"/>
              <a:gd name="connsiteY4" fmla="*/ 2971800 h 2971800"/>
              <a:gd name="connsiteX5" fmla="*/ 4833257 w 4833257"/>
              <a:gd name="connsiteY5" fmla="*/ 2971800 h 2971800"/>
              <a:gd name="connsiteX6" fmla="*/ 4702628 w 4833257"/>
              <a:gd name="connsiteY6" fmla="*/ 0 h 2971800"/>
              <a:gd name="connsiteX7" fmla="*/ 261257 w 4833257"/>
              <a:gd name="connsiteY7" fmla="*/ 32657 h 2971800"/>
              <a:gd name="connsiteX8" fmla="*/ 0 w 4833257"/>
              <a:gd name="connsiteY8" fmla="*/ 783771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3257" h="2971800">
                <a:moveTo>
                  <a:pt x="0" y="783771"/>
                </a:moveTo>
                <a:lnTo>
                  <a:pt x="707571" y="1175657"/>
                </a:lnTo>
                <a:lnTo>
                  <a:pt x="696685" y="1785257"/>
                </a:lnTo>
                <a:lnTo>
                  <a:pt x="0" y="2209800"/>
                </a:lnTo>
                <a:lnTo>
                  <a:pt x="293914" y="2971800"/>
                </a:lnTo>
                <a:lnTo>
                  <a:pt x="4833257" y="2971800"/>
                </a:lnTo>
                <a:lnTo>
                  <a:pt x="4702628" y="0"/>
                </a:lnTo>
                <a:lnTo>
                  <a:pt x="261257" y="32657"/>
                </a:lnTo>
                <a:lnTo>
                  <a:pt x="0" y="783771"/>
                </a:lnTo>
                <a:close/>
              </a:path>
            </a:pathLst>
          </a:cu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A2AC13-3795-5133-E6B2-01D5044A87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35A6E8E-7356-F476-4F85-0FE1B09862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33" b="89989" l="9921" r="89948">
                        <a14:foregroundMark x1="32561" y1="54892" x2="32168" y2="67008"/>
                        <a14:foregroundMark x1="26879" y1="19170" x2="51093" y2="8760"/>
                        <a14:foregroundMark x1="41608" y1="8760" x2="42177" y2="19283"/>
                        <a14:foregroundMark x1="42177" y1="19283" x2="48033" y2="35040"/>
                        <a14:foregroundMark x1="48033" y1="35040" x2="68663" y2="56826"/>
                        <a14:foregroundMark x1="27841" y1="12969" x2="25918" y2="20819"/>
                        <a14:foregroundMark x1="25918" y1="20819" x2="27142" y2="28783"/>
                        <a14:foregroundMark x1="27142" y1="28783" x2="29458" y2="12457"/>
                        <a14:foregroundMark x1="32430" y1="24289" x2="38462" y2="26792"/>
                        <a14:foregroundMark x1="38462" y1="26792" x2="41434" y2="33959"/>
                        <a14:foregroundMark x1="41434" y1="33959" x2="42264" y2="25711"/>
                        <a14:foregroundMark x1="42264" y1="25711" x2="36626" y2="21615"/>
                        <a14:foregroundMark x1="36626" y1="21615" x2="34572" y2="21104"/>
                        <a14:foregroundMark x1="48907" y1="30432" x2="53365" y2="36746"/>
                        <a14:foregroundMark x1="46329" y1="41183" x2="65166" y2="57167"/>
                        <a14:foregroundMark x1="62587" y1="45734" x2="76355" y2="55916"/>
                        <a14:foregroundMark x1="39991" y1="6655" x2="45149" y2="5233"/>
                        <a14:foregroundMark x1="52579" y1="77759" x2="58741" y2="79238"/>
                        <a14:foregroundMark x1="58741" y1="79238" x2="62456" y2="82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9401">
            <a:off x="4137031" y="2499162"/>
            <a:ext cx="5704694" cy="438323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A7BDD9B-69C8-C9DB-9AF4-165459E54242}"/>
              </a:ext>
            </a:extLst>
          </p:cNvPr>
          <p:cNvSpPr/>
          <p:nvPr/>
        </p:nvSpPr>
        <p:spPr>
          <a:xfrm>
            <a:off x="7252138" y="5717627"/>
            <a:ext cx="536028" cy="72521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0CDD1BF-39E9-C22C-C1A0-8C3EBF5C0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040" y="943657"/>
            <a:ext cx="4571999" cy="21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7C70B04-66FC-9C63-6ABE-3C8BA76A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923" y1="75000" x2="56538" y2="77143"/>
                        <a14:foregroundMark x1="56538" y1="77143" x2="56538" y2="7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143" y="2611121"/>
            <a:ext cx="868628" cy="93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D96CC9-B61A-BA1B-D582-25B5C167A980}"/>
              </a:ext>
            </a:extLst>
          </p:cNvPr>
          <p:cNvSpPr txBox="1"/>
          <p:nvPr/>
        </p:nvSpPr>
        <p:spPr>
          <a:xfrm>
            <a:off x="1229132" y="2758708"/>
            <a:ext cx="2207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err="1"/>
              <a:t>LabPEAT</a:t>
            </a:r>
            <a:endParaRPr lang="it-IT" b="1" dirty="0"/>
          </a:p>
          <a:p>
            <a:pPr algn="r"/>
            <a:r>
              <a:rPr lang="it-IT" sz="1600" dirty="0" err="1"/>
              <a:t>Laboratory</a:t>
            </a:r>
            <a:r>
              <a:rPr lang="it-IT" sz="1600" dirty="0"/>
              <a:t> </a:t>
            </a:r>
            <a:r>
              <a:rPr lang="it-IT" sz="1600" dirty="0" err="1"/>
              <a:t>forspatial</a:t>
            </a:r>
            <a:r>
              <a:rPr lang="it-IT" sz="1600" dirty="0"/>
              <a:t> </a:t>
            </a:r>
            <a:r>
              <a:rPr lang="it-IT" sz="1600" dirty="0" err="1"/>
              <a:t>Environmental</a:t>
            </a:r>
            <a:r>
              <a:rPr lang="it-IT" sz="1600" dirty="0"/>
              <a:t> Planning and </a:t>
            </a:r>
            <a:r>
              <a:rPr lang="it-IT" sz="1600" dirty="0" err="1"/>
              <a:t>Ecological</a:t>
            </a:r>
            <a:r>
              <a:rPr lang="it-IT" sz="1600" dirty="0"/>
              <a:t> Design </a:t>
            </a:r>
          </a:p>
        </p:txBody>
      </p:sp>
    </p:spTree>
    <p:extLst>
      <p:ext uri="{BB962C8B-B14F-4D97-AF65-F5344CB8AC3E}">
        <p14:creationId xmlns:p14="http://schemas.microsoft.com/office/powerpoint/2010/main" val="258650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2D76BAF-9AA7-6615-167B-BD14536802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B8C39F6-5D67-A139-751F-32447C6E9F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33" b="89989" l="9921" r="89948">
                        <a14:foregroundMark x1="32561" y1="54892" x2="32168" y2="67008"/>
                        <a14:foregroundMark x1="26879" y1="19170" x2="51093" y2="8760"/>
                        <a14:foregroundMark x1="41608" y1="8760" x2="42177" y2="19283"/>
                        <a14:foregroundMark x1="42177" y1="19283" x2="48033" y2="35040"/>
                        <a14:foregroundMark x1="48033" y1="35040" x2="68663" y2="56826"/>
                        <a14:foregroundMark x1="27841" y1="12969" x2="25918" y2="20819"/>
                        <a14:foregroundMark x1="25918" y1="20819" x2="27142" y2="28783"/>
                        <a14:foregroundMark x1="27142" y1="28783" x2="29458" y2="12457"/>
                        <a14:foregroundMark x1="32430" y1="24289" x2="38462" y2="26792"/>
                        <a14:foregroundMark x1="38462" y1="26792" x2="41434" y2="33959"/>
                        <a14:foregroundMark x1="41434" y1="33959" x2="42264" y2="25711"/>
                        <a14:foregroundMark x1="42264" y1="25711" x2="36626" y2="21615"/>
                        <a14:foregroundMark x1="36626" y1="21615" x2="34572" y2="21104"/>
                        <a14:foregroundMark x1="48907" y1="30432" x2="53365" y2="36746"/>
                        <a14:foregroundMark x1="46329" y1="41183" x2="65166" y2="57167"/>
                        <a14:foregroundMark x1="62587" y1="45734" x2="76355" y2="55916"/>
                        <a14:foregroundMark x1="39991" y1="6655" x2="45149" y2="5233"/>
                        <a14:foregroundMark x1="52579" y1="77759" x2="58741" y2="79238"/>
                        <a14:foregroundMark x1="58741" y1="79238" x2="62456" y2="82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9401">
            <a:off x="4137031" y="2499162"/>
            <a:ext cx="5704694" cy="438323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97BD396-8C4F-E23F-E85A-1EAA51F1EF20}"/>
              </a:ext>
            </a:extLst>
          </p:cNvPr>
          <p:cNvSpPr/>
          <p:nvPr/>
        </p:nvSpPr>
        <p:spPr>
          <a:xfrm>
            <a:off x="7252138" y="5717627"/>
            <a:ext cx="536028" cy="72521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A09135-198C-385B-D81C-A1A359BD0111}"/>
              </a:ext>
            </a:extLst>
          </p:cNvPr>
          <p:cNvSpPr txBox="1"/>
          <p:nvPr/>
        </p:nvSpPr>
        <p:spPr>
          <a:xfrm>
            <a:off x="2627586" y="2753710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Valle del Simeto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435943-5439-9FF1-C9DB-81F1B2B2A48F}"/>
              </a:ext>
            </a:extLst>
          </p:cNvPr>
          <p:cNvSpPr txBox="1"/>
          <p:nvPr/>
        </p:nvSpPr>
        <p:spPr>
          <a:xfrm>
            <a:off x="3444788" y="3581071"/>
            <a:ext cx="85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Catania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6ABB1D-6DE4-544E-A0DE-E19F1789F1CC}"/>
              </a:ext>
            </a:extLst>
          </p:cNvPr>
          <p:cNvSpPr txBox="1"/>
          <p:nvPr/>
        </p:nvSpPr>
        <p:spPr>
          <a:xfrm>
            <a:off x="3053255" y="3927409"/>
            <a:ext cx="85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Lentini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A4DAB94-E37B-2CBE-5269-11C46C8345C9}"/>
              </a:ext>
            </a:extLst>
          </p:cNvPr>
          <p:cNvSpPr txBox="1"/>
          <p:nvPr/>
        </p:nvSpPr>
        <p:spPr>
          <a:xfrm>
            <a:off x="2593450" y="4539327"/>
            <a:ext cx="85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Vizzini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9A21DA7-0740-E33E-6962-5775EC1C2BDE}"/>
              </a:ext>
            </a:extLst>
          </p:cNvPr>
          <p:cNvSpPr txBox="1"/>
          <p:nvPr/>
        </p:nvSpPr>
        <p:spPr>
          <a:xfrm>
            <a:off x="3720662" y="2704189"/>
            <a:ext cx="85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Acireale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DC2BCD-CE10-527F-0743-8CDDBF4CD846}"/>
              </a:ext>
            </a:extLst>
          </p:cNvPr>
          <p:cNvSpPr txBox="1"/>
          <p:nvPr/>
        </p:nvSpPr>
        <p:spPr>
          <a:xfrm>
            <a:off x="4572000" y="478792"/>
            <a:ext cx="85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Messina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3D3378-0D02-5F4F-F543-659E416F937F}"/>
              </a:ext>
            </a:extLst>
          </p:cNvPr>
          <p:cNvSpPr txBox="1"/>
          <p:nvPr/>
        </p:nvSpPr>
        <p:spPr>
          <a:xfrm>
            <a:off x="223518" y="247150"/>
            <a:ext cx="3038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2004-2025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LabPEAT’s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action-research partnerships</a:t>
            </a:r>
          </a:p>
        </p:txBody>
      </p:sp>
    </p:spTree>
    <p:extLst>
      <p:ext uri="{BB962C8B-B14F-4D97-AF65-F5344CB8AC3E}">
        <p14:creationId xmlns:p14="http://schemas.microsoft.com/office/powerpoint/2010/main" val="28019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4" descr="Imatge que conté text, diagrama, captura de pantalla, mapa&#10;&#10;Pot ser que el contingut generat per IA no sigui correcte.">
            <a:extLst>
              <a:ext uri="{FF2B5EF4-FFF2-40B4-BE49-F238E27FC236}">
                <a16:creationId xmlns:a16="http://schemas.microsoft.com/office/drawing/2014/main" id="{5C2A099D-1B29-5DB6-CCDF-99F3D3A438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474"/>
            <a:ext cx="9144000" cy="6878361"/>
          </a:xfrm>
          <a:prstGeom prst="rect">
            <a:avLst/>
          </a:prstGeom>
        </p:spPr>
      </p:pic>
      <p:pic>
        <p:nvPicPr>
          <p:cNvPr id="9" name="Imatge 4" descr="Imatge que conté text, diagrama, captura de pantalla, mapa&#10;&#10;Pot ser que el contingut generat per IA no sigui correcte.">
            <a:extLst>
              <a:ext uri="{FF2B5EF4-FFF2-40B4-BE49-F238E27FC236}">
                <a16:creationId xmlns:a16="http://schemas.microsoft.com/office/drawing/2014/main" id="{1EA8A541-0E9B-476D-37EB-5E91B2346C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85" y="4222288"/>
            <a:ext cx="3396774" cy="257991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43A54EC3-EB59-F748-BC77-7C4BC8352682}"/>
              </a:ext>
            </a:extLst>
          </p:cNvPr>
          <p:cNvSpPr/>
          <p:nvPr/>
        </p:nvSpPr>
        <p:spPr>
          <a:xfrm>
            <a:off x="479227" y="4354286"/>
            <a:ext cx="2993832" cy="250371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521A8766-08CE-C43E-ED10-3B2486FF400F}"/>
              </a:ext>
            </a:extLst>
          </p:cNvPr>
          <p:cNvGrpSpPr/>
          <p:nvPr/>
        </p:nvGrpSpPr>
        <p:grpSpPr>
          <a:xfrm>
            <a:off x="76285" y="3427836"/>
            <a:ext cx="4212774" cy="3240963"/>
            <a:chOff x="141512" y="3429000"/>
            <a:chExt cx="4212774" cy="3240963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59EFD1E-6F9B-7AD3-463B-1CE2DEC6137D}"/>
                </a:ext>
              </a:extLst>
            </p:cNvPr>
            <p:cNvSpPr txBox="1"/>
            <p:nvPr/>
          </p:nvSpPr>
          <p:spPr>
            <a:xfrm>
              <a:off x="609601" y="3429000"/>
              <a:ext cx="1600199" cy="707886"/>
            </a:xfrm>
            <a:prstGeom prst="rect">
              <a:avLst/>
            </a:prstGeom>
            <a:solidFill>
              <a:srgbClr val="4E4E4E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Civic organization</a:t>
              </a: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0421BA47-0A8D-384E-5AE9-7BB37C9DA48C}"/>
                </a:ext>
              </a:extLst>
            </p:cNvPr>
            <p:cNvSpPr/>
            <p:nvPr/>
          </p:nvSpPr>
          <p:spPr>
            <a:xfrm>
              <a:off x="141512" y="3537857"/>
              <a:ext cx="446315" cy="4463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D6464C6-4515-07A7-ED32-28EA2012BE60}"/>
                </a:ext>
              </a:extLst>
            </p:cNvPr>
            <p:cNvSpPr txBox="1"/>
            <p:nvPr/>
          </p:nvSpPr>
          <p:spPr>
            <a:xfrm>
              <a:off x="375556" y="4313447"/>
              <a:ext cx="1926773" cy="519116"/>
            </a:xfrm>
            <a:prstGeom prst="rect">
              <a:avLst/>
            </a:prstGeom>
            <a:solidFill>
              <a:srgbClr val="4E4E4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EU funded Local Action Group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B089673-73F0-D18F-57EC-B7A44A6DA044}"/>
                </a:ext>
              </a:extLst>
            </p:cNvPr>
            <p:cNvSpPr txBox="1"/>
            <p:nvPr/>
          </p:nvSpPr>
          <p:spPr>
            <a:xfrm>
              <a:off x="397326" y="4916926"/>
              <a:ext cx="2824844" cy="313932"/>
            </a:xfrm>
            <a:prstGeom prst="rect">
              <a:avLst/>
            </a:prstGeom>
            <a:solidFill>
              <a:srgbClr val="4E4E4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Literature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5BDD47AB-3298-CEA9-5130-2E389C5EA53E}"/>
                </a:ext>
              </a:extLst>
            </p:cNvPr>
            <p:cNvSpPr txBox="1"/>
            <p:nvPr/>
          </p:nvSpPr>
          <p:spPr>
            <a:xfrm>
              <a:off x="397326" y="5385975"/>
              <a:ext cx="3043198" cy="519116"/>
            </a:xfrm>
            <a:prstGeom prst="rect">
              <a:avLst/>
            </a:prstGeom>
            <a:solidFill>
              <a:srgbClr val="4E4E4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it-IT" sz="2000" dirty="0" err="1">
                  <a:solidFill>
                    <a:schemeClr val="bg1"/>
                  </a:solidFill>
                </a:rPr>
                <a:t>Entrusted</a:t>
              </a:r>
              <a:r>
                <a:rPr lang="it-IT" sz="2000" dirty="0">
                  <a:solidFill>
                    <a:schemeClr val="bg1"/>
                  </a:solidFill>
                </a:rPr>
                <a:t> with mafia-</a:t>
              </a:r>
              <a:r>
                <a:rPr lang="it-IT" sz="2000" dirty="0" err="1">
                  <a:solidFill>
                    <a:schemeClr val="bg1"/>
                  </a:solidFill>
                </a:rPr>
                <a:t>confiscated</a:t>
              </a:r>
              <a:r>
                <a:rPr lang="it-IT" sz="2000" dirty="0">
                  <a:solidFill>
                    <a:schemeClr val="bg1"/>
                  </a:solidFill>
                </a:rPr>
                <a:t> </a:t>
              </a:r>
              <a:r>
                <a:rPr lang="it-IT" sz="2000" dirty="0" err="1">
                  <a:solidFill>
                    <a:schemeClr val="bg1"/>
                  </a:solidFill>
                </a:rPr>
                <a:t>property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8DE5491-5440-8D77-74DC-EDFA07ED1D7C}"/>
                </a:ext>
              </a:extLst>
            </p:cNvPr>
            <p:cNvSpPr txBox="1"/>
            <p:nvPr/>
          </p:nvSpPr>
          <p:spPr>
            <a:xfrm>
              <a:off x="397326" y="5926863"/>
              <a:ext cx="3956960" cy="313932"/>
            </a:xfrm>
            <a:prstGeom prst="rect">
              <a:avLst/>
            </a:prstGeom>
            <a:solidFill>
              <a:srgbClr val="4E4E4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it-IT" sz="2000" dirty="0" err="1">
                  <a:solidFill>
                    <a:schemeClr val="bg1"/>
                  </a:solidFill>
                </a:rPr>
                <a:t>Ecomusem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FC59F3-4F84-2859-6950-0CFF46AB9F76}"/>
                </a:ext>
              </a:extLst>
            </p:cNvPr>
            <p:cNvSpPr txBox="1"/>
            <p:nvPr/>
          </p:nvSpPr>
          <p:spPr>
            <a:xfrm>
              <a:off x="397326" y="6356031"/>
              <a:ext cx="2901045" cy="313932"/>
            </a:xfrm>
            <a:prstGeom prst="rect">
              <a:avLst/>
            </a:prstGeom>
            <a:solidFill>
              <a:srgbClr val="4E4E4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it-IT" sz="2000" dirty="0">
                  <a:solidFill>
                    <a:schemeClr val="bg1"/>
                  </a:solidFill>
                </a:rPr>
                <a:t>Snow-</a:t>
              </a:r>
              <a:r>
                <a:rPr lang="it-IT" sz="2000" dirty="0" err="1">
                  <a:solidFill>
                    <a:schemeClr val="bg1"/>
                  </a:solidFill>
                </a:rPr>
                <a:t>ball</a:t>
              </a:r>
              <a:r>
                <a:rPr lang="it-IT" sz="2000" dirty="0">
                  <a:solidFill>
                    <a:schemeClr val="bg1"/>
                  </a:solidFill>
                </a:rPr>
                <a:t> </a:t>
              </a:r>
              <a:r>
                <a:rPr lang="it-IT" sz="2000" dirty="0" err="1">
                  <a:solidFill>
                    <a:schemeClr val="bg1"/>
                  </a:solidFill>
                </a:rPr>
                <a:t>effect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707AAA-E732-D172-DA5E-CE2D3EF6C99A}"/>
              </a:ext>
            </a:extLst>
          </p:cNvPr>
          <p:cNvSpPr txBox="1"/>
          <p:nvPr/>
        </p:nvSpPr>
        <p:spPr>
          <a:xfrm>
            <a:off x="3962400" y="6211669"/>
            <a:ext cx="3299012" cy="646331"/>
          </a:xfrm>
          <a:prstGeom prst="rect">
            <a:avLst/>
          </a:prstGeom>
          <a:solidFill>
            <a:srgbClr val="4E4E4E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Municipalities recognizing ‘shared governance’ agreements</a:t>
            </a:r>
          </a:p>
        </p:txBody>
      </p:sp>
      <p:pic>
        <p:nvPicPr>
          <p:cNvPr id="7" name="Imatge 4" descr="Imatge que conté text, diagrama, captura de pantalla, mapa&#10;&#10;Pot ser que el contingut generat per IA no sigui correcte.">
            <a:extLst>
              <a:ext uri="{FF2B5EF4-FFF2-40B4-BE49-F238E27FC236}">
                <a16:creationId xmlns:a16="http://schemas.microsoft.com/office/drawing/2014/main" id="{63553974-FE3A-2B62-8E0F-728BD11C9B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75297" y="6264631"/>
            <a:ext cx="587103" cy="593368"/>
          </a:xfrm>
          <a:prstGeom prst="rect">
            <a:avLst/>
          </a:prstGeom>
        </p:spPr>
      </p:pic>
      <p:pic>
        <p:nvPicPr>
          <p:cNvPr id="6" name="Imatge 4" descr="Imatge que conté text, diagrama, captura de pantalla, mapa&#10;&#10;Pot ser que el contingut generat per IA no sigui correcte.">
            <a:extLst>
              <a:ext uri="{FF2B5EF4-FFF2-40B4-BE49-F238E27FC236}">
                <a16:creationId xmlns:a16="http://schemas.microsoft.com/office/drawing/2014/main" id="{2825FE5E-D634-EBBE-5E15-1628B3BED6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2757" y="4831398"/>
            <a:ext cx="207430" cy="132006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700B616-A38B-21C8-476C-AE934226C335}"/>
              </a:ext>
            </a:extLst>
          </p:cNvPr>
          <p:cNvSpPr txBox="1"/>
          <p:nvPr/>
        </p:nvSpPr>
        <p:spPr>
          <a:xfrm>
            <a:off x="3620187" y="4762964"/>
            <a:ext cx="1306285" cy="1477328"/>
          </a:xfrm>
          <a:prstGeom prst="rect">
            <a:avLst/>
          </a:prstGeom>
          <a:solidFill>
            <a:srgbClr val="4E4E4E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Metro Area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Inner Area</a:t>
            </a:r>
          </a:p>
        </p:txBody>
      </p:sp>
      <p:sp>
        <p:nvSpPr>
          <p:cNvPr id="22" name="Freccia bidirezionale verticale 21">
            <a:extLst>
              <a:ext uri="{FF2B5EF4-FFF2-40B4-BE49-F238E27FC236}">
                <a16:creationId xmlns:a16="http://schemas.microsoft.com/office/drawing/2014/main" id="{8B9460F2-8BF7-B9F1-8363-1C97E37FC259}"/>
              </a:ext>
            </a:extLst>
          </p:cNvPr>
          <p:cNvSpPr/>
          <p:nvPr/>
        </p:nvSpPr>
        <p:spPr>
          <a:xfrm>
            <a:off x="3962400" y="5072728"/>
            <a:ext cx="326659" cy="831199"/>
          </a:xfrm>
          <a:prstGeom prst="upDownArrow">
            <a:avLst/>
          </a:prstGeom>
          <a:solidFill>
            <a:srgbClr val="4E4E4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4" descr="Imatge que conté text, diagrama, captura de pantalla, mapa&#10;&#10;Pot ser que el contingut generat per IA no sigui correcte.">
            <a:extLst>
              <a:ext uri="{FF2B5EF4-FFF2-40B4-BE49-F238E27FC236}">
                <a16:creationId xmlns:a16="http://schemas.microsoft.com/office/drawing/2014/main" id="{745B14B1-7690-4343-BDE7-71B08ADA30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143" y="230012"/>
            <a:ext cx="3918857" cy="294786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6AEFB83-6788-18D3-8FBB-5F12D506EE6B}"/>
              </a:ext>
            </a:extLst>
          </p:cNvPr>
          <p:cNvSpPr/>
          <p:nvPr/>
        </p:nvSpPr>
        <p:spPr>
          <a:xfrm>
            <a:off x="3080659" y="326571"/>
            <a:ext cx="1545771" cy="2656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94A9691-D676-B0D3-5C0E-50D18240182D}"/>
              </a:ext>
            </a:extLst>
          </p:cNvPr>
          <p:cNvCxnSpPr>
            <a:cxnSpLocks/>
          </p:cNvCxnSpPr>
          <p:nvPr/>
        </p:nvCxnSpPr>
        <p:spPr>
          <a:xfrm>
            <a:off x="4626430" y="326571"/>
            <a:ext cx="4109355" cy="26561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ABA06775-3611-F0DD-8FCB-5C35B121C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58672"/>
              </p:ext>
            </p:extLst>
          </p:nvPr>
        </p:nvGraphicFramePr>
        <p:xfrm>
          <a:off x="125187" y="2993570"/>
          <a:ext cx="8610598" cy="284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644">
                  <a:extLst>
                    <a:ext uri="{9D8B030D-6E8A-4147-A177-3AD203B41FA5}">
                      <a16:colId xmlns:a16="http://schemas.microsoft.com/office/drawing/2014/main" val="910146259"/>
                    </a:ext>
                  </a:extLst>
                </a:gridCol>
                <a:gridCol w="2219938">
                  <a:extLst>
                    <a:ext uri="{9D8B030D-6E8A-4147-A177-3AD203B41FA5}">
                      <a16:colId xmlns:a16="http://schemas.microsoft.com/office/drawing/2014/main" val="2898687794"/>
                    </a:ext>
                  </a:extLst>
                </a:gridCol>
                <a:gridCol w="1402949">
                  <a:extLst>
                    <a:ext uri="{9D8B030D-6E8A-4147-A177-3AD203B41FA5}">
                      <a16:colId xmlns:a16="http://schemas.microsoft.com/office/drawing/2014/main" val="3931428977"/>
                    </a:ext>
                  </a:extLst>
                </a:gridCol>
                <a:gridCol w="1420485">
                  <a:extLst>
                    <a:ext uri="{9D8B030D-6E8A-4147-A177-3AD203B41FA5}">
                      <a16:colId xmlns:a16="http://schemas.microsoft.com/office/drawing/2014/main" val="79746980"/>
                    </a:ext>
                  </a:extLst>
                </a:gridCol>
                <a:gridCol w="1446791">
                  <a:extLst>
                    <a:ext uri="{9D8B030D-6E8A-4147-A177-3AD203B41FA5}">
                      <a16:colId xmlns:a16="http://schemas.microsoft.com/office/drawing/2014/main" val="1420540014"/>
                    </a:ext>
                  </a:extLst>
                </a:gridCol>
                <a:gridCol w="1446791">
                  <a:extLst>
                    <a:ext uri="{9D8B030D-6E8A-4147-A177-3AD203B41FA5}">
                      <a16:colId xmlns:a16="http://schemas.microsoft.com/office/drawing/2014/main" val="3771394195"/>
                    </a:ext>
                  </a:extLst>
                </a:gridCol>
              </a:tblGrid>
              <a:tr h="4536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ID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PROJECT, ACTION, INITIATIVE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TYPE OF RELATIOSHIP WITH STATE AND/OR LOCAL AUTHORITIES</a:t>
                      </a:r>
                    </a:p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(CONFLICT-COLLAB)</a:t>
                      </a:r>
                    </a:p>
                  </a:txBody>
                  <a:tcPr marL="5021" marR="5021" marT="50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ESTERNALIZZAZIONE/COPRODUZIONE/INTERAZIONE DEBOLE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YEAR OF BIRTH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PARTNERSHIPS/ NETWORKS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36697"/>
                  </a:ext>
                </a:extLst>
              </a:tr>
              <a:tr h="672835"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10493"/>
                  </a:ext>
                </a:extLst>
              </a:tr>
              <a:tr h="403701"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512307"/>
                  </a:ext>
                </a:extLst>
              </a:tr>
              <a:tr h="1211103"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30374"/>
                  </a:ext>
                </a:extLst>
              </a:tr>
            </a:tbl>
          </a:graphicData>
        </a:graphic>
      </p:graphicFrame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DC234E7-954A-0524-B9D1-A6DDA7595614}"/>
              </a:ext>
            </a:extLst>
          </p:cNvPr>
          <p:cNvCxnSpPr>
            <a:cxnSpLocks/>
          </p:cNvCxnSpPr>
          <p:nvPr/>
        </p:nvCxnSpPr>
        <p:spPr>
          <a:xfrm flipH="1">
            <a:off x="125187" y="1153886"/>
            <a:ext cx="2955472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20CC940-6B27-A398-FAB2-8699F67E0731}"/>
              </a:ext>
            </a:extLst>
          </p:cNvPr>
          <p:cNvSpPr txBox="1"/>
          <p:nvPr/>
        </p:nvSpPr>
        <p:spPr>
          <a:xfrm>
            <a:off x="4953001" y="1872342"/>
            <a:ext cx="204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In-depth ‘look’ at 26 organizations in Eastern Sicily </a:t>
            </a:r>
          </a:p>
        </p:txBody>
      </p:sp>
    </p:spTree>
    <p:extLst>
      <p:ext uri="{BB962C8B-B14F-4D97-AF65-F5344CB8AC3E}">
        <p14:creationId xmlns:p14="http://schemas.microsoft.com/office/powerpoint/2010/main" val="49587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A0E71-BD7C-A3E9-7415-50D6D648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4" descr="Imatge que conté text, diagrama, captura de pantalla, mapa&#10;&#10;Pot ser que el contingut generat per IA no sigui correcte.">
            <a:extLst>
              <a:ext uri="{FF2B5EF4-FFF2-40B4-BE49-F238E27FC236}">
                <a16:creationId xmlns:a16="http://schemas.microsoft.com/office/drawing/2014/main" id="{872D3D07-1B88-E32B-A6DD-9BB8CA250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143" y="230012"/>
            <a:ext cx="3918857" cy="294786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A9D64AC-9E9B-D7C6-0CC2-324EE8C65646}"/>
              </a:ext>
            </a:extLst>
          </p:cNvPr>
          <p:cNvSpPr/>
          <p:nvPr/>
        </p:nvSpPr>
        <p:spPr>
          <a:xfrm>
            <a:off x="3080659" y="326571"/>
            <a:ext cx="1545771" cy="2656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128DB84-943F-0590-E04B-943AB0787FB6}"/>
              </a:ext>
            </a:extLst>
          </p:cNvPr>
          <p:cNvCxnSpPr>
            <a:cxnSpLocks/>
          </p:cNvCxnSpPr>
          <p:nvPr/>
        </p:nvCxnSpPr>
        <p:spPr>
          <a:xfrm>
            <a:off x="4626430" y="326571"/>
            <a:ext cx="4109355" cy="26561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E95C51B-EE73-2F1C-0E1C-C87AB2B41815}"/>
              </a:ext>
            </a:extLst>
          </p:cNvPr>
          <p:cNvGraphicFramePr>
            <a:graphicFrameLocks noGrp="1"/>
          </p:cNvGraphicFramePr>
          <p:nvPr/>
        </p:nvGraphicFramePr>
        <p:xfrm>
          <a:off x="125187" y="2993570"/>
          <a:ext cx="8610598" cy="284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644">
                  <a:extLst>
                    <a:ext uri="{9D8B030D-6E8A-4147-A177-3AD203B41FA5}">
                      <a16:colId xmlns:a16="http://schemas.microsoft.com/office/drawing/2014/main" val="910146259"/>
                    </a:ext>
                  </a:extLst>
                </a:gridCol>
                <a:gridCol w="2219938">
                  <a:extLst>
                    <a:ext uri="{9D8B030D-6E8A-4147-A177-3AD203B41FA5}">
                      <a16:colId xmlns:a16="http://schemas.microsoft.com/office/drawing/2014/main" val="2898687794"/>
                    </a:ext>
                  </a:extLst>
                </a:gridCol>
                <a:gridCol w="1402949">
                  <a:extLst>
                    <a:ext uri="{9D8B030D-6E8A-4147-A177-3AD203B41FA5}">
                      <a16:colId xmlns:a16="http://schemas.microsoft.com/office/drawing/2014/main" val="3931428977"/>
                    </a:ext>
                  </a:extLst>
                </a:gridCol>
                <a:gridCol w="1420485">
                  <a:extLst>
                    <a:ext uri="{9D8B030D-6E8A-4147-A177-3AD203B41FA5}">
                      <a16:colId xmlns:a16="http://schemas.microsoft.com/office/drawing/2014/main" val="79746980"/>
                    </a:ext>
                  </a:extLst>
                </a:gridCol>
                <a:gridCol w="1446791">
                  <a:extLst>
                    <a:ext uri="{9D8B030D-6E8A-4147-A177-3AD203B41FA5}">
                      <a16:colId xmlns:a16="http://schemas.microsoft.com/office/drawing/2014/main" val="1420540014"/>
                    </a:ext>
                  </a:extLst>
                </a:gridCol>
                <a:gridCol w="1446791">
                  <a:extLst>
                    <a:ext uri="{9D8B030D-6E8A-4147-A177-3AD203B41FA5}">
                      <a16:colId xmlns:a16="http://schemas.microsoft.com/office/drawing/2014/main" val="3771394195"/>
                    </a:ext>
                  </a:extLst>
                </a:gridCol>
              </a:tblGrid>
              <a:tr h="4536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ID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PROJECT, ACTION, INITIATIVE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TYPE OF RELATIOSHIP WITH STATE AND/OR LOCAL AUTHORITIES</a:t>
                      </a:r>
                    </a:p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(CONFLICT-COLLAB)</a:t>
                      </a:r>
                    </a:p>
                  </a:txBody>
                  <a:tcPr marL="5021" marR="5021" marT="50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ESTERNALIZZAZIONE/COPRODUZIONE/INTERAZIONE DEBOLE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YEAR OF BIRTH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PARTNERSHIPS/ NETWORKS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36697"/>
                  </a:ext>
                </a:extLst>
              </a:tr>
              <a:tr h="672835"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10493"/>
                  </a:ext>
                </a:extLst>
              </a:tr>
              <a:tr h="403701"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512307"/>
                  </a:ext>
                </a:extLst>
              </a:tr>
              <a:tr h="1211103"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30374"/>
                  </a:ext>
                </a:extLst>
              </a:tr>
            </a:tbl>
          </a:graphicData>
        </a:graphic>
      </p:graphicFrame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8190D3E-AA68-D1A0-C545-269CA362F034}"/>
              </a:ext>
            </a:extLst>
          </p:cNvPr>
          <p:cNvCxnSpPr>
            <a:cxnSpLocks/>
          </p:cNvCxnSpPr>
          <p:nvPr/>
        </p:nvCxnSpPr>
        <p:spPr>
          <a:xfrm flipH="1">
            <a:off x="125187" y="1153886"/>
            <a:ext cx="2955472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1C06124-6AEF-6927-9C04-509FDD6404C1}"/>
              </a:ext>
            </a:extLst>
          </p:cNvPr>
          <p:cNvSpPr txBox="1"/>
          <p:nvPr/>
        </p:nvSpPr>
        <p:spPr>
          <a:xfrm>
            <a:off x="4953001" y="1872342"/>
            <a:ext cx="204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In-depth ‘look’ at 26 organizations in Eastern Sicily </a:t>
            </a: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75767A4E-3552-E5FD-9B78-476309A16DDF}"/>
              </a:ext>
            </a:extLst>
          </p:cNvPr>
          <p:cNvSpPr/>
          <p:nvPr/>
        </p:nvSpPr>
        <p:spPr>
          <a:xfrm>
            <a:off x="3223163" y="5943600"/>
            <a:ext cx="2427512" cy="45720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107F19-F409-D210-D31D-DCB252FC6754}"/>
              </a:ext>
            </a:extLst>
          </p:cNvPr>
          <p:cNvSpPr txBox="1"/>
          <p:nvPr/>
        </p:nvSpPr>
        <p:spPr>
          <a:xfrm>
            <a:off x="1546762" y="6443322"/>
            <a:ext cx="578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 In-depth interviews</a:t>
            </a:r>
          </a:p>
        </p:txBody>
      </p:sp>
    </p:spTree>
    <p:extLst>
      <p:ext uri="{BB962C8B-B14F-4D97-AF65-F5344CB8AC3E}">
        <p14:creationId xmlns:p14="http://schemas.microsoft.com/office/powerpoint/2010/main" val="78104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73E3F-215F-3E87-4E28-D3B3FAEDC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43">
            <a:extLst>
              <a:ext uri="{FF2B5EF4-FFF2-40B4-BE49-F238E27FC236}">
                <a16:creationId xmlns:a16="http://schemas.microsoft.com/office/drawing/2014/main" id="{D097DA42-ACF1-CA6A-E861-EE0B388559E3}"/>
              </a:ext>
            </a:extLst>
          </p:cNvPr>
          <p:cNvGrpSpPr/>
          <p:nvPr/>
        </p:nvGrpSpPr>
        <p:grpSpPr>
          <a:xfrm>
            <a:off x="160726" y="3052229"/>
            <a:ext cx="8822547" cy="3649195"/>
            <a:chOff x="113015" y="96087"/>
            <a:chExt cx="11981023" cy="4389825"/>
          </a:xfrm>
        </p:grpSpPr>
        <p:pic>
          <p:nvPicPr>
            <p:cNvPr id="18" name="Imagen 15" descr="Un grupo de personas alrededor de una mesa con comida&#10;&#10;El contenido generado por IA puede ser incorrecto.">
              <a:extLst>
                <a:ext uri="{FF2B5EF4-FFF2-40B4-BE49-F238E27FC236}">
                  <a16:creationId xmlns:a16="http://schemas.microsoft.com/office/drawing/2014/main" id="{53E781F4-0840-10AE-7583-6CE5C2B0A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015" y="96087"/>
              <a:ext cx="2261771" cy="2136650"/>
            </a:xfrm>
            <a:prstGeom prst="rect">
              <a:avLst/>
            </a:prstGeom>
          </p:spPr>
        </p:pic>
        <p:pic>
          <p:nvPicPr>
            <p:cNvPr id="19" name="Imagen 19" descr="Un grupo de personas en una tienda&#10;&#10;El contenido generado por IA puede ser incorrecto.">
              <a:extLst>
                <a:ext uri="{FF2B5EF4-FFF2-40B4-BE49-F238E27FC236}">
                  <a16:creationId xmlns:a16="http://schemas.microsoft.com/office/drawing/2014/main" id="{6265729A-01A9-AB02-CC6B-4AA9BB7A8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38030" y="104361"/>
              <a:ext cx="2237304" cy="2128376"/>
            </a:xfrm>
            <a:prstGeom prst="rect">
              <a:avLst/>
            </a:prstGeom>
          </p:spPr>
        </p:pic>
        <p:pic>
          <p:nvPicPr>
            <p:cNvPr id="20" name="Imagen 10" descr="Un par de personas de pie&#10;&#10;El contenido generado por IA puede ser incorrecto.">
              <a:extLst>
                <a:ext uri="{FF2B5EF4-FFF2-40B4-BE49-F238E27FC236}">
                  <a16:creationId xmlns:a16="http://schemas.microsoft.com/office/drawing/2014/main" id="{2A20E005-6F33-5294-C8C9-F2D0EEE89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015" y="2418297"/>
              <a:ext cx="2237302" cy="2064453"/>
            </a:xfrm>
            <a:prstGeom prst="rect">
              <a:avLst/>
            </a:prstGeom>
          </p:spPr>
        </p:pic>
        <p:pic>
          <p:nvPicPr>
            <p:cNvPr id="21" name="Imagen 27" descr="Un grupo de personas caminando por un puente&#10;&#10;El contenido generado por IA puede ser incorrecto.">
              <a:extLst>
                <a:ext uri="{FF2B5EF4-FFF2-40B4-BE49-F238E27FC236}">
                  <a16:creationId xmlns:a16="http://schemas.microsoft.com/office/drawing/2014/main" id="{82B74521-CEF5-722F-585F-D859BACA0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416668" y="110137"/>
              <a:ext cx="2193436" cy="2116464"/>
            </a:xfrm>
            <a:prstGeom prst="rect">
              <a:avLst/>
            </a:prstGeom>
          </p:spPr>
        </p:pic>
        <p:pic>
          <p:nvPicPr>
            <p:cNvPr id="22" name="Imagen 29" descr="Edificio con letrero en frente y tienda al lado&#10;&#10;El contenido generado por IA puede ser incorrecto.">
              <a:extLst>
                <a:ext uri="{FF2B5EF4-FFF2-40B4-BE49-F238E27FC236}">
                  <a16:creationId xmlns:a16="http://schemas.microsoft.com/office/drawing/2014/main" id="{413B9D1A-AB66-0111-D426-9B4A6478D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38029" y="2421460"/>
              <a:ext cx="2237304" cy="2064452"/>
            </a:xfrm>
            <a:prstGeom prst="rect">
              <a:avLst/>
            </a:prstGeom>
          </p:spPr>
        </p:pic>
        <p:pic>
          <p:nvPicPr>
            <p:cNvPr id="23" name="Imagen 31" descr="Un grupo de personas sentadas en la calle&#10;&#10;El contenido generado por IA puede ser incorrecto.">
              <a:extLst>
                <a:ext uri="{FF2B5EF4-FFF2-40B4-BE49-F238E27FC236}">
                  <a16:creationId xmlns:a16="http://schemas.microsoft.com/office/drawing/2014/main" id="{F1355C6C-62E3-336D-05AB-C1C8B109A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61557" y="2413185"/>
              <a:ext cx="2224651" cy="2064453"/>
            </a:xfrm>
            <a:prstGeom prst="rect">
              <a:avLst/>
            </a:prstGeom>
          </p:spPr>
        </p:pic>
        <p:pic>
          <p:nvPicPr>
            <p:cNvPr id="24" name="Imagen 33" descr="Un grupo de personas de pie&#10;&#10;El contenido generado por IA puede ser incorrecto.">
              <a:extLst>
                <a:ext uri="{FF2B5EF4-FFF2-40B4-BE49-F238E27FC236}">
                  <a16:creationId xmlns:a16="http://schemas.microsoft.com/office/drawing/2014/main" id="{566D5361-771D-3022-F485-32FCD2036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6669" y="2421460"/>
              <a:ext cx="2193436" cy="2064452"/>
            </a:xfrm>
            <a:prstGeom prst="rect">
              <a:avLst/>
            </a:prstGeom>
          </p:spPr>
        </p:pic>
        <p:pic>
          <p:nvPicPr>
            <p:cNvPr id="25" name="Imagen 36" descr="Un grupo de personas de pie sobre pasto&#10;&#10;El contenido generado por IA puede ser incorrecto.">
              <a:extLst>
                <a:ext uri="{FF2B5EF4-FFF2-40B4-BE49-F238E27FC236}">
                  <a16:creationId xmlns:a16="http://schemas.microsoft.com/office/drawing/2014/main" id="{6F3D7B73-6B96-1095-0D36-5DF8DF41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55619" y="104361"/>
              <a:ext cx="2238419" cy="2122240"/>
            </a:xfrm>
            <a:prstGeom prst="rect">
              <a:avLst/>
            </a:prstGeom>
          </p:spPr>
        </p:pic>
        <p:pic>
          <p:nvPicPr>
            <p:cNvPr id="26" name="Imagen 38" descr="Multitud de personas en la calle&#10;&#10;El contenido generado por IA puede ser incorrecto.">
              <a:extLst>
                <a:ext uri="{FF2B5EF4-FFF2-40B4-BE49-F238E27FC236}">
                  <a16:creationId xmlns:a16="http://schemas.microsoft.com/office/drawing/2014/main" id="{8A5C3727-FEF4-4C3A-1414-4ECFA3609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55619" y="2421461"/>
              <a:ext cx="2193436" cy="2064451"/>
            </a:xfrm>
            <a:prstGeom prst="rect">
              <a:avLst/>
            </a:prstGeom>
          </p:spPr>
        </p:pic>
        <p:pic>
          <p:nvPicPr>
            <p:cNvPr id="27" name="Imagen 42" descr="Un grupo de personas en medio de cuarto&#10;&#10;El contenido generado por IA puede ser incorrecto.">
              <a:extLst>
                <a:ext uri="{FF2B5EF4-FFF2-40B4-BE49-F238E27FC236}">
                  <a16:creationId xmlns:a16="http://schemas.microsoft.com/office/drawing/2014/main" id="{A320F5B4-4232-DAEB-ED92-C745ECCBF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61556" y="104361"/>
              <a:ext cx="2237304" cy="2122240"/>
            </a:xfrm>
            <a:prstGeom prst="rect">
              <a:avLst/>
            </a:prstGeom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4D9B9C-B279-4883-E67A-8F14BB82C6E2}"/>
              </a:ext>
            </a:extLst>
          </p:cNvPr>
          <p:cNvSpPr txBox="1"/>
          <p:nvPr/>
        </p:nvSpPr>
        <p:spPr>
          <a:xfrm>
            <a:off x="237995" y="325382"/>
            <a:ext cx="86680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/>
              <a:t>REPRESENTATIVE</a:t>
            </a:r>
            <a:r>
              <a:rPr lang="en-US" sz="2200" dirty="0"/>
              <a:t> sample, based on: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2200" b="1" dirty="0"/>
              <a:t>Geography</a:t>
            </a:r>
            <a:r>
              <a:rPr lang="en-US" sz="2200" dirty="0"/>
              <a:t> (Metro historic center, peripheral neighborhood, inner area)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2200" b="1" dirty="0"/>
              <a:t>Time</a:t>
            </a:r>
            <a:r>
              <a:rPr lang="en-US" sz="2200" dirty="0"/>
              <a:t> (long-term Vs brand new)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2200" b="1" dirty="0"/>
              <a:t>Funding sources </a:t>
            </a:r>
            <a:r>
              <a:rPr lang="en-US" sz="2200" dirty="0"/>
              <a:t>(state, regional, private, no funding)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2200" b="1" dirty="0"/>
              <a:t>Types </a:t>
            </a:r>
            <a:r>
              <a:rPr lang="en-US" sz="2200" dirty="0"/>
              <a:t>(non-profits, grassroots, social enterprises, church-based)</a:t>
            </a:r>
          </a:p>
        </p:txBody>
      </p:sp>
    </p:spTree>
    <p:extLst>
      <p:ext uri="{BB962C8B-B14F-4D97-AF65-F5344CB8AC3E}">
        <p14:creationId xmlns:p14="http://schemas.microsoft.com/office/powerpoint/2010/main" val="421597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6C3C65-ED0D-EBE6-2FC6-28461386E3D3}"/>
              </a:ext>
            </a:extLst>
          </p:cNvPr>
          <p:cNvSpPr txBox="1"/>
          <p:nvPr/>
        </p:nvSpPr>
        <p:spPr>
          <a:xfrm>
            <a:off x="1632857" y="3703451"/>
            <a:ext cx="5878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PRELIMINARY FINDINGS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9A5A4A-88C2-7FD7-0907-1DB93ED94191}"/>
              </a:ext>
            </a:extLst>
          </p:cNvPr>
          <p:cNvSpPr txBox="1"/>
          <p:nvPr/>
        </p:nvSpPr>
        <p:spPr>
          <a:xfrm>
            <a:off x="1926773" y="1508445"/>
            <a:ext cx="153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415DFD-9C5C-4BF5-4308-240FDB0706A8}"/>
              </a:ext>
            </a:extLst>
          </p:cNvPr>
          <p:cNvSpPr txBox="1"/>
          <p:nvPr/>
        </p:nvSpPr>
        <p:spPr>
          <a:xfrm>
            <a:off x="5399316" y="1508445"/>
            <a:ext cx="153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A0AB2D0-1410-E6EA-63E6-8D17ED18F20C}"/>
              </a:ext>
            </a:extLst>
          </p:cNvPr>
          <p:cNvSpPr/>
          <p:nvPr/>
        </p:nvSpPr>
        <p:spPr>
          <a:xfrm>
            <a:off x="1502227" y="1160455"/>
            <a:ext cx="2188029" cy="1219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E920AA3-7445-62B2-F677-D54A34B0205C}"/>
              </a:ext>
            </a:extLst>
          </p:cNvPr>
          <p:cNvSpPr/>
          <p:nvPr/>
        </p:nvSpPr>
        <p:spPr>
          <a:xfrm>
            <a:off x="5094512" y="1160455"/>
            <a:ext cx="2188029" cy="1219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d arco 6">
            <a:extLst>
              <a:ext uri="{FF2B5EF4-FFF2-40B4-BE49-F238E27FC236}">
                <a16:creationId xmlns:a16="http://schemas.microsoft.com/office/drawing/2014/main" id="{137BB7F5-D61D-4F18-05B0-A7FE8B8FFD02}"/>
              </a:ext>
            </a:extLst>
          </p:cNvPr>
          <p:cNvSpPr/>
          <p:nvPr/>
        </p:nvSpPr>
        <p:spPr>
          <a:xfrm>
            <a:off x="3287484" y="448919"/>
            <a:ext cx="2275115" cy="1578429"/>
          </a:xfrm>
          <a:prstGeom prst="circularArrow">
            <a:avLst>
              <a:gd name="adj1" fmla="val 6451"/>
              <a:gd name="adj2" fmla="val 1142319"/>
              <a:gd name="adj3" fmla="val 20499702"/>
              <a:gd name="adj4" fmla="val 10800000"/>
              <a:gd name="adj5" fmla="val 125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ccia ad arco 7">
            <a:extLst>
              <a:ext uri="{FF2B5EF4-FFF2-40B4-BE49-F238E27FC236}">
                <a16:creationId xmlns:a16="http://schemas.microsoft.com/office/drawing/2014/main" id="{BFB51578-4BB6-85D7-74C1-FBA8892B8DC8}"/>
              </a:ext>
            </a:extLst>
          </p:cNvPr>
          <p:cNvSpPr/>
          <p:nvPr/>
        </p:nvSpPr>
        <p:spPr>
          <a:xfrm rot="10800000">
            <a:off x="3287484" y="1617771"/>
            <a:ext cx="2275115" cy="1578429"/>
          </a:xfrm>
          <a:prstGeom prst="circularArrow">
            <a:avLst>
              <a:gd name="adj1" fmla="val 6451"/>
              <a:gd name="adj2" fmla="val 1142319"/>
              <a:gd name="adj3" fmla="val 20499702"/>
              <a:gd name="adj4" fmla="val 10800000"/>
              <a:gd name="adj5" fmla="val 125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554B554-4D3F-53AB-5D1B-4744AE3394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26" y="145106"/>
            <a:ext cx="1105420" cy="163690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284334A-4CEB-075A-265E-D2A3020D3C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0472" y="5638800"/>
            <a:ext cx="2091559" cy="12192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33BF83-8816-CB10-F39D-4D0135C1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17" y="2063439"/>
            <a:ext cx="2592116" cy="11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A61BA2F-BD4F-6237-5FC8-0C9D9E40F8AF}"/>
              </a:ext>
            </a:extLst>
          </p:cNvPr>
          <p:cNvSpPr txBox="1"/>
          <p:nvPr/>
        </p:nvSpPr>
        <p:spPr>
          <a:xfrm>
            <a:off x="1197171" y="859435"/>
            <a:ext cx="7642029" cy="954107"/>
          </a:xfrm>
          <a:prstGeom prst="rect">
            <a:avLst/>
          </a:prstGeom>
          <a:solidFill>
            <a:srgbClr val="E6DFD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52177"/>
                </a:solidFill>
              </a:rPr>
              <a:t>PRIN PNRR 2022 RESISTING - Reconnecting Social Innovation with Institutions in Urban Planning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898F526-FE25-88A6-4CCC-D62787AF89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2081" y="1964102"/>
            <a:ext cx="4632390" cy="489104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58FA0E9-DF9E-9754-ECDC-B2CEDFE9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612" y="2063439"/>
            <a:ext cx="3319471" cy="22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1CCE8CF2-D5BB-7866-302C-716B4D9B4ACB}"/>
              </a:ext>
            </a:extLst>
          </p:cNvPr>
          <p:cNvCxnSpPr>
            <a:cxnSpLocks/>
            <a:endCxn id="1028" idx="2"/>
          </p:cNvCxnSpPr>
          <p:nvPr/>
        </p:nvCxnSpPr>
        <p:spPr>
          <a:xfrm flipH="1">
            <a:off x="1555975" y="3163510"/>
            <a:ext cx="1311809" cy="519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BA63A6C8-96CC-B2C5-46A6-2F8297105662}"/>
              </a:ext>
            </a:extLst>
          </p:cNvPr>
          <p:cNvCxnSpPr>
            <a:cxnSpLocks/>
          </p:cNvCxnSpPr>
          <p:nvPr/>
        </p:nvCxnSpPr>
        <p:spPr>
          <a:xfrm flipV="1">
            <a:off x="4233797" y="2504528"/>
            <a:ext cx="1503124" cy="3660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F8296B5A-143B-BB71-4B0C-AE0A50D3D670}"/>
              </a:ext>
            </a:extLst>
          </p:cNvPr>
          <p:cNvCxnSpPr>
            <a:cxnSpLocks/>
          </p:cNvCxnSpPr>
          <p:nvPr/>
        </p:nvCxnSpPr>
        <p:spPr>
          <a:xfrm flipH="1">
            <a:off x="5348614" y="6237962"/>
            <a:ext cx="851858" cy="225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>
            <a:extLst>
              <a:ext uri="{FF2B5EF4-FFF2-40B4-BE49-F238E27FC236}">
                <a16:creationId xmlns:a16="http://schemas.microsoft.com/office/drawing/2014/main" id="{59C7A32D-1E01-7AE2-6DCD-7A785EA2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09" b="88350" l="4286" r="92245">
                        <a14:foregroundMark x1="14694" y1="14563" x2="6939" y2="16505"/>
                        <a14:foregroundMark x1="6939" y1="16505" x2="4286" y2="64078"/>
                        <a14:foregroundMark x1="4286" y1="64078" x2="12857" y2="86408"/>
                        <a14:foregroundMark x1="12857" y1="86408" x2="20612" y2="87379"/>
                        <a14:foregroundMark x1="20612" y1="87379" x2="20408" y2="87379"/>
                        <a14:foregroundMark x1="36498" y1="32039" x2="46735" y2="32039"/>
                        <a14:foregroundMark x1="32857" y1="32039" x2="34336" y2="32039"/>
                        <a14:foregroundMark x1="51020" y1="31068" x2="55306" y2="30097"/>
                        <a14:foregroundMark x1="46735" y1="32039" x2="51020" y2="31068"/>
                        <a14:foregroundMark x1="55306" y1="30097" x2="64694" y2="30097"/>
                        <a14:foregroundMark x1="75028" y1="69903" x2="76531" y2="69903"/>
                        <a14:foregroundMark x1="32041" y1="69903" x2="73395" y2="69903"/>
                        <a14:foregroundMark x1="86206" y1="66990" x2="92245" y2="65049"/>
                        <a14:foregroundMark x1="80163" y1="68932" x2="86206" y2="66990"/>
                        <a14:foregroundMark x1="77783" y1="69697" x2="80163" y2="68932"/>
                        <a14:backgroundMark x1="35510" y1="33981" x2="35510" y2="33981"/>
                        <a14:backgroundMark x1="35510" y1="34951" x2="35510" y2="34951"/>
                        <a14:backgroundMark x1="56327" y1="66019" x2="56327" y2="66019"/>
                        <a14:backgroundMark x1="60408" y1="66990" x2="60408" y2="66990"/>
                        <a14:backgroundMark x1="59388" y1="29126" x2="59388" y2="29126"/>
                        <a14:backgroundMark x1="55918" y1="30097" x2="55918" y2="30097"/>
                        <a14:backgroundMark x1="56939" y1="30097" x2="56939" y2="30097"/>
                        <a14:backgroundMark x1="56122" y1="30097" x2="56122" y2="30097"/>
                        <a14:backgroundMark x1="64694" y1="30097" x2="67755" y2="30097"/>
                        <a14:backgroundMark x1="73265" y1="70874" x2="74898" y2="70874"/>
                        <a14:backgroundMark x1="76531" y1="69903" x2="77755" y2="69903"/>
                        <a14:backgroundMark x1="87143" y1="66990" x2="87143" y2="66990"/>
                        <a14:backgroundMark x1="91224" y1="65049" x2="91224" y2="65049"/>
                        <a14:backgroundMark x1="47551" y1="67961" x2="47551" y2="67961"/>
                        <a14:backgroundMark x1="46327" y1="68932" x2="46327" y2="68932"/>
                        <a14:backgroundMark x1="45510" y1="69903" x2="45510" y2="69903"/>
                        <a14:backgroundMark x1="53265" y1="30097" x2="53265" y2="30097"/>
                        <a14:backgroundMark x1="59388" y1="33010" x2="59388" y2="33010"/>
                        <a14:backgroundMark x1="53673" y1="31068" x2="53673" y2="31068"/>
                        <a14:backgroundMark x1="49796" y1="27184" x2="49796" y2="27184"/>
                        <a14:backgroundMark x1="46327" y1="30097" x2="46327" y2="30097"/>
                        <a14:backgroundMark x1="46122" y1="32039" x2="46122" y2="32039"/>
                        <a14:backgroundMark x1="42245" y1="29126" x2="42245" y2="29126"/>
                        <a14:backgroundMark x1="42245" y1="32039" x2="42245" y2="32039"/>
                        <a14:backgroundMark x1="34490" y1="33010" x2="34490" y2="33010"/>
                        <a14:backgroundMark x1="34490" y1="33010" x2="34490" y2="33010"/>
                        <a14:backgroundMark x1="36122" y1="33010" x2="36122" y2="33010"/>
                        <a14:backgroundMark x1="36327" y1="31068" x2="36327" y2="31068"/>
                        <a14:backgroundMark x1="36327" y1="31068" x2="35306" y2="33010"/>
                        <a14:backgroundMark x1="35306" y1="32039" x2="34490" y2="33010"/>
                        <a14:backgroundMark x1="38163" y1="33010" x2="38163" y2="33010"/>
                        <a14:backgroundMark x1="38367" y1="33010" x2="38367" y2="33010"/>
                        <a14:backgroundMark x1="38571" y1="32039" x2="38571" y2="32039"/>
                        <a14:backgroundMark x1="34694" y1="66990" x2="34694" y2="66990"/>
                        <a14:backgroundMark x1="34694" y1="69903" x2="34694" y2="69903"/>
                        <a14:backgroundMark x1="36327" y1="67961" x2="36327" y2="67961"/>
                        <a14:backgroundMark x1="36327" y1="69903" x2="36327" y2="69903"/>
                        <a14:backgroundMark x1="42857" y1="69903" x2="42857" y2="69903"/>
                        <a14:backgroundMark x1="43673" y1="69903" x2="43673" y2="69903"/>
                        <a14:backgroundMark x1="42857" y1="70874" x2="42857" y2="70874"/>
                        <a14:backgroundMark x1="54082" y1="67961" x2="54082" y2="67961"/>
                        <a14:backgroundMark x1="54082" y1="72816" x2="54082" y2="72816"/>
                        <a14:backgroundMark x1="63878" y1="65049" x2="63878" y2="65049"/>
                        <a14:backgroundMark x1="71429" y1="66990" x2="71429" y2="66990"/>
                        <a14:backgroundMark x1="81633" y1="66019" x2="81633" y2="66019"/>
                        <a14:backgroundMark x1="81633" y1="68932" x2="81633" y2="68932"/>
                        <a14:backgroundMark x1="71224" y1="69903" x2="71224" y2="69903"/>
                        <a14:backgroundMark x1="71429" y1="69903" x2="71429" y2="69903"/>
                        <a14:backgroundMark x1="63878" y1="70874" x2="63878" y2="70874"/>
                        <a14:backgroundMark x1="67755" y1="69903" x2="67755" y2="69903"/>
                        <a14:backgroundMark x1="60408" y1="69903" x2="60408" y2="69903"/>
                        <a14:backgroundMark x1="56327" y1="69903" x2="56327" y2="69903"/>
                        <a14:backgroundMark x1="54082" y1="69903" x2="54082" y2="69903"/>
                        <a14:backgroundMark x1="52041" y1="69903" x2="52041" y2="69903"/>
                        <a14:backgroundMark x1="49796" y1="70874" x2="49796" y2="70874"/>
                        <a14:backgroundMark x1="47755" y1="69903" x2="47755" y2="69903"/>
                        <a14:backgroundMark x1="48163" y1="69903" x2="48163" y2="69903"/>
                        <a14:backgroundMark x1="46939" y1="69903" x2="46939" y2="69903"/>
                        <a14:backgroundMark x1="50204" y1="69903" x2="50204" y2="69903"/>
                        <a14:backgroundMark x1="49592" y1="33981" x2="49592" y2="33981"/>
                        <a14:backgroundMark x1="50000" y1="33981" x2="50000" y2="33981"/>
                        <a14:backgroundMark x1="40204" y1="33010" x2="40204" y2="33010"/>
                        <a14:backgroundMark x1="44082" y1="32039" x2="44082" y2="32039"/>
                        <a14:backgroundMark x1="32245" y1="70874" x2="32245" y2="70874"/>
                        <a14:backgroundMark x1="32041" y1="69903" x2="32041" y2="69903"/>
                        <a14:backgroundMark x1="32653" y1="69903" x2="32653" y2="69903"/>
                        <a14:backgroundMark x1="38367" y1="69903" x2="38367" y2="69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824" y="193874"/>
            <a:ext cx="2543942" cy="5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4C8987C-FC22-86D5-DE51-3AD366AE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685" y="113576"/>
            <a:ext cx="1538081" cy="7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3BCF00EF-028C-5513-9517-3852C2EFBF5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3000" y="194990"/>
            <a:ext cx="3442138" cy="578890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36BB16F-A318-3327-5366-440625016647}"/>
              </a:ext>
            </a:extLst>
          </p:cNvPr>
          <p:cNvSpPr txBox="1"/>
          <p:nvPr/>
        </p:nvSpPr>
        <p:spPr>
          <a:xfrm>
            <a:off x="259917" y="3899338"/>
            <a:ext cx="1968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How do ‘social innovators’ impact institutions? </a:t>
            </a:r>
          </a:p>
        </p:txBody>
      </p:sp>
    </p:spTree>
    <p:extLst>
      <p:ext uri="{BB962C8B-B14F-4D97-AF65-F5344CB8AC3E}">
        <p14:creationId xmlns:p14="http://schemas.microsoft.com/office/powerpoint/2010/main" val="240512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710150-E61D-DE13-E1AB-A1608CDE8265}"/>
              </a:ext>
            </a:extLst>
          </p:cNvPr>
          <p:cNvSpPr txBox="1"/>
          <p:nvPr/>
        </p:nvSpPr>
        <p:spPr>
          <a:xfrm>
            <a:off x="402771" y="370114"/>
            <a:ext cx="85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instituting civic organization:</a:t>
            </a:r>
          </a:p>
        </p:txBody>
      </p:sp>
    </p:spTree>
    <p:extLst>
      <p:ext uri="{BB962C8B-B14F-4D97-AF65-F5344CB8AC3E}">
        <p14:creationId xmlns:p14="http://schemas.microsoft.com/office/powerpoint/2010/main" val="2235116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B92AE-2FE4-10CA-53C1-612BCB09C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8E491C9E-CBF5-2467-7DB6-E50DF9E72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571" y="2056647"/>
            <a:ext cx="5388429" cy="368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BFDADE-31A0-AA6E-6110-010FCC157335}"/>
              </a:ext>
            </a:extLst>
          </p:cNvPr>
          <p:cNvSpPr txBox="1"/>
          <p:nvPr/>
        </p:nvSpPr>
        <p:spPr>
          <a:xfrm>
            <a:off x="402771" y="370114"/>
            <a:ext cx="8545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instituting civic organization: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Collects, organizes, and expresses demands that are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REPRESENTATIVE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COLLECTIVE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9270302-B1F5-B62D-6C83-BB7C99AB6E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94" r="22755"/>
          <a:stretch>
            <a:fillRect/>
          </a:stretch>
        </p:blipFill>
        <p:spPr>
          <a:xfrm>
            <a:off x="220343" y="2840484"/>
            <a:ext cx="4082142" cy="3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00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457DE-7181-EF43-EA95-FAE323C75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AEAE40-75DE-67EF-1B3E-36BD98208772}"/>
              </a:ext>
            </a:extLst>
          </p:cNvPr>
          <p:cNvSpPr txBox="1"/>
          <p:nvPr/>
        </p:nvSpPr>
        <p:spPr>
          <a:xfrm>
            <a:off x="402771" y="370114"/>
            <a:ext cx="8545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instituting civic organization: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Collects, organizes, and expresses demands that are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REPRESENTATIVE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COLLECTIVE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research 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suggests…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6297555-9D7C-87E1-F8DA-394F0F54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728" y="2681773"/>
            <a:ext cx="5535386" cy="39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giù 5">
            <a:extLst>
              <a:ext uri="{FF2B5EF4-FFF2-40B4-BE49-F238E27FC236}">
                <a16:creationId xmlns:a16="http://schemas.microsoft.com/office/drawing/2014/main" id="{9AFAA703-F678-EEFA-88F0-689D2A4A88E0}"/>
              </a:ext>
            </a:extLst>
          </p:cNvPr>
          <p:cNvSpPr/>
          <p:nvPr/>
        </p:nvSpPr>
        <p:spPr>
          <a:xfrm>
            <a:off x="1240595" y="2408936"/>
            <a:ext cx="1251858" cy="973328"/>
          </a:xfrm>
          <a:prstGeom prst="downArrow">
            <a:avLst>
              <a:gd name="adj1" fmla="val 100000"/>
              <a:gd name="adj2" fmla="val 2614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A8ABC73-CB88-D016-233F-8297303B7920}"/>
              </a:ext>
            </a:extLst>
          </p:cNvPr>
          <p:cNvSpPr/>
          <p:nvPr/>
        </p:nvSpPr>
        <p:spPr>
          <a:xfrm>
            <a:off x="5236028" y="2895600"/>
            <a:ext cx="217715" cy="337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97C0436-6EF5-A841-4C29-21188F5A56E5}"/>
              </a:ext>
            </a:extLst>
          </p:cNvPr>
          <p:cNvSpPr/>
          <p:nvPr/>
        </p:nvSpPr>
        <p:spPr>
          <a:xfrm>
            <a:off x="8469085" y="6150429"/>
            <a:ext cx="217715" cy="337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CB09B97-6611-1874-C127-11338D96FB39}"/>
              </a:ext>
            </a:extLst>
          </p:cNvPr>
          <p:cNvSpPr/>
          <p:nvPr/>
        </p:nvSpPr>
        <p:spPr>
          <a:xfrm>
            <a:off x="6193971" y="3592286"/>
            <a:ext cx="1643743" cy="106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BDCFEB-F0DE-22E5-A2F2-581C977C9808}"/>
              </a:ext>
            </a:extLst>
          </p:cNvPr>
          <p:cNvSpPr txBox="1"/>
          <p:nvPr/>
        </p:nvSpPr>
        <p:spPr>
          <a:xfrm>
            <a:off x="7015842" y="6164720"/>
            <a:ext cx="20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effectiveness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38C4FF1-0EEC-4957-0FB2-091C5911B979}"/>
              </a:ext>
            </a:extLst>
          </p:cNvPr>
          <p:cNvSpPr txBox="1"/>
          <p:nvPr/>
        </p:nvSpPr>
        <p:spPr>
          <a:xfrm>
            <a:off x="3543300" y="3123718"/>
            <a:ext cx="206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Social representativeness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EF4AC-7986-08E7-501C-DCD27E5E2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F6C24E-BBCB-34EA-C948-4B0AFFA5E0EB}"/>
              </a:ext>
            </a:extLst>
          </p:cNvPr>
          <p:cNvSpPr txBox="1"/>
          <p:nvPr/>
        </p:nvSpPr>
        <p:spPr>
          <a:xfrm>
            <a:off x="402771" y="370114"/>
            <a:ext cx="85452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instituting civic organization: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Collects, organizes, and expresses demands that are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REPRESENTATIVE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COLLECTIVE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PUSHES AUTHORITIES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out of their ‘institutional business as usual’ 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3295A64-2A18-D5D0-9F52-2DDB27C0B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238" y="3392854"/>
            <a:ext cx="3093106" cy="213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" descr="Nessuna descrizione della foto disponibile.">
            <a:extLst>
              <a:ext uri="{FF2B5EF4-FFF2-40B4-BE49-F238E27FC236}">
                <a16:creationId xmlns:a16="http://schemas.microsoft.com/office/drawing/2014/main" id="{F3E48D1A-85BC-0CBF-6467-87909AEC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124" y="3210344"/>
            <a:ext cx="2088020" cy="261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1D0274C-B1E7-05BC-FEDE-C37A33D4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946" y="3024599"/>
            <a:ext cx="2688772" cy="201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160223D-0148-387B-6034-81ADE2E0B6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233309"/>
            <a:ext cx="7772400" cy="50915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AC3748A-8685-8568-AE56-303B84E931FC}"/>
              </a:ext>
            </a:extLst>
          </p:cNvPr>
          <p:cNvSpPr txBox="1"/>
          <p:nvPr/>
        </p:nvSpPr>
        <p:spPr>
          <a:xfrm>
            <a:off x="5431973" y="5225253"/>
            <a:ext cx="3316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Moving across the 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whole spectrum!</a:t>
            </a:r>
          </a:p>
        </p:txBody>
      </p:sp>
    </p:spTree>
    <p:extLst>
      <p:ext uri="{BB962C8B-B14F-4D97-AF65-F5344CB8AC3E}">
        <p14:creationId xmlns:p14="http://schemas.microsoft.com/office/powerpoint/2010/main" val="493890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85DE2-0D7C-CE76-45D2-344778681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ccia giù 2">
            <a:extLst>
              <a:ext uri="{FF2B5EF4-FFF2-40B4-BE49-F238E27FC236}">
                <a16:creationId xmlns:a16="http://schemas.microsoft.com/office/drawing/2014/main" id="{D5BE6A18-7FA2-606F-0D67-EF18AE7D29C2}"/>
              </a:ext>
            </a:extLst>
          </p:cNvPr>
          <p:cNvSpPr/>
          <p:nvPr/>
        </p:nvSpPr>
        <p:spPr>
          <a:xfrm>
            <a:off x="1537606" y="3257711"/>
            <a:ext cx="1251858" cy="811306"/>
          </a:xfrm>
          <a:prstGeom prst="downArrow">
            <a:avLst>
              <a:gd name="adj1" fmla="val 100000"/>
              <a:gd name="adj2" fmla="val 2614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67A90F-062C-559C-47F1-E0C7E0E5F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382" y="2813957"/>
            <a:ext cx="5350329" cy="382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C643BBE-2BA7-2B30-86FF-CB9CA2E77369}"/>
              </a:ext>
            </a:extLst>
          </p:cNvPr>
          <p:cNvSpPr/>
          <p:nvPr/>
        </p:nvSpPr>
        <p:spPr>
          <a:xfrm>
            <a:off x="5320109" y="3084782"/>
            <a:ext cx="217715" cy="337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2B12EDD-3022-1E4A-0AB9-D172CBDB834D}"/>
              </a:ext>
            </a:extLst>
          </p:cNvPr>
          <p:cNvSpPr/>
          <p:nvPr/>
        </p:nvSpPr>
        <p:spPr>
          <a:xfrm>
            <a:off x="8469085" y="6150429"/>
            <a:ext cx="217715" cy="337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4FB5E5B-5BE9-9DB1-7CF4-B10E5677CEFA}"/>
              </a:ext>
            </a:extLst>
          </p:cNvPr>
          <p:cNvSpPr/>
          <p:nvPr/>
        </p:nvSpPr>
        <p:spPr>
          <a:xfrm>
            <a:off x="6193971" y="3592286"/>
            <a:ext cx="1643743" cy="106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1F266A-9905-4B9A-EAA6-A5FDB3C48551}"/>
              </a:ext>
            </a:extLst>
          </p:cNvPr>
          <p:cNvSpPr txBox="1"/>
          <p:nvPr/>
        </p:nvSpPr>
        <p:spPr>
          <a:xfrm>
            <a:off x="7015842" y="6164720"/>
            <a:ext cx="20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effectiveness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E8BF0E-6434-3F47-145B-CB88997FC50B}"/>
              </a:ext>
            </a:extLst>
          </p:cNvPr>
          <p:cNvSpPr txBox="1"/>
          <p:nvPr/>
        </p:nvSpPr>
        <p:spPr>
          <a:xfrm>
            <a:off x="402771" y="370114"/>
            <a:ext cx="85452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instituting civic organization: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Collects, organizes, and expresses demands that are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REPRESENTATIVE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COLLECTIVE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PUSHES AUTHORITIES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out of their ‘institutional business as usual’ 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F5D4042-F129-B85B-4ACB-EF9C4A4A4EB9}"/>
              </a:ext>
            </a:extLst>
          </p:cNvPr>
          <p:cNvSpPr txBox="1"/>
          <p:nvPr/>
        </p:nvSpPr>
        <p:spPr>
          <a:xfrm>
            <a:off x="3469344" y="3109325"/>
            <a:ext cx="206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Formalization</a:t>
            </a:r>
            <a:r>
              <a:rPr lang="it-IT" dirty="0"/>
              <a:t>, </a:t>
            </a:r>
            <a:r>
              <a:rPr lang="it-IT" dirty="0" err="1"/>
              <a:t>ability</a:t>
            </a:r>
            <a:r>
              <a:rPr lang="it-IT" dirty="0"/>
              <a:t> to secure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76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BAE2E-53F5-8D1D-66AE-B9191FF16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11B5DF-8FF4-C135-1E36-0D88013DEE70}"/>
              </a:ext>
            </a:extLst>
          </p:cNvPr>
          <p:cNvSpPr txBox="1"/>
          <p:nvPr/>
        </p:nvSpPr>
        <p:spPr>
          <a:xfrm>
            <a:off x="402771" y="370114"/>
            <a:ext cx="85452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instituting civic organization: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Collects, organizes, and expresses demands that are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REPRESENTATIVE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COLLECTIVE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 AUTHORITIES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out of their ‘institutional business as usual’ 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Lasts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[sustain a) and b) overtime</a:t>
            </a:r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65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A30DA-26DC-B5F8-2B0D-9700D2726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825560-4B70-DFA3-F909-B47675B0DAE6}"/>
              </a:ext>
            </a:extLst>
          </p:cNvPr>
          <p:cNvSpPr txBox="1"/>
          <p:nvPr/>
        </p:nvSpPr>
        <p:spPr>
          <a:xfrm>
            <a:off x="402771" y="370114"/>
            <a:ext cx="85452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instituting civic organization: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Collects, organizes, and expresses demands that are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REPRESENTATIVE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COLLECTIVE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 AUTHORITIES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out of their ‘institutional business as usual’ 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[sustain a) and b) overtime</a:t>
            </a:r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research suggests…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…those who last </a:t>
            </a:r>
            <a:br>
              <a:rPr lang="en-GB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and b) do not apply…</a:t>
            </a: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F862C5-FA23-1D1E-7AFA-395502CBE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164640" y="3621709"/>
            <a:ext cx="2349500" cy="24003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575550-CFCA-EE6D-3BA6-D78B91760199}"/>
              </a:ext>
            </a:extLst>
          </p:cNvPr>
          <p:cNvSpPr txBox="1"/>
          <p:nvPr/>
        </p:nvSpPr>
        <p:spPr>
          <a:xfrm>
            <a:off x="5936974" y="5420139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SOMETHING ELSE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045FC33-968A-8255-8355-232C55F3C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6" b="89617" l="7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232" y="3429000"/>
            <a:ext cx="1779556" cy="20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50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B6AE0FDE-8CC1-D8CC-9CC0-F81A1D753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87010"/>
            <a:ext cx="9144000" cy="367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B625A75F-6DFC-9586-4D41-21A224E8B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E60634-5EE5-C3BC-1649-AC5778C81517}"/>
              </a:ext>
            </a:extLst>
          </p:cNvPr>
          <p:cNvSpPr txBox="1"/>
          <p:nvPr/>
        </p:nvSpPr>
        <p:spPr>
          <a:xfrm>
            <a:off x="251791" y="484538"/>
            <a:ext cx="2080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r>
              <a:rPr lang="en-US" sz="24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Is this a sign of a ‘changing time’</a:t>
            </a:r>
          </a:p>
          <a:p>
            <a:r>
              <a:rPr lang="en-US" sz="24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5921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045355-E89B-60A1-2A23-40E2755612C1}"/>
              </a:ext>
            </a:extLst>
          </p:cNvPr>
          <p:cNvSpPr txBox="1"/>
          <p:nvPr/>
        </p:nvSpPr>
        <p:spPr>
          <a:xfrm>
            <a:off x="318053" y="397567"/>
            <a:ext cx="825610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REMARKS</a:t>
            </a:r>
          </a:p>
          <a:p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RESEARCH 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NEEDED...</a:t>
            </a:r>
          </a:p>
          <a:p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go beyond a 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study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the ‘instituting’ 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theoretical framework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make useful distinctions!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how to act </a:t>
            </a:r>
            <a:r>
              <a:rPr lang="en-GB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within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civil society, to make it one of the source of effective actions for  better world</a:t>
            </a:r>
            <a:endParaRPr 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2BB88FC1-0826-DFD8-D00F-958FAB5E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375" y="397567"/>
            <a:ext cx="3246783" cy="32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9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B3E103-0EEE-40E3-8C50-B096F92353B2}"/>
              </a:ext>
            </a:extLst>
          </p:cNvPr>
          <p:cNvSpPr txBox="1"/>
          <p:nvPr/>
        </p:nvSpPr>
        <p:spPr>
          <a:xfrm>
            <a:off x="301013" y="151042"/>
            <a:ext cx="86767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  <a:p>
            <a:endParaRPr lang="en-US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2"/>
            </a:endParaRP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laura.saija@unict.it</a:t>
            </a:r>
            <a:endParaRPr lang="en-US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references</a:t>
            </a:r>
          </a:p>
          <a:p>
            <a:endParaRPr lang="en-US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Destri Nicosia, G., &amp; Saija, L. (2025). Planning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instituting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Overcoming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Agamben’s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despair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Esposito’s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political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ontology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1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Theory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(1), 3-20. 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https://doi.org/10.1177/14730952231209755</a:t>
            </a:r>
            <a:endParaRPr lang="it-IT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Saija, L., &amp; Nicosia Li Destri G. (2024). Per un approccio istituente-organizzativo all’interpretazione della relazione tra istituzioni e società civile: riflessioni dai quartieri ERP di Catania. </a:t>
            </a:r>
            <a:r>
              <a:rPr lang="it-IT" sz="1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Tracce urbane. Rivista italiana transdisciplinare di studi urbani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(16), 251-274. 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https://rosa.uniroma1.it/rosa03/tracce_urbane/article/view/18871</a:t>
            </a:r>
            <a:endParaRPr lang="it-IT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Pappalardo, G., &amp; Saija, L. (2024). An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instituting-organisational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framework for the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interpretation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urban commoning.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a </a:t>
            </a:r>
            <a:r>
              <a:rPr lang="it-IT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neighbourhood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park. </a:t>
            </a:r>
            <a:r>
              <a:rPr lang="it-IT" sz="1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Contesti. Città, territori, progetti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(1), 18-39. </a:t>
            </a:r>
            <a:r>
              <a:rPr lang="it-IT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file:///Users/laurasaija/Downloads/FirenzeUniversityPress_Contesti_20250706132836.pdf</a:t>
            </a:r>
            <a:endParaRPr lang="it-IT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0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CB1BD6-08B3-C905-17BA-1E4CF639E849}"/>
              </a:ext>
            </a:extLst>
          </p:cNvPr>
          <p:cNvSpPr txBox="1"/>
          <p:nvPr/>
        </p:nvSpPr>
        <p:spPr>
          <a:xfrm>
            <a:off x="199698" y="2764220"/>
            <a:ext cx="83557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Organizers</a:t>
            </a:r>
          </a:p>
          <a:p>
            <a:r>
              <a:rPr lang="it-IT" sz="1600" dirty="0"/>
              <a:t>Elena </a:t>
            </a:r>
            <a:r>
              <a:rPr lang="it-IT" sz="1600" dirty="0" err="1"/>
              <a:t>Ostanel</a:t>
            </a:r>
            <a:r>
              <a:rPr lang="it-IT" sz="1600" dirty="0"/>
              <a:t>, University Iuav of </a:t>
            </a:r>
            <a:r>
              <a:rPr lang="it-IT" sz="1600" dirty="0" err="1"/>
              <a:t>Venice</a:t>
            </a:r>
            <a:br>
              <a:rPr lang="it-IT" sz="1600" dirty="0"/>
            </a:br>
            <a:r>
              <a:rPr lang="it-IT" sz="1600" dirty="0"/>
              <a:t>Giusy Pappalardo, </a:t>
            </a:r>
            <a:r>
              <a:rPr lang="it-IT" sz="1600" dirty="0" err="1"/>
              <a:t>Universitat</a:t>
            </a:r>
            <a:r>
              <a:rPr lang="it-IT" sz="1600" dirty="0"/>
              <a:t> </a:t>
            </a:r>
            <a:r>
              <a:rPr lang="it-IT" sz="1600" dirty="0" err="1"/>
              <a:t>Autónoma</a:t>
            </a:r>
            <a:r>
              <a:rPr lang="it-IT" sz="1600" dirty="0"/>
              <a:t> de </a:t>
            </a:r>
            <a:r>
              <a:rPr lang="it-IT" sz="1600" dirty="0" err="1"/>
              <a:t>Barcelona</a:t>
            </a:r>
            <a:br>
              <a:rPr lang="it-IT" sz="1600" dirty="0"/>
            </a:br>
            <a:r>
              <a:rPr lang="it-IT" sz="1600" dirty="0"/>
              <a:t>Nadia Caruso, Politecnico di Torino </a:t>
            </a:r>
          </a:p>
          <a:p>
            <a:endParaRPr lang="it-IT" sz="1600" dirty="0"/>
          </a:p>
          <a:p>
            <a:r>
              <a:rPr lang="it-IT" sz="1600" b="1" dirty="0" err="1"/>
              <a:t>Contributors</a:t>
            </a:r>
            <a:endParaRPr lang="it-IT" sz="1600" dirty="0"/>
          </a:p>
          <a:p>
            <a:r>
              <a:rPr lang="it-IT" sz="1600" dirty="0"/>
              <a:t>Pablo </a:t>
            </a:r>
            <a:r>
              <a:rPr lang="it-IT" sz="1600" dirty="0" err="1"/>
              <a:t>Sendra</a:t>
            </a:r>
            <a:r>
              <a:rPr lang="it-IT" sz="1600" dirty="0"/>
              <a:t>, The Bartlett School of Planning</a:t>
            </a:r>
            <a:br>
              <a:rPr lang="it-IT" sz="1600" dirty="0"/>
            </a:br>
            <a:r>
              <a:rPr lang="it-IT" sz="1600" dirty="0"/>
              <a:t>Laura Saija, University of Catania</a:t>
            </a:r>
            <a:br>
              <a:rPr lang="it-IT" sz="1600" dirty="0"/>
            </a:br>
            <a:r>
              <a:rPr lang="it-IT" sz="1600" dirty="0"/>
              <a:t>Laura Lieto, University of </a:t>
            </a:r>
            <a:r>
              <a:rPr lang="it-IT" sz="1600" dirty="0" err="1"/>
              <a:t>Naples</a:t>
            </a:r>
            <a:br>
              <a:rPr lang="it-IT" sz="1600" dirty="0"/>
            </a:br>
            <a:r>
              <a:rPr lang="it-IT" sz="1600" dirty="0"/>
              <a:t>Alessandro Balducci, Politecnico di Milano</a:t>
            </a:r>
            <a:br>
              <a:rPr lang="it-IT" sz="1600" dirty="0"/>
            </a:br>
            <a:r>
              <a:rPr lang="it-IT" sz="1600" dirty="0"/>
              <a:t>Massimo </a:t>
            </a:r>
            <a:r>
              <a:rPr lang="it-IT" sz="1600" dirty="0" err="1"/>
              <a:t>Bricocoli</a:t>
            </a:r>
            <a:r>
              <a:rPr lang="it-IT" sz="1600" dirty="0"/>
              <a:t>, Politecnico di Milano</a:t>
            </a:r>
            <a:br>
              <a:rPr lang="it-IT" sz="1600" dirty="0"/>
            </a:br>
            <a:r>
              <a:rPr lang="it-IT" sz="1600" dirty="0"/>
              <a:t>Loris Servillo, Politecnico di Torino </a:t>
            </a:r>
            <a:br>
              <a:rPr lang="it-IT" sz="1600" dirty="0"/>
            </a:br>
            <a:r>
              <a:rPr lang="it-IT" sz="1600" dirty="0"/>
              <a:t>Giulia Li Destri Nicosia, University of Catania</a:t>
            </a:r>
            <a:br>
              <a:rPr lang="it-IT" sz="1600" dirty="0"/>
            </a:br>
            <a:r>
              <a:rPr lang="it-IT" sz="1600" dirty="0" err="1"/>
              <a:t>Chandrima</a:t>
            </a:r>
            <a:r>
              <a:rPr lang="it-IT" sz="1600" dirty="0"/>
              <a:t> </a:t>
            </a:r>
            <a:r>
              <a:rPr lang="it-IT" sz="1600" dirty="0" err="1"/>
              <a:t>Mukhopadhyay</a:t>
            </a:r>
            <a:r>
              <a:rPr lang="it-IT" sz="1600" dirty="0"/>
              <a:t>, UN-Habitat India </a:t>
            </a:r>
            <a:br>
              <a:rPr lang="it-IT" sz="1600" dirty="0"/>
            </a:br>
            <a:r>
              <a:rPr lang="it-IT" sz="1600" dirty="0"/>
              <a:t>Eva Álvarez de Andrés, </a:t>
            </a:r>
            <a:r>
              <a:rPr lang="it-IT" sz="1600" dirty="0" err="1"/>
              <a:t>Universidad</a:t>
            </a:r>
            <a:r>
              <a:rPr lang="it-IT" sz="1600" dirty="0"/>
              <a:t> </a:t>
            </a:r>
            <a:r>
              <a:rPr lang="it-IT" sz="1600" dirty="0" err="1"/>
              <a:t>Politécnica</a:t>
            </a:r>
            <a:r>
              <a:rPr lang="it-IT" sz="1600" dirty="0"/>
              <a:t> de Madrid </a:t>
            </a:r>
            <a:br>
              <a:rPr lang="it-IT" sz="1600" dirty="0"/>
            </a:br>
            <a:r>
              <a:rPr lang="it-IT" sz="1600" dirty="0"/>
              <a:t>Angela Barbanente, Politecnico di Bari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73B23A-B6CD-A0C0-8FC4-5FF2A2BD24D1}"/>
              </a:ext>
            </a:extLst>
          </p:cNvPr>
          <p:cNvSpPr txBox="1"/>
          <p:nvPr/>
        </p:nvSpPr>
        <p:spPr>
          <a:xfrm>
            <a:off x="199698" y="586280"/>
            <a:ext cx="8555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LEARNING THROUGH INSTITUTING. IMPACTS OF CIVIC ACTION ON INSTITUTIONS AND THE POTENTIAL FOR THE PRODUCTION OF PUBLIC VALUE IN PLANNING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C9B08E-E298-9D64-64F5-13E5DFC9D495}"/>
              </a:ext>
            </a:extLst>
          </p:cNvPr>
          <p:cNvSpPr txBox="1"/>
          <p:nvPr/>
        </p:nvSpPr>
        <p:spPr>
          <a:xfrm>
            <a:off x="199698" y="6306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ROUNDTABLE 06 – WED 4:30-6PM – E1-08</a:t>
            </a:r>
          </a:p>
        </p:txBody>
      </p:sp>
    </p:spTree>
    <p:extLst>
      <p:ext uri="{BB962C8B-B14F-4D97-AF65-F5344CB8AC3E}">
        <p14:creationId xmlns:p14="http://schemas.microsoft.com/office/powerpoint/2010/main" val="409249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F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63A596-032D-43E2-DC4F-5CCDA76C4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FB68FED-31E3-3FCA-6605-F170B47FA6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26" y="145106"/>
            <a:ext cx="1105420" cy="163690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E5165876-14F7-FA15-B4D8-D6255E7AAF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0472" y="5638800"/>
            <a:ext cx="2091559" cy="12192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CCA24E-384C-015D-FE39-D380A01E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17" y="2063439"/>
            <a:ext cx="2592116" cy="11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9EBF9AD-D0AA-FCBA-4718-ED0D1D9F50E4}"/>
              </a:ext>
            </a:extLst>
          </p:cNvPr>
          <p:cNvSpPr txBox="1"/>
          <p:nvPr/>
        </p:nvSpPr>
        <p:spPr>
          <a:xfrm>
            <a:off x="1197171" y="859435"/>
            <a:ext cx="7642029" cy="954107"/>
          </a:xfrm>
          <a:prstGeom prst="rect">
            <a:avLst/>
          </a:prstGeom>
          <a:solidFill>
            <a:srgbClr val="E6DFD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52177"/>
                </a:solidFill>
              </a:rPr>
              <a:t>PRIN PNRR 2022 RESISTING - Reconnecting Social Innovation with Institutions in Urban Planning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EC6E759D-040B-D804-47A1-D5440963BD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2081" y="1964102"/>
            <a:ext cx="4632390" cy="489104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AB9A9EC-26A0-A63B-53F9-831DEDD5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612" y="2063439"/>
            <a:ext cx="3319471" cy="22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F06B5A48-E280-E6FA-3254-27ADC51FA3B0}"/>
              </a:ext>
            </a:extLst>
          </p:cNvPr>
          <p:cNvCxnSpPr>
            <a:cxnSpLocks/>
            <a:endCxn id="1028" idx="2"/>
          </p:cNvCxnSpPr>
          <p:nvPr/>
        </p:nvCxnSpPr>
        <p:spPr>
          <a:xfrm flipH="1">
            <a:off x="1555975" y="3163510"/>
            <a:ext cx="1311809" cy="519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6D2E1E57-38A0-2CD9-5312-C1BAED8E07E1}"/>
              </a:ext>
            </a:extLst>
          </p:cNvPr>
          <p:cNvCxnSpPr>
            <a:cxnSpLocks/>
          </p:cNvCxnSpPr>
          <p:nvPr/>
        </p:nvCxnSpPr>
        <p:spPr>
          <a:xfrm flipV="1">
            <a:off x="4233797" y="2504528"/>
            <a:ext cx="1503124" cy="3660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50E1CCC2-7C63-B733-3EB1-7717023E5418}"/>
              </a:ext>
            </a:extLst>
          </p:cNvPr>
          <p:cNvCxnSpPr>
            <a:cxnSpLocks/>
          </p:cNvCxnSpPr>
          <p:nvPr/>
        </p:nvCxnSpPr>
        <p:spPr>
          <a:xfrm flipH="1">
            <a:off x="5348614" y="6237962"/>
            <a:ext cx="851858" cy="225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>
            <a:extLst>
              <a:ext uri="{FF2B5EF4-FFF2-40B4-BE49-F238E27FC236}">
                <a16:creationId xmlns:a16="http://schemas.microsoft.com/office/drawing/2014/main" id="{5BF17F2A-1DC8-9A42-D348-BDD71F6AE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9" b="88350" l="4286" r="92245">
                        <a14:foregroundMark x1="14694" y1="14563" x2="6939" y2="16505"/>
                        <a14:foregroundMark x1="6939" y1="16505" x2="4286" y2="64078"/>
                        <a14:foregroundMark x1="4286" y1="64078" x2="12857" y2="86408"/>
                        <a14:foregroundMark x1="12857" y1="86408" x2="20612" y2="87379"/>
                        <a14:foregroundMark x1="20612" y1="87379" x2="20408" y2="87379"/>
                        <a14:foregroundMark x1="36498" y1="32039" x2="46735" y2="32039"/>
                        <a14:foregroundMark x1="32857" y1="32039" x2="34336" y2="32039"/>
                        <a14:foregroundMark x1="51020" y1="31068" x2="55306" y2="30097"/>
                        <a14:foregroundMark x1="46735" y1="32039" x2="51020" y2="31068"/>
                        <a14:foregroundMark x1="55306" y1="30097" x2="64694" y2="30097"/>
                        <a14:foregroundMark x1="75028" y1="69903" x2="76531" y2="69903"/>
                        <a14:foregroundMark x1="32041" y1="69903" x2="73395" y2="69903"/>
                        <a14:foregroundMark x1="86206" y1="66990" x2="92245" y2="65049"/>
                        <a14:foregroundMark x1="80163" y1="68932" x2="86206" y2="66990"/>
                        <a14:foregroundMark x1="77783" y1="69697" x2="80163" y2="68932"/>
                        <a14:backgroundMark x1="35510" y1="33981" x2="35510" y2="33981"/>
                        <a14:backgroundMark x1="35510" y1="34951" x2="35510" y2="34951"/>
                        <a14:backgroundMark x1="56327" y1="66019" x2="56327" y2="66019"/>
                        <a14:backgroundMark x1="60408" y1="66990" x2="60408" y2="66990"/>
                        <a14:backgroundMark x1="59388" y1="29126" x2="59388" y2="29126"/>
                        <a14:backgroundMark x1="55918" y1="30097" x2="55918" y2="30097"/>
                        <a14:backgroundMark x1="56939" y1="30097" x2="56939" y2="30097"/>
                        <a14:backgroundMark x1="56122" y1="30097" x2="56122" y2="30097"/>
                        <a14:backgroundMark x1="64694" y1="30097" x2="67755" y2="30097"/>
                        <a14:backgroundMark x1="73265" y1="70874" x2="74898" y2="70874"/>
                        <a14:backgroundMark x1="76531" y1="69903" x2="77755" y2="69903"/>
                        <a14:backgroundMark x1="87143" y1="66990" x2="87143" y2="66990"/>
                        <a14:backgroundMark x1="91224" y1="65049" x2="91224" y2="65049"/>
                        <a14:backgroundMark x1="47551" y1="67961" x2="47551" y2="67961"/>
                        <a14:backgroundMark x1="46327" y1="68932" x2="46327" y2="68932"/>
                        <a14:backgroundMark x1="45510" y1="69903" x2="45510" y2="69903"/>
                        <a14:backgroundMark x1="53265" y1="30097" x2="53265" y2="30097"/>
                        <a14:backgroundMark x1="59388" y1="33010" x2="59388" y2="33010"/>
                        <a14:backgroundMark x1="53673" y1="31068" x2="53673" y2="31068"/>
                        <a14:backgroundMark x1="49796" y1="27184" x2="49796" y2="27184"/>
                        <a14:backgroundMark x1="46327" y1="30097" x2="46327" y2="30097"/>
                        <a14:backgroundMark x1="46122" y1="32039" x2="46122" y2="32039"/>
                        <a14:backgroundMark x1="42245" y1="29126" x2="42245" y2="29126"/>
                        <a14:backgroundMark x1="42245" y1="32039" x2="42245" y2="32039"/>
                        <a14:backgroundMark x1="34490" y1="33010" x2="34490" y2="33010"/>
                        <a14:backgroundMark x1="34490" y1="33010" x2="34490" y2="33010"/>
                        <a14:backgroundMark x1="36122" y1="33010" x2="36122" y2="33010"/>
                        <a14:backgroundMark x1="36327" y1="31068" x2="36327" y2="31068"/>
                        <a14:backgroundMark x1="36327" y1="31068" x2="35306" y2="33010"/>
                        <a14:backgroundMark x1="35306" y1="32039" x2="34490" y2="33010"/>
                        <a14:backgroundMark x1="38163" y1="33010" x2="38163" y2="33010"/>
                        <a14:backgroundMark x1="38367" y1="33010" x2="38367" y2="33010"/>
                        <a14:backgroundMark x1="38571" y1="32039" x2="38571" y2="32039"/>
                        <a14:backgroundMark x1="34694" y1="66990" x2="34694" y2="66990"/>
                        <a14:backgroundMark x1="34694" y1="69903" x2="34694" y2="69903"/>
                        <a14:backgroundMark x1="36327" y1="67961" x2="36327" y2="67961"/>
                        <a14:backgroundMark x1="36327" y1="69903" x2="36327" y2="69903"/>
                        <a14:backgroundMark x1="42857" y1="69903" x2="42857" y2="69903"/>
                        <a14:backgroundMark x1="43673" y1="69903" x2="43673" y2="69903"/>
                        <a14:backgroundMark x1="42857" y1="70874" x2="42857" y2="70874"/>
                        <a14:backgroundMark x1="54082" y1="67961" x2="54082" y2="67961"/>
                        <a14:backgroundMark x1="54082" y1="72816" x2="54082" y2="72816"/>
                        <a14:backgroundMark x1="63878" y1="65049" x2="63878" y2="65049"/>
                        <a14:backgroundMark x1="71429" y1="66990" x2="71429" y2="66990"/>
                        <a14:backgroundMark x1="81633" y1="66019" x2="81633" y2="66019"/>
                        <a14:backgroundMark x1="81633" y1="68932" x2="81633" y2="68932"/>
                        <a14:backgroundMark x1="71224" y1="69903" x2="71224" y2="69903"/>
                        <a14:backgroundMark x1="71429" y1="69903" x2="71429" y2="69903"/>
                        <a14:backgroundMark x1="63878" y1="70874" x2="63878" y2="70874"/>
                        <a14:backgroundMark x1="67755" y1="69903" x2="67755" y2="69903"/>
                        <a14:backgroundMark x1="60408" y1="69903" x2="60408" y2="69903"/>
                        <a14:backgroundMark x1="56327" y1="69903" x2="56327" y2="69903"/>
                        <a14:backgroundMark x1="54082" y1="69903" x2="54082" y2="69903"/>
                        <a14:backgroundMark x1="52041" y1="69903" x2="52041" y2="69903"/>
                        <a14:backgroundMark x1="49796" y1="70874" x2="49796" y2="70874"/>
                        <a14:backgroundMark x1="47755" y1="69903" x2="47755" y2="69903"/>
                        <a14:backgroundMark x1="48163" y1="69903" x2="48163" y2="69903"/>
                        <a14:backgroundMark x1="46939" y1="69903" x2="46939" y2="69903"/>
                        <a14:backgroundMark x1="50204" y1="69903" x2="50204" y2="69903"/>
                        <a14:backgroundMark x1="49592" y1="33981" x2="49592" y2="33981"/>
                        <a14:backgroundMark x1="50000" y1="33981" x2="50000" y2="33981"/>
                        <a14:backgroundMark x1="40204" y1="33010" x2="40204" y2="33010"/>
                        <a14:backgroundMark x1="44082" y1="32039" x2="44082" y2="32039"/>
                        <a14:backgroundMark x1="32245" y1="70874" x2="32245" y2="70874"/>
                        <a14:backgroundMark x1="32041" y1="69903" x2="32041" y2="69903"/>
                        <a14:backgroundMark x1="32653" y1="69903" x2="32653" y2="69903"/>
                        <a14:backgroundMark x1="38367" y1="69903" x2="38367" y2="69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824" y="193874"/>
            <a:ext cx="2543942" cy="5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44D23E4-6FB5-ED5B-EB09-019CE5D63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195" y="113576"/>
            <a:ext cx="1538081" cy="7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E05EC5E8-C212-FAB9-0690-70EA4748B54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3000" y="194990"/>
            <a:ext cx="3442138" cy="578890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9562049-AB2E-1FA1-0A9B-10375B4A102A}"/>
              </a:ext>
            </a:extLst>
          </p:cNvPr>
          <p:cNvSpPr txBox="1"/>
          <p:nvPr/>
        </p:nvSpPr>
        <p:spPr>
          <a:xfrm>
            <a:off x="259917" y="3899338"/>
            <a:ext cx="1968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How do ‘social innovators’ impact institutions?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2B9424B-0F36-F528-7136-3CAA003BF52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7786" y="5792740"/>
            <a:ext cx="1503124" cy="10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A9EAC9F-4ED3-A7CB-ED7C-2C3894FB8E33}"/>
              </a:ext>
            </a:extLst>
          </p:cNvPr>
          <p:cNvSpPr txBox="1"/>
          <p:nvPr/>
        </p:nvSpPr>
        <p:spPr>
          <a:xfrm>
            <a:off x="220717" y="269308"/>
            <a:ext cx="8765628" cy="6284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80"/>
              </a:lnSpc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«…in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decades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planning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went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</a:t>
            </a:r>
          </a:p>
          <a:p>
            <a:endParaRPr lang="it-IT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80"/>
              </a:lnSpc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credo in a </a:t>
            </a:r>
            <a:r>
              <a:rPr lang="it-IT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centralized</a:t>
            </a:r>
            <a:r>
              <a:rPr lang="it-I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benevolent</a:t>
            </a:r>
            <a:r>
              <a:rPr lang="it-I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state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assumed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far-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sighted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vision of the public good</a:t>
            </a:r>
          </a:p>
          <a:p>
            <a:endParaRPr lang="it-IT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80"/>
              </a:lnSpc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the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welter of a </a:t>
            </a:r>
            <a:r>
              <a:rPr lang="it-IT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triumphant</a:t>
            </a:r>
            <a:r>
              <a:rPr lang="it-I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market economy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driven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global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competition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emasculated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state in </a:t>
            </a:r>
            <a:r>
              <a:rPr lang="it-IT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retreat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2400" b="1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it-IT" sz="2400" b="1" dirty="0" err="1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plethora</a:t>
            </a:r>
            <a:r>
              <a:rPr lang="it-IT" sz="2400" b="1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social </a:t>
            </a:r>
            <a:r>
              <a:rPr lang="it-IT" sz="2400" b="1" dirty="0" err="1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movements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vying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support, and a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burgeoning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2400" b="1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voluntary </a:t>
            </a:r>
            <a:r>
              <a:rPr lang="it-IT" sz="2400" b="1" dirty="0" err="1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organizations</a:t>
            </a:r>
            <a:r>
              <a:rPr lang="it-IT" sz="2400" b="1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competing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fiercely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among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themselves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private and public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becoming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scarce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>
              <a:lnSpc>
                <a:spcPts val="3380"/>
              </a:lnSpc>
            </a:pPr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80"/>
              </a:lnSpc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Friedmann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1998</a:t>
            </a:r>
          </a:p>
        </p:txBody>
      </p:sp>
    </p:spTree>
    <p:extLst>
      <p:ext uri="{BB962C8B-B14F-4D97-AF65-F5344CB8AC3E}">
        <p14:creationId xmlns:p14="http://schemas.microsoft.com/office/powerpoint/2010/main" val="77493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791253-1689-1648-BF4E-77FB823016E1}"/>
              </a:ext>
            </a:extLst>
          </p:cNvPr>
          <p:cNvSpPr txBox="1"/>
          <p:nvPr/>
        </p:nvSpPr>
        <p:spPr>
          <a:xfrm>
            <a:off x="7103867" y="425668"/>
            <a:ext cx="15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CIVIL SOCIETY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30B2A211-5ADE-AE88-431B-BA349F7A8580}"/>
              </a:ext>
            </a:extLst>
          </p:cNvPr>
          <p:cNvCxnSpPr>
            <a:cxnSpLocks/>
            <a:stCxn id="2" idx="1"/>
            <a:endCxn id="5" idx="3"/>
          </p:cNvCxnSpPr>
          <p:nvPr/>
        </p:nvCxnSpPr>
        <p:spPr>
          <a:xfrm flipH="1">
            <a:off x="2769475" y="610334"/>
            <a:ext cx="433439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DCB9CA-47DF-DAF8-99F6-22FD6854653B}"/>
              </a:ext>
            </a:extLst>
          </p:cNvPr>
          <p:cNvSpPr txBox="1"/>
          <p:nvPr/>
        </p:nvSpPr>
        <p:spPr>
          <a:xfrm>
            <a:off x="472589" y="425668"/>
            <a:ext cx="229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PUBLIC AUTHORITIES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02CBFB2-2D2A-AB2E-48EE-EDD243B8A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0" b="100000" l="0" r="100000">
                        <a14:foregroundMark x1="37134" y1="6422" x2="37785" y2="3976"/>
                        <a14:foregroundMark x1="33550" y1="17737" x2="35179" y2="12844"/>
                        <a14:foregroundMark x1="47231" y1="15902" x2="46906" y2="21101"/>
                        <a14:backgroundMark x1="39414" y1="9174" x2="39414" y2="20489"/>
                        <a14:backgroundMark x1="39739" y1="7951" x2="42020" y2="13150"/>
                        <a14:backgroundMark x1="38762" y1="6728" x2="40717" y2="10092"/>
                        <a14:backgroundMark x1="39414" y1="7339" x2="39414" y2="7339"/>
                        <a14:backgroundMark x1="39088" y1="6422" x2="39088" y2="8257"/>
                        <a14:backgroundMark x1="39414" y1="6422" x2="40391" y2="8257"/>
                        <a14:backgroundMark x1="44625" y1="11927" x2="44625" y2="15902"/>
                        <a14:backgroundMark x1="40391" y1="6422" x2="38762" y2="6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697" y="1881095"/>
            <a:ext cx="611361" cy="6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B96DA0-D155-4CED-71C8-70F9EC1916D1}"/>
              </a:ext>
            </a:extLst>
          </p:cNvPr>
          <p:cNvSpPr txBox="1"/>
          <p:nvPr/>
        </p:nvSpPr>
        <p:spPr>
          <a:xfrm rot="3366673">
            <a:off x="1289777" y="3509850"/>
            <a:ext cx="2930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  <a:ea typeface="Times New Roman" panose="02020603050405020304" pitchFamily="18" charset="0"/>
              </a:rPr>
              <a:t>Collaborative co-production </a:t>
            </a:r>
          </a:p>
          <a:p>
            <a:r>
              <a:rPr lang="en-US" sz="1600" dirty="0"/>
              <a:t>(Ostrom 1990, Albrecht 2013)</a:t>
            </a:r>
            <a:endParaRPr lang="it-IT" sz="1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453EED-763A-338F-D359-84688BA471F4}"/>
              </a:ext>
            </a:extLst>
          </p:cNvPr>
          <p:cNvSpPr txBox="1"/>
          <p:nvPr/>
        </p:nvSpPr>
        <p:spPr>
          <a:xfrm rot="3255768">
            <a:off x="3233885" y="4209559"/>
            <a:ext cx="43101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ea typeface="Times New Roman" panose="02020603050405020304" pitchFamily="18" charset="0"/>
              </a:rPr>
              <a:t>Agonistic co-production </a:t>
            </a:r>
          </a:p>
          <a:p>
            <a:r>
              <a:rPr lang="en-US" sz="1600" dirty="0">
                <a:effectLst/>
                <a:ea typeface="Times New Roman" panose="02020603050405020304" pitchFamily="18" charset="0"/>
              </a:rPr>
              <a:t>(Purcell 2008, </a:t>
            </a:r>
            <a:r>
              <a:rPr lang="en-US" sz="1600" dirty="0" err="1"/>
              <a:t>Miraftab</a:t>
            </a:r>
            <a:r>
              <a:rPr lang="en-US" sz="1600" dirty="0"/>
              <a:t> 2009, Watson 2014)</a:t>
            </a:r>
            <a:endParaRPr lang="it-IT" sz="16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459D693-3EAA-E1C8-4D7C-54D8F8910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0" b="100000" l="0" r="100000">
                        <a14:foregroundMark x1="37134" y1="6422" x2="37785" y2="3976"/>
                        <a14:foregroundMark x1="33550" y1="17737" x2="35179" y2="12844"/>
                        <a14:foregroundMark x1="47231" y1="15902" x2="46906" y2="21101"/>
                        <a14:backgroundMark x1="39414" y1="9174" x2="39414" y2="20489"/>
                        <a14:backgroundMark x1="39739" y1="7951" x2="42020" y2="13150"/>
                        <a14:backgroundMark x1="38762" y1="6728" x2="40717" y2="10092"/>
                        <a14:backgroundMark x1="39414" y1="7339" x2="39414" y2="7339"/>
                        <a14:backgroundMark x1="39088" y1="6422" x2="39088" y2="8257"/>
                        <a14:backgroundMark x1="39414" y1="6422" x2="40391" y2="8257"/>
                        <a14:backgroundMark x1="44625" y1="11927" x2="44625" y2="15902"/>
                        <a14:backgroundMark x1="40391" y1="6422" x2="38762" y2="6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7967" y="1862055"/>
            <a:ext cx="611361" cy="6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igura a mano libera 12">
            <a:extLst>
              <a:ext uri="{FF2B5EF4-FFF2-40B4-BE49-F238E27FC236}">
                <a16:creationId xmlns:a16="http://schemas.microsoft.com/office/drawing/2014/main" id="{AD2D383A-151B-AD7D-C7C5-F44031BC22FF}"/>
              </a:ext>
            </a:extLst>
          </p:cNvPr>
          <p:cNvSpPr/>
          <p:nvPr/>
        </p:nvSpPr>
        <p:spPr>
          <a:xfrm>
            <a:off x="445008" y="1895856"/>
            <a:ext cx="115824" cy="140208"/>
          </a:xfrm>
          <a:custGeom>
            <a:avLst/>
            <a:gdLst>
              <a:gd name="connsiteX0" fmla="*/ 0 w 115824"/>
              <a:gd name="connsiteY0" fmla="*/ 0 h 140208"/>
              <a:gd name="connsiteX1" fmla="*/ 48768 w 115824"/>
              <a:gd name="connsiteY1" fmla="*/ 54864 h 140208"/>
              <a:gd name="connsiteX2" fmla="*/ 54864 w 115824"/>
              <a:gd name="connsiteY2" fmla="*/ 140208 h 140208"/>
              <a:gd name="connsiteX3" fmla="*/ 115824 w 115824"/>
              <a:gd name="connsiteY3" fmla="*/ 128016 h 14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24" h="140208">
                <a:moveTo>
                  <a:pt x="0" y="0"/>
                </a:moveTo>
                <a:lnTo>
                  <a:pt x="48768" y="54864"/>
                </a:lnTo>
                <a:lnTo>
                  <a:pt x="54864" y="140208"/>
                </a:lnTo>
                <a:lnTo>
                  <a:pt x="115824" y="128016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31048E5-E802-D15C-4680-E69BA3132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0" b="100000" l="0" r="100000">
                        <a14:foregroundMark x1="37134" y1="6422" x2="37785" y2="3976"/>
                        <a14:foregroundMark x1="33550" y1="17737" x2="35179" y2="12844"/>
                        <a14:foregroundMark x1="47231" y1="15902" x2="46906" y2="21101"/>
                        <a14:backgroundMark x1="39414" y1="9174" x2="39414" y2="20489"/>
                        <a14:backgroundMark x1="39739" y1="7951" x2="42020" y2="13150"/>
                        <a14:backgroundMark x1="38762" y1="6728" x2="40717" y2="10092"/>
                        <a14:backgroundMark x1="39414" y1="7339" x2="39414" y2="7339"/>
                        <a14:backgroundMark x1="39088" y1="6422" x2="39088" y2="8257"/>
                        <a14:backgroundMark x1="39414" y1="6422" x2="40391" y2="8257"/>
                        <a14:backgroundMark x1="44625" y1="11927" x2="44625" y2="15902"/>
                        <a14:backgroundMark x1="40391" y1="6422" x2="38762" y2="6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3388" y="1862055"/>
            <a:ext cx="611361" cy="6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EE82B50-EF44-AA63-BDBC-0585545AC1B9}"/>
              </a:ext>
            </a:extLst>
          </p:cNvPr>
          <p:cNvSpPr txBox="1"/>
          <p:nvPr/>
        </p:nvSpPr>
        <p:spPr>
          <a:xfrm rot="3435609">
            <a:off x="7116514" y="3388635"/>
            <a:ext cx="2507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ea typeface="Times New Roman" panose="02020603050405020304" pitchFamily="18" charset="0"/>
              </a:rPr>
              <a:t>Antagonistic autonomy</a:t>
            </a:r>
          </a:p>
          <a:p>
            <a:r>
              <a:rPr lang="en-US" sz="1600" dirty="0"/>
              <a:t>(Hardt, Negri 2009)</a:t>
            </a:r>
            <a:endParaRPr lang="it-IT" sz="16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129B284-745F-DDAE-BDD2-0D0D5172F5E1}"/>
              </a:ext>
            </a:extLst>
          </p:cNvPr>
          <p:cNvSpPr txBox="1"/>
          <p:nvPr/>
        </p:nvSpPr>
        <p:spPr>
          <a:xfrm rot="3255768">
            <a:off x="2386639" y="3691646"/>
            <a:ext cx="3205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ea typeface="Times New Roman" panose="02020603050405020304" pitchFamily="18" charset="0"/>
              </a:rPr>
              <a:t>Advocacy planning</a:t>
            </a:r>
          </a:p>
          <a:p>
            <a:r>
              <a:rPr lang="en-US" sz="1600" dirty="0"/>
              <a:t>(Davidoff 1962)</a:t>
            </a:r>
            <a:endParaRPr lang="it-IT" sz="16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6D5B5F-8E32-C6A1-4BD3-1BEA44851B9E}"/>
              </a:ext>
            </a:extLst>
          </p:cNvPr>
          <p:cNvSpPr txBox="1"/>
          <p:nvPr/>
        </p:nvSpPr>
        <p:spPr>
          <a:xfrm rot="3255768">
            <a:off x="5371976" y="3261431"/>
            <a:ext cx="2018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ea typeface="Times New Roman" panose="02020603050405020304" pitchFamily="18" charset="0"/>
              </a:rPr>
              <a:t>Guerrilla Planning </a:t>
            </a:r>
          </a:p>
          <a:p>
            <a:r>
              <a:rPr lang="en-US" sz="1600" dirty="0"/>
              <a:t>(Goodman 1971)</a:t>
            </a:r>
            <a:endParaRPr lang="it-IT" sz="16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AC0A17E-B528-477F-FBED-7178CEFD8B00}"/>
              </a:ext>
            </a:extLst>
          </p:cNvPr>
          <p:cNvSpPr txBox="1"/>
          <p:nvPr/>
        </p:nvSpPr>
        <p:spPr>
          <a:xfrm rot="3366673">
            <a:off x="-277652" y="3576914"/>
            <a:ext cx="2930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  <a:ea typeface="Times New Roman" panose="02020603050405020304" pitchFamily="18" charset="0"/>
              </a:rPr>
              <a:t>Communicative Planning </a:t>
            </a:r>
          </a:p>
          <a:p>
            <a:r>
              <a:rPr lang="en-US" sz="1600" dirty="0">
                <a:effectLst/>
                <a:ea typeface="Times New Roman" panose="02020603050405020304" pitchFamily="18" charset="0"/>
              </a:rPr>
              <a:t>(Innes 1995)</a:t>
            </a:r>
            <a:endParaRPr lang="it-IT" sz="1600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2B68F28-EA72-66C6-E343-B1A6D6033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0" b="100000" l="0" r="100000">
                        <a14:foregroundMark x1="37134" y1="6422" x2="37785" y2="3976"/>
                        <a14:foregroundMark x1="33550" y1="17737" x2="35179" y2="12844"/>
                        <a14:foregroundMark x1="47231" y1="15902" x2="46906" y2="21101"/>
                        <a14:backgroundMark x1="39414" y1="9174" x2="39414" y2="20489"/>
                        <a14:backgroundMark x1="39739" y1="7951" x2="42020" y2="13150"/>
                        <a14:backgroundMark x1="38762" y1="6728" x2="40717" y2="10092"/>
                        <a14:backgroundMark x1="39414" y1="7339" x2="39414" y2="7339"/>
                        <a14:backgroundMark x1="39088" y1="6422" x2="39088" y2="8257"/>
                        <a14:backgroundMark x1="39414" y1="6422" x2="40391" y2="8257"/>
                        <a14:backgroundMark x1="44625" y1="11927" x2="44625" y2="15902"/>
                        <a14:backgroundMark x1="40391" y1="6422" x2="38762" y2="6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8261" y="1843390"/>
            <a:ext cx="611361" cy="6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B82DB4E-322D-090D-A1B3-33E2AAC3A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0" b="100000" l="0" r="100000">
                        <a14:foregroundMark x1="37134" y1="6422" x2="37785" y2="3976"/>
                        <a14:foregroundMark x1="33550" y1="17737" x2="35179" y2="12844"/>
                        <a14:foregroundMark x1="47231" y1="15902" x2="46906" y2="21101"/>
                        <a14:backgroundMark x1="39414" y1="9174" x2="39414" y2="20489"/>
                        <a14:backgroundMark x1="39739" y1="7951" x2="42020" y2="13150"/>
                        <a14:backgroundMark x1="38762" y1="6728" x2="40717" y2="10092"/>
                        <a14:backgroundMark x1="39414" y1="7339" x2="39414" y2="7339"/>
                        <a14:backgroundMark x1="39088" y1="6422" x2="39088" y2="8257"/>
                        <a14:backgroundMark x1="39414" y1="6422" x2="40391" y2="8257"/>
                        <a14:backgroundMark x1="44625" y1="11927" x2="44625" y2="15902"/>
                        <a14:backgroundMark x1="40391" y1="6422" x2="38762" y2="6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2913" y="1892202"/>
            <a:ext cx="611361" cy="6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E494620-C10C-D9CA-052A-36955724A8C1}"/>
              </a:ext>
            </a:extLst>
          </p:cNvPr>
          <p:cNvSpPr txBox="1"/>
          <p:nvPr/>
        </p:nvSpPr>
        <p:spPr>
          <a:xfrm rot="3366673">
            <a:off x="632574" y="3873442"/>
            <a:ext cx="2930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  <a:ea typeface="Times New Roman" panose="02020603050405020304" pitchFamily="18" charset="0"/>
              </a:rPr>
              <a:t>Collaborative Planning </a:t>
            </a:r>
          </a:p>
          <a:p>
            <a:r>
              <a:rPr lang="en-US" sz="1600" dirty="0">
                <a:effectLst/>
                <a:ea typeface="Times New Roman" panose="02020603050405020304" pitchFamily="18" charset="0"/>
              </a:rPr>
              <a:t>(Healey 1997)</a:t>
            </a:r>
            <a:endParaRPr lang="it-IT" sz="16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87EDA9F-267B-8931-9E69-B6B4F9E47284}"/>
              </a:ext>
            </a:extLst>
          </p:cNvPr>
          <p:cNvSpPr txBox="1"/>
          <p:nvPr/>
        </p:nvSpPr>
        <p:spPr>
          <a:xfrm rot="3367389">
            <a:off x="5707721" y="4121959"/>
            <a:ext cx="42418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ea typeface="Times New Roman" panose="02020603050405020304" pitchFamily="18" charset="0"/>
              </a:rPr>
              <a:t>Resistance and economic self-organization </a:t>
            </a:r>
          </a:p>
          <a:p>
            <a:r>
              <a:rPr lang="en-US" sz="1600" dirty="0">
                <a:effectLst/>
                <a:ea typeface="Times New Roman" panose="02020603050405020304" pitchFamily="18" charset="0"/>
              </a:rPr>
              <a:t>(origins of CDCs and CLTs, Gibson-Graham, etc.) </a:t>
            </a:r>
            <a:endParaRPr lang="it-IT" sz="1600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A6CE71A1-24AB-A357-74E8-4B8475A4F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0" b="100000" l="0" r="100000">
                        <a14:foregroundMark x1="37134" y1="6422" x2="37785" y2="3976"/>
                        <a14:foregroundMark x1="33550" y1="17737" x2="35179" y2="12844"/>
                        <a14:foregroundMark x1="47231" y1="15902" x2="46906" y2="21101"/>
                        <a14:backgroundMark x1="39414" y1="9174" x2="39414" y2="20489"/>
                        <a14:backgroundMark x1="39739" y1="7951" x2="42020" y2="13150"/>
                        <a14:backgroundMark x1="38762" y1="6728" x2="40717" y2="10092"/>
                        <a14:backgroundMark x1="39414" y1="7339" x2="39414" y2="7339"/>
                        <a14:backgroundMark x1="39088" y1="6422" x2="39088" y2="8257"/>
                        <a14:backgroundMark x1="39414" y1="6422" x2="40391" y2="8257"/>
                        <a14:backgroundMark x1="44625" y1="11927" x2="44625" y2="15902"/>
                        <a14:backgroundMark x1="40391" y1="6422" x2="38762" y2="6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3238" y="1858109"/>
            <a:ext cx="611361" cy="6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4960B2D5-C0FA-9A0B-D3F5-92EF20BFB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0" b="100000" l="0" r="100000">
                        <a14:foregroundMark x1="37134" y1="6422" x2="37785" y2="3976"/>
                        <a14:foregroundMark x1="33550" y1="17737" x2="35179" y2="12844"/>
                        <a14:foregroundMark x1="47231" y1="15902" x2="46906" y2="21101"/>
                        <a14:backgroundMark x1="39414" y1="9174" x2="39414" y2="20489"/>
                        <a14:backgroundMark x1="39739" y1="7951" x2="42020" y2="13150"/>
                        <a14:backgroundMark x1="38762" y1="6728" x2="40717" y2="10092"/>
                        <a14:backgroundMark x1="39414" y1="7339" x2="39414" y2="7339"/>
                        <a14:backgroundMark x1="39088" y1="6422" x2="39088" y2="8257"/>
                        <a14:backgroundMark x1="39414" y1="6422" x2="40391" y2="8257"/>
                        <a14:backgroundMark x1="44625" y1="11927" x2="44625" y2="15902"/>
                        <a14:backgroundMark x1="40391" y1="6422" x2="38762" y2="6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1890" y="1904291"/>
            <a:ext cx="611361" cy="6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BCCA71B4-BDD8-78EA-49FB-C90998CAF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0" b="100000" l="0" r="100000">
                        <a14:foregroundMark x1="37134" y1="6422" x2="37785" y2="3976"/>
                        <a14:foregroundMark x1="33550" y1="17737" x2="35179" y2="12844"/>
                        <a14:foregroundMark x1="47231" y1="15902" x2="46906" y2="21101"/>
                        <a14:backgroundMark x1="39414" y1="9174" x2="39414" y2="20489"/>
                        <a14:backgroundMark x1="39739" y1="7951" x2="42020" y2="13150"/>
                        <a14:backgroundMark x1="38762" y1="6728" x2="40717" y2="10092"/>
                        <a14:backgroundMark x1="39414" y1="7339" x2="39414" y2="7339"/>
                        <a14:backgroundMark x1="39088" y1="6422" x2="39088" y2="8257"/>
                        <a14:backgroundMark x1="39414" y1="6422" x2="40391" y2="8257"/>
                        <a14:backgroundMark x1="44625" y1="11927" x2="44625" y2="15902"/>
                        <a14:backgroundMark x1="40391" y1="6422" x2="38762" y2="6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320" y="2242494"/>
            <a:ext cx="611361" cy="6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po 31">
            <a:extLst>
              <a:ext uri="{FF2B5EF4-FFF2-40B4-BE49-F238E27FC236}">
                <a16:creationId xmlns:a16="http://schemas.microsoft.com/office/drawing/2014/main" id="{6AD55FAF-5C3C-FC7E-64B8-915E4078507D}"/>
              </a:ext>
            </a:extLst>
          </p:cNvPr>
          <p:cNvGrpSpPr/>
          <p:nvPr/>
        </p:nvGrpSpPr>
        <p:grpSpPr>
          <a:xfrm>
            <a:off x="199697" y="1198179"/>
            <a:ext cx="8245651" cy="567559"/>
            <a:chOff x="199697" y="1198179"/>
            <a:chExt cx="8245651" cy="567559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0344090-C2A1-E7DB-B8E4-8A5F7AB2BA4F}"/>
                </a:ext>
              </a:extLst>
            </p:cNvPr>
            <p:cNvSpPr/>
            <p:nvPr/>
          </p:nvSpPr>
          <p:spPr>
            <a:xfrm>
              <a:off x="199697" y="1198179"/>
              <a:ext cx="8160532" cy="567559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25000">
                  <a:srgbClr val="00B050"/>
                </a:gs>
                <a:gs pos="77000">
                  <a:srgbClr val="FFC000"/>
                </a:gs>
                <a:gs pos="53000">
                  <a:srgbClr val="FFFF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7A44DDAE-459F-0352-CDA7-79D567701B7D}"/>
                </a:ext>
              </a:extLst>
            </p:cNvPr>
            <p:cNvSpPr txBox="1"/>
            <p:nvPr/>
          </p:nvSpPr>
          <p:spPr>
            <a:xfrm>
              <a:off x="222685" y="1350258"/>
              <a:ext cx="1272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dialogue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9902961F-D2A4-8953-E8A6-34E72FAA642F}"/>
                </a:ext>
              </a:extLst>
            </p:cNvPr>
            <p:cNvSpPr txBox="1"/>
            <p:nvPr/>
          </p:nvSpPr>
          <p:spPr>
            <a:xfrm>
              <a:off x="3538401" y="1322133"/>
              <a:ext cx="1272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Conflict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E99D0376-D483-D6F4-6FCA-C68F7AA648DB}"/>
                </a:ext>
              </a:extLst>
            </p:cNvPr>
            <p:cNvSpPr txBox="1"/>
            <p:nvPr/>
          </p:nvSpPr>
          <p:spPr>
            <a:xfrm>
              <a:off x="7172787" y="1299038"/>
              <a:ext cx="1272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Autonomy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4051DD45-6E6D-F24E-8485-5CAB697B35F3}"/>
                </a:ext>
              </a:extLst>
            </p:cNvPr>
            <p:cNvSpPr txBox="1"/>
            <p:nvPr/>
          </p:nvSpPr>
          <p:spPr>
            <a:xfrm>
              <a:off x="5612431" y="1299038"/>
              <a:ext cx="1272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Resistance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BBE7BED0-5B04-E80B-3335-38C963EB2A57}"/>
                </a:ext>
              </a:extLst>
            </p:cNvPr>
            <p:cNvSpPr txBox="1"/>
            <p:nvPr/>
          </p:nvSpPr>
          <p:spPr>
            <a:xfrm>
              <a:off x="1874492" y="1328065"/>
              <a:ext cx="127256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Collaboration</a:t>
              </a:r>
              <a:endParaRPr lang="en-US" sz="1400" dirty="0"/>
            </a:p>
          </p:txBody>
        </p: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412433D-D876-5D39-AEB2-C0B2341E0C2B}"/>
              </a:ext>
            </a:extLst>
          </p:cNvPr>
          <p:cNvSpPr txBox="1"/>
          <p:nvPr/>
        </p:nvSpPr>
        <p:spPr>
          <a:xfrm>
            <a:off x="3147053" y="94593"/>
            <a:ext cx="34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RELATIONSHIP?</a:t>
            </a:r>
          </a:p>
        </p:txBody>
      </p:sp>
    </p:spTree>
    <p:extLst>
      <p:ext uri="{BB962C8B-B14F-4D97-AF65-F5344CB8AC3E}">
        <p14:creationId xmlns:p14="http://schemas.microsoft.com/office/powerpoint/2010/main" val="125794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A30A9-5A36-7D55-3A60-3F6C24413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49E8A4-822E-20B4-9D98-FACA710F4E1D}"/>
              </a:ext>
            </a:extLst>
          </p:cNvPr>
          <p:cNvSpPr txBox="1"/>
          <p:nvPr/>
        </p:nvSpPr>
        <p:spPr>
          <a:xfrm>
            <a:off x="7103867" y="425668"/>
            <a:ext cx="15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CIVIL SOCIETY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D743E16E-4688-08CC-DA1F-0952BB616659}"/>
              </a:ext>
            </a:extLst>
          </p:cNvPr>
          <p:cNvCxnSpPr>
            <a:cxnSpLocks/>
            <a:stCxn id="2" idx="1"/>
            <a:endCxn id="5" idx="3"/>
          </p:cNvCxnSpPr>
          <p:nvPr/>
        </p:nvCxnSpPr>
        <p:spPr>
          <a:xfrm flipH="1">
            <a:off x="2769475" y="610334"/>
            <a:ext cx="433439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704CDC-0851-B12A-A5F0-B02F62E76E49}"/>
              </a:ext>
            </a:extLst>
          </p:cNvPr>
          <p:cNvSpPr txBox="1"/>
          <p:nvPr/>
        </p:nvSpPr>
        <p:spPr>
          <a:xfrm>
            <a:off x="472589" y="425668"/>
            <a:ext cx="229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PUBLIC AUTHORITIES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6735946-A5A1-AD39-39D3-BA3EE9AA295F}"/>
              </a:ext>
            </a:extLst>
          </p:cNvPr>
          <p:cNvSpPr txBox="1"/>
          <p:nvPr/>
        </p:nvSpPr>
        <p:spPr>
          <a:xfrm>
            <a:off x="3147053" y="94593"/>
            <a:ext cx="34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RELATIONSHIP?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2365B3C-3C61-1741-E62C-231B11C6D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3" b="96000" l="524" r="98953">
                        <a14:foregroundMark x1="54450" y1="8235" x2="63613" y2="3529"/>
                        <a14:foregroundMark x1="63613" y1="3529" x2="73560" y2="1882"/>
                        <a14:foregroundMark x1="73560" y1="1882" x2="83508" y2="3765"/>
                        <a14:foregroundMark x1="83508" y1="3765" x2="92408" y2="8471"/>
                        <a14:foregroundMark x1="92408" y1="8471" x2="98953" y2="20471"/>
                        <a14:foregroundMark x1="6021" y1="96000" x2="15445" y2="85882"/>
                        <a14:foregroundMark x1="58377" y1="4941" x2="79581" y2="1647"/>
                        <a14:foregroundMark x1="79581" y1="1647" x2="88482" y2="6588"/>
                        <a14:foregroundMark x1="88482" y1="6588" x2="89005" y2="7529"/>
                        <a14:foregroundMark x1="62827" y1="3765" x2="73298" y2="2588"/>
                        <a14:foregroundMark x1="73298" y1="2588" x2="81937" y2="3059"/>
                        <a14:foregroundMark x1="524" y1="94588" x2="6021" y2="9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600" y="-835791"/>
            <a:ext cx="48514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EAC9E1-AD95-BBA2-C3AE-0BC217EF79E5}"/>
              </a:ext>
            </a:extLst>
          </p:cNvPr>
          <p:cNvSpPr txBox="1"/>
          <p:nvPr/>
        </p:nvSpPr>
        <p:spPr>
          <a:xfrm>
            <a:off x="6455541" y="283779"/>
            <a:ext cx="26884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CIVIL SOCIETY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964DDE-62F1-8654-0B84-D9F4112BECB7}"/>
              </a:ext>
            </a:extLst>
          </p:cNvPr>
          <p:cNvSpPr txBox="1"/>
          <p:nvPr/>
        </p:nvSpPr>
        <p:spPr>
          <a:xfrm>
            <a:off x="465976" y="1121555"/>
            <a:ext cx="5362154" cy="557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“Recognizing that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civil society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contested territory in both theory and reality is the first step in rescuing a potentially </a:t>
            </a:r>
            <a:b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powerful set of ideas </a:t>
            </a:r>
            <a:b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conceptual </a:t>
            </a:r>
            <a:b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confusion that threatens </a:t>
            </a:r>
            <a:b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submerge them” </a:t>
            </a:r>
            <a:b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(Friedmann 2011)</a:t>
            </a:r>
            <a:endParaRPr lang="it-IT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8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83F48C-6585-9076-208D-DEBC124F22A7}"/>
              </a:ext>
            </a:extLst>
          </p:cNvPr>
          <p:cNvSpPr txBox="1"/>
          <p:nvPr/>
        </p:nvSpPr>
        <p:spPr>
          <a:xfrm>
            <a:off x="702128" y="674637"/>
            <a:ext cx="7739743" cy="442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700"/>
              </a:lnSpc>
              <a:spcAft>
                <a:spcPts val="1800"/>
              </a:spcAft>
            </a:pPr>
            <a:r>
              <a:rPr lang="en-GB" sz="4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</a:t>
            </a:r>
            <a:r>
              <a:rPr lang="en-GB" sz="4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traits of a civic organization </a:t>
            </a:r>
            <a:r>
              <a:rPr lang="en-GB" sz="4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can really ‘</a:t>
            </a:r>
            <a:r>
              <a:rPr lang="en-GB" sz="4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a difference’ </a:t>
            </a:r>
            <a:r>
              <a:rPr lang="en-GB" sz="4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 certain locality (i.e. has a meaningful and positive impact on development trajectories)? </a:t>
            </a:r>
            <a:endParaRPr lang="it-IT" sz="4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3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E7DBC-B16B-EB88-0E19-23B13456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4B0C40-9FD2-BAE5-1448-A8A115F4D59B}"/>
              </a:ext>
            </a:extLst>
          </p:cNvPr>
          <p:cNvSpPr txBox="1"/>
          <p:nvPr/>
        </p:nvSpPr>
        <p:spPr>
          <a:xfrm>
            <a:off x="217714" y="663251"/>
            <a:ext cx="87085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in search for the</a:t>
            </a:r>
          </a:p>
          <a:p>
            <a:pPr algn="ctr"/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INSTITUTING CIVICS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B9BBB8-4805-D92C-A9C7-0654AD5824A9}"/>
              </a:ext>
            </a:extLst>
          </p:cNvPr>
          <p:cNvSpPr txBox="1"/>
          <p:nvPr/>
        </p:nvSpPr>
        <p:spPr>
          <a:xfrm>
            <a:off x="1894116" y="4665302"/>
            <a:ext cx="153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686488-CADE-0536-5D0F-F6DE3A29D18A}"/>
              </a:ext>
            </a:extLst>
          </p:cNvPr>
          <p:cNvSpPr txBox="1"/>
          <p:nvPr/>
        </p:nvSpPr>
        <p:spPr>
          <a:xfrm>
            <a:off x="5366659" y="4665302"/>
            <a:ext cx="153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609AF4F-7446-9553-B962-C03BEF3E3C58}"/>
              </a:ext>
            </a:extLst>
          </p:cNvPr>
          <p:cNvSpPr/>
          <p:nvPr/>
        </p:nvSpPr>
        <p:spPr>
          <a:xfrm>
            <a:off x="1469570" y="4317312"/>
            <a:ext cx="2188029" cy="1219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3E9555FC-99B1-BEB6-15C5-7E891A1E8C90}"/>
              </a:ext>
            </a:extLst>
          </p:cNvPr>
          <p:cNvSpPr/>
          <p:nvPr/>
        </p:nvSpPr>
        <p:spPr>
          <a:xfrm>
            <a:off x="5061855" y="4317312"/>
            <a:ext cx="2188029" cy="1219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d arco 6">
            <a:extLst>
              <a:ext uri="{FF2B5EF4-FFF2-40B4-BE49-F238E27FC236}">
                <a16:creationId xmlns:a16="http://schemas.microsoft.com/office/drawing/2014/main" id="{00960821-3DB2-478B-CD7A-1050BD54BE39}"/>
              </a:ext>
            </a:extLst>
          </p:cNvPr>
          <p:cNvSpPr/>
          <p:nvPr/>
        </p:nvSpPr>
        <p:spPr>
          <a:xfrm>
            <a:off x="3254827" y="3605776"/>
            <a:ext cx="2275115" cy="1578429"/>
          </a:xfrm>
          <a:prstGeom prst="circularArrow">
            <a:avLst>
              <a:gd name="adj1" fmla="val 6451"/>
              <a:gd name="adj2" fmla="val 1142319"/>
              <a:gd name="adj3" fmla="val 20499702"/>
              <a:gd name="adj4" fmla="val 10800000"/>
              <a:gd name="adj5" fmla="val 125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ccia ad arco 7">
            <a:extLst>
              <a:ext uri="{FF2B5EF4-FFF2-40B4-BE49-F238E27FC236}">
                <a16:creationId xmlns:a16="http://schemas.microsoft.com/office/drawing/2014/main" id="{0B16D760-214B-49A6-B4C3-DB91343E3754}"/>
              </a:ext>
            </a:extLst>
          </p:cNvPr>
          <p:cNvSpPr/>
          <p:nvPr/>
        </p:nvSpPr>
        <p:spPr>
          <a:xfrm rot="10800000">
            <a:off x="3254827" y="4774628"/>
            <a:ext cx="2275115" cy="1578429"/>
          </a:xfrm>
          <a:prstGeom prst="circularArrow">
            <a:avLst>
              <a:gd name="adj1" fmla="val 6451"/>
              <a:gd name="adj2" fmla="val 1142319"/>
              <a:gd name="adj3" fmla="val 20499702"/>
              <a:gd name="adj4" fmla="val 10800000"/>
              <a:gd name="adj5" fmla="val 125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42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3627</TotalTime>
  <Words>1260</Words>
  <Application>Microsoft Macintosh PowerPoint</Application>
  <PresentationFormat>Presentazione su schermo (4:3)</PresentationFormat>
  <Paragraphs>188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Open Sans ExtraBold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141</cp:revision>
  <dcterms:created xsi:type="dcterms:W3CDTF">2025-07-06T07:55:24Z</dcterms:created>
  <dcterms:modified xsi:type="dcterms:W3CDTF">2025-07-09T05:46:18Z</dcterms:modified>
</cp:coreProperties>
</file>