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0" r:id="rId4"/>
    <p:sldId id="263" r:id="rId5"/>
    <p:sldId id="270" r:id="rId6"/>
    <p:sldId id="261" r:id="rId7"/>
    <p:sldId id="264" r:id="rId8"/>
    <p:sldId id="265" r:id="rId9"/>
    <p:sldId id="266" r:id="rId10"/>
    <p:sldId id="271" r:id="rId11"/>
    <p:sldId id="268" r:id="rId12"/>
    <p:sldId id="267" r:id="rId13"/>
    <p:sldId id="269" r:id="rId14"/>
    <p:sldId id="25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33"/>
    <a:srgbClr val="5B94B0"/>
    <a:srgbClr val="D20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69545" autoAdjust="0"/>
  </p:normalViewPr>
  <p:slideViewPr>
    <p:cSldViewPr snapToGrid="0">
      <p:cViewPr varScale="1">
        <p:scale>
          <a:sx n="59" d="100"/>
          <a:sy n="59" d="100"/>
        </p:scale>
        <p:origin x="10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03E70-A253-4D9B-9B1C-C1D61E38BEF9}" type="datetimeFigureOut">
              <a:rPr lang="en-GB" smtClean="0"/>
              <a:t>06/07/2025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FC3AC-04B4-455C-95C5-B9B02B4AD615}" type="slidenum">
              <a:rPr lang="en-GB" smtClean="0"/>
              <a:t>‹#›</a:t>
            </a:fld>
            <a:endParaRPr lang="en-GB"/>
          </a:p>
        </p:txBody>
      </p:sp>
    </p:spTree>
    <p:extLst>
      <p:ext uri="{BB962C8B-B14F-4D97-AF65-F5344CB8AC3E}">
        <p14:creationId xmlns:p14="http://schemas.microsoft.com/office/powerpoint/2010/main" val="406664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Iranian hospitality</a:t>
            </a:r>
            <a:endParaRPr lang="en-GB" dirty="0"/>
          </a:p>
        </p:txBody>
      </p:sp>
      <p:sp>
        <p:nvSpPr>
          <p:cNvPr id="4" name="Slide Number Placeholder 3"/>
          <p:cNvSpPr>
            <a:spLocks noGrp="1"/>
          </p:cNvSpPr>
          <p:nvPr>
            <p:ph type="sldNum" sz="quarter" idx="5"/>
          </p:nvPr>
        </p:nvSpPr>
        <p:spPr/>
        <p:txBody>
          <a:bodyPr/>
          <a:lstStyle/>
          <a:p>
            <a:fld id="{955FC3AC-04B4-455C-95C5-B9B02B4AD615}" type="slidenum">
              <a:rPr lang="en-GB" smtClean="0"/>
              <a:t>1</a:t>
            </a:fld>
            <a:endParaRPr lang="en-GB"/>
          </a:p>
        </p:txBody>
      </p:sp>
    </p:spTree>
    <p:extLst>
      <p:ext uri="{BB962C8B-B14F-4D97-AF65-F5344CB8AC3E}">
        <p14:creationId xmlns:p14="http://schemas.microsoft.com/office/powerpoint/2010/main" val="187257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Aesthetic: It is very pleasant on the eye </a:t>
            </a:r>
          </a:p>
          <a:p>
            <a:endParaRPr lang="en-US" b="1" dirty="0"/>
          </a:p>
          <a:p>
            <a:r>
              <a:rPr lang="en-US" b="1" dirty="0"/>
              <a:t>Or you are surrounded by beauty in every aspect, from the furniture chosen to the lighting to the </a:t>
            </a:r>
            <a:r>
              <a:rPr lang="en-US" b="1" dirty="0" err="1"/>
              <a:t>colour</a:t>
            </a:r>
            <a:r>
              <a:rPr lang="en-US" b="1" dirty="0"/>
              <a:t> used, to stained glass  </a:t>
            </a:r>
          </a:p>
          <a:p>
            <a:endParaRPr lang="en-US" b="1" dirty="0"/>
          </a:p>
          <a:p>
            <a:r>
              <a:rPr lang="en-US" b="1" dirty="0"/>
              <a:t>Aesthetic beauty of the place </a:t>
            </a:r>
            <a:endParaRPr lang="en-GB" b="1" dirty="0"/>
          </a:p>
        </p:txBody>
      </p:sp>
      <p:sp>
        <p:nvSpPr>
          <p:cNvPr id="4" name="Slide Number Placeholder 3"/>
          <p:cNvSpPr>
            <a:spLocks noGrp="1"/>
          </p:cNvSpPr>
          <p:nvPr>
            <p:ph type="sldNum" sz="quarter" idx="5"/>
          </p:nvPr>
        </p:nvSpPr>
        <p:spPr/>
        <p:txBody>
          <a:bodyPr/>
          <a:lstStyle/>
          <a:p>
            <a:fld id="{955FC3AC-04B4-455C-95C5-B9B02B4AD615}" type="slidenum">
              <a:rPr lang="en-GB" smtClean="0"/>
              <a:t>11</a:t>
            </a:fld>
            <a:endParaRPr lang="en-GB"/>
          </a:p>
        </p:txBody>
      </p:sp>
    </p:spTree>
    <p:extLst>
      <p:ext uri="{BB962C8B-B14F-4D97-AF65-F5344CB8AC3E}">
        <p14:creationId xmlns:p14="http://schemas.microsoft.com/office/powerpoint/2010/main" val="370119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breaking their fast</a:t>
            </a:r>
          </a:p>
          <a:p>
            <a:endParaRPr lang="en-US" b="1" dirty="0"/>
          </a:p>
          <a:p>
            <a:endParaRPr lang="en-GB" b="1" dirty="0"/>
          </a:p>
        </p:txBody>
      </p:sp>
      <p:sp>
        <p:nvSpPr>
          <p:cNvPr id="4" name="Slide Number Placeholder 3"/>
          <p:cNvSpPr>
            <a:spLocks noGrp="1"/>
          </p:cNvSpPr>
          <p:nvPr>
            <p:ph type="sldNum" sz="quarter" idx="5"/>
          </p:nvPr>
        </p:nvSpPr>
        <p:spPr/>
        <p:txBody>
          <a:bodyPr/>
          <a:lstStyle/>
          <a:p>
            <a:fld id="{955FC3AC-04B4-455C-95C5-B9B02B4AD615}" type="slidenum">
              <a:rPr lang="en-GB" smtClean="0"/>
              <a:t>12</a:t>
            </a:fld>
            <a:endParaRPr lang="en-GB"/>
          </a:p>
        </p:txBody>
      </p:sp>
    </p:spTree>
    <p:extLst>
      <p:ext uri="{BB962C8B-B14F-4D97-AF65-F5344CB8AC3E}">
        <p14:creationId xmlns:p14="http://schemas.microsoft.com/office/powerpoint/2010/main" val="274763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international brands and cooking methods, particularly fast food, have become increasingly prevalent even in small towns worldwide. </a:t>
            </a:r>
            <a:endParaRPr lang="en-GB" dirty="0"/>
          </a:p>
        </p:txBody>
      </p:sp>
      <p:sp>
        <p:nvSpPr>
          <p:cNvPr id="4" name="Slide Number Placeholder 3"/>
          <p:cNvSpPr>
            <a:spLocks noGrp="1"/>
          </p:cNvSpPr>
          <p:nvPr>
            <p:ph type="sldNum" sz="quarter" idx="5"/>
          </p:nvPr>
        </p:nvSpPr>
        <p:spPr/>
        <p:txBody>
          <a:bodyPr/>
          <a:lstStyle/>
          <a:p>
            <a:fld id="{955FC3AC-04B4-455C-95C5-B9B02B4AD615}" type="slidenum">
              <a:rPr lang="en-GB" smtClean="0"/>
              <a:t>2</a:t>
            </a:fld>
            <a:endParaRPr lang="en-GB"/>
          </a:p>
        </p:txBody>
      </p:sp>
    </p:spTree>
    <p:extLst>
      <p:ext uri="{BB962C8B-B14F-4D97-AF65-F5344CB8AC3E}">
        <p14:creationId xmlns:p14="http://schemas.microsoft.com/office/powerpoint/2010/main" val="324345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effectLst/>
                <a:latin typeface="Arial" panose="020B0604020202020204" pitchFamily="34" charset="0"/>
                <a:ea typeface="Times New Roman" panose="02020603050405020304" pitchFamily="18" charset="0"/>
              </a:rPr>
              <a:t>All of the above have come about in the era of 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In terms of tourism, postmodern tourism is another term that warrants specific research.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In this study, the emphasis is on “postmodernism” as a “condition” and its impact on tourism destinations, approaches and the “cultural turn”, as cultural scholars have mentioned and not precisely on “postmodern tourism” as a specific term. </a:t>
            </a:r>
            <a:endParaRPr lang="en-GB" dirty="0"/>
          </a:p>
          <a:p>
            <a:endParaRPr lang="en-GB" dirty="0"/>
          </a:p>
        </p:txBody>
      </p:sp>
      <p:sp>
        <p:nvSpPr>
          <p:cNvPr id="4" name="Slide Number Placeholder 3"/>
          <p:cNvSpPr>
            <a:spLocks noGrp="1"/>
          </p:cNvSpPr>
          <p:nvPr>
            <p:ph type="sldNum" sz="quarter" idx="5"/>
          </p:nvPr>
        </p:nvSpPr>
        <p:spPr/>
        <p:txBody>
          <a:bodyPr/>
          <a:lstStyle/>
          <a:p>
            <a:fld id="{955FC3AC-04B4-455C-95C5-B9B02B4AD615}" type="slidenum">
              <a:rPr lang="en-GB" smtClean="0"/>
              <a:t>3</a:t>
            </a:fld>
            <a:endParaRPr lang="en-GB"/>
          </a:p>
        </p:txBody>
      </p:sp>
    </p:spTree>
    <p:extLst>
      <p:ext uri="{BB962C8B-B14F-4D97-AF65-F5344CB8AC3E}">
        <p14:creationId xmlns:p14="http://schemas.microsoft.com/office/powerpoint/2010/main" val="336629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Arial" panose="020B0604020202020204" pitchFamily="34" charset="0"/>
                <a:ea typeface="Times New Roman" panose="02020603050405020304" pitchFamily="18" charset="0"/>
                <a:cs typeface="Arial" panose="020B0604020202020204" pitchFamily="34" charset="0"/>
              </a:rPr>
              <a:t>We have a term Which has come from these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This is a place that is generally inclusive and open to the public, with no official criteria for exclusive membership. People often select their companions, friends, and acquaintances from those who are socially akin to their class. The finest characteristic of a third place is conversation. Lively, exciting, and engaging talk, accompanied by smiles, winks, handshakes, pats on the back, and various gestures, serves as an initial indicator of the joy of being in a third place. This enthusiasm is maintained and sustained through enjoyable and entertaining conversations. </a:t>
            </a:r>
            <a:endParaRPr lang="en-GB" sz="1800" kern="100" dirty="0">
              <a:effectLst/>
              <a:latin typeface="Aptos" panose="020B0004020202020204" pitchFamily="34" charset="0"/>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5FC3AC-04B4-455C-95C5-B9B02B4AD615}" type="slidenum">
              <a:rPr lang="en-GB" smtClean="0"/>
              <a:t>4</a:t>
            </a:fld>
            <a:endParaRPr lang="en-GB"/>
          </a:p>
        </p:txBody>
      </p:sp>
    </p:spTree>
    <p:extLst>
      <p:ext uri="{BB962C8B-B14F-4D97-AF65-F5344CB8AC3E}">
        <p14:creationId xmlns:p14="http://schemas.microsoft.com/office/powerpoint/2010/main" val="43577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0" dirty="0">
                <a:solidFill>
                  <a:srgbClr val="000000"/>
                </a:solidFill>
                <a:effectLst/>
                <a:latin typeface="Arial" panose="020B0604020202020204" pitchFamily="34" charset="0"/>
                <a:ea typeface="Times New Roman" panose="02020603050405020304" pitchFamily="18" charset="0"/>
              </a:rPr>
              <a:t>This experience is realised when all elements align—from the physical environment to the tastes and aromas, the hosts' behaviour, and the lasting memories formed in that space. That is why every detail matters here: the designs, plates, cutlery—everything, as if one is a guest in a thoughtfully prepared welcoming home </a:t>
            </a:r>
            <a:endParaRPr lang="en-GB" dirty="0"/>
          </a:p>
        </p:txBody>
      </p:sp>
      <p:sp>
        <p:nvSpPr>
          <p:cNvPr id="4" name="Slide Number Placeholder 3"/>
          <p:cNvSpPr>
            <a:spLocks noGrp="1"/>
          </p:cNvSpPr>
          <p:nvPr>
            <p:ph type="sldNum" sz="quarter" idx="5"/>
          </p:nvPr>
        </p:nvSpPr>
        <p:spPr/>
        <p:txBody>
          <a:bodyPr/>
          <a:lstStyle/>
          <a:p>
            <a:fld id="{955FC3AC-04B4-455C-95C5-B9B02B4AD615}" type="slidenum">
              <a:rPr lang="en-GB" smtClean="0"/>
              <a:t>5</a:t>
            </a:fld>
            <a:endParaRPr lang="en-GB"/>
          </a:p>
        </p:txBody>
      </p:sp>
    </p:spTree>
    <p:extLst>
      <p:ext uri="{BB962C8B-B14F-4D97-AF65-F5344CB8AC3E}">
        <p14:creationId xmlns:p14="http://schemas.microsoft.com/office/powerpoint/2010/main" val="364569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we can see the close connection between the new trend in gastronomy &amp; tourism &amp; third place</a:t>
            </a:r>
            <a:endParaRPr lang="en-GB" b="1" dirty="0"/>
          </a:p>
        </p:txBody>
      </p:sp>
      <p:sp>
        <p:nvSpPr>
          <p:cNvPr id="4" name="Slide Number Placeholder 3"/>
          <p:cNvSpPr>
            <a:spLocks noGrp="1"/>
          </p:cNvSpPr>
          <p:nvPr>
            <p:ph type="sldNum" sz="quarter" idx="5"/>
          </p:nvPr>
        </p:nvSpPr>
        <p:spPr/>
        <p:txBody>
          <a:bodyPr/>
          <a:lstStyle/>
          <a:p>
            <a:fld id="{955FC3AC-04B4-455C-95C5-B9B02B4AD615}" type="slidenum">
              <a:rPr lang="en-GB" smtClean="0"/>
              <a:t>6</a:t>
            </a:fld>
            <a:endParaRPr lang="en-GB"/>
          </a:p>
        </p:txBody>
      </p:sp>
    </p:spTree>
    <p:extLst>
      <p:ext uri="{BB962C8B-B14F-4D97-AF65-F5344CB8AC3E}">
        <p14:creationId xmlns:p14="http://schemas.microsoft.com/office/powerpoint/2010/main" val="118186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step </a:t>
            </a:r>
            <a:endParaRPr lang="en-GB" dirty="0"/>
          </a:p>
        </p:txBody>
      </p:sp>
      <p:sp>
        <p:nvSpPr>
          <p:cNvPr id="4" name="Slide Number Placeholder 3"/>
          <p:cNvSpPr>
            <a:spLocks noGrp="1"/>
          </p:cNvSpPr>
          <p:nvPr>
            <p:ph type="sldNum" sz="quarter" idx="5"/>
          </p:nvPr>
        </p:nvSpPr>
        <p:spPr/>
        <p:txBody>
          <a:bodyPr/>
          <a:lstStyle/>
          <a:p>
            <a:fld id="{955FC3AC-04B4-455C-95C5-B9B02B4AD615}" type="slidenum">
              <a:rPr lang="en-GB" smtClean="0"/>
              <a:t>7</a:t>
            </a:fld>
            <a:endParaRPr lang="en-GB"/>
          </a:p>
        </p:txBody>
      </p:sp>
    </p:spTree>
    <p:extLst>
      <p:ext uri="{BB962C8B-B14F-4D97-AF65-F5344CB8AC3E}">
        <p14:creationId xmlns:p14="http://schemas.microsoft.com/office/powerpoint/2010/main" val="253239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of these pictures show how these cafes came about …</a:t>
            </a:r>
          </a:p>
          <a:p>
            <a:endParaRPr lang="en-US" b="1" dirty="0"/>
          </a:p>
          <a:p>
            <a:r>
              <a:rPr lang="en-US" b="1" dirty="0"/>
              <a:t>Here you can see the picture of …</a:t>
            </a:r>
          </a:p>
          <a:p>
            <a:r>
              <a:rPr lang="en-US" b="1" dirty="0"/>
              <a:t>There are just two cafes remaining from the past era , one of the, is Naderi cafe</a:t>
            </a:r>
            <a:endParaRPr lang="en-GB" b="1" dirty="0"/>
          </a:p>
        </p:txBody>
      </p:sp>
      <p:sp>
        <p:nvSpPr>
          <p:cNvPr id="4" name="Slide Number Placeholder 3"/>
          <p:cNvSpPr>
            <a:spLocks noGrp="1"/>
          </p:cNvSpPr>
          <p:nvPr>
            <p:ph type="sldNum" sz="quarter" idx="5"/>
          </p:nvPr>
        </p:nvSpPr>
        <p:spPr/>
        <p:txBody>
          <a:bodyPr/>
          <a:lstStyle/>
          <a:p>
            <a:fld id="{955FC3AC-04B4-455C-95C5-B9B02B4AD615}" type="slidenum">
              <a:rPr lang="en-GB" smtClean="0"/>
              <a:t>8</a:t>
            </a:fld>
            <a:endParaRPr lang="en-GB"/>
          </a:p>
        </p:txBody>
      </p:sp>
    </p:spTree>
    <p:extLst>
      <p:ext uri="{BB962C8B-B14F-4D97-AF65-F5344CB8AC3E}">
        <p14:creationId xmlns:p14="http://schemas.microsoft.com/office/powerpoint/2010/main" val="200559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serve the traditional foods </a:t>
            </a:r>
          </a:p>
          <a:p>
            <a:endParaRPr lang="en-US" dirty="0"/>
          </a:p>
        </p:txBody>
      </p:sp>
      <p:sp>
        <p:nvSpPr>
          <p:cNvPr id="4" name="Slide Number Placeholder 3"/>
          <p:cNvSpPr>
            <a:spLocks noGrp="1"/>
          </p:cNvSpPr>
          <p:nvPr>
            <p:ph type="sldNum" sz="quarter" idx="5"/>
          </p:nvPr>
        </p:nvSpPr>
        <p:spPr/>
        <p:txBody>
          <a:bodyPr/>
          <a:lstStyle/>
          <a:p>
            <a:fld id="{955FC3AC-04B4-455C-95C5-B9B02B4AD615}" type="slidenum">
              <a:rPr lang="en-GB" smtClean="0"/>
              <a:t>9</a:t>
            </a:fld>
            <a:endParaRPr lang="en-GB"/>
          </a:p>
        </p:txBody>
      </p:sp>
    </p:spTree>
    <p:extLst>
      <p:ext uri="{BB962C8B-B14F-4D97-AF65-F5344CB8AC3E}">
        <p14:creationId xmlns:p14="http://schemas.microsoft.com/office/powerpoint/2010/main" val="355417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FF0DF-5E93-BB8C-E348-4D8C9BDE238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96A9413-0E7A-1932-5471-409A35479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C0A9716-1DD6-74FB-9BA9-1EE0A5824D8A}"/>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5" name="Alt Bilgi Yer Tutucusu 4">
            <a:extLst>
              <a:ext uri="{FF2B5EF4-FFF2-40B4-BE49-F238E27FC236}">
                <a16:creationId xmlns:a16="http://schemas.microsoft.com/office/drawing/2014/main" id="{C89C73D7-8BB4-8212-EFBD-FA7F96CE167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2E7757A-2C7D-51EC-2A79-28F9604173A7}"/>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173799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F94C2-A534-7B25-36D8-C0D0011FE47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6FBF3D1-2D17-032E-40C0-4B2B3B4573C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A7889DB-6ABE-016F-7701-BC9629A3BC48}"/>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5" name="Alt Bilgi Yer Tutucusu 4">
            <a:extLst>
              <a:ext uri="{FF2B5EF4-FFF2-40B4-BE49-F238E27FC236}">
                <a16:creationId xmlns:a16="http://schemas.microsoft.com/office/drawing/2014/main" id="{B6A22F28-29FB-DFD2-82CA-5E2061FDC7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7B86B8B-F121-9771-9427-BE8CB1AFFCCC}"/>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291056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834170E-9B2F-ED61-C45A-6C6BC33D953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59B0246-8D4D-B7AD-9831-FD9F865FB10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74ECFE-CB82-CB56-F15E-D9D317372114}"/>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5" name="Alt Bilgi Yer Tutucusu 4">
            <a:extLst>
              <a:ext uri="{FF2B5EF4-FFF2-40B4-BE49-F238E27FC236}">
                <a16:creationId xmlns:a16="http://schemas.microsoft.com/office/drawing/2014/main" id="{A479F35A-7D33-8CB5-7050-793731F313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28290AB-FD5C-6AE6-68AA-0E55B05E4716}"/>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381321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FE3E52-6E8E-5031-D054-5A7F27DE442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333F817-489A-5617-15E3-4A20DF3EE26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0B8ADF2-3F7D-103F-30D0-46E770033967}"/>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5" name="Alt Bilgi Yer Tutucusu 4">
            <a:extLst>
              <a:ext uri="{FF2B5EF4-FFF2-40B4-BE49-F238E27FC236}">
                <a16:creationId xmlns:a16="http://schemas.microsoft.com/office/drawing/2014/main" id="{F6D51B84-756D-70FF-DC7E-5B40AD0EC02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3E88BB-518B-241F-6F50-05123748FC7A}"/>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216495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4ACADF-17C7-4060-D1F4-8D7D6FCD08A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B3EE07D-6C53-2D01-9836-E86C1061CC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4809BD3-B79A-3C47-4D87-73C4A433FF02}"/>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5" name="Alt Bilgi Yer Tutucusu 4">
            <a:extLst>
              <a:ext uri="{FF2B5EF4-FFF2-40B4-BE49-F238E27FC236}">
                <a16:creationId xmlns:a16="http://schemas.microsoft.com/office/drawing/2014/main" id="{723FC46B-1155-2FDD-2A35-BF544C5CEDC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378D608-D052-9862-B819-F7ED2E339602}"/>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215203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262869-BEC7-3488-2E5F-B94EAE17E50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3015720-F5DB-86CA-5558-68462D74DE5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318C611-3745-F33F-DB5B-BF3EA89F764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1362306-F119-370F-430A-2E9BC4EDC290}"/>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6" name="Alt Bilgi Yer Tutucusu 5">
            <a:extLst>
              <a:ext uri="{FF2B5EF4-FFF2-40B4-BE49-F238E27FC236}">
                <a16:creationId xmlns:a16="http://schemas.microsoft.com/office/drawing/2014/main" id="{FC49CF5F-4961-0FCF-3AFD-288F166BDEA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423F2D2-A769-3B17-6F0E-F32EBA3F2C86}"/>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159136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578315-6A90-8D2F-3D50-4FA9B765C42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7092896-C281-ECA0-3243-92B64343A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F68800-AFAC-39F3-908E-0E8B91CA544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018581-4AAA-CD97-DFF1-83A8BB4DED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FD24D0C-C852-5A69-258A-7B2A749B5BC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473E908-2EF0-FEBD-E77F-35BA143CB3A4}"/>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8" name="Alt Bilgi Yer Tutucusu 7">
            <a:extLst>
              <a:ext uri="{FF2B5EF4-FFF2-40B4-BE49-F238E27FC236}">
                <a16:creationId xmlns:a16="http://schemas.microsoft.com/office/drawing/2014/main" id="{308EAF8A-F7B0-2BDD-4F89-660E8B0AA1A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D2E32E3-8894-715E-FFDA-63EF2DC53EA8}"/>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303217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1EC121-931A-9A67-BE9C-0B26FE6C6B5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0E8124C-C5F5-A4E0-E2AA-F0EF135BF865}"/>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4" name="Alt Bilgi Yer Tutucusu 3">
            <a:extLst>
              <a:ext uri="{FF2B5EF4-FFF2-40B4-BE49-F238E27FC236}">
                <a16:creationId xmlns:a16="http://schemas.microsoft.com/office/drawing/2014/main" id="{A41230DD-8A6B-908D-B33E-929B0D104C7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BA67776-0C20-150A-B5C4-576FBB90BB6F}"/>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59999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24CA195-A5A0-56D5-F39D-EDD8CF9BDF05}"/>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3" name="Alt Bilgi Yer Tutucusu 2">
            <a:extLst>
              <a:ext uri="{FF2B5EF4-FFF2-40B4-BE49-F238E27FC236}">
                <a16:creationId xmlns:a16="http://schemas.microsoft.com/office/drawing/2014/main" id="{109812B9-DDD3-39C7-475B-6A23F599924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E434057-B610-4D9B-35F3-7EB32D621C9A}"/>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199290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5C950D-3CBE-BA9D-02A5-367346ED658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9947FC5-3BC7-2B39-EDC6-52653B2989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7A30D39-BF4C-4FB3-AD47-0B6476209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B5886F0-BE2E-7196-64F3-A7E7297EB13D}"/>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6" name="Alt Bilgi Yer Tutucusu 5">
            <a:extLst>
              <a:ext uri="{FF2B5EF4-FFF2-40B4-BE49-F238E27FC236}">
                <a16:creationId xmlns:a16="http://schemas.microsoft.com/office/drawing/2014/main" id="{072EFA49-EF60-0784-1632-64FE577F2A3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3095F1F-8B4E-9169-4EE6-44F2B6FBEE0B}"/>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34733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75FF5A-2137-E980-EA23-1FEC0DEEE91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CD87FAE-55FF-507F-CE75-245D725BD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996E62E-DDCA-0CCC-4832-592F260A1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C16B328-42FE-1B1D-EC13-13E2D9E909A8}"/>
              </a:ext>
            </a:extLst>
          </p:cNvPr>
          <p:cNvSpPr>
            <a:spLocks noGrp="1"/>
          </p:cNvSpPr>
          <p:nvPr>
            <p:ph type="dt" sz="half" idx="10"/>
          </p:nvPr>
        </p:nvSpPr>
        <p:spPr/>
        <p:txBody>
          <a:bodyPr/>
          <a:lstStyle/>
          <a:p>
            <a:fld id="{516F426E-D1B3-C04F-87FE-14721FD9FC5B}" type="datetimeFigureOut">
              <a:rPr lang="tr-TR" smtClean="0"/>
              <a:t>6.07.2025</a:t>
            </a:fld>
            <a:endParaRPr lang="tr-TR"/>
          </a:p>
        </p:txBody>
      </p:sp>
      <p:sp>
        <p:nvSpPr>
          <p:cNvPr id="6" name="Alt Bilgi Yer Tutucusu 5">
            <a:extLst>
              <a:ext uri="{FF2B5EF4-FFF2-40B4-BE49-F238E27FC236}">
                <a16:creationId xmlns:a16="http://schemas.microsoft.com/office/drawing/2014/main" id="{677D983B-C6D2-1560-3174-AB3D5D13E8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287A03B-B008-C99A-0176-86A9C01FC8F5}"/>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29125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35936E4-61ED-F914-35C5-276C137AB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32DDC67-0CEC-94F5-82A1-3D6461AF9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B3D7DD-C749-8F6A-24C8-82581AFA8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F426E-D1B3-C04F-87FE-14721FD9FC5B}" type="datetimeFigureOut">
              <a:rPr lang="tr-TR" smtClean="0"/>
              <a:t>6.07.2025</a:t>
            </a:fld>
            <a:endParaRPr lang="tr-TR"/>
          </a:p>
        </p:txBody>
      </p:sp>
      <p:sp>
        <p:nvSpPr>
          <p:cNvPr id="5" name="Alt Bilgi Yer Tutucusu 4">
            <a:extLst>
              <a:ext uri="{FF2B5EF4-FFF2-40B4-BE49-F238E27FC236}">
                <a16:creationId xmlns:a16="http://schemas.microsoft.com/office/drawing/2014/main" id="{DFA3E388-E655-9B56-F814-5390B6D57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7EACFFE-C203-113C-9C1B-CBC6F1DC5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2876A-0405-DE4E-8F57-B35FA1FF5C8B}" type="slidenum">
              <a:rPr lang="tr-TR" smtClean="0"/>
              <a:t>‹#›</a:t>
            </a:fld>
            <a:endParaRPr lang="tr-TR"/>
          </a:p>
        </p:txBody>
      </p:sp>
    </p:spTree>
    <p:extLst>
      <p:ext uri="{BB962C8B-B14F-4D97-AF65-F5344CB8AC3E}">
        <p14:creationId xmlns:p14="http://schemas.microsoft.com/office/powerpoint/2010/main" val="58670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yamkhiabani86@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jp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C496F7C-EDD8-EA1E-AE81-60336DC5244C}"/>
              </a:ext>
            </a:extLst>
          </p:cNvPr>
          <p:cNvPicPr>
            <a:picLocks noChangeAspect="1"/>
          </p:cNvPicPr>
          <p:nvPr/>
        </p:nvPicPr>
        <p:blipFill>
          <a:blip r:embed="rId3"/>
          <a:stretch>
            <a:fillRect/>
          </a:stretch>
        </p:blipFill>
        <p:spPr>
          <a:xfrm>
            <a:off x="203200" y="304800"/>
            <a:ext cx="4043680" cy="1600840"/>
          </a:xfrm>
          <a:prstGeom prst="rect">
            <a:avLst/>
          </a:prstGeom>
        </p:spPr>
      </p:pic>
      <p:sp>
        <p:nvSpPr>
          <p:cNvPr id="11" name="Apakšvirsraksts 2">
            <a:extLst>
              <a:ext uri="{FF2B5EF4-FFF2-40B4-BE49-F238E27FC236}">
                <a16:creationId xmlns:a16="http://schemas.microsoft.com/office/drawing/2014/main" id="{3635D51F-1FE4-46AF-3F37-7BEEE6454CBB}"/>
              </a:ext>
            </a:extLst>
          </p:cNvPr>
          <p:cNvSpPr txBox="1">
            <a:spLocks noGrp="1"/>
          </p:cNvSpPr>
          <p:nvPr>
            <p:ph type="subTitle" sz="quarter" idx="1"/>
          </p:nvPr>
        </p:nvSpPr>
        <p:spPr>
          <a:xfrm>
            <a:off x="492612" y="2425723"/>
            <a:ext cx="11024197" cy="3611496"/>
          </a:xfrm>
          <a:prstGeom prst="rect">
            <a:avLst/>
          </a:prstGeom>
        </p:spPr>
        <p:txBody>
          <a:bodyPr/>
          <a:lstStyle>
            <a:lvl1pPr algn="l">
              <a:defRPr sz="2800">
                <a:solidFill>
                  <a:srgbClr val="FFFFFF"/>
                </a:solidFill>
                <a:latin typeface="Arial"/>
                <a:ea typeface="Arial"/>
                <a:cs typeface="Arial"/>
                <a:sym typeface="Arial"/>
              </a:defRPr>
            </a:lvl1pPr>
          </a:lstStyle>
          <a:p>
            <a:pPr algn="ctr"/>
            <a:r>
              <a:rPr lang="en-GB" b="1" dirty="0">
                <a:solidFill>
                  <a:srgbClr val="000F33"/>
                </a:solidFill>
                <a:latin typeface="Aptos" panose="020B0004020202020204" pitchFamily="34" charset="0"/>
              </a:rPr>
              <a:t>Exploring the genuine flavours of Tehran's cafes: a postmodern destination for tourism</a:t>
            </a:r>
          </a:p>
          <a:p>
            <a:pPr algn="ctr"/>
            <a:endParaRPr lang="en-GB" dirty="0">
              <a:solidFill>
                <a:srgbClr val="000F33"/>
              </a:solidFill>
              <a:latin typeface="Aptos" panose="020B0004020202020204" pitchFamily="34" charset="0"/>
            </a:endParaRPr>
          </a:p>
          <a:p>
            <a:pPr algn="ctr">
              <a:lnSpc>
                <a:spcPct val="115000"/>
              </a:lnSpc>
              <a:buNone/>
            </a:pPr>
            <a:r>
              <a:rPr lang="en-GB" sz="1800" b="1" dirty="0">
                <a:solidFill>
                  <a:srgbClr val="000000"/>
                </a:solidFill>
                <a:effectLst/>
                <a:uFill>
                  <a:solidFill>
                    <a:srgbClr val="000000"/>
                  </a:solidFill>
                </a:uFill>
                <a:latin typeface="Arial" panose="020B0604020202020204" pitchFamily="34" charset="0"/>
                <a:ea typeface="Garamond" panose="02020404030301010803" pitchFamily="18" charset="0"/>
                <a:cs typeface="Garamond" panose="02020404030301010803" pitchFamily="18" charset="0"/>
              </a:rPr>
              <a:t>Maryam Farash Khiabani</a:t>
            </a:r>
            <a:endParaRPr lang="en-GB" sz="1800" b="1" dirty="0">
              <a:solidFill>
                <a:srgbClr val="000000"/>
              </a:solidFill>
              <a:effectLst/>
              <a:uFill>
                <a:solidFill>
                  <a:srgbClr val="000000"/>
                </a:solidFill>
              </a:uFill>
              <a:latin typeface="Garamond" panose="02020404030301010803" pitchFamily="18" charset="0"/>
              <a:ea typeface="Garamond" panose="02020404030301010803" pitchFamily="18" charset="0"/>
              <a:cs typeface="Garamond" panose="02020404030301010803" pitchFamily="18" charset="0"/>
            </a:endParaRPr>
          </a:p>
          <a:p>
            <a:pPr algn="ctr">
              <a:lnSpc>
                <a:spcPct val="115000"/>
              </a:lnSpc>
              <a:buNone/>
            </a:pPr>
            <a:r>
              <a:rPr lang="fr-FR"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rPr>
              <a:t>PhD. In </a:t>
            </a:r>
            <a:r>
              <a:rPr lang="fr-FR" sz="1800" dirty="0" err="1">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rPr>
              <a:t>Urbanism</a:t>
            </a:r>
            <a:r>
              <a:rPr lang="fr-FR"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rPr>
              <a:t>, </a:t>
            </a:r>
            <a:r>
              <a:rPr lang="fr-FR" sz="1800" dirty="0" err="1">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rPr>
              <a:t>University</a:t>
            </a:r>
            <a:r>
              <a:rPr lang="fr-FR"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rPr>
              <a:t> of Art, Tehran, Iran</a:t>
            </a:r>
            <a:endParaRPr lang="en-GB" sz="1800" dirty="0">
              <a:solidFill>
                <a:srgbClr val="000000"/>
              </a:solidFill>
              <a:effectLst/>
              <a:uFill>
                <a:solidFill>
                  <a:srgbClr val="000000"/>
                </a:solidFill>
              </a:uFill>
              <a:latin typeface="Garamond" panose="02020404030301010803" pitchFamily="18" charset="0"/>
              <a:ea typeface="Arial Unicode MS" panose="020B0604020202020204" pitchFamily="34" charset="-128"/>
              <a:cs typeface="Arial Unicode MS" panose="020B0604020202020204" pitchFamily="34" charset="-128"/>
            </a:endParaRPr>
          </a:p>
          <a:p>
            <a:pPr algn="ctr">
              <a:lnSpc>
                <a:spcPct val="115000"/>
              </a:lnSpc>
              <a:buNone/>
            </a:pPr>
            <a:r>
              <a:rPr lang="it-IT" sz="1400" u="sng"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hlinkClick r:id="rId4"/>
              </a:rPr>
              <a:t>Maryamkhiabani86</a:t>
            </a:r>
            <a:r>
              <a:rPr lang="en-US" sz="1400" u="sng"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hlinkClick r:id="rId4"/>
              </a:rPr>
              <a:t>@gmail.com</a:t>
            </a:r>
            <a:endParaRPr lang="en-GB" sz="1400" dirty="0">
              <a:solidFill>
                <a:srgbClr val="000000"/>
              </a:solidFill>
              <a:effectLst/>
              <a:uFill>
                <a:solidFill>
                  <a:srgbClr val="000000"/>
                </a:solidFill>
              </a:uFill>
              <a:latin typeface="Garamond" panose="02020404030301010803" pitchFamily="18" charset="0"/>
              <a:ea typeface="Arial Unicode MS" panose="020B0604020202020204" pitchFamily="34" charset="-128"/>
              <a:cs typeface="Arial Unicode MS" panose="020B0604020202020204" pitchFamily="34" charset="-128"/>
            </a:endParaRPr>
          </a:p>
          <a:p>
            <a:pPr algn="ctr">
              <a:lnSpc>
                <a:spcPct val="115000"/>
              </a:lnSpc>
            </a:pPr>
            <a:r>
              <a:rPr lang="en-US" sz="18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rPr>
              <a:t> </a:t>
            </a:r>
            <a:endParaRPr lang="en-GB" sz="1800" dirty="0">
              <a:solidFill>
                <a:srgbClr val="000000"/>
              </a:solidFill>
              <a:effectLst/>
              <a:uFill>
                <a:solidFill>
                  <a:srgbClr val="000000"/>
                </a:solidFill>
              </a:uFill>
              <a:latin typeface="Garamond" panose="02020404030301010803" pitchFamily="18" charset="0"/>
              <a:ea typeface="Arial Unicode MS" panose="020B0604020202020204" pitchFamily="34" charset="-128"/>
              <a:cs typeface="Arial Unicode MS" panose="020B0604020202020204" pitchFamily="34" charset="-128"/>
            </a:endParaRPr>
          </a:p>
          <a:p>
            <a:pPr algn="ctr"/>
            <a:endParaRPr lang="en-GB" dirty="0">
              <a:solidFill>
                <a:srgbClr val="000F33"/>
              </a:solidFill>
              <a:latin typeface="Aptos" panose="020B0004020202020204" pitchFamily="34" charset="0"/>
            </a:endParaRPr>
          </a:p>
        </p:txBody>
      </p:sp>
      <p:sp>
        <p:nvSpPr>
          <p:cNvPr id="7" name="Dikdörtgen 6">
            <a:extLst>
              <a:ext uri="{FF2B5EF4-FFF2-40B4-BE49-F238E27FC236}">
                <a16:creationId xmlns:a16="http://schemas.microsoft.com/office/drawing/2014/main" id="{8678251B-3227-E337-B6DE-C3D40DEA4660}"/>
              </a:ext>
            </a:extLst>
          </p:cNvPr>
          <p:cNvSpPr/>
          <p:nvPr/>
        </p:nvSpPr>
        <p:spPr>
          <a:xfrm flipV="1">
            <a:off x="1446834" y="1484452"/>
            <a:ext cx="10745165"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36607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E942E-6B45-7A82-BBC2-6D22CB3C3BE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399E2E1-C508-05A5-D037-6F623DDC7A42}"/>
              </a:ext>
            </a:extLst>
          </p:cNvPr>
          <p:cNvSpPr/>
          <p:nvPr/>
        </p:nvSpPr>
        <p:spPr>
          <a:xfrm>
            <a:off x="10949230" y="1096891"/>
            <a:ext cx="1068584" cy="518290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5" name="Dikdörtgen 4">
            <a:extLst>
              <a:ext uri="{FF2B5EF4-FFF2-40B4-BE49-F238E27FC236}">
                <a16:creationId xmlns:a16="http://schemas.microsoft.com/office/drawing/2014/main" id="{D6552654-0DE2-2F15-D2B0-ED286109F7CF}"/>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52805484-BB97-933D-3706-A0C616D468E9}"/>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B6C6BC85-725B-4D99-AAE7-349E7410906B}"/>
              </a:ext>
            </a:extLst>
          </p:cNvPr>
          <p:cNvSpPr txBox="1">
            <a:spLocks noGrp="1"/>
          </p:cNvSpPr>
          <p:nvPr>
            <p:ph type="title"/>
          </p:nvPr>
        </p:nvSpPr>
        <p:spPr>
          <a:xfrm>
            <a:off x="418010" y="473889"/>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Tehran’s cafes </a:t>
            </a:r>
          </a:p>
        </p:txBody>
      </p:sp>
      <p:sp>
        <p:nvSpPr>
          <p:cNvPr id="11" name="TextBox 10">
            <a:extLst>
              <a:ext uri="{FF2B5EF4-FFF2-40B4-BE49-F238E27FC236}">
                <a16:creationId xmlns:a16="http://schemas.microsoft.com/office/drawing/2014/main" id="{AA9A39BA-59A7-5BFD-EE61-C4878758247F}"/>
              </a:ext>
            </a:extLst>
          </p:cNvPr>
          <p:cNvSpPr txBox="1"/>
          <p:nvPr/>
        </p:nvSpPr>
        <p:spPr>
          <a:xfrm>
            <a:off x="337804" y="1792247"/>
            <a:ext cx="6742416" cy="3776418"/>
          </a:xfrm>
          <a:prstGeom prst="rect">
            <a:avLst/>
          </a:prstGeom>
          <a:noFill/>
        </p:spPr>
        <p:txBody>
          <a:bodyPr wrap="square">
            <a:spAutoFit/>
          </a:bodyPr>
          <a:lstStyle/>
          <a:p>
            <a:pPr algn="just">
              <a:lnSpc>
                <a:spcPct val="115000"/>
              </a:lnSpc>
              <a:buNone/>
            </a:pPr>
            <a:r>
              <a:rPr lang="en-GB" kern="100" dirty="0">
                <a:latin typeface="Arial" panose="020B0604020202020204" pitchFamily="34" charset="0"/>
                <a:ea typeface="Times New Roman" panose="02020603050405020304" pitchFamily="18" charset="0"/>
                <a:cs typeface="Arial" panose="020B0604020202020204" pitchFamily="34" charset="0"/>
              </a:rPr>
              <a:t>An </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interview with a 35-year-old woman:</a:t>
            </a:r>
          </a:p>
          <a:p>
            <a:pPr algn="just">
              <a:lnSpc>
                <a:spcPct val="115000"/>
              </a:lnSpc>
              <a:buNone/>
            </a:pPr>
            <a:endParaRPr lang="en-GB" sz="1800" kern="100" dirty="0">
              <a:effectLst/>
              <a:latin typeface="Aptos" panose="020B0004020202020204" pitchFamily="34" charset="0"/>
              <a:ea typeface="Times New Roman" panose="02020603050405020304" pitchFamily="18" charset="0"/>
              <a:cs typeface="Arial" panose="020B0604020202020204" pitchFamily="34" charset="0"/>
            </a:endParaRPr>
          </a:p>
          <a:p>
            <a:pPr algn="just">
              <a:buNone/>
            </a:pPr>
            <a:r>
              <a:rPr lang="en-GB" sz="1800" dirty="0">
                <a:effectLst/>
                <a:latin typeface="Arial" panose="020B0604020202020204" pitchFamily="34" charset="0"/>
                <a:ea typeface="Times New Roman" panose="02020603050405020304" pitchFamily="18" charset="0"/>
              </a:rPr>
              <a:t>“Whenever I have free time between tasks and I don’t have enough time to go home, my best option is to go to a café, where I can enjoy a nice drink or meal</a:t>
            </a:r>
            <a:r>
              <a:rPr lang="en-GB" dirty="0">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and read a book. </a:t>
            </a:r>
          </a:p>
          <a:p>
            <a:pPr algn="just">
              <a:buNone/>
            </a:pPr>
            <a:r>
              <a:rPr lang="en-GB" sz="1800" dirty="0">
                <a:effectLst/>
                <a:latin typeface="Arial" panose="020B0604020202020204" pitchFamily="34" charset="0"/>
                <a:ea typeface="Times New Roman" panose="02020603050405020304" pitchFamily="18" charset="0"/>
              </a:rPr>
              <a:t>The cosy atmosphere of my chosen café makes it less formal than a restaurant. I love the aroma of coffee, traditional food, and the rows of books around me. </a:t>
            </a:r>
          </a:p>
          <a:p>
            <a:pPr algn="just">
              <a:buNone/>
            </a:pPr>
            <a:r>
              <a:rPr lang="en-GB" sz="1800" dirty="0">
                <a:effectLst/>
                <a:latin typeface="Arial" panose="020B0604020202020204" pitchFamily="34" charset="0"/>
                <a:ea typeface="Times New Roman" panose="02020603050405020304" pitchFamily="18" charset="0"/>
              </a:rPr>
              <a:t>Those who frequent the café are typically seeking culture, a sense of familiarity, and a friendly atmosphere. This space is my hangout spot. I have come to feel a strong connection with the people here, and the </a:t>
            </a:r>
            <a:r>
              <a:rPr lang="en-GB" dirty="0">
                <a:latin typeface="Arial" panose="020B0604020202020204" pitchFamily="34" charset="0"/>
                <a:ea typeface="Times New Roman" panose="02020603050405020304" pitchFamily="18" charset="0"/>
              </a:rPr>
              <a:t>m</a:t>
            </a:r>
            <a:r>
              <a:rPr lang="en-GB" sz="1800" dirty="0">
                <a:effectLst/>
                <a:latin typeface="Arial" panose="020B0604020202020204" pitchFamily="34" charset="0"/>
                <a:ea typeface="Times New Roman" panose="02020603050405020304" pitchFamily="18" charset="0"/>
              </a:rPr>
              <a:t>usic </a:t>
            </a:r>
            <a:r>
              <a:rPr lang="en-GB" dirty="0">
                <a:latin typeface="Arial" panose="020B0604020202020204" pitchFamily="34" charset="0"/>
                <a:ea typeface="Times New Roman" panose="02020603050405020304" pitchFamily="18" charset="0"/>
              </a:rPr>
              <a:t>adds to the </a:t>
            </a:r>
            <a:r>
              <a:rPr lang="en-GB" sz="1800" dirty="0">
                <a:effectLst/>
                <a:latin typeface="Arial" panose="020B0604020202020204" pitchFamily="34" charset="0"/>
                <a:ea typeface="Times New Roman" panose="02020603050405020304" pitchFamily="18" charset="0"/>
              </a:rPr>
              <a:t>attraction too; it is very calming.</a:t>
            </a:r>
            <a:endParaRPr lang="en-GB" dirty="0"/>
          </a:p>
        </p:txBody>
      </p:sp>
      <p:pic>
        <p:nvPicPr>
          <p:cNvPr id="12" name="Picture 11">
            <a:extLst>
              <a:ext uri="{FF2B5EF4-FFF2-40B4-BE49-F238E27FC236}">
                <a16:creationId xmlns:a16="http://schemas.microsoft.com/office/drawing/2014/main" id="{BA56CFA9-2DB2-E459-5237-48BA25785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1430" y="239045"/>
            <a:ext cx="4355174" cy="5805904"/>
          </a:xfrm>
          <a:prstGeom prst="rect">
            <a:avLst/>
          </a:prstGeom>
        </p:spPr>
      </p:pic>
    </p:spTree>
    <p:extLst>
      <p:ext uri="{BB962C8B-B14F-4D97-AF65-F5344CB8AC3E}">
        <p14:creationId xmlns:p14="http://schemas.microsoft.com/office/powerpoint/2010/main" val="791681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90BF0-46D9-066E-A998-9C217A39D17E}"/>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3B71BE63-417D-BEF0-D8C0-CC004235C500}"/>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EC381AD4-7ACC-530A-16B9-0D89F9BFDA31}"/>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9891EE2B-EED5-1DCF-5F3E-6606C303E8AE}"/>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Discussion</a:t>
            </a:r>
          </a:p>
        </p:txBody>
      </p:sp>
      <p:sp>
        <p:nvSpPr>
          <p:cNvPr id="3" name="Satura vietturis 2">
            <a:extLst>
              <a:ext uri="{FF2B5EF4-FFF2-40B4-BE49-F238E27FC236}">
                <a16:creationId xmlns:a16="http://schemas.microsoft.com/office/drawing/2014/main" id="{DC1C3E86-4E15-D5A5-8D3B-829A2A129306}"/>
              </a:ext>
            </a:extLst>
          </p:cNvPr>
          <p:cNvSpPr txBox="1">
            <a:spLocks/>
          </p:cNvSpPr>
          <p:nvPr/>
        </p:nvSpPr>
        <p:spPr>
          <a:xfrm>
            <a:off x="418010" y="1550601"/>
            <a:ext cx="3446113" cy="72666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effectLst/>
                <a:latin typeface="Arial" panose="020B0604020202020204" pitchFamily="34" charset="0"/>
                <a:ea typeface="Times New Roman" panose="02020603050405020304" pitchFamily="18" charset="0"/>
              </a:rPr>
              <a:t>A sample of the coding process</a:t>
            </a:r>
            <a:endParaRPr lang="tr-TR" sz="2000" dirty="0">
              <a:latin typeface="Aptos" panose="020B0004020202020204" pitchFamily="34" charset="0"/>
            </a:endParaRPr>
          </a:p>
        </p:txBody>
      </p:sp>
      <p:sp>
        <p:nvSpPr>
          <p:cNvPr id="8" name="TextBox 7">
            <a:extLst>
              <a:ext uri="{FF2B5EF4-FFF2-40B4-BE49-F238E27FC236}">
                <a16:creationId xmlns:a16="http://schemas.microsoft.com/office/drawing/2014/main" id="{B6AE6F94-9BC6-3C89-B288-2D66CE92B533}"/>
              </a:ext>
            </a:extLst>
          </p:cNvPr>
          <p:cNvSpPr txBox="1"/>
          <p:nvPr/>
        </p:nvSpPr>
        <p:spPr>
          <a:xfrm>
            <a:off x="-74258" y="2367148"/>
            <a:ext cx="3597901" cy="425950"/>
          </a:xfrm>
          <a:prstGeom prst="rect">
            <a:avLst/>
          </a:prstGeom>
        </p:spPr>
        <p:txBody>
          <a:bodyPr vert="horz" lIns="91440" tIns="45720" rIns="91440" bIns="45720" rtlCol="0">
            <a:normAutofit/>
          </a:bodyPr>
          <a:lstStyle>
            <a:defPPr>
              <a:defRPr lang="tr-TR"/>
            </a:defPPr>
            <a:lvl1pPr indent="0">
              <a:lnSpc>
                <a:spcPct val="100000"/>
              </a:lnSpc>
              <a:spcBef>
                <a:spcPts val="600"/>
              </a:spcBef>
              <a:buSzTx/>
              <a:buFont typeface="Arial" panose="020B0604020202020204" pitchFamily="34" charset="0"/>
              <a:buNone/>
              <a:defRPr>
                <a:effectLst/>
                <a:latin typeface="Arial" panose="020B0604020202020204" pitchFamily="34" charset="0"/>
                <a:ea typeface="Times New Roman" panose="02020603050405020304" pitchFamily="18" charset="0"/>
                <a:cs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0">
              <a:buNone/>
            </a:pPr>
            <a:r>
              <a:rPr lang="en-GB" sz="1800" dirty="0"/>
              <a:t>The ethnographic text</a:t>
            </a:r>
          </a:p>
        </p:txBody>
      </p:sp>
      <p:sp>
        <p:nvSpPr>
          <p:cNvPr id="9" name="Cross 8">
            <a:extLst>
              <a:ext uri="{FF2B5EF4-FFF2-40B4-BE49-F238E27FC236}">
                <a16:creationId xmlns:a16="http://schemas.microsoft.com/office/drawing/2014/main" id="{8E538632-1EE0-9392-FE3C-FA1B2ED9D1F4}"/>
              </a:ext>
            </a:extLst>
          </p:cNvPr>
          <p:cNvSpPr/>
          <p:nvPr/>
        </p:nvSpPr>
        <p:spPr>
          <a:xfrm>
            <a:off x="489233" y="1974405"/>
            <a:ext cx="372749" cy="302859"/>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7256092-46C3-E878-0943-A6358F61818F}"/>
              </a:ext>
            </a:extLst>
          </p:cNvPr>
          <p:cNvPicPr>
            <a:picLocks noChangeAspect="1"/>
          </p:cNvPicPr>
          <p:nvPr/>
        </p:nvPicPr>
        <p:blipFill>
          <a:blip r:embed="rId4"/>
          <a:stretch>
            <a:fillRect/>
          </a:stretch>
        </p:blipFill>
        <p:spPr>
          <a:xfrm>
            <a:off x="4238885" y="167941"/>
            <a:ext cx="6209736" cy="6123994"/>
          </a:xfrm>
          <a:prstGeom prst="rect">
            <a:avLst/>
          </a:prstGeom>
        </p:spPr>
      </p:pic>
    </p:spTree>
    <p:extLst>
      <p:ext uri="{BB962C8B-B14F-4D97-AF65-F5344CB8AC3E}">
        <p14:creationId xmlns:p14="http://schemas.microsoft.com/office/powerpoint/2010/main" val="218104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9467A-91B2-AC87-A3CF-F4FAA05C3E97}"/>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DCEE9DA6-A0B0-E9F1-4A6C-27688AD9A49A}"/>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F282C72B-4E92-5B66-10F3-BE8C5B400892}"/>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5877F74F-C6A4-EB5D-7681-6B9EE9ED4DC8}"/>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Discussion</a:t>
            </a:r>
          </a:p>
        </p:txBody>
      </p:sp>
      <p:pic>
        <p:nvPicPr>
          <p:cNvPr id="6" name="Picture 5">
            <a:extLst>
              <a:ext uri="{FF2B5EF4-FFF2-40B4-BE49-F238E27FC236}">
                <a16:creationId xmlns:a16="http://schemas.microsoft.com/office/drawing/2014/main" id="{A7378AC5-AF3E-0123-3C27-F252B80455A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7057" t="9947" r="1121" b="1291"/>
          <a:stretch/>
        </p:blipFill>
        <p:spPr bwMode="auto">
          <a:xfrm>
            <a:off x="663925" y="1927671"/>
            <a:ext cx="4783892" cy="3467354"/>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A6F0B2A-4BAE-039D-D1CA-9460D3EC65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76" r="13552" b="21717"/>
          <a:stretch/>
        </p:blipFill>
        <p:spPr bwMode="auto">
          <a:xfrm>
            <a:off x="5892786" y="1943593"/>
            <a:ext cx="5185187" cy="3467353"/>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F601B3A-CE66-4875-1F63-DBD3699C8514}"/>
              </a:ext>
            </a:extLst>
          </p:cNvPr>
          <p:cNvSpPr txBox="1"/>
          <p:nvPr/>
        </p:nvSpPr>
        <p:spPr>
          <a:xfrm>
            <a:off x="5804791" y="5474112"/>
            <a:ext cx="6095028" cy="584775"/>
          </a:xfrm>
          <a:prstGeom prst="rect">
            <a:avLst/>
          </a:prstGeom>
          <a:noFill/>
        </p:spPr>
        <p:txBody>
          <a:bodyPr wrap="square">
            <a:spAutoFit/>
          </a:bodyPr>
          <a:lstStyle/>
          <a:p>
            <a:r>
              <a:rPr lang="en-GB" sz="1600" dirty="0">
                <a:effectLst/>
                <a:latin typeface="Arial" panose="020B0604020202020204" pitchFamily="34" charset="0"/>
                <a:ea typeface="Times New Roman" panose="02020603050405020304" pitchFamily="18" charset="0"/>
              </a:rPr>
              <a:t>Persian </a:t>
            </a:r>
            <a:r>
              <a:rPr lang="en-GB" sz="1600" dirty="0" err="1">
                <a:effectLst/>
                <a:latin typeface="Arial" panose="020B0604020202020204" pitchFamily="34" charset="0"/>
                <a:ea typeface="Times New Roman" panose="02020603050405020304" pitchFamily="18" charset="0"/>
              </a:rPr>
              <a:t>Eftar</a:t>
            </a:r>
            <a:r>
              <a:rPr lang="en-GB" sz="1600" dirty="0">
                <a:effectLst/>
                <a:latin typeface="Arial" panose="020B0604020202020204" pitchFamily="34" charset="0"/>
                <a:ea typeface="Times New Roman" panose="02020603050405020304" pitchFamily="18" charset="0"/>
              </a:rPr>
              <a:t> in a café, special foods for Ramadan (</a:t>
            </a:r>
            <a:r>
              <a:rPr lang="en-GB" sz="1600" dirty="0" err="1">
                <a:effectLst/>
                <a:latin typeface="Arial" panose="020B0604020202020204" pitchFamily="34" charset="0"/>
                <a:ea typeface="Times New Roman" panose="02020603050405020304" pitchFamily="18" charset="0"/>
              </a:rPr>
              <a:t>Sangak</a:t>
            </a:r>
            <a:r>
              <a:rPr lang="en-GB" sz="1600" dirty="0">
                <a:effectLst/>
                <a:latin typeface="Arial" panose="020B0604020202020204" pitchFamily="34" charset="0"/>
                <a:ea typeface="Times New Roman" panose="02020603050405020304" pitchFamily="18" charset="0"/>
              </a:rPr>
              <a:t> bread, cheese, date, </a:t>
            </a:r>
            <a:r>
              <a:rPr lang="en-GB" sz="1600" dirty="0" err="1">
                <a:effectLst/>
                <a:latin typeface="Arial" panose="020B0604020202020204" pitchFamily="34" charset="0"/>
                <a:ea typeface="Times New Roman" panose="02020603050405020304" pitchFamily="18" charset="0"/>
              </a:rPr>
              <a:t>zoorbia</a:t>
            </a:r>
            <a:r>
              <a:rPr lang="en-GB" sz="1600" dirty="0">
                <a:effectLst/>
                <a:latin typeface="Arial" panose="020B0604020202020204" pitchFamily="34" charset="0"/>
                <a:ea typeface="Times New Roman" panose="02020603050405020304" pitchFamily="18" charset="0"/>
              </a:rPr>
              <a:t> </a:t>
            </a:r>
            <a:r>
              <a:rPr lang="en-GB" sz="1600" dirty="0" err="1">
                <a:effectLst/>
                <a:latin typeface="Arial" panose="020B0604020202020204" pitchFamily="34" charset="0"/>
                <a:ea typeface="Times New Roman" panose="02020603050405020304" pitchFamily="18" charset="0"/>
              </a:rPr>
              <a:t>bamie</a:t>
            </a:r>
            <a:r>
              <a:rPr lang="en-GB" sz="1600" dirty="0">
                <a:effectLst/>
                <a:latin typeface="Arial" panose="020B0604020202020204" pitchFamily="34" charset="0"/>
                <a:ea typeface="Times New Roman" panose="02020603050405020304" pitchFamily="18" charset="0"/>
              </a:rPr>
              <a:t>, soup and a cup of tea) </a:t>
            </a:r>
            <a:endParaRPr lang="en-GB" sz="1600" dirty="0"/>
          </a:p>
        </p:txBody>
      </p:sp>
      <p:sp>
        <p:nvSpPr>
          <p:cNvPr id="11" name="TextBox 10">
            <a:extLst>
              <a:ext uri="{FF2B5EF4-FFF2-40B4-BE49-F238E27FC236}">
                <a16:creationId xmlns:a16="http://schemas.microsoft.com/office/drawing/2014/main" id="{2744EF26-358F-7710-3EA6-D2D940A21562}"/>
              </a:ext>
            </a:extLst>
          </p:cNvPr>
          <p:cNvSpPr txBox="1"/>
          <p:nvPr/>
        </p:nvSpPr>
        <p:spPr>
          <a:xfrm>
            <a:off x="601698" y="5511549"/>
            <a:ext cx="4908347" cy="584775"/>
          </a:xfrm>
          <a:prstGeom prst="rect">
            <a:avLst/>
          </a:prstGeom>
          <a:noFill/>
        </p:spPr>
        <p:txBody>
          <a:bodyPr wrap="square">
            <a:spAutoFit/>
          </a:bodyPr>
          <a:lstStyle/>
          <a:p>
            <a:pPr algn="just"/>
            <a:r>
              <a:rPr lang="en-GB" sz="1600" dirty="0">
                <a:effectLst/>
                <a:latin typeface="Arial" panose="020B0604020202020204" pitchFamily="34" charset="0"/>
                <a:ea typeface="Times New Roman" panose="02020603050405020304" pitchFamily="18" charset="0"/>
              </a:rPr>
              <a:t>The collection of traditional kitchen items in </a:t>
            </a:r>
            <a:r>
              <a:rPr lang="en-GB" sz="1600" dirty="0" err="1">
                <a:effectLst/>
                <a:latin typeface="Arial" panose="020B0604020202020204" pitchFamily="34" charset="0"/>
                <a:ea typeface="Times New Roman" panose="02020603050405020304" pitchFamily="18" charset="0"/>
              </a:rPr>
              <a:t>Khaneye</a:t>
            </a:r>
            <a:r>
              <a:rPr lang="en-GB" sz="1600" dirty="0">
                <a:effectLst/>
                <a:latin typeface="Arial" panose="020B0604020202020204" pitchFamily="34" charset="0"/>
                <a:ea typeface="Times New Roman" panose="02020603050405020304" pitchFamily="18" charset="0"/>
              </a:rPr>
              <a:t> 1308 Café in Tehran </a:t>
            </a:r>
            <a:endParaRPr lang="en-GB" sz="1600" dirty="0"/>
          </a:p>
        </p:txBody>
      </p:sp>
      <p:sp>
        <p:nvSpPr>
          <p:cNvPr id="12" name="TextBox 11">
            <a:extLst>
              <a:ext uri="{FF2B5EF4-FFF2-40B4-BE49-F238E27FC236}">
                <a16:creationId xmlns:a16="http://schemas.microsoft.com/office/drawing/2014/main" id="{E1A68229-02D5-F77A-7D30-22255D2793A6}"/>
              </a:ext>
            </a:extLst>
          </p:cNvPr>
          <p:cNvSpPr txBox="1"/>
          <p:nvPr/>
        </p:nvSpPr>
        <p:spPr>
          <a:xfrm>
            <a:off x="2977069" y="583320"/>
            <a:ext cx="9073208" cy="1200329"/>
          </a:xfrm>
          <a:prstGeom prst="rect">
            <a:avLst/>
          </a:prstGeom>
          <a:noFill/>
        </p:spPr>
        <p:txBody>
          <a:bodyPr wrap="square">
            <a:spAutoFit/>
          </a:bodyPr>
          <a:lstStyle/>
          <a:p>
            <a:pPr algn="just"/>
            <a:r>
              <a:rPr lang="en-GB" sz="1800" dirty="0">
                <a:effectLst/>
                <a:latin typeface="Arial" panose="020B0604020202020204" pitchFamily="34" charset="0"/>
                <a:ea typeface="Times New Roman" panose="02020603050405020304" pitchFamily="18" charset="0"/>
              </a:rPr>
              <a:t>One of the key features of </a:t>
            </a:r>
            <a:r>
              <a:rPr lang="en-GB" sz="1800" b="1" dirty="0">
                <a:effectLst/>
                <a:latin typeface="Arial" panose="020B0604020202020204" pitchFamily="34" charset="0"/>
                <a:ea typeface="Times New Roman" panose="02020603050405020304" pitchFamily="18" charset="0"/>
              </a:rPr>
              <a:t>the third place </a:t>
            </a:r>
            <a:r>
              <a:rPr lang="en-GB" sz="1800" dirty="0">
                <a:effectLst/>
                <a:latin typeface="Arial" panose="020B0604020202020204" pitchFamily="34" charset="0"/>
                <a:ea typeface="Times New Roman" panose="02020603050405020304" pitchFamily="18" charset="0"/>
              </a:rPr>
              <a:t>examined is </a:t>
            </a:r>
            <a:r>
              <a:rPr lang="en-GB" sz="1800" dirty="0">
                <a:solidFill>
                  <a:srgbClr val="FF0000"/>
                </a:solidFill>
                <a:effectLst/>
                <a:latin typeface="Arial" panose="020B0604020202020204" pitchFamily="34" charset="0"/>
                <a:ea typeface="Times New Roman" panose="02020603050405020304" pitchFamily="18" charset="0"/>
              </a:rPr>
              <a:t>the potential for dialogue and interaction</a:t>
            </a:r>
            <a:r>
              <a:rPr lang="en-GB" sz="1800" dirty="0">
                <a:effectLst/>
                <a:latin typeface="Arial" panose="020B0604020202020204" pitchFamily="34" charset="0"/>
                <a:ea typeface="Times New Roman" panose="02020603050405020304" pitchFamily="18" charset="0"/>
              </a:rPr>
              <a:t> within these environments. Cafés lead the way in this aspect. Many of the dishes served in these cafés </a:t>
            </a:r>
            <a:r>
              <a:rPr lang="en-GB" sz="1800" dirty="0">
                <a:solidFill>
                  <a:srgbClr val="FF0000"/>
                </a:solidFill>
                <a:effectLst/>
                <a:latin typeface="Arial" panose="020B0604020202020204" pitchFamily="34" charset="0"/>
                <a:ea typeface="Times New Roman" panose="02020603050405020304" pitchFamily="18" charset="0"/>
              </a:rPr>
              <a:t>showcase authentic recipes from various Iranian regions</a:t>
            </a:r>
            <a:r>
              <a:rPr lang="en-GB" sz="1800" dirty="0">
                <a:effectLst/>
                <a:latin typeface="Arial" panose="020B0604020202020204" pitchFamily="34" charset="0"/>
                <a:ea typeface="Times New Roman" panose="02020603050405020304" pitchFamily="18" charset="0"/>
              </a:rPr>
              <a:t>, often presented in traditional settings. </a:t>
            </a:r>
            <a:endParaRPr lang="en-GB" dirty="0"/>
          </a:p>
        </p:txBody>
      </p:sp>
    </p:spTree>
    <p:extLst>
      <p:ext uri="{BB962C8B-B14F-4D97-AF65-F5344CB8AC3E}">
        <p14:creationId xmlns:p14="http://schemas.microsoft.com/office/powerpoint/2010/main" val="17953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E273A-6F85-D26F-3634-24229B57C018}"/>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8983E07E-FE68-D5A8-956D-AB4F26134E28}"/>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2B4D65E6-6B8F-4C8B-CA07-6EBB3445AE7E}"/>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E3191847-8E91-7EA9-BC2F-D6CAE9C9A544}"/>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Conclusion </a:t>
            </a:r>
          </a:p>
        </p:txBody>
      </p:sp>
      <p:sp>
        <p:nvSpPr>
          <p:cNvPr id="3" name="Satura vietturis 2">
            <a:extLst>
              <a:ext uri="{FF2B5EF4-FFF2-40B4-BE49-F238E27FC236}">
                <a16:creationId xmlns:a16="http://schemas.microsoft.com/office/drawing/2014/main" id="{8AF597F4-8E53-F1B5-1035-ECE712FA888C}"/>
              </a:ext>
            </a:extLst>
          </p:cNvPr>
          <p:cNvSpPr txBox="1">
            <a:spLocks/>
          </p:cNvSpPr>
          <p:nvPr/>
        </p:nvSpPr>
        <p:spPr>
          <a:xfrm>
            <a:off x="465936" y="1703266"/>
            <a:ext cx="11166331" cy="1556324"/>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GB" sz="1800" dirty="0">
                <a:effectLst/>
                <a:latin typeface="Arial" panose="020B0604020202020204" pitchFamily="34" charset="0"/>
                <a:ea typeface="Times New Roman" panose="02020603050405020304" pitchFamily="18" charset="0"/>
              </a:rPr>
              <a:t>For many, these </a:t>
            </a:r>
            <a:r>
              <a:rPr lang="en-GB" sz="1800" b="1" dirty="0">
                <a:effectLst/>
                <a:latin typeface="Arial" panose="020B0604020202020204" pitchFamily="34" charset="0"/>
                <a:ea typeface="Times New Roman" panose="02020603050405020304" pitchFamily="18" charset="0"/>
              </a:rPr>
              <a:t>cafés evoke a sense of nostalgia</a:t>
            </a:r>
            <a:r>
              <a:rPr lang="en-GB" sz="1800" dirty="0">
                <a:effectLst/>
                <a:latin typeface="Arial" panose="020B0604020202020204" pitchFamily="34" charset="0"/>
                <a:ea typeface="Times New Roman" panose="02020603050405020304" pitchFamily="18" charset="0"/>
              </a:rPr>
              <a:t>, reminding them of the traditional Iranian image of old brick houses surrounded by gardens filled with fresh food and beverages. For newer generations, they </a:t>
            </a:r>
            <a:r>
              <a:rPr lang="en-GB" sz="1800" b="1" dirty="0">
                <a:effectLst/>
                <a:latin typeface="Arial" panose="020B0604020202020204" pitchFamily="34" charset="0"/>
                <a:ea typeface="Times New Roman" panose="02020603050405020304" pitchFamily="18" charset="0"/>
              </a:rPr>
              <a:t>symbolise a sense of meaning, identity and belonging to a setting </a:t>
            </a:r>
            <a:r>
              <a:rPr lang="en-GB" sz="1800" dirty="0">
                <a:effectLst/>
                <a:latin typeface="Arial" panose="020B0604020202020204" pitchFamily="34" charset="0"/>
                <a:ea typeface="Times New Roman" panose="02020603050405020304" pitchFamily="18" charset="0"/>
              </a:rPr>
              <a:t>that contrasts with their previous environments. </a:t>
            </a:r>
            <a:endParaRPr lang="tr-TR" sz="1800" dirty="0">
              <a:latin typeface="Aptos" panose="020B0004020202020204" pitchFamily="34" charset="0"/>
            </a:endParaRPr>
          </a:p>
        </p:txBody>
      </p:sp>
      <p:sp>
        <p:nvSpPr>
          <p:cNvPr id="8" name="TextBox 7">
            <a:extLst>
              <a:ext uri="{FF2B5EF4-FFF2-40B4-BE49-F238E27FC236}">
                <a16:creationId xmlns:a16="http://schemas.microsoft.com/office/drawing/2014/main" id="{0A229B48-D98C-FD29-7C6C-9141F1384DBC}"/>
              </a:ext>
            </a:extLst>
          </p:cNvPr>
          <p:cNvSpPr txBox="1"/>
          <p:nvPr/>
        </p:nvSpPr>
        <p:spPr>
          <a:xfrm>
            <a:off x="465936" y="3302636"/>
            <a:ext cx="11214404" cy="2242881"/>
          </a:xfrm>
          <a:prstGeom prst="rect">
            <a:avLst/>
          </a:prstGeom>
        </p:spPr>
        <p:txBody>
          <a:bodyPr vert="horz" lIns="91440" tIns="45720" rIns="91440" bIns="45720" rtlCol="0">
            <a:normAutofit/>
          </a:bodyPr>
          <a:lstStyle>
            <a:defPPr>
              <a:defRPr lang="tr-TR"/>
            </a:defPPr>
            <a:lvl1pPr indent="0" algn="just">
              <a:lnSpc>
                <a:spcPct val="150000"/>
              </a:lnSpc>
              <a:spcBef>
                <a:spcPts val="600"/>
              </a:spcBef>
              <a:buSzTx/>
              <a:buFont typeface="Arial" panose="020B0604020202020204" pitchFamily="34" charset="0"/>
              <a:buNone/>
              <a:defRPr>
                <a:effectLst/>
                <a:latin typeface="Arial" panose="020B0604020202020204" pitchFamily="34" charset="0"/>
                <a:ea typeface="Times New Roman" panose="02020603050405020304" pitchFamily="18" charset="0"/>
                <a:cs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The establishments in historic Tehran serve a </a:t>
            </a:r>
            <a:r>
              <a:rPr lang="en-GB" b="1" dirty="0"/>
              <a:t>crucial function as tourist attractions</a:t>
            </a:r>
            <a:r>
              <a:rPr lang="en-GB" dirty="0"/>
              <a:t>, having evolved to accommodate contemporary demands in culinary offerings and cuisine. This adaptability not only </a:t>
            </a:r>
            <a:r>
              <a:rPr lang="en-GB" b="1" dirty="0"/>
              <a:t>enhances the cultural landscape </a:t>
            </a:r>
            <a:r>
              <a:rPr lang="en-GB" dirty="0"/>
              <a:t>but also fosters </a:t>
            </a:r>
            <a:r>
              <a:rPr lang="en-GB" b="1" dirty="0"/>
              <a:t>an environment that is both vibrant and inviting</a:t>
            </a:r>
            <a:r>
              <a:rPr lang="en-GB" dirty="0"/>
              <a:t>. By blending innovation with </a:t>
            </a:r>
            <a:r>
              <a:rPr lang="en-GB" b="1" dirty="0"/>
              <a:t>authenticity</a:t>
            </a:r>
            <a:r>
              <a:rPr lang="en-GB" dirty="0"/>
              <a:t>, these venues create a rich and immersive experience for visitors, to be </a:t>
            </a:r>
            <a:r>
              <a:rPr lang="en-GB" b="1" dirty="0"/>
              <a:t>at home away from home</a:t>
            </a:r>
            <a:r>
              <a:rPr lang="en-GB" dirty="0"/>
              <a:t>,  thereby contributing significantly to the city's unique cultural identity. </a:t>
            </a:r>
          </a:p>
        </p:txBody>
      </p:sp>
    </p:spTree>
    <p:extLst>
      <p:ext uri="{BB962C8B-B14F-4D97-AF65-F5344CB8AC3E}">
        <p14:creationId xmlns:p14="http://schemas.microsoft.com/office/powerpoint/2010/main" val="256923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E13F-9752-2B0F-5A46-E5C937DABF3B}"/>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16683339-6CEE-D553-F90B-1E000CD3B2E9}"/>
              </a:ext>
            </a:extLst>
          </p:cNvPr>
          <p:cNvPicPr>
            <a:picLocks noChangeAspect="1"/>
          </p:cNvPicPr>
          <p:nvPr/>
        </p:nvPicPr>
        <p:blipFill>
          <a:blip r:embed="rId2"/>
          <a:stretch>
            <a:fillRect/>
          </a:stretch>
        </p:blipFill>
        <p:spPr>
          <a:xfrm>
            <a:off x="4226988" y="4969896"/>
            <a:ext cx="3738022" cy="1479834"/>
          </a:xfrm>
          <a:prstGeom prst="rect">
            <a:avLst/>
          </a:prstGeom>
        </p:spPr>
      </p:pic>
      <p:sp>
        <p:nvSpPr>
          <p:cNvPr id="2" name="Title 1">
            <a:extLst>
              <a:ext uri="{FF2B5EF4-FFF2-40B4-BE49-F238E27FC236}">
                <a16:creationId xmlns:a16="http://schemas.microsoft.com/office/drawing/2014/main" id="{E03AA661-B46A-DC9C-F705-E01EFFD55A35}"/>
              </a:ext>
            </a:extLst>
          </p:cNvPr>
          <p:cNvSpPr txBox="1">
            <a:spLocks noGrp="1"/>
          </p:cNvSpPr>
          <p:nvPr>
            <p:ph type="title"/>
          </p:nvPr>
        </p:nvSpPr>
        <p:spPr>
          <a:xfrm>
            <a:off x="1265664" y="1828800"/>
            <a:ext cx="9660671" cy="1600200"/>
          </a:xfrm>
          <a:prstGeom prst="rect">
            <a:avLst/>
          </a:prstGeom>
        </p:spPr>
        <p:txBody>
          <a:bodyPr anchor="ctr">
            <a:normAutofit/>
          </a:bodyPr>
          <a:lstStyle/>
          <a:p>
            <a:pPr algn="ctr">
              <a:defRPr b="1">
                <a:solidFill>
                  <a:srgbClr val="1B5089"/>
                </a:solidFill>
                <a:latin typeface="Arial"/>
                <a:ea typeface="Arial"/>
                <a:cs typeface="Arial"/>
                <a:sym typeface="Arial"/>
              </a:defRPr>
            </a:pPr>
            <a:r>
              <a:rPr lang="lv-LV" sz="6000" dirty="0" err="1">
                <a:solidFill>
                  <a:srgbClr val="000F33"/>
                </a:solidFill>
                <a:latin typeface="Helvetica" pitchFamily="2" charset="0"/>
              </a:rPr>
              <a:t>Thank</a:t>
            </a:r>
            <a:r>
              <a:rPr lang="lv-LV" sz="6000" dirty="0">
                <a:solidFill>
                  <a:srgbClr val="000F33"/>
                </a:solidFill>
                <a:latin typeface="Helvetica" pitchFamily="2" charset="0"/>
              </a:rPr>
              <a:t> </a:t>
            </a:r>
            <a:r>
              <a:rPr lang="lv-LV" sz="6000" dirty="0" err="1">
                <a:solidFill>
                  <a:srgbClr val="000F33"/>
                </a:solidFill>
                <a:latin typeface="Helvetica" pitchFamily="2" charset="0"/>
              </a:rPr>
              <a:t>you</a:t>
            </a:r>
            <a:r>
              <a:rPr lang="lv-LV" sz="6000" dirty="0">
                <a:solidFill>
                  <a:srgbClr val="000F33"/>
                </a:solidFill>
                <a:latin typeface="Helvetica" pitchFamily="2" charset="0"/>
              </a:rPr>
              <a:t>!</a:t>
            </a:r>
            <a:endParaRPr sz="6000" dirty="0">
              <a:solidFill>
                <a:srgbClr val="000F33"/>
              </a:solidFill>
              <a:latin typeface="Helvetica" pitchFamily="2" charset="0"/>
            </a:endParaRPr>
          </a:p>
        </p:txBody>
      </p:sp>
      <p:sp>
        <p:nvSpPr>
          <p:cNvPr id="3" name="Dikdörtgen 2">
            <a:extLst>
              <a:ext uri="{FF2B5EF4-FFF2-40B4-BE49-F238E27FC236}">
                <a16:creationId xmlns:a16="http://schemas.microsoft.com/office/drawing/2014/main" id="{1C50212D-0A18-6B6C-24FE-2A75E35B8CBD}"/>
              </a:ext>
            </a:extLst>
          </p:cNvPr>
          <p:cNvSpPr/>
          <p:nvPr/>
        </p:nvSpPr>
        <p:spPr>
          <a:xfrm>
            <a:off x="0" y="4595439"/>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3306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944DA45-CF27-F007-82AC-12C983A731CF}"/>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FE85A9C2-0791-8A39-5269-B1B8F3DA860C}"/>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7" name="Virsraksts 1">
            <a:extLst>
              <a:ext uri="{FF2B5EF4-FFF2-40B4-BE49-F238E27FC236}">
                <a16:creationId xmlns:a16="http://schemas.microsoft.com/office/drawing/2014/main" id="{75A34061-D5BF-7E9E-B999-02A295DE509C}"/>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Introduction</a:t>
            </a:r>
            <a:endParaRPr sz="3600" dirty="0">
              <a:solidFill>
                <a:srgbClr val="1D4289"/>
              </a:solidFill>
              <a:latin typeface="Aptos" panose="020B0004020202020204" pitchFamily="34" charset="0"/>
            </a:endParaRPr>
          </a:p>
        </p:txBody>
      </p:sp>
      <p:sp>
        <p:nvSpPr>
          <p:cNvPr id="8" name="Satura vietturis 2">
            <a:extLst>
              <a:ext uri="{FF2B5EF4-FFF2-40B4-BE49-F238E27FC236}">
                <a16:creationId xmlns:a16="http://schemas.microsoft.com/office/drawing/2014/main" id="{838E1B7F-5BDA-5CB1-9323-9CA5D57E4397}"/>
              </a:ext>
            </a:extLst>
          </p:cNvPr>
          <p:cNvSpPr txBox="1">
            <a:spLocks/>
          </p:cNvSpPr>
          <p:nvPr/>
        </p:nvSpPr>
        <p:spPr>
          <a:xfrm>
            <a:off x="286513" y="1276905"/>
            <a:ext cx="11618973" cy="749959"/>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effectLst/>
                <a:latin typeface="Arial" panose="020B0604020202020204" pitchFamily="34" charset="0"/>
                <a:ea typeface="Times New Roman" panose="02020603050405020304" pitchFamily="18" charset="0"/>
              </a:rPr>
              <a:t>Food occupies a central place in our lives &amp; local communities, cultural identities, and daily life. The use of regional and natural ingredients, distinct cooking styles, and even the choice of cutlery are central to this culinary tradition. </a:t>
            </a:r>
            <a:endParaRPr lang="tr-TR" sz="2000" dirty="0">
              <a:latin typeface="Aptos" panose="020B0004020202020204" pitchFamily="34" charset="0"/>
            </a:endParaRPr>
          </a:p>
        </p:txBody>
      </p:sp>
      <p:sp>
        <p:nvSpPr>
          <p:cNvPr id="3" name="TextBox 2">
            <a:extLst>
              <a:ext uri="{FF2B5EF4-FFF2-40B4-BE49-F238E27FC236}">
                <a16:creationId xmlns:a16="http://schemas.microsoft.com/office/drawing/2014/main" id="{FA053054-36B6-1466-703E-9EB2DA702DC1}"/>
              </a:ext>
            </a:extLst>
          </p:cNvPr>
          <p:cNvSpPr txBox="1"/>
          <p:nvPr/>
        </p:nvSpPr>
        <p:spPr>
          <a:xfrm>
            <a:off x="5781147" y="4766482"/>
            <a:ext cx="5570225" cy="523220"/>
          </a:xfrm>
          <a:prstGeom prst="rect">
            <a:avLst/>
          </a:prstGeom>
          <a:noFill/>
        </p:spPr>
        <p:txBody>
          <a:bodyPr wrap="square">
            <a:spAutoFit/>
          </a:bodyPr>
          <a:lstStyle/>
          <a:p>
            <a:pPr algn="ctr"/>
            <a:r>
              <a:rPr lang="en-GB" sz="1400" dirty="0">
                <a:effectLst/>
                <a:latin typeface="Arial" panose="020B0604020202020204" pitchFamily="34" charset="0"/>
                <a:ea typeface="Times New Roman" panose="02020603050405020304" pitchFamily="18" charset="0"/>
              </a:rPr>
              <a:t>Overshadowing traditional local cuisine </a:t>
            </a:r>
            <a:r>
              <a:rPr lang="en-GB" sz="1400" b="1" dirty="0">
                <a:effectLst/>
                <a:latin typeface="Arial" panose="020B0604020202020204" pitchFamily="34" charset="0"/>
                <a:ea typeface="Times New Roman" panose="02020603050405020304" pitchFamily="18" charset="0"/>
              </a:rPr>
              <a:t>by fast food </a:t>
            </a:r>
            <a:r>
              <a:rPr lang="en-GB" sz="1400" dirty="0">
                <a:effectLst/>
                <a:latin typeface="Arial" panose="020B0604020202020204" pitchFamily="34" charset="0"/>
                <a:ea typeface="Times New Roman" panose="02020603050405020304" pitchFamily="18" charset="0"/>
              </a:rPr>
              <a:t>and western restaurants</a:t>
            </a:r>
            <a:r>
              <a:rPr lang="fa-IR" sz="1400" dirty="0">
                <a:effectLst/>
                <a:latin typeface="Arial" panose="020B0604020202020204" pitchFamily="34" charset="0"/>
                <a:ea typeface="Times New Roman" panose="02020603050405020304" pitchFamily="18" charset="0"/>
              </a:rPr>
              <a:t>,</a:t>
            </a:r>
            <a:r>
              <a:rPr lang="en-GB" sz="1400" dirty="0">
                <a:effectLst/>
                <a:latin typeface="Arial" panose="020B0604020202020204" pitchFamily="34" charset="0"/>
                <a:ea typeface="Times New Roman" panose="02020603050405020304" pitchFamily="18" charset="0"/>
              </a:rPr>
              <a:t> or even </a:t>
            </a:r>
            <a:r>
              <a:rPr lang="en-GB" sz="1400" b="1" dirty="0">
                <a:effectLst/>
                <a:latin typeface="Arial" panose="020B0604020202020204" pitchFamily="34" charset="0"/>
                <a:ea typeface="Times New Roman" panose="02020603050405020304" pitchFamily="18" charset="0"/>
              </a:rPr>
              <a:t>Iranian conventional restaurants </a:t>
            </a:r>
            <a:endParaRPr lang="en-GB" sz="1400" b="1" dirty="0"/>
          </a:p>
        </p:txBody>
      </p:sp>
      <p:sp>
        <p:nvSpPr>
          <p:cNvPr id="9" name="TextBox 8">
            <a:extLst>
              <a:ext uri="{FF2B5EF4-FFF2-40B4-BE49-F238E27FC236}">
                <a16:creationId xmlns:a16="http://schemas.microsoft.com/office/drawing/2014/main" id="{100367CB-0EA9-D57A-3405-040F1006FE0C}"/>
              </a:ext>
            </a:extLst>
          </p:cNvPr>
          <p:cNvSpPr txBox="1"/>
          <p:nvPr/>
        </p:nvSpPr>
        <p:spPr>
          <a:xfrm>
            <a:off x="202454" y="5401459"/>
            <a:ext cx="1135988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800" dirty="0">
                <a:effectLst/>
                <a:latin typeface="Arial" panose="020B0604020202020204" pitchFamily="34" charset="0"/>
                <a:ea typeface="Times New Roman" panose="02020603050405020304" pitchFamily="18" charset="0"/>
              </a:rPr>
              <a:t>In response, some communities are striving to reconnect with their culinary roots by reimagining traditional styles and creating welcoming spaces for diverse groups</a:t>
            </a:r>
            <a:endParaRPr lang="en-GB" dirty="0"/>
          </a:p>
        </p:txBody>
      </p:sp>
      <p:pic>
        <p:nvPicPr>
          <p:cNvPr id="10" name="Picture 9">
            <a:extLst>
              <a:ext uri="{FF2B5EF4-FFF2-40B4-BE49-F238E27FC236}">
                <a16:creationId xmlns:a16="http://schemas.microsoft.com/office/drawing/2014/main" id="{171F2CE0-DF9F-F702-8259-A447B55AE5BE}"/>
              </a:ext>
            </a:extLst>
          </p:cNvPr>
          <p:cNvPicPr>
            <a:picLocks noChangeAspect="1"/>
          </p:cNvPicPr>
          <p:nvPr/>
        </p:nvPicPr>
        <p:blipFill>
          <a:blip r:embed="rId4"/>
          <a:srcRect t="22956" r="28902" b="7054"/>
          <a:stretch/>
        </p:blipFill>
        <p:spPr>
          <a:xfrm>
            <a:off x="286512" y="2037562"/>
            <a:ext cx="5491965" cy="3041031"/>
          </a:xfrm>
          <a:prstGeom prst="rect">
            <a:avLst/>
          </a:prstGeom>
        </p:spPr>
      </p:pic>
      <p:pic>
        <p:nvPicPr>
          <p:cNvPr id="11" name="Picture 10">
            <a:extLst>
              <a:ext uri="{FF2B5EF4-FFF2-40B4-BE49-F238E27FC236}">
                <a16:creationId xmlns:a16="http://schemas.microsoft.com/office/drawing/2014/main" id="{4FEE9D46-12B1-6ED1-453C-98E2C0383D40}"/>
              </a:ext>
            </a:extLst>
          </p:cNvPr>
          <p:cNvPicPr>
            <a:picLocks noChangeAspect="1"/>
          </p:cNvPicPr>
          <p:nvPr/>
        </p:nvPicPr>
        <p:blipFill>
          <a:blip r:embed="rId5"/>
          <a:stretch>
            <a:fillRect/>
          </a:stretch>
        </p:blipFill>
        <p:spPr>
          <a:xfrm>
            <a:off x="6117771" y="2037562"/>
            <a:ext cx="4459847" cy="2687344"/>
          </a:xfrm>
          <a:prstGeom prst="rect">
            <a:avLst/>
          </a:prstGeom>
        </p:spPr>
      </p:pic>
    </p:spTree>
    <p:extLst>
      <p:ext uri="{BB962C8B-B14F-4D97-AF65-F5344CB8AC3E}">
        <p14:creationId xmlns:p14="http://schemas.microsoft.com/office/powerpoint/2010/main" val="91371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370ED-7DE0-DEA6-9662-93AF45D755F7}"/>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B4DC177C-37ED-84BE-092C-331C311FB839}"/>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91E6D75E-1C64-C8C3-8F02-1E3FEA562261}"/>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57B0152A-AE2B-A9A0-F402-421E9DA122E8}"/>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The Era of Diversity: Postmodernism</a:t>
            </a:r>
          </a:p>
        </p:txBody>
      </p:sp>
      <p:sp>
        <p:nvSpPr>
          <p:cNvPr id="3" name="Satura vietturis 2">
            <a:extLst>
              <a:ext uri="{FF2B5EF4-FFF2-40B4-BE49-F238E27FC236}">
                <a16:creationId xmlns:a16="http://schemas.microsoft.com/office/drawing/2014/main" id="{726DD526-900C-56D4-4B39-F394BAED1793}"/>
              </a:ext>
            </a:extLst>
          </p:cNvPr>
          <p:cNvSpPr txBox="1">
            <a:spLocks/>
          </p:cNvSpPr>
          <p:nvPr/>
        </p:nvSpPr>
        <p:spPr>
          <a:xfrm>
            <a:off x="557790" y="1561742"/>
            <a:ext cx="4806301" cy="1667907"/>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GB" sz="1800" dirty="0">
                <a:effectLst/>
                <a:latin typeface="Arial" panose="020B0604020202020204" pitchFamily="34" charset="0"/>
                <a:ea typeface="Times New Roman" panose="02020603050405020304" pitchFamily="18" charset="0"/>
              </a:rPr>
              <a:t>Postmodernism is a set of conditions that currently influence all aspects of contemporary life, and whether we like it or not, it will continue to have this impact.</a:t>
            </a:r>
            <a:endParaRPr lang="tr-TR" sz="2000" dirty="0">
              <a:latin typeface="Aptos" panose="020B0004020202020204" pitchFamily="34" charset="0"/>
            </a:endParaRPr>
          </a:p>
        </p:txBody>
      </p:sp>
      <p:sp>
        <p:nvSpPr>
          <p:cNvPr id="7" name="TextBox 6">
            <a:extLst>
              <a:ext uri="{FF2B5EF4-FFF2-40B4-BE49-F238E27FC236}">
                <a16:creationId xmlns:a16="http://schemas.microsoft.com/office/drawing/2014/main" id="{AB2ED171-AF9F-AC8F-5503-D83BEAF5B817}"/>
              </a:ext>
            </a:extLst>
          </p:cNvPr>
          <p:cNvSpPr txBox="1"/>
          <p:nvPr/>
        </p:nvSpPr>
        <p:spPr>
          <a:xfrm>
            <a:off x="418010" y="4462304"/>
            <a:ext cx="11212925" cy="646331"/>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rPr>
              <a:t>One of the primary characteristics of postmodern urbanism is </a:t>
            </a:r>
            <a:r>
              <a:rPr lang="en-GB" sz="1800" dirty="0">
                <a:solidFill>
                  <a:srgbClr val="FF0000"/>
                </a:solidFill>
                <a:effectLst/>
                <a:latin typeface="Arial" panose="020B0604020202020204" pitchFamily="34" charset="0"/>
                <a:ea typeface="Times New Roman" panose="02020603050405020304" pitchFamily="18" charset="0"/>
              </a:rPr>
              <a:t>contextualism</a:t>
            </a:r>
            <a:r>
              <a:rPr lang="en-GB" sz="1800" dirty="0">
                <a:effectLst/>
                <a:latin typeface="Arial" panose="020B0604020202020204" pitchFamily="34" charset="0"/>
                <a:ea typeface="Times New Roman" panose="02020603050405020304" pitchFamily="18" charset="0"/>
              </a:rPr>
              <a:t>, which encompasses historical, physical, social, and public culture, in contrast to modern urbanism, which relies on a break from the past. </a:t>
            </a:r>
            <a:endParaRPr lang="en-GB" dirty="0"/>
          </a:p>
        </p:txBody>
      </p:sp>
      <p:sp>
        <p:nvSpPr>
          <p:cNvPr id="11" name="TextBox 10">
            <a:extLst>
              <a:ext uri="{FF2B5EF4-FFF2-40B4-BE49-F238E27FC236}">
                <a16:creationId xmlns:a16="http://schemas.microsoft.com/office/drawing/2014/main" id="{CEBD1F7C-739A-3A0C-87A3-8B2105AD0E9B}"/>
              </a:ext>
            </a:extLst>
          </p:cNvPr>
          <p:cNvSpPr txBox="1"/>
          <p:nvPr/>
        </p:nvSpPr>
        <p:spPr>
          <a:xfrm>
            <a:off x="372711" y="5312435"/>
            <a:ext cx="10799407" cy="369332"/>
          </a:xfrm>
          <a:prstGeom prst="rect">
            <a:avLst/>
          </a:prstGeom>
          <a:noFill/>
        </p:spPr>
        <p:txBody>
          <a:bodyPr wrap="square">
            <a:spAutoFit/>
          </a:bodyPr>
          <a:lstStyle/>
          <a:p>
            <a:pPr algn="ctr"/>
            <a:r>
              <a:rPr lang="en-GB" b="1" dirty="0">
                <a:latin typeface="Arial" panose="020B0604020202020204" pitchFamily="34" charset="0"/>
                <a:ea typeface="Times New Roman" panose="02020603050405020304" pitchFamily="18" charset="0"/>
              </a:rPr>
              <a:t>A</a:t>
            </a:r>
            <a:r>
              <a:rPr lang="en-GB" sz="1800" b="1" dirty="0">
                <a:effectLst/>
                <a:latin typeface="Arial" panose="020B0604020202020204" pitchFamily="34" charset="0"/>
                <a:ea typeface="Times New Roman" panose="02020603050405020304" pitchFamily="18" charset="0"/>
              </a:rPr>
              <a:t>n open approach to different cultures, embracing pluralism, relativity, and diversity </a:t>
            </a:r>
            <a:endParaRPr lang="en-GB" b="1" dirty="0"/>
          </a:p>
        </p:txBody>
      </p:sp>
      <p:pic>
        <p:nvPicPr>
          <p:cNvPr id="14" name="Picture 13">
            <a:extLst>
              <a:ext uri="{FF2B5EF4-FFF2-40B4-BE49-F238E27FC236}">
                <a16:creationId xmlns:a16="http://schemas.microsoft.com/office/drawing/2014/main" id="{3D85090C-B004-C43B-7478-E62852C48B2A}"/>
              </a:ext>
            </a:extLst>
          </p:cNvPr>
          <p:cNvPicPr>
            <a:picLocks noChangeAspect="1"/>
          </p:cNvPicPr>
          <p:nvPr/>
        </p:nvPicPr>
        <p:blipFill>
          <a:blip r:embed="rId4"/>
          <a:stretch>
            <a:fillRect/>
          </a:stretch>
        </p:blipFill>
        <p:spPr>
          <a:xfrm>
            <a:off x="5457279" y="1277964"/>
            <a:ext cx="2050342" cy="3082440"/>
          </a:xfrm>
          <a:prstGeom prst="rect">
            <a:avLst/>
          </a:prstGeom>
        </p:spPr>
      </p:pic>
      <p:pic>
        <p:nvPicPr>
          <p:cNvPr id="15" name="Picture 14">
            <a:extLst>
              <a:ext uri="{FF2B5EF4-FFF2-40B4-BE49-F238E27FC236}">
                <a16:creationId xmlns:a16="http://schemas.microsoft.com/office/drawing/2014/main" id="{361A0573-8855-5E70-8A2A-BE5EF0E4C1E8}"/>
              </a:ext>
            </a:extLst>
          </p:cNvPr>
          <p:cNvPicPr>
            <a:picLocks noChangeAspect="1"/>
          </p:cNvPicPr>
          <p:nvPr/>
        </p:nvPicPr>
        <p:blipFill>
          <a:blip r:embed="rId5"/>
          <a:srcRect l="15270" t="3349" r="4679" b="5042"/>
          <a:stretch/>
        </p:blipFill>
        <p:spPr>
          <a:xfrm>
            <a:off x="7683153" y="1277964"/>
            <a:ext cx="2055137" cy="3082441"/>
          </a:xfrm>
          <a:prstGeom prst="rect">
            <a:avLst/>
          </a:prstGeom>
        </p:spPr>
      </p:pic>
      <p:pic>
        <p:nvPicPr>
          <p:cNvPr id="16" name="Picture 15">
            <a:extLst>
              <a:ext uri="{FF2B5EF4-FFF2-40B4-BE49-F238E27FC236}">
                <a16:creationId xmlns:a16="http://schemas.microsoft.com/office/drawing/2014/main" id="{70632D11-512A-FB65-6890-8BA45F7F31B0}"/>
              </a:ext>
            </a:extLst>
          </p:cNvPr>
          <p:cNvPicPr>
            <a:picLocks noChangeAspect="1"/>
          </p:cNvPicPr>
          <p:nvPr/>
        </p:nvPicPr>
        <p:blipFill>
          <a:blip r:embed="rId6"/>
          <a:stretch>
            <a:fillRect/>
          </a:stretch>
        </p:blipFill>
        <p:spPr>
          <a:xfrm>
            <a:off x="9913822" y="1278878"/>
            <a:ext cx="2043538" cy="3081525"/>
          </a:xfrm>
          <a:prstGeom prst="rect">
            <a:avLst/>
          </a:prstGeom>
        </p:spPr>
      </p:pic>
    </p:spTree>
    <p:extLst>
      <p:ext uri="{BB962C8B-B14F-4D97-AF65-F5344CB8AC3E}">
        <p14:creationId xmlns:p14="http://schemas.microsoft.com/office/powerpoint/2010/main" val="160568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9686F-F8E9-66E0-568F-E0A06FFC6DCD}"/>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F81D42B6-1A4F-453D-5050-5FF2841791C7}"/>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D2875F88-8E5B-8C35-47B8-1B0E74EC166A}"/>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75314259-7D81-A58E-3BFC-8B803F2A4109}"/>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Third place</a:t>
            </a:r>
          </a:p>
        </p:txBody>
      </p:sp>
      <p:sp>
        <p:nvSpPr>
          <p:cNvPr id="3" name="Satura vietturis 2">
            <a:extLst>
              <a:ext uri="{FF2B5EF4-FFF2-40B4-BE49-F238E27FC236}">
                <a16:creationId xmlns:a16="http://schemas.microsoft.com/office/drawing/2014/main" id="{1D454345-BA1F-4A1D-3495-5A241B644719}"/>
              </a:ext>
            </a:extLst>
          </p:cNvPr>
          <p:cNvSpPr txBox="1">
            <a:spLocks/>
          </p:cNvSpPr>
          <p:nvPr/>
        </p:nvSpPr>
        <p:spPr>
          <a:xfrm>
            <a:off x="418010" y="1550601"/>
            <a:ext cx="5831361" cy="146576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800" dirty="0">
                <a:effectLst/>
                <a:latin typeface="Arial" panose="020B0604020202020204" pitchFamily="34" charset="0"/>
                <a:ea typeface="Times New Roman" panose="02020603050405020304" pitchFamily="18" charset="0"/>
              </a:rPr>
              <a:t>While people in a bustling city spend time commuting and are occupied with work, there are some welcoming places which open their doors to visitors, catering to the desires of both citizens and newcomers alike. </a:t>
            </a:r>
            <a:endParaRPr lang="tr-TR" sz="2000" b="1" dirty="0">
              <a:latin typeface="Aptos" panose="020B0004020202020204" pitchFamily="34" charset="0"/>
            </a:endParaRPr>
          </a:p>
        </p:txBody>
      </p:sp>
      <p:sp>
        <p:nvSpPr>
          <p:cNvPr id="7" name="TextBox 6">
            <a:extLst>
              <a:ext uri="{FF2B5EF4-FFF2-40B4-BE49-F238E27FC236}">
                <a16:creationId xmlns:a16="http://schemas.microsoft.com/office/drawing/2014/main" id="{D1F93928-A606-393A-8122-9BF3C7C1FFBB}"/>
              </a:ext>
            </a:extLst>
          </p:cNvPr>
          <p:cNvSpPr txBox="1"/>
          <p:nvPr/>
        </p:nvSpPr>
        <p:spPr>
          <a:xfrm>
            <a:off x="418010" y="3016361"/>
            <a:ext cx="6643960" cy="2751522"/>
          </a:xfrm>
          <a:prstGeom prst="rect">
            <a:avLst/>
          </a:prstGeom>
          <a:noFill/>
        </p:spPr>
        <p:txBody>
          <a:bodyPr wrap="square">
            <a:spAutoFit/>
          </a:bodyPr>
          <a:lstStyle/>
          <a:p>
            <a:pPr algn="just">
              <a:lnSpc>
                <a:spcPct val="115000"/>
              </a:lnSpc>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As urban sociologist Ray Oldenburg described, these places are “the great good place”, the </a:t>
            </a:r>
            <a:r>
              <a:rPr lang="en-GB" sz="1800" b="1" kern="100" dirty="0">
                <a:effectLst/>
                <a:latin typeface="Arial" panose="020B0604020202020204" pitchFamily="34" charset="0"/>
                <a:ea typeface="Times New Roman" panose="02020603050405020304" pitchFamily="18" charset="0"/>
                <a:cs typeface="Arial" panose="020B0604020202020204" pitchFamily="34" charset="0"/>
              </a:rPr>
              <a:t>third place</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kern="100" dirty="0">
              <a:effectLst/>
              <a:latin typeface="Aptos" panose="020B0004020202020204" pitchFamily="34" charset="0"/>
              <a:ea typeface="Times New Roman" panose="02020603050405020304" pitchFamily="18" charset="0"/>
              <a:cs typeface="Arial" panose="020B0604020202020204" pitchFamily="34" charset="0"/>
            </a:endParaRPr>
          </a:p>
          <a:p>
            <a:pPr algn="just">
              <a:lnSpc>
                <a:spcPct val="115000"/>
              </a:lnSpc>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He describes seven features for the third place, which include the following items: </a:t>
            </a:r>
            <a:endParaRPr lang="en-GB" sz="1800" kern="100" dirty="0">
              <a:effectLst/>
              <a:latin typeface="Aptos" panose="020B0004020202020204" pitchFamily="34" charset="0"/>
              <a:ea typeface="Times New Roman" panose="02020603050405020304" pitchFamily="18" charset="0"/>
              <a:cs typeface="Arial" panose="020B0604020202020204" pitchFamily="34" charset="0"/>
            </a:endParaRPr>
          </a:p>
          <a:p>
            <a:pPr marL="342900" indent="-342900" algn="just">
              <a:buAutoNum type="arabicPeriod"/>
            </a:pPr>
            <a:r>
              <a:rPr lang="en-GB" sz="1800" dirty="0">
                <a:effectLst/>
                <a:latin typeface="Arial" panose="020B0604020202020204" pitchFamily="34" charset="0"/>
                <a:ea typeface="Times New Roman" panose="02020603050405020304" pitchFamily="18" charset="0"/>
              </a:rPr>
              <a:t>As a Leveller, 2. Conversation is the primary activity. </a:t>
            </a:r>
          </a:p>
          <a:p>
            <a:pPr algn="just"/>
            <a:r>
              <a:rPr lang="en-GB" sz="1800" dirty="0">
                <a:effectLst/>
                <a:latin typeface="Arial" panose="020B0604020202020204" pitchFamily="34" charset="0"/>
                <a:ea typeface="Times New Roman" panose="02020603050405020304" pitchFamily="18" charset="0"/>
              </a:rPr>
              <a:t>3. Accessibility and accommodation. 4. The regulars.</a:t>
            </a:r>
            <a:endParaRPr lang="en-GB" dirty="0">
              <a:latin typeface="Arial" panose="020B0604020202020204" pitchFamily="34" charset="0"/>
              <a:ea typeface="Times New Roman" panose="02020603050405020304" pitchFamily="18" charset="0"/>
            </a:endParaRPr>
          </a:p>
          <a:p>
            <a:pPr algn="just"/>
            <a:r>
              <a:rPr lang="en-GB" sz="1800" dirty="0">
                <a:effectLst/>
                <a:latin typeface="Arial" panose="020B0604020202020204" pitchFamily="34" charset="0"/>
                <a:ea typeface="Times New Roman" panose="02020603050405020304" pitchFamily="18" charset="0"/>
              </a:rPr>
              <a:t>5. A low profile. 6. The mood is playful. </a:t>
            </a:r>
          </a:p>
          <a:p>
            <a:pPr marL="342900" indent="-342900" algn="just">
              <a:buAutoNum type="arabicPeriod"/>
            </a:pPr>
            <a:endParaRPr lang="en-GB" sz="1800" dirty="0">
              <a:effectLst/>
              <a:latin typeface="Arial" panose="020B0604020202020204" pitchFamily="34" charset="0"/>
              <a:ea typeface="Times New Roman" panose="02020603050405020304" pitchFamily="18" charset="0"/>
            </a:endParaRPr>
          </a:p>
          <a:p>
            <a:pPr algn="ctr"/>
            <a:r>
              <a:rPr lang="en-GB" b="1" dirty="0">
                <a:latin typeface="Arial" panose="020B0604020202020204" pitchFamily="34" charset="0"/>
                <a:ea typeface="Times New Roman" panose="02020603050405020304" pitchFamily="18" charset="0"/>
              </a:rPr>
              <a:t>&amp; </a:t>
            </a:r>
            <a:r>
              <a:rPr lang="en-GB" sz="1800" b="1" dirty="0">
                <a:effectLst/>
                <a:latin typeface="Arial" panose="020B0604020202020204" pitchFamily="34" charset="0"/>
                <a:ea typeface="Times New Roman" panose="02020603050405020304" pitchFamily="18" charset="0"/>
              </a:rPr>
              <a:t>7. A home away from home. </a:t>
            </a:r>
            <a:endParaRPr lang="en-GB" b="1" dirty="0"/>
          </a:p>
        </p:txBody>
      </p:sp>
      <p:pic>
        <p:nvPicPr>
          <p:cNvPr id="8" name="Picture 7">
            <a:extLst>
              <a:ext uri="{FF2B5EF4-FFF2-40B4-BE49-F238E27FC236}">
                <a16:creationId xmlns:a16="http://schemas.microsoft.com/office/drawing/2014/main" id="{DA3D5D8F-8EEE-CA66-089F-69C95D198703}"/>
              </a:ext>
            </a:extLst>
          </p:cNvPr>
          <p:cNvPicPr>
            <a:picLocks noChangeAspect="1"/>
          </p:cNvPicPr>
          <p:nvPr/>
        </p:nvPicPr>
        <p:blipFill>
          <a:blip r:embed="rId4"/>
          <a:stretch>
            <a:fillRect/>
          </a:stretch>
        </p:blipFill>
        <p:spPr>
          <a:xfrm>
            <a:off x="7345089" y="1359562"/>
            <a:ext cx="4472443" cy="3294586"/>
          </a:xfrm>
          <a:prstGeom prst="rect">
            <a:avLst/>
          </a:prstGeom>
        </p:spPr>
      </p:pic>
    </p:spTree>
    <p:extLst>
      <p:ext uri="{BB962C8B-B14F-4D97-AF65-F5344CB8AC3E}">
        <p14:creationId xmlns:p14="http://schemas.microsoft.com/office/powerpoint/2010/main" val="9521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7D5DA-8437-289E-5715-6EF06B630C79}"/>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692AD56A-C1DF-92C7-144C-3DE1821FF292}"/>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86EFB5CD-9583-3F78-AA66-21683DF324E1}"/>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BEEBFC2E-5361-B0B8-7F56-3D8849F887D2}"/>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Tourism  &amp; Gastronomy </a:t>
            </a:r>
          </a:p>
        </p:txBody>
      </p:sp>
      <p:sp>
        <p:nvSpPr>
          <p:cNvPr id="3" name="Satura vietturis 2">
            <a:extLst>
              <a:ext uri="{FF2B5EF4-FFF2-40B4-BE49-F238E27FC236}">
                <a16:creationId xmlns:a16="http://schemas.microsoft.com/office/drawing/2014/main" id="{65E50737-AD3C-0E8E-AA1E-9C64DB9D1D5B}"/>
              </a:ext>
            </a:extLst>
          </p:cNvPr>
          <p:cNvSpPr txBox="1">
            <a:spLocks/>
          </p:cNvSpPr>
          <p:nvPr/>
        </p:nvSpPr>
        <p:spPr>
          <a:xfrm>
            <a:off x="247406" y="1335084"/>
            <a:ext cx="11618973" cy="7539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kern="0" dirty="0">
                <a:solidFill>
                  <a:srgbClr val="000000"/>
                </a:solidFill>
                <a:effectLst/>
                <a:latin typeface="Arial" panose="020B0604020202020204" pitchFamily="34" charset="0"/>
                <a:ea typeface="Times New Roman" panose="02020603050405020304" pitchFamily="18" charset="0"/>
              </a:rPr>
              <a:t>From east to west, numerous efforts are made to create a positive impression for patrons as they enter, even if they are merely visiting for a meal.</a:t>
            </a:r>
            <a:endParaRPr lang="tr-TR" sz="2000" dirty="0">
              <a:latin typeface="Aptos" panose="020B0004020202020204" pitchFamily="34" charset="0"/>
            </a:endParaRPr>
          </a:p>
        </p:txBody>
      </p:sp>
      <p:pic>
        <p:nvPicPr>
          <p:cNvPr id="6" name="Picture 5">
            <a:extLst>
              <a:ext uri="{FF2B5EF4-FFF2-40B4-BE49-F238E27FC236}">
                <a16:creationId xmlns:a16="http://schemas.microsoft.com/office/drawing/2014/main" id="{319EE8A8-D85D-95DE-465A-D838C988A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26" y="2007296"/>
            <a:ext cx="7380763" cy="3530739"/>
          </a:xfrm>
          <a:prstGeom prst="rect">
            <a:avLst/>
          </a:prstGeom>
        </p:spPr>
      </p:pic>
      <p:sp>
        <p:nvSpPr>
          <p:cNvPr id="8" name="TextBox 7">
            <a:extLst>
              <a:ext uri="{FF2B5EF4-FFF2-40B4-BE49-F238E27FC236}">
                <a16:creationId xmlns:a16="http://schemas.microsoft.com/office/drawing/2014/main" id="{C0DF9742-7F64-7A7C-0152-97558CB257A3}"/>
              </a:ext>
            </a:extLst>
          </p:cNvPr>
          <p:cNvSpPr txBox="1"/>
          <p:nvPr/>
        </p:nvSpPr>
        <p:spPr>
          <a:xfrm>
            <a:off x="495057" y="5558124"/>
            <a:ext cx="6342558" cy="575670"/>
          </a:xfrm>
          <a:prstGeom prst="rect">
            <a:avLst/>
          </a:prstGeom>
          <a:noFill/>
        </p:spPr>
        <p:txBody>
          <a:bodyPr wrap="square">
            <a:spAutoFit/>
          </a:bodyPr>
          <a:lstStyle/>
          <a:p>
            <a:pPr algn="ctr">
              <a:lnSpc>
                <a:spcPct val="115000"/>
              </a:lnSpc>
              <a:spcAft>
                <a:spcPts val="1000"/>
              </a:spcAft>
            </a:pPr>
            <a:r>
              <a:rPr lang="en-GB" sz="1400" i="0" kern="100" dirty="0">
                <a:solidFill>
                  <a:srgbClr val="0E2841"/>
                </a:solidFill>
                <a:effectLst/>
                <a:latin typeface="Aptos" panose="020B0004020202020204" pitchFamily="34" charset="0"/>
                <a:ea typeface="Aptos" panose="020B0004020202020204" pitchFamily="34" charset="0"/>
                <a:cs typeface="Arial" panose="020B0604020202020204" pitchFamily="34" charset="0"/>
              </a:rPr>
              <a:t>A sample of a home café in Moscow, serving traditional foods and desserts with homely cutlery and décor (photo from the author’s archive)</a:t>
            </a:r>
            <a:endParaRPr lang="en-GB" sz="1400" i="1" kern="100" dirty="0">
              <a:solidFill>
                <a:srgbClr val="0E2841"/>
              </a:solidFill>
              <a:effectLst/>
              <a:latin typeface="Aptos" panose="020B0004020202020204" pitchFamily="34" charset="0"/>
              <a:ea typeface="Aptos" panose="020B00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36B2B28-1F83-0DE6-E8AC-F7EB9D6E7D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8992" y="1992177"/>
            <a:ext cx="3530739" cy="3530739"/>
          </a:xfrm>
          <a:prstGeom prst="rect">
            <a:avLst/>
          </a:prstGeom>
        </p:spPr>
      </p:pic>
      <p:sp>
        <p:nvSpPr>
          <p:cNvPr id="11" name="TextBox 10">
            <a:extLst>
              <a:ext uri="{FF2B5EF4-FFF2-40B4-BE49-F238E27FC236}">
                <a16:creationId xmlns:a16="http://schemas.microsoft.com/office/drawing/2014/main" id="{D0E5A5F8-AA74-1C12-ED47-B4A401E7BEDB}"/>
              </a:ext>
            </a:extLst>
          </p:cNvPr>
          <p:cNvSpPr txBox="1"/>
          <p:nvPr/>
        </p:nvSpPr>
        <p:spPr>
          <a:xfrm>
            <a:off x="7513854" y="5538035"/>
            <a:ext cx="4437412" cy="575670"/>
          </a:xfrm>
          <a:prstGeom prst="rect">
            <a:avLst/>
          </a:prstGeom>
          <a:noFill/>
        </p:spPr>
        <p:txBody>
          <a:bodyPr wrap="square">
            <a:spAutoFit/>
          </a:bodyPr>
          <a:lstStyle>
            <a:defPPr>
              <a:defRPr lang="tr-TR"/>
            </a:defPPr>
            <a:lvl1pPr algn="ctr">
              <a:lnSpc>
                <a:spcPct val="115000"/>
              </a:lnSpc>
              <a:spcAft>
                <a:spcPts val="1000"/>
              </a:spcAft>
              <a:defRPr sz="1400" i="0" kern="100">
                <a:solidFill>
                  <a:srgbClr val="0E2841"/>
                </a:solidFill>
                <a:effectLst/>
                <a:latin typeface="Aptos" panose="020B0004020202020204" pitchFamily="34" charset="0"/>
                <a:ea typeface="Aptos" panose="020B0004020202020204" pitchFamily="34" charset="0"/>
                <a:cs typeface="Arial" panose="020B0604020202020204" pitchFamily="34" charset="0"/>
              </a:defRPr>
            </a:lvl1pPr>
          </a:lstStyle>
          <a:p>
            <a:r>
              <a:rPr lang="en-GB" dirty="0"/>
              <a:t>An example of gastronomy and tourism in Rasht, Iran. Creative City of Gastronomy by UNESCO since 2015 </a:t>
            </a:r>
          </a:p>
        </p:txBody>
      </p:sp>
    </p:spTree>
    <p:extLst>
      <p:ext uri="{BB962C8B-B14F-4D97-AF65-F5344CB8AC3E}">
        <p14:creationId xmlns:p14="http://schemas.microsoft.com/office/powerpoint/2010/main" val="410012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B199-C2AE-566E-1944-5984F23F2442}"/>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B13C0E68-2E83-A87F-2F7B-71B79C49A0DA}"/>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0F913B74-035D-7E80-7009-0CDA4F4B212F}"/>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AD2E3D4B-950C-DDA2-C883-B98A90FAC5E1}"/>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Tourism  &amp; Gastronomy </a:t>
            </a:r>
          </a:p>
        </p:txBody>
      </p:sp>
      <p:sp>
        <p:nvSpPr>
          <p:cNvPr id="3" name="Satura vietturis 2">
            <a:extLst>
              <a:ext uri="{FF2B5EF4-FFF2-40B4-BE49-F238E27FC236}">
                <a16:creationId xmlns:a16="http://schemas.microsoft.com/office/drawing/2014/main" id="{826D37DD-9304-C756-CA76-A353DE4A9DE3}"/>
              </a:ext>
            </a:extLst>
          </p:cNvPr>
          <p:cNvSpPr txBox="1">
            <a:spLocks/>
          </p:cNvSpPr>
          <p:nvPr/>
        </p:nvSpPr>
        <p:spPr>
          <a:xfrm>
            <a:off x="540318" y="1591370"/>
            <a:ext cx="4468497" cy="261370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800" kern="0" dirty="0">
                <a:solidFill>
                  <a:srgbClr val="000000"/>
                </a:solidFill>
                <a:effectLst/>
                <a:latin typeface="Arial" panose="020B0604020202020204" pitchFamily="34" charset="0"/>
                <a:ea typeface="Times New Roman" panose="02020603050405020304" pitchFamily="18" charset="0"/>
              </a:rPr>
              <a:t>Gastronomy tourism centres on travel experiences focused on food and related activities. </a:t>
            </a:r>
          </a:p>
          <a:p>
            <a:pPr algn="just"/>
            <a:r>
              <a:rPr lang="en-GB" sz="1800" kern="0" dirty="0">
                <a:solidFill>
                  <a:srgbClr val="000000"/>
                </a:solidFill>
                <a:effectLst/>
                <a:latin typeface="Arial" panose="020B0604020202020204" pitchFamily="34" charset="0"/>
                <a:ea typeface="Times New Roman" panose="02020603050405020304" pitchFamily="18" charset="0"/>
              </a:rPr>
              <a:t>Encompasses authentic, traditional, and innovative culinary experiences, including visits to local producers, attending food festivals, and participation in cooking courses. </a:t>
            </a:r>
            <a:endParaRPr lang="tr-TR" sz="2000" dirty="0">
              <a:latin typeface="Aptos" panose="020B0004020202020204" pitchFamily="34" charset="0"/>
            </a:endParaRPr>
          </a:p>
        </p:txBody>
      </p:sp>
      <p:sp>
        <p:nvSpPr>
          <p:cNvPr id="12" name="TextBox 11">
            <a:extLst>
              <a:ext uri="{FF2B5EF4-FFF2-40B4-BE49-F238E27FC236}">
                <a16:creationId xmlns:a16="http://schemas.microsoft.com/office/drawing/2014/main" id="{0C9458B7-2BFF-BCD1-BE9E-BC718022AC4D}"/>
              </a:ext>
            </a:extLst>
          </p:cNvPr>
          <p:cNvSpPr txBox="1"/>
          <p:nvPr/>
        </p:nvSpPr>
        <p:spPr>
          <a:xfrm>
            <a:off x="540318" y="5170595"/>
            <a:ext cx="10604418" cy="646331"/>
          </a:xfrm>
          <a:prstGeom prst="rect">
            <a:avLst/>
          </a:prstGeom>
          <a:noFill/>
        </p:spPr>
        <p:txBody>
          <a:bodyPr wrap="square">
            <a:spAutoFit/>
          </a:bodyPr>
          <a:lstStyle/>
          <a:p>
            <a:pPr algn="ctr"/>
            <a:r>
              <a:rPr lang="en-GB" sz="1800" kern="0" dirty="0">
                <a:solidFill>
                  <a:srgbClr val="000000"/>
                </a:solidFill>
                <a:effectLst/>
                <a:latin typeface="Arial" panose="020B0604020202020204" pitchFamily="34" charset="0"/>
                <a:ea typeface="Times New Roman" panose="02020603050405020304" pitchFamily="18" charset="0"/>
              </a:rPr>
              <a:t>When Considering gastronomy as a tourist attraction, </a:t>
            </a:r>
            <a:r>
              <a:rPr lang="en-GB" sz="1800" b="1" kern="0" dirty="0">
                <a:solidFill>
                  <a:srgbClr val="000000"/>
                </a:solidFill>
                <a:effectLst/>
                <a:latin typeface="Arial" panose="020B0604020202020204" pitchFamily="34" charset="0"/>
                <a:ea typeface="Times New Roman" panose="02020603050405020304" pitchFamily="18" charset="0"/>
              </a:rPr>
              <a:t>it is not solely about the dishes served, but also about the place itself and, of course the hosts.</a:t>
            </a:r>
            <a:endParaRPr lang="en-GB" b="1" dirty="0"/>
          </a:p>
        </p:txBody>
      </p:sp>
      <p:pic>
        <p:nvPicPr>
          <p:cNvPr id="13" name="Picture 12">
            <a:extLst>
              <a:ext uri="{FF2B5EF4-FFF2-40B4-BE49-F238E27FC236}">
                <a16:creationId xmlns:a16="http://schemas.microsoft.com/office/drawing/2014/main" id="{26CA007C-60EE-98D5-F7A2-A200B7E44541}"/>
              </a:ext>
            </a:extLst>
          </p:cNvPr>
          <p:cNvPicPr>
            <a:picLocks noChangeAspect="1"/>
          </p:cNvPicPr>
          <p:nvPr/>
        </p:nvPicPr>
        <p:blipFill>
          <a:blip r:embed="rId4"/>
          <a:stretch>
            <a:fillRect/>
          </a:stretch>
        </p:blipFill>
        <p:spPr>
          <a:xfrm>
            <a:off x="5454483" y="829149"/>
            <a:ext cx="6113682" cy="4069006"/>
          </a:xfrm>
          <a:prstGeom prst="rect">
            <a:avLst/>
          </a:prstGeom>
        </p:spPr>
      </p:pic>
    </p:spTree>
    <p:extLst>
      <p:ext uri="{BB962C8B-B14F-4D97-AF65-F5344CB8AC3E}">
        <p14:creationId xmlns:p14="http://schemas.microsoft.com/office/powerpoint/2010/main" val="332157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A3246-2DCA-8AED-AE95-94D5AE8E20F7}"/>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DE369856-2E1E-F887-4F63-E1911A1D7D76}"/>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5516B953-55D3-D46A-15B2-637DE2045F07}"/>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EF6A8189-9BB5-5D6D-ADE9-E2AEC0779992}"/>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Methodology and background</a:t>
            </a:r>
          </a:p>
        </p:txBody>
      </p:sp>
      <p:pic>
        <p:nvPicPr>
          <p:cNvPr id="6" name="Picture 5">
            <a:extLst>
              <a:ext uri="{FF2B5EF4-FFF2-40B4-BE49-F238E27FC236}">
                <a16:creationId xmlns:a16="http://schemas.microsoft.com/office/drawing/2014/main" id="{2F98D666-4661-3660-7C67-DE065A3E31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2669" y="1550601"/>
            <a:ext cx="2823114" cy="3976465"/>
          </a:xfrm>
          <a:prstGeom prst="rect">
            <a:avLst/>
          </a:prstGeom>
        </p:spPr>
      </p:pic>
      <p:sp>
        <p:nvSpPr>
          <p:cNvPr id="8" name="TextBox 7">
            <a:extLst>
              <a:ext uri="{FF2B5EF4-FFF2-40B4-BE49-F238E27FC236}">
                <a16:creationId xmlns:a16="http://schemas.microsoft.com/office/drawing/2014/main" id="{03A95565-EE65-7AA3-19C8-F1F0B52B7487}"/>
              </a:ext>
            </a:extLst>
          </p:cNvPr>
          <p:cNvSpPr txBox="1"/>
          <p:nvPr/>
        </p:nvSpPr>
        <p:spPr>
          <a:xfrm>
            <a:off x="156712" y="5745781"/>
            <a:ext cx="6095028" cy="400110"/>
          </a:xfrm>
          <a:prstGeom prst="rect">
            <a:avLst/>
          </a:prstGeom>
          <a:noFill/>
        </p:spPr>
        <p:txBody>
          <a:bodyPr wrap="square">
            <a:spAutoFit/>
          </a:bodyPr>
          <a:lstStyle/>
          <a:p>
            <a:r>
              <a:rPr lang="en-GB" sz="1600" dirty="0">
                <a:effectLst/>
                <a:latin typeface="Arial" panose="020B0604020202020204" pitchFamily="34" charset="0"/>
                <a:ea typeface="Times New Roman" panose="02020603050405020304" pitchFamily="18" charset="0"/>
              </a:rPr>
              <a:t>The process of applying </a:t>
            </a:r>
            <a:r>
              <a:rPr lang="en-GB" sz="2000" b="1" dirty="0">
                <a:effectLst/>
                <a:latin typeface="Arial" panose="020B0604020202020204" pitchFamily="34" charset="0"/>
                <a:ea typeface="Times New Roman" panose="02020603050405020304" pitchFamily="18" charset="0"/>
              </a:rPr>
              <a:t>the ethnographic approach </a:t>
            </a:r>
            <a:endParaRPr lang="en-GB" sz="1600" b="1" dirty="0"/>
          </a:p>
        </p:txBody>
      </p:sp>
      <p:pic>
        <p:nvPicPr>
          <p:cNvPr id="12" name="Picture 11">
            <a:extLst>
              <a:ext uri="{FF2B5EF4-FFF2-40B4-BE49-F238E27FC236}">
                <a16:creationId xmlns:a16="http://schemas.microsoft.com/office/drawing/2014/main" id="{C0BDA7D7-C797-892A-8588-E76B0E77E29E}"/>
              </a:ext>
            </a:extLst>
          </p:cNvPr>
          <p:cNvPicPr>
            <a:picLocks noChangeAspect="1"/>
          </p:cNvPicPr>
          <p:nvPr/>
        </p:nvPicPr>
        <p:blipFill>
          <a:blip r:embed="rId5"/>
          <a:stretch>
            <a:fillRect/>
          </a:stretch>
        </p:blipFill>
        <p:spPr>
          <a:xfrm>
            <a:off x="6117771" y="1471584"/>
            <a:ext cx="5609963" cy="4065191"/>
          </a:xfrm>
          <a:prstGeom prst="rect">
            <a:avLst/>
          </a:prstGeom>
        </p:spPr>
      </p:pic>
      <p:sp>
        <p:nvSpPr>
          <p:cNvPr id="14" name="TextBox 13">
            <a:extLst>
              <a:ext uri="{FF2B5EF4-FFF2-40B4-BE49-F238E27FC236}">
                <a16:creationId xmlns:a16="http://schemas.microsoft.com/office/drawing/2014/main" id="{5BB1552B-F044-CD0B-47CC-B6F2DC356131}"/>
              </a:ext>
            </a:extLst>
          </p:cNvPr>
          <p:cNvSpPr txBox="1"/>
          <p:nvPr/>
        </p:nvSpPr>
        <p:spPr>
          <a:xfrm>
            <a:off x="5822673" y="5653449"/>
            <a:ext cx="6095028" cy="584775"/>
          </a:xfrm>
          <a:prstGeom prst="rect">
            <a:avLst/>
          </a:prstGeom>
          <a:noFill/>
        </p:spPr>
        <p:txBody>
          <a:bodyPr wrap="square">
            <a:spAutoFit/>
          </a:bodyPr>
          <a:lstStyle>
            <a:defPPr>
              <a:defRPr lang="tr-TR"/>
            </a:defPPr>
            <a:lvl1pPr>
              <a:defRPr sz="1600">
                <a:effectLst/>
                <a:latin typeface="Arial" panose="020B0604020202020204" pitchFamily="34" charset="0"/>
                <a:ea typeface="Times New Roman" panose="02020603050405020304" pitchFamily="18" charset="0"/>
              </a:defRPr>
            </a:lvl1pPr>
          </a:lstStyle>
          <a:p>
            <a:pPr algn="ctr"/>
            <a:r>
              <a:rPr lang="en-GB" dirty="0"/>
              <a:t>Data analysis and presentation based on the ethnographic research </a:t>
            </a:r>
          </a:p>
        </p:txBody>
      </p:sp>
      <p:sp>
        <p:nvSpPr>
          <p:cNvPr id="7" name="TextBox 6">
            <a:extLst>
              <a:ext uri="{FF2B5EF4-FFF2-40B4-BE49-F238E27FC236}">
                <a16:creationId xmlns:a16="http://schemas.microsoft.com/office/drawing/2014/main" id="{6C0645C5-9D58-695E-0D2D-2513398A55C4}"/>
              </a:ext>
            </a:extLst>
          </p:cNvPr>
          <p:cNvSpPr txBox="1"/>
          <p:nvPr/>
        </p:nvSpPr>
        <p:spPr>
          <a:xfrm>
            <a:off x="6914787" y="639442"/>
            <a:ext cx="4768788" cy="646331"/>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rPr>
              <a:t>Observations &amp; 22 semi-structured, in-depth interviews were conducted</a:t>
            </a:r>
            <a:endParaRPr lang="en-GB" dirty="0"/>
          </a:p>
        </p:txBody>
      </p:sp>
    </p:spTree>
    <p:extLst>
      <p:ext uri="{BB962C8B-B14F-4D97-AF65-F5344CB8AC3E}">
        <p14:creationId xmlns:p14="http://schemas.microsoft.com/office/powerpoint/2010/main" val="3966153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828EB-FE3C-484F-0E68-34FE2A1CF922}"/>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F7D20559-1BA9-762C-05E4-DEB9C9949037}"/>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3AB33F9B-3D54-BFF9-DEA4-5ED5A40E41E4}"/>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BA75E391-846C-431A-297F-4E01214140F6}"/>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Tehran’s cafes </a:t>
            </a:r>
          </a:p>
        </p:txBody>
      </p:sp>
      <p:pic>
        <p:nvPicPr>
          <p:cNvPr id="6" name="Picture 5">
            <a:extLst>
              <a:ext uri="{FF2B5EF4-FFF2-40B4-BE49-F238E27FC236}">
                <a16:creationId xmlns:a16="http://schemas.microsoft.com/office/drawing/2014/main" id="{9D7EB7FF-D9E8-47B0-B559-6863C943F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220" y="893837"/>
            <a:ext cx="5599824" cy="3552644"/>
          </a:xfrm>
          <a:prstGeom prst="rect">
            <a:avLst/>
          </a:prstGeom>
        </p:spPr>
      </p:pic>
      <p:sp>
        <p:nvSpPr>
          <p:cNvPr id="8" name="TextBox 7">
            <a:extLst>
              <a:ext uri="{FF2B5EF4-FFF2-40B4-BE49-F238E27FC236}">
                <a16:creationId xmlns:a16="http://schemas.microsoft.com/office/drawing/2014/main" id="{915632C4-1678-5B31-F677-B68DCD3D9AAB}"/>
              </a:ext>
            </a:extLst>
          </p:cNvPr>
          <p:cNvSpPr txBox="1"/>
          <p:nvPr/>
        </p:nvSpPr>
        <p:spPr>
          <a:xfrm>
            <a:off x="4504162" y="4672536"/>
            <a:ext cx="6095028" cy="821443"/>
          </a:xfrm>
          <a:prstGeom prst="rect">
            <a:avLst/>
          </a:prstGeom>
          <a:noFill/>
        </p:spPr>
        <p:txBody>
          <a:bodyPr wrap="square">
            <a:spAutoFit/>
          </a:bodyPr>
          <a:lstStyle/>
          <a:p>
            <a:pPr algn="ctr">
              <a:lnSpc>
                <a:spcPct val="115000"/>
              </a:lnSpc>
              <a:spcAft>
                <a:spcPts val="1000"/>
              </a:spcAft>
            </a:pPr>
            <a:r>
              <a:rPr lang="en-GB" sz="1400" i="0" kern="100" dirty="0" err="1">
                <a:solidFill>
                  <a:srgbClr val="0E2841"/>
                </a:solidFill>
                <a:effectLst/>
                <a:latin typeface="Arial" panose="020B0604020202020204" pitchFamily="34" charset="0"/>
                <a:ea typeface="Aptos" panose="020B0004020202020204" pitchFamily="34" charset="0"/>
                <a:cs typeface="Arial" panose="020B0604020202020204" pitchFamily="34" charset="0"/>
              </a:rPr>
              <a:t>Loghanteh</a:t>
            </a:r>
            <a:r>
              <a:rPr lang="en-GB" sz="1400" i="0" kern="100" dirty="0">
                <a:solidFill>
                  <a:srgbClr val="0E2841"/>
                </a:solidFill>
                <a:effectLst/>
                <a:latin typeface="Arial" panose="020B0604020202020204" pitchFamily="34" charset="0"/>
                <a:ea typeface="Aptos" panose="020B0004020202020204" pitchFamily="34" charset="0"/>
                <a:cs typeface="Arial" panose="020B0604020202020204" pitchFamily="34" charset="0"/>
              </a:rPr>
              <a:t> Café, the symbol of an Iranian modern Café, was located in the central district of Tehran during the Pahlavi period, as documented by the author from the </a:t>
            </a:r>
            <a:r>
              <a:rPr lang="en-GB" sz="1400" i="0" kern="100" dirty="0" err="1">
                <a:solidFill>
                  <a:srgbClr val="0E2841"/>
                </a:solidFill>
                <a:effectLst/>
                <a:latin typeface="Arial" panose="020B0604020202020204" pitchFamily="34" charset="0"/>
                <a:ea typeface="Aptos" panose="020B0004020202020204" pitchFamily="34" charset="0"/>
                <a:cs typeface="Arial" panose="020B0604020202020204" pitchFamily="34" charset="0"/>
              </a:rPr>
              <a:t>Loghanteh</a:t>
            </a:r>
            <a:r>
              <a:rPr lang="en-GB" sz="1400" i="0" kern="100" dirty="0">
                <a:solidFill>
                  <a:srgbClr val="0E2841"/>
                </a:solidFill>
                <a:effectLst/>
                <a:latin typeface="Arial" panose="020B0604020202020204" pitchFamily="34" charset="0"/>
                <a:ea typeface="Aptos" panose="020B0004020202020204" pitchFamily="34" charset="0"/>
                <a:cs typeface="Arial" panose="020B0604020202020204" pitchFamily="34" charset="0"/>
              </a:rPr>
              <a:t> Café Museum's archives in Tehran.</a:t>
            </a:r>
            <a:endParaRPr lang="en-GB" sz="1400" i="1" kern="100" dirty="0">
              <a:solidFill>
                <a:srgbClr val="0E2841"/>
              </a:solidFill>
              <a:effectLst/>
              <a:latin typeface="Aptos" panose="020B0004020202020204" pitchFamily="34" charset="0"/>
              <a:ea typeface="Aptos" panose="020B00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2CACF74-1FB3-4870-1792-52FAD678A6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3966" y="1415077"/>
            <a:ext cx="3317875" cy="2126615"/>
          </a:xfrm>
          <a:prstGeom prst="rect">
            <a:avLst/>
          </a:prstGeom>
        </p:spPr>
      </p:pic>
      <p:sp>
        <p:nvSpPr>
          <p:cNvPr id="9" name="TextBox 8">
            <a:extLst>
              <a:ext uri="{FF2B5EF4-FFF2-40B4-BE49-F238E27FC236}">
                <a16:creationId xmlns:a16="http://schemas.microsoft.com/office/drawing/2014/main" id="{18DBB953-5A0D-EFBB-5883-E18C5CD889FB}"/>
              </a:ext>
            </a:extLst>
          </p:cNvPr>
          <p:cNvSpPr txBox="1"/>
          <p:nvPr/>
        </p:nvSpPr>
        <p:spPr>
          <a:xfrm>
            <a:off x="490987" y="3597003"/>
            <a:ext cx="3463831" cy="338554"/>
          </a:xfrm>
          <a:prstGeom prst="rect">
            <a:avLst/>
          </a:prstGeom>
          <a:noFill/>
        </p:spPr>
        <p:txBody>
          <a:bodyPr wrap="square">
            <a:spAutoFit/>
          </a:bodyPr>
          <a:lstStyle/>
          <a:p>
            <a:pPr algn="ctr"/>
            <a:r>
              <a:rPr lang="en-US" sz="1600" dirty="0" err="1">
                <a:effectLst/>
                <a:latin typeface="Calibri" panose="020F0502020204030204" pitchFamily="34" charset="0"/>
                <a:ea typeface="SimSun" panose="02010600030101010101" pitchFamily="2" charset="-122"/>
                <a:cs typeface="Arial" panose="020B0604020202020204" pitchFamily="34" charset="0"/>
              </a:rPr>
              <a:t>Sangtarashha</a:t>
            </a:r>
            <a:r>
              <a:rPr lang="en-US" sz="1600" dirty="0">
                <a:effectLst/>
                <a:latin typeface="Calibri" panose="020F0502020204030204" pitchFamily="34" charset="0"/>
                <a:ea typeface="SimSun" panose="02010600030101010101" pitchFamily="2" charset="-122"/>
                <a:cs typeface="Arial" panose="020B0604020202020204" pitchFamily="34" charset="0"/>
              </a:rPr>
              <a:t> coffee house</a:t>
            </a:r>
            <a:endParaRPr lang="en-GB" sz="1600" dirty="0"/>
          </a:p>
        </p:txBody>
      </p:sp>
      <p:pic>
        <p:nvPicPr>
          <p:cNvPr id="10" name="Picture 9">
            <a:extLst>
              <a:ext uri="{FF2B5EF4-FFF2-40B4-BE49-F238E27FC236}">
                <a16:creationId xmlns:a16="http://schemas.microsoft.com/office/drawing/2014/main" id="{9D782D4E-3480-C4D1-F148-92FFC0CFCE6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a:off x="342910" y="4060676"/>
            <a:ext cx="3733011" cy="2488674"/>
          </a:xfrm>
          <a:prstGeom prst="rect">
            <a:avLst/>
          </a:prstGeom>
        </p:spPr>
      </p:pic>
      <p:sp>
        <p:nvSpPr>
          <p:cNvPr id="12" name="TextBox 11">
            <a:extLst>
              <a:ext uri="{FF2B5EF4-FFF2-40B4-BE49-F238E27FC236}">
                <a16:creationId xmlns:a16="http://schemas.microsoft.com/office/drawing/2014/main" id="{C1D31EC0-48EF-5F84-EFA9-CE6B68668DD9}"/>
              </a:ext>
            </a:extLst>
          </p:cNvPr>
          <p:cNvSpPr txBox="1"/>
          <p:nvPr/>
        </p:nvSpPr>
        <p:spPr>
          <a:xfrm>
            <a:off x="4323016" y="5720034"/>
            <a:ext cx="6095028" cy="369332"/>
          </a:xfrm>
          <a:prstGeom prst="rect">
            <a:avLst/>
          </a:prstGeom>
          <a:noFill/>
        </p:spPr>
        <p:txBody>
          <a:bodyPr wrap="square">
            <a:spAutoFit/>
          </a:bodyPr>
          <a:lstStyle/>
          <a:p>
            <a:r>
              <a:rPr lang="en-GB" sz="1800" i="0" kern="100" dirty="0">
                <a:solidFill>
                  <a:srgbClr val="0E2841"/>
                </a:solidFill>
                <a:effectLst/>
                <a:latin typeface="Arial" panose="020B0604020202020204" pitchFamily="34" charset="0"/>
                <a:ea typeface="Aptos" panose="020B0004020202020204" pitchFamily="34" charset="0"/>
                <a:cs typeface="Arial" panose="020B0604020202020204" pitchFamily="34" charset="0"/>
              </a:rPr>
              <a:t>Naderi Café</a:t>
            </a:r>
            <a:endParaRPr lang="en-GB" dirty="0"/>
          </a:p>
        </p:txBody>
      </p:sp>
    </p:spTree>
    <p:extLst>
      <p:ext uri="{BB962C8B-B14F-4D97-AF65-F5344CB8AC3E}">
        <p14:creationId xmlns:p14="http://schemas.microsoft.com/office/powerpoint/2010/main" val="282293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DECAB-6125-C738-A0DD-B0D490AD094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8AC8FDA-C3AF-3100-F373-609262E9C808}"/>
              </a:ext>
            </a:extLst>
          </p:cNvPr>
          <p:cNvSpPr/>
          <p:nvPr/>
        </p:nvSpPr>
        <p:spPr>
          <a:xfrm>
            <a:off x="10901102" y="862047"/>
            <a:ext cx="1068584" cy="518290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5" name="Dikdörtgen 4">
            <a:extLst>
              <a:ext uri="{FF2B5EF4-FFF2-40B4-BE49-F238E27FC236}">
                <a16:creationId xmlns:a16="http://schemas.microsoft.com/office/drawing/2014/main" id="{9EA976DE-4F88-50C6-C807-DC2F3323E7A8}"/>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C815661B-1A27-39E2-60D2-5CA19D77C6A6}"/>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7EB28ED8-E5F8-7F55-B726-526800C57C8E}"/>
              </a:ext>
            </a:extLst>
          </p:cNvPr>
          <p:cNvSpPr txBox="1">
            <a:spLocks noGrp="1"/>
          </p:cNvSpPr>
          <p:nvPr>
            <p:ph type="title"/>
          </p:nvPr>
        </p:nvSpPr>
        <p:spPr>
          <a:xfrm>
            <a:off x="418010" y="473889"/>
            <a:ext cx="3204645"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Tehran’s cafes </a:t>
            </a:r>
          </a:p>
        </p:txBody>
      </p:sp>
      <p:pic>
        <p:nvPicPr>
          <p:cNvPr id="7" name="Picture 6">
            <a:extLst>
              <a:ext uri="{FF2B5EF4-FFF2-40B4-BE49-F238E27FC236}">
                <a16:creationId xmlns:a16="http://schemas.microsoft.com/office/drawing/2014/main" id="{421112BB-1F43-8F1F-35D5-6949D80568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4414" y="3250300"/>
            <a:ext cx="3725509" cy="2794649"/>
          </a:xfrm>
          <a:prstGeom prst="rect">
            <a:avLst/>
          </a:prstGeom>
        </p:spPr>
      </p:pic>
      <p:pic>
        <p:nvPicPr>
          <p:cNvPr id="3" name="Picture 2">
            <a:extLst>
              <a:ext uri="{FF2B5EF4-FFF2-40B4-BE49-F238E27FC236}">
                <a16:creationId xmlns:a16="http://schemas.microsoft.com/office/drawing/2014/main" id="{B6C32445-E4B9-398C-84DB-61A8C0322A7D}"/>
              </a:ext>
            </a:extLst>
          </p:cNvPr>
          <p:cNvPicPr>
            <a:picLocks noChangeAspect="1"/>
          </p:cNvPicPr>
          <p:nvPr/>
        </p:nvPicPr>
        <p:blipFill>
          <a:blip r:embed="rId5"/>
          <a:srcRect r="4480"/>
          <a:stretch/>
        </p:blipFill>
        <p:spPr>
          <a:xfrm>
            <a:off x="4094414" y="880512"/>
            <a:ext cx="3725509" cy="2268504"/>
          </a:xfrm>
          <a:prstGeom prst="rect">
            <a:avLst/>
          </a:prstGeom>
        </p:spPr>
      </p:pic>
      <p:pic>
        <p:nvPicPr>
          <p:cNvPr id="8" name="Picture 7">
            <a:extLst>
              <a:ext uri="{FF2B5EF4-FFF2-40B4-BE49-F238E27FC236}">
                <a16:creationId xmlns:a16="http://schemas.microsoft.com/office/drawing/2014/main" id="{0ACE6D30-E1E0-AF90-810D-DD459193BA0F}"/>
              </a:ext>
            </a:extLst>
          </p:cNvPr>
          <p:cNvPicPr>
            <a:picLocks noChangeAspect="1"/>
          </p:cNvPicPr>
          <p:nvPr/>
        </p:nvPicPr>
        <p:blipFill>
          <a:blip r:embed="rId6"/>
          <a:stretch>
            <a:fillRect/>
          </a:stretch>
        </p:blipFill>
        <p:spPr>
          <a:xfrm>
            <a:off x="8148804" y="3629669"/>
            <a:ext cx="3625186" cy="2415280"/>
          </a:xfrm>
          <a:prstGeom prst="rect">
            <a:avLst/>
          </a:prstGeom>
        </p:spPr>
      </p:pic>
      <p:pic>
        <p:nvPicPr>
          <p:cNvPr id="9" name="Picture 8">
            <a:extLst>
              <a:ext uri="{FF2B5EF4-FFF2-40B4-BE49-F238E27FC236}">
                <a16:creationId xmlns:a16="http://schemas.microsoft.com/office/drawing/2014/main" id="{E77CD0AC-0589-B9C6-A411-BB7F9C1F910D}"/>
              </a:ext>
            </a:extLst>
          </p:cNvPr>
          <p:cNvPicPr>
            <a:picLocks noChangeAspect="1"/>
          </p:cNvPicPr>
          <p:nvPr/>
        </p:nvPicPr>
        <p:blipFill>
          <a:blip r:embed="rId7"/>
          <a:stretch>
            <a:fillRect/>
          </a:stretch>
        </p:blipFill>
        <p:spPr>
          <a:xfrm>
            <a:off x="8148804" y="862047"/>
            <a:ext cx="2752298" cy="2644129"/>
          </a:xfrm>
          <a:prstGeom prst="rect">
            <a:avLst/>
          </a:prstGeom>
        </p:spPr>
      </p:pic>
      <p:pic>
        <p:nvPicPr>
          <p:cNvPr id="11" name="Picture 10">
            <a:extLst>
              <a:ext uri="{FF2B5EF4-FFF2-40B4-BE49-F238E27FC236}">
                <a16:creationId xmlns:a16="http://schemas.microsoft.com/office/drawing/2014/main" id="{A35F5739-4872-7F85-DABD-D98502B9C2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004" y="1488691"/>
            <a:ext cx="3915410" cy="2552700"/>
          </a:xfrm>
          <a:prstGeom prst="rect">
            <a:avLst/>
          </a:prstGeom>
        </p:spPr>
      </p:pic>
      <p:sp>
        <p:nvSpPr>
          <p:cNvPr id="12" name="Oval 11">
            <a:extLst>
              <a:ext uri="{FF2B5EF4-FFF2-40B4-BE49-F238E27FC236}">
                <a16:creationId xmlns:a16="http://schemas.microsoft.com/office/drawing/2014/main" id="{D42F899D-CBC3-FC7F-9475-639DC8D0E85F}"/>
              </a:ext>
            </a:extLst>
          </p:cNvPr>
          <p:cNvSpPr/>
          <p:nvPr/>
        </p:nvSpPr>
        <p:spPr>
          <a:xfrm>
            <a:off x="2224846" y="2306385"/>
            <a:ext cx="736918" cy="676898"/>
          </a:xfrm>
          <a:prstGeom prst="ellipse">
            <a:avLst/>
          </a:prstGeom>
          <a:noFill/>
          <a:ln w="381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2F38C54-675D-6AE7-0819-C67FFF089F49}"/>
              </a:ext>
            </a:extLst>
          </p:cNvPr>
          <p:cNvSpPr txBox="1"/>
          <p:nvPr/>
        </p:nvSpPr>
        <p:spPr>
          <a:xfrm>
            <a:off x="561590" y="4041391"/>
            <a:ext cx="3150237" cy="923330"/>
          </a:xfrm>
          <a:prstGeom prst="rect">
            <a:avLst/>
          </a:prstGeom>
          <a:noFill/>
        </p:spPr>
        <p:txBody>
          <a:bodyPr wrap="square">
            <a:spAutoFit/>
          </a:bodyPr>
          <a:lstStyle/>
          <a:p>
            <a:pPr algn="ctr"/>
            <a:r>
              <a:rPr lang="en-US" sz="1800" dirty="0">
                <a:effectLst/>
                <a:latin typeface="Calibri" panose="020F0502020204030204" pitchFamily="34" charset="0"/>
                <a:ea typeface="SimSun" panose="02010600030101010101" pitchFamily="2" charset="-122"/>
                <a:cs typeface="Arial" panose="020B0604020202020204" pitchFamily="34" charset="0"/>
              </a:rPr>
              <a:t>The expansion of cafés in Tehran in 2024</a:t>
            </a:r>
            <a:r>
              <a:rPr lang="en-US" dirty="0">
                <a:latin typeface="Calibri" panose="020F0502020204030204" pitchFamily="34" charset="0"/>
                <a:ea typeface="SimSun" panose="02010600030101010101" pitchFamily="2" charset="-122"/>
                <a:cs typeface="Arial" panose="020B0604020202020204" pitchFamily="34" charset="0"/>
              </a:rPr>
              <a:t> (Farash Khiabani &amp; Goldar, 2024)</a:t>
            </a:r>
            <a:endParaRPr lang="en-GB" dirty="0"/>
          </a:p>
        </p:txBody>
      </p:sp>
      <p:sp>
        <p:nvSpPr>
          <p:cNvPr id="13" name="TextBox 12">
            <a:extLst>
              <a:ext uri="{FF2B5EF4-FFF2-40B4-BE49-F238E27FC236}">
                <a16:creationId xmlns:a16="http://schemas.microsoft.com/office/drawing/2014/main" id="{3F52C5CA-9FC6-969B-C215-E9D4CCC981B1}"/>
              </a:ext>
            </a:extLst>
          </p:cNvPr>
          <p:cNvSpPr txBox="1"/>
          <p:nvPr/>
        </p:nvSpPr>
        <p:spPr>
          <a:xfrm>
            <a:off x="62895" y="5479871"/>
            <a:ext cx="3980302" cy="646331"/>
          </a:xfrm>
          <a:prstGeom prst="rect">
            <a:avLst/>
          </a:prstGeom>
          <a:noFill/>
        </p:spPr>
        <p:txBody>
          <a:bodyPr wrap="square">
            <a:spAutoFit/>
          </a:bodyPr>
          <a:lstStyle>
            <a:defPPr>
              <a:defRPr lang="tr-TR"/>
            </a:defPPr>
            <a:lvl1pPr algn="ctr">
              <a:defRPr>
                <a:effectLst/>
                <a:latin typeface="Calibri" panose="020F0502020204030204" pitchFamily="34" charset="0"/>
                <a:ea typeface="SimSun" panose="02010600030101010101" pitchFamily="2" charset="-122"/>
                <a:cs typeface="Arial" panose="020B0604020202020204" pitchFamily="34" charset="0"/>
              </a:defRPr>
            </a:lvl1pPr>
          </a:lstStyle>
          <a:p>
            <a:r>
              <a:rPr lang="en-US" dirty="0"/>
              <a:t>The traditional foods in a nice setting</a:t>
            </a:r>
          </a:p>
          <a:p>
            <a:r>
              <a:rPr lang="en-US" dirty="0"/>
              <a:t>concentrated in the city centre </a:t>
            </a:r>
            <a:endParaRPr lang="en-GB" dirty="0"/>
          </a:p>
        </p:txBody>
      </p:sp>
    </p:spTree>
    <p:extLst>
      <p:ext uri="{BB962C8B-B14F-4D97-AF65-F5344CB8AC3E}">
        <p14:creationId xmlns:p14="http://schemas.microsoft.com/office/powerpoint/2010/main" val="413606524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1352</Words>
  <Application>Microsoft Office PowerPoint</Application>
  <PresentationFormat>Widescreen</PresentationFormat>
  <Paragraphs>95</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Calibri Light</vt:lpstr>
      <vt:lpstr>Garamond</vt:lpstr>
      <vt:lpstr>Helvetica</vt:lpstr>
      <vt:lpstr>Office Teması</vt:lpstr>
      <vt:lpstr>PowerPoint Presentation</vt:lpstr>
      <vt:lpstr>Introduction</vt:lpstr>
      <vt:lpstr>The Era of Diversity: Postmodernism</vt:lpstr>
      <vt:lpstr>Third place</vt:lpstr>
      <vt:lpstr>Tourism  &amp; Gastronomy </vt:lpstr>
      <vt:lpstr>Tourism  &amp; Gastronomy </vt:lpstr>
      <vt:lpstr>Methodology and background</vt:lpstr>
      <vt:lpstr>Tehran’s cafes </vt:lpstr>
      <vt:lpstr>Tehran’s cafes </vt:lpstr>
      <vt:lpstr>Tehran’s cafes </vt:lpstr>
      <vt:lpstr>Discussion</vt:lpstr>
      <vt:lpstr>Discussion</vt:lpstr>
      <vt:lpstr>Conclusion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ilayda kılıç</dc:creator>
  <cp:lastModifiedBy>review</cp:lastModifiedBy>
  <cp:revision>66</cp:revision>
  <dcterms:created xsi:type="dcterms:W3CDTF">2025-03-20T10:04:54Z</dcterms:created>
  <dcterms:modified xsi:type="dcterms:W3CDTF">2025-07-06T11:02:53Z</dcterms:modified>
</cp:coreProperties>
</file>