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3"/>
  </p:sldMasterIdLst>
  <p:sldIdLst>
    <p:sldId id="256" r:id="rId4"/>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59"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F33"/>
    <a:srgbClr val="5B94B0"/>
    <a:srgbClr val="D20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18"/>
  </p:normalViewPr>
  <p:slideViewPr>
    <p:cSldViewPr snapToGrid="0">
      <p:cViewPr varScale="1">
        <p:scale>
          <a:sx n="113" d="100"/>
          <a:sy n="113" d="100"/>
        </p:scale>
        <p:origin x="6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stilini düzenlemek için tıklayın</a:t>
            </a:r>
            <a:endParaRPr lang="tr-T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stilini düzenlemek için tıklayın</a:t>
            </a:r>
            <a:endParaRPr lang="tr-T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idx="1" hasCustomPrompt="1"/>
          </p:nvPr>
        </p:nvSpPr>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1850" y="1709738"/>
            <a:ext cx="10515600" cy="2852737"/>
          </a:xfrm>
        </p:spPr>
        <p:txBody>
          <a:bodyPr anchor="b"/>
          <a:lstStyle>
            <a:lvl1pPr>
              <a:defRPr sz="6000"/>
            </a:lvl1p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365125"/>
            <a:ext cx="10515600" cy="1325563"/>
          </a:xfrm>
        </p:spPr>
        <p:txBody>
          <a:body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7" name="Veri Yer Tutucusu 6"/>
          <p:cNvSpPr>
            <a:spLocks noGrp="1"/>
          </p:cNvSpPr>
          <p:nvPr>
            <p:ph type="dt" sz="half" idx="10"/>
          </p:nvPr>
        </p:nvSpPr>
        <p:spPr/>
        <p:txBody>
          <a:bodyPr/>
          <a:lstStyle/>
          <a:p>
            <a:fld id="{516F426E-D1B3-C04F-87FE-14721FD9FC5B}" type="datetimeFigureOut">
              <a:rPr lang="tr-TR" smtClean="0"/>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Veri Yer Tutucusu 2"/>
          <p:cNvSpPr>
            <a:spLocks noGrp="1"/>
          </p:cNvSpPr>
          <p:nvPr>
            <p:ph type="dt" sz="half" idx="10"/>
          </p:nvPr>
        </p:nvSpPr>
        <p:spPr/>
        <p:txBody>
          <a:bodyPr/>
          <a:lstStyle/>
          <a:p>
            <a:fld id="{516F426E-D1B3-C04F-87FE-14721FD9FC5B}" type="datetimeFigureOut">
              <a:rPr lang="tr-TR" smtClean="0"/>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6F426E-D1B3-C04F-87FE-14721FD9FC5B}" type="datetimeFigureOut">
              <a:rPr lang="tr-TR" smtClean="0"/>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idx="1" hasCustomPrompt="1"/>
          </p:nvPr>
        </p:nvSpPr>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stilini düzenlemek için tıklayın</a:t>
            </a:r>
            <a:endParaRPr lang="tr-T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1850" y="1709738"/>
            <a:ext cx="10515600" cy="2852737"/>
          </a:xfrm>
        </p:spPr>
        <p:txBody>
          <a:bodyPr anchor="b"/>
          <a:lstStyle>
            <a:lvl1pPr>
              <a:defRPr sz="6000"/>
            </a:lvl1p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endParaRPr lang="tr-TR"/>
          </a:p>
        </p:txBody>
      </p:sp>
      <p:sp>
        <p:nvSpPr>
          <p:cNvPr id="4" name="Veri Yer Tutucusu 3"/>
          <p:cNvSpPr>
            <a:spLocks noGrp="1"/>
          </p:cNvSpPr>
          <p:nvPr>
            <p:ph type="dt" sz="half" idx="10"/>
          </p:nvPr>
        </p:nvSpPr>
        <p:spPr/>
        <p:txBody>
          <a:bodyPr/>
          <a:lstStyle/>
          <a:p>
            <a:fld id="{516F426E-D1B3-C04F-87FE-14721FD9FC5B}" type="datetimeFigureOut">
              <a:rPr lang="tr-TR" smtClean="0"/>
            </a:fld>
            <a:endParaRPr lang="tr-TR"/>
          </a:p>
        </p:txBody>
      </p:sp>
      <p:sp>
        <p:nvSpPr>
          <p:cNvPr id="5" name="Alt 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365125"/>
            <a:ext cx="10515600" cy="1325563"/>
          </a:xfrm>
        </p:spPr>
        <p:txBody>
          <a:bodyPr/>
          <a:lstStyle/>
          <a:p>
            <a:r>
              <a:rPr lang="tr-TR"/>
              <a:t>Asıl başlık stilini düzenlemek için tıklayın</a:t>
            </a:r>
            <a:endParaRPr lang="tr-T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endParaRPr lang="tr-T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7" name="Veri Yer Tutucusu 6"/>
          <p:cNvSpPr>
            <a:spLocks noGrp="1"/>
          </p:cNvSpPr>
          <p:nvPr>
            <p:ph type="dt" sz="half" idx="10"/>
          </p:nvPr>
        </p:nvSpPr>
        <p:spPr/>
        <p:txBody>
          <a:bodyPr/>
          <a:lstStyle/>
          <a:p>
            <a:fld id="{516F426E-D1B3-C04F-87FE-14721FD9FC5B}" type="datetimeFigureOut">
              <a:rPr lang="tr-TR" smtClean="0"/>
            </a:fld>
            <a:endParaRPr lang="tr-TR"/>
          </a:p>
        </p:txBody>
      </p:sp>
      <p:sp>
        <p:nvSpPr>
          <p:cNvPr id="8" name="Alt 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endParaRPr lang="tr-TR"/>
          </a:p>
        </p:txBody>
      </p:sp>
      <p:sp>
        <p:nvSpPr>
          <p:cNvPr id="3" name="Veri Yer Tutucusu 2"/>
          <p:cNvSpPr>
            <a:spLocks noGrp="1"/>
          </p:cNvSpPr>
          <p:nvPr>
            <p:ph type="dt" sz="half" idx="10"/>
          </p:nvPr>
        </p:nvSpPr>
        <p:spPr/>
        <p:txBody>
          <a:bodyPr/>
          <a:lstStyle/>
          <a:p>
            <a:fld id="{516F426E-D1B3-C04F-87FE-14721FD9FC5B}" type="datetimeFigureOut">
              <a:rPr lang="tr-TR" smtClean="0"/>
            </a:fld>
            <a:endParaRPr lang="tr-TR"/>
          </a:p>
        </p:txBody>
      </p:sp>
      <p:sp>
        <p:nvSpPr>
          <p:cNvPr id="4" name="Alt 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16F426E-D1B3-C04F-87FE-14721FD9FC5B}" type="datetimeFigureOut">
              <a:rPr lang="tr-TR" smtClean="0"/>
            </a:fld>
            <a:endParaRPr lang="tr-TR"/>
          </a:p>
        </p:txBody>
      </p:sp>
      <p:sp>
        <p:nvSpPr>
          <p:cNvPr id="3" name="Alt 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endParaRPr lang="tr-TR"/>
          </a:p>
        </p:txBody>
      </p:sp>
      <p:sp>
        <p:nvSpPr>
          <p:cNvPr id="5" name="Veri Yer Tutucusu 4"/>
          <p:cNvSpPr>
            <a:spLocks noGrp="1"/>
          </p:cNvSpPr>
          <p:nvPr>
            <p:ph type="dt" sz="half" idx="10"/>
          </p:nvPr>
        </p:nvSpPr>
        <p:spPr/>
        <p:txBody>
          <a:bodyPr/>
          <a:lstStyle/>
          <a:p>
            <a:fld id="{516F426E-D1B3-C04F-87FE-14721FD9FC5B}" type="datetimeFigureOut">
              <a:rPr lang="tr-TR" smtClean="0"/>
            </a:fld>
            <a:endParaRPr lang="tr-TR"/>
          </a:p>
        </p:txBody>
      </p:sp>
      <p:sp>
        <p:nvSpPr>
          <p:cNvPr id="6" name="Alt 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C2876A-0405-DE4E-8F57-B35FA1FF5C8B}" type="slidenum">
              <a:rPr lang="tr-TR" smtClean="0"/>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426E-D1B3-C04F-87FE-14721FD9FC5B}" type="datetimeFigureOut">
              <a:rPr lang="tr-TR" smtClean="0"/>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2876A-0405-DE4E-8F57-B35FA1FF5C8B}"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426E-D1B3-C04F-87FE-14721FD9FC5B}" type="datetimeFigureOut">
              <a:rPr lang="tr-TR" smtClean="0"/>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2876A-0405-DE4E-8F57-B35FA1FF5C8B}"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jpe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1"/>
          <a:stretch>
            <a:fillRect/>
          </a:stretch>
        </p:blipFill>
        <p:spPr>
          <a:xfrm>
            <a:off x="203200" y="304800"/>
            <a:ext cx="4043680" cy="1600840"/>
          </a:xfrm>
          <a:prstGeom prst="rect">
            <a:avLst/>
          </a:prstGeom>
        </p:spPr>
      </p:pic>
      <p:sp>
        <p:nvSpPr>
          <p:cNvPr id="11" name="Apakšvirsraksts 2"/>
          <p:cNvSpPr txBox="1">
            <a:spLocks noGrp="1"/>
          </p:cNvSpPr>
          <p:nvPr>
            <p:ph type="subTitle" sz="quarter" idx="1"/>
          </p:nvPr>
        </p:nvSpPr>
        <p:spPr>
          <a:xfrm>
            <a:off x="492612" y="2159658"/>
            <a:ext cx="11024197" cy="3611496"/>
          </a:xfrm>
          <a:prstGeom prst="rect">
            <a:avLst/>
          </a:prstGeom>
        </p:spPr>
        <p:txBody>
          <a:bodyPr/>
          <a:lstStyle>
            <a:lvl1pPr algn="l">
              <a:defRPr sz="2800">
                <a:solidFill>
                  <a:srgbClr val="FFFFFF"/>
                </a:solidFill>
                <a:latin typeface="Arial" panose="020B0604020202020204"/>
                <a:ea typeface="Arial" panose="020B0604020202020204"/>
                <a:cs typeface="Arial" panose="020B0604020202020204"/>
                <a:sym typeface="Arial" panose="020B0604020202020204"/>
              </a:defRPr>
            </a:lvl1pPr>
          </a:lstStyle>
          <a:p>
            <a:pPr algn="ctr"/>
            <a:r>
              <a:rPr lang="en-US" altLang="zh-CN" dirty="0">
                <a:solidFill>
                  <a:srgbClr val="000F33"/>
                </a:solidFill>
                <a:latin typeface="Aptos" panose="020B0004020202020204" pitchFamily="34" charset="0"/>
              </a:rPr>
              <a:t>Research on the Construction of City Walk Tourism Routes from the Perspective of Cultural Heritage Conservation: A Case Study of Beiyuanmen Historic and Cultural District in Xi'an</a:t>
            </a:r>
            <a:endParaRPr lang="en-US" altLang="zh-CN" dirty="0">
              <a:solidFill>
                <a:srgbClr val="000F33"/>
              </a:solidFill>
              <a:latin typeface="Aptos" panose="020B0004020202020204" pitchFamily="34" charset="0"/>
            </a:endParaRPr>
          </a:p>
          <a:p>
            <a:pPr algn="ctr"/>
            <a:endParaRPr lang="en-GB" dirty="0">
              <a:solidFill>
                <a:srgbClr val="000F33"/>
              </a:solidFill>
              <a:latin typeface="Aptos" panose="020B0004020202020204" pitchFamily="34" charset="0"/>
            </a:endParaRPr>
          </a:p>
          <a:p>
            <a:pPr algn="ctr"/>
            <a:r>
              <a:rPr lang="en-US" altLang="zh-CN" b="1" dirty="0">
                <a:solidFill>
                  <a:srgbClr val="000F33"/>
                </a:solidFill>
                <a:latin typeface="Aptos" panose="020B0004020202020204" pitchFamily="34" charset="0"/>
              </a:rPr>
              <a:t>Author’s Name: Qinghang Cheng </a:t>
            </a:r>
            <a:endParaRPr lang="en-US" altLang="zh-CN" b="1" dirty="0">
              <a:solidFill>
                <a:srgbClr val="000F33"/>
              </a:solidFill>
              <a:latin typeface="Aptos" panose="020B0004020202020204" pitchFamily="34" charset="0"/>
            </a:endParaRPr>
          </a:p>
          <a:p>
            <a:pPr algn="ctr"/>
            <a:endParaRPr lang="en-US" altLang="zh-CN" sz="2000" dirty="0">
              <a:solidFill>
                <a:srgbClr val="000F33"/>
              </a:solidFill>
              <a:latin typeface="Aptos" panose="020B0004020202020204" pitchFamily="34" charset="0"/>
            </a:endParaRPr>
          </a:p>
          <a:p>
            <a:pPr algn="ctr"/>
            <a:r>
              <a:rPr lang="en-US" altLang="zh-CN" sz="2000" dirty="0">
                <a:solidFill>
                  <a:srgbClr val="000F33"/>
                </a:solidFill>
                <a:latin typeface="Aptos" panose="020B0004020202020204" pitchFamily="34" charset="0"/>
              </a:rPr>
              <a:t>Affiliation:Xi'an University of Architecture and Technology</a:t>
            </a:r>
            <a:endParaRPr lang="en-US" altLang="zh-CN" sz="2000" dirty="0">
              <a:solidFill>
                <a:srgbClr val="000F33"/>
              </a:solidFill>
              <a:latin typeface="Aptos" panose="020B0004020202020204" pitchFamily="34" charset="0"/>
            </a:endParaRPr>
          </a:p>
          <a:p>
            <a:pPr algn="ctr"/>
            <a:r>
              <a:rPr lang="en-US" altLang="zh-CN" sz="2000" dirty="0">
                <a:solidFill>
                  <a:srgbClr val="000F33"/>
                </a:solidFill>
                <a:latin typeface="Aptos" panose="020B0004020202020204" pitchFamily="34" charset="0"/>
              </a:rPr>
              <a:t>Email:1992389230@qq.com</a:t>
            </a:r>
            <a:endParaRPr lang="en-US" altLang="zh-CN" sz="2000" dirty="0">
              <a:solidFill>
                <a:srgbClr val="000F33"/>
              </a:solidFill>
              <a:latin typeface="Aptos" panose="020B0004020202020204" pitchFamily="34" charset="0"/>
            </a:endParaRPr>
          </a:p>
        </p:txBody>
      </p:sp>
      <p:sp>
        <p:nvSpPr>
          <p:cNvPr id="7" name="Dikdörtgen 6"/>
          <p:cNvSpPr/>
          <p:nvPr/>
        </p:nvSpPr>
        <p:spPr>
          <a:xfrm flipV="1">
            <a:off x="1446834" y="1484452"/>
            <a:ext cx="10745165"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47370" y="3904615"/>
            <a:ext cx="9027160" cy="2395855"/>
          </a:xfrm>
          <a:prstGeom prst="rect">
            <a:avLst/>
          </a:prstGeom>
        </p:spPr>
      </p:pic>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4.Results</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Spatial Form Characteristics</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49630"/>
            <a:ext cx="11398250" cy="315849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This study uses</a:t>
            </a:r>
            <a:r>
              <a:rPr lang="en-US" altLang="zh-CN" sz="2000" b="1" dirty="0">
                <a:latin typeface="Aptos" panose="020B0004020202020204" pitchFamily="34" charset="0"/>
              </a:rPr>
              <a:t> axial analysis and segment analysis. </a:t>
            </a:r>
            <a:r>
              <a:rPr lang="en-US" altLang="zh-CN" sz="2000" dirty="0">
                <a:latin typeface="Aptos" panose="020B0004020202020204" pitchFamily="34" charset="0"/>
              </a:rPr>
              <a:t>Axial analysis assesses the integration and connectivity of the Beiyuanmen Historical and Cultural Block, while segment analysis evaluates the selection of streets within the block.</a:t>
            </a:r>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b="1" dirty="0">
                <a:solidFill>
                  <a:srgbClr val="C00000"/>
                </a:solidFill>
                <a:latin typeface="Aptos" panose="020B0004020202020204" pitchFamily="34" charset="0"/>
              </a:rPr>
              <a:t>Integration,</a:t>
            </a:r>
            <a:r>
              <a:rPr lang="en-US" altLang="zh-CN" sz="2000" b="1" dirty="0">
                <a:latin typeface="Aptos" panose="020B0004020202020204" pitchFamily="34" charset="0"/>
              </a:rPr>
              <a:t> </a:t>
            </a:r>
            <a:r>
              <a:rPr lang="en-US" altLang="zh-CN" sz="2000" dirty="0">
                <a:latin typeface="Aptos" panose="020B0004020202020204" pitchFamily="34" charset="0"/>
              </a:rPr>
              <a:t>a key indicator of space syntax theory, reflects the accessibility of nodes in a spatial system and the closeness of their connections.</a:t>
            </a:r>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b="1" dirty="0">
                <a:solidFill>
                  <a:srgbClr val="C00000"/>
                </a:solidFill>
                <a:latin typeface="Aptos" panose="020B0004020202020204" pitchFamily="34" charset="0"/>
              </a:rPr>
              <a:t>Choice,</a:t>
            </a:r>
            <a:r>
              <a:rPr lang="en-US" altLang="zh-CN" sz="2000" b="1" dirty="0">
                <a:latin typeface="Aptos" panose="020B0004020202020204" pitchFamily="34" charset="0"/>
              </a:rPr>
              <a:t> </a:t>
            </a:r>
            <a:r>
              <a:rPr lang="en-US" altLang="zh-CN" sz="2000" dirty="0">
                <a:latin typeface="Aptos" panose="020B0004020202020204" pitchFamily="34" charset="0"/>
              </a:rPr>
              <a:t>the frequency a space appears on the shortest topological paths, is closely related to traffic potential. </a:t>
            </a:r>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b="1" dirty="0">
                <a:solidFill>
                  <a:srgbClr val="C00000"/>
                </a:solidFill>
                <a:latin typeface="Aptos" panose="020B0004020202020204" pitchFamily="34" charset="0"/>
              </a:rPr>
              <a:t>Connectivity,</a:t>
            </a:r>
            <a:r>
              <a:rPr lang="en-US" altLang="zh-CN" sz="2000" dirty="0">
                <a:latin typeface="Aptos" panose="020B0004020202020204" pitchFamily="34" charset="0"/>
              </a:rPr>
              <a:t> the number of nodes connected to a specific node, indicates the spatial connections. </a:t>
            </a:r>
            <a:endParaRPr lang="en-US" altLang="zh-CN" sz="2000" dirty="0">
              <a:latin typeface="Aptos" panose="020B00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56995" y="1816100"/>
            <a:ext cx="8846820" cy="4514215"/>
          </a:xfrm>
          <a:prstGeom prst="rect">
            <a:avLst/>
          </a:prstGeom>
        </p:spPr>
      </p:pic>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4.Results</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Heritage Perception Characteristics</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11530"/>
            <a:ext cx="11398250" cy="224345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This study conducted</a:t>
            </a:r>
            <a:r>
              <a:rPr lang="en-US" altLang="zh-CN" sz="2000" b="1" dirty="0">
                <a:latin typeface="Aptos" panose="020B0004020202020204" pitchFamily="34" charset="0"/>
              </a:rPr>
              <a:t> a Kernel Density Analysis of POIs in the Beiyuanmen Historical and Cultural Block</a:t>
            </a:r>
            <a:r>
              <a:rPr lang="en-US" altLang="zh-CN" sz="2000" dirty="0">
                <a:latin typeface="Aptos" panose="020B0004020202020204" pitchFamily="34" charset="0"/>
              </a:rPr>
              <a:t>, covering cultural heritage, public facilities, daily services, shopping, leisure, and dining services that cater to both residents and tourists. </a:t>
            </a:r>
            <a:endParaRPr lang="en-US" altLang="zh-CN" sz="2000" dirty="0">
              <a:latin typeface="Aptos" panose="020B00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4.Results</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Heritage Perception Characteristics</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11530"/>
            <a:ext cx="11398250" cy="51638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b="1" dirty="0">
                <a:latin typeface="Aptos" panose="020B0004020202020204" pitchFamily="34" charset="0"/>
              </a:rPr>
              <a:t>The results show that </a:t>
            </a:r>
            <a:r>
              <a:rPr lang="en-US" altLang="zh-CN" sz="2000" dirty="0">
                <a:latin typeface="Aptos" panose="020B0004020202020204" pitchFamily="34" charset="0"/>
              </a:rPr>
              <a:t>residents' daily and leisure services are mostly marginalised into non - core peripheral areas due to tourism - related space encroachment, with only a few shared public facilities evenly distributed. Tourists' activities mainly focus on historical lanes and cultural heritage sites, leading to a proliferation of shopping and dining services along these streets, </a:t>
            </a:r>
            <a:r>
              <a:rPr lang="en-US" altLang="zh-CN" sz="2000" b="1" dirty="0">
                <a:latin typeface="Aptos" panose="020B0004020202020204" pitchFamily="34" charset="0"/>
              </a:rPr>
              <a:t>which in turn crowds out residents' living spaces. </a:t>
            </a:r>
            <a:endParaRPr lang="en-US" altLang="zh-CN" sz="2000" b="1" dirty="0">
              <a:latin typeface="Aptos" panose="020B0004020202020204" pitchFamily="34" charset="0"/>
            </a:endParaRPr>
          </a:p>
          <a:p>
            <a:pPr algn="l"/>
            <a:endParaRPr lang="en-US" altLang="zh-CN" sz="2000" b="1" dirty="0">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Specifically, shopping services are concentrated in Beiyuanmen, Xi Yang Market, and North Guangji Street, near the Bell and Drum Towers, attracting tourists who mainly engage in superficial sightseeing. Dining services are mainly found in North Guangji Street, Shajin Bridge, Dapi Courtyard, and Miao Hou Street, </a:t>
            </a:r>
            <a:r>
              <a:rPr lang="en-US" altLang="zh-CN" sz="1800" b="1" dirty="0">
                <a:latin typeface="Aptos" panose="020B0004020202020204" pitchFamily="34" charset="0"/>
              </a:rPr>
              <a:t>which are more integrated into the local community and attract tourists seeking an in - depth experience.</a:t>
            </a:r>
            <a:endParaRPr lang="en-US" altLang="zh-CN" sz="1800" b="1" dirty="0">
              <a:latin typeface="Aptos" panose="020B00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80465" y="2143125"/>
            <a:ext cx="9239885" cy="4062095"/>
          </a:xfrm>
          <a:prstGeom prst="rect">
            <a:avLst/>
          </a:prstGeom>
        </p:spPr>
      </p:pic>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4.Results</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Heritage Perception Characteristics</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11530"/>
            <a:ext cx="11398250" cy="140525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Secondly, through an analysis of </a:t>
            </a:r>
            <a:r>
              <a:rPr lang="en-US" altLang="zh-CN" sz="2000" b="1" dirty="0">
                <a:latin typeface="Aptos" panose="020B0004020202020204" pitchFamily="34" charset="0"/>
              </a:rPr>
              <a:t>travel notes posted on social media</a:t>
            </a:r>
            <a:r>
              <a:rPr lang="en-US" altLang="zh-CN" sz="2000" dirty="0">
                <a:latin typeface="Aptos" panose="020B0004020202020204" pitchFamily="34" charset="0"/>
              </a:rPr>
              <a:t>, including a word frequency analysis, it was found that the most frequently mentioned locations by tourists are </a:t>
            </a:r>
            <a:r>
              <a:rPr lang="en-US" altLang="zh-CN" sz="2000" b="1" dirty="0">
                <a:latin typeface="Aptos" panose="020B0004020202020204" pitchFamily="34" charset="0"/>
              </a:rPr>
              <a:t>"Shajin Bridge" and "Beiyuanmen", representing the block's culinary and cultural heritage highlights respectively. </a:t>
            </a:r>
            <a:endParaRPr lang="en-US" altLang="zh-CN" sz="2000" dirty="0">
              <a:latin typeface="Aptos" panose="020B0004020202020204" pitchFamily="34" charset="0"/>
            </a:endParaRPr>
          </a:p>
          <a:p>
            <a:pPr algn="l"/>
            <a:endParaRPr lang="en-US" altLang="zh-CN" sz="1800" b="1" dirty="0">
              <a:latin typeface="Aptos" panose="020B00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4.Results</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Heritage Perception Characteristics</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11530"/>
            <a:ext cx="11398250" cy="140525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Several historical lanes and culinary elements are closely watched by tourists.  Currently, the tour routes within the Beiyuanmen Historical and Cultural Block are closely related to </a:t>
            </a:r>
            <a:r>
              <a:rPr lang="en-US" altLang="zh-CN" sz="2000" b="1" dirty="0">
                <a:latin typeface="Aptos" panose="020B0004020202020204" pitchFamily="34" charset="0"/>
              </a:rPr>
              <a:t>historical and cultural heritage, historical lanes, and culinary culture. </a:t>
            </a:r>
            <a:endParaRPr lang="en-US" altLang="zh-CN" sz="2000" b="1" dirty="0">
              <a:latin typeface="Aptos" panose="020B0004020202020204" pitchFamily="34" charset="0"/>
            </a:endParaRPr>
          </a:p>
          <a:p>
            <a:pPr algn="l"/>
            <a:endParaRPr lang="en-US" altLang="zh-CN" sz="2000" b="1" dirty="0">
              <a:latin typeface="Aptos" panose="020B0004020202020204" pitchFamily="34" charset="0"/>
            </a:endParaRPr>
          </a:p>
        </p:txBody>
      </p:sp>
      <p:grpSp>
        <p:nvGrpSpPr>
          <p:cNvPr id="11" name="组合 10"/>
          <p:cNvGrpSpPr/>
          <p:nvPr/>
        </p:nvGrpSpPr>
        <p:grpSpPr>
          <a:xfrm>
            <a:off x="50800" y="2162175"/>
            <a:ext cx="12085320" cy="3164840"/>
            <a:chOff x="0" y="2805"/>
            <a:chExt cx="19364" cy="5071"/>
          </a:xfrm>
        </p:grpSpPr>
        <p:pic>
          <p:nvPicPr>
            <p:cNvPr id="6" name="图片 5"/>
            <p:cNvPicPr>
              <a:picLocks noChangeAspect="1"/>
            </p:cNvPicPr>
            <p:nvPr/>
          </p:nvPicPr>
          <p:blipFill>
            <a:blip r:embed="rId2"/>
            <a:stretch>
              <a:fillRect/>
            </a:stretch>
          </p:blipFill>
          <p:spPr>
            <a:xfrm>
              <a:off x="0" y="2805"/>
              <a:ext cx="9376" cy="4250"/>
            </a:xfrm>
            <a:prstGeom prst="rect">
              <a:avLst/>
            </a:prstGeom>
          </p:spPr>
        </p:pic>
        <p:pic>
          <p:nvPicPr>
            <p:cNvPr id="9" name="图片 8"/>
            <p:cNvPicPr>
              <a:picLocks noChangeAspect="1"/>
            </p:cNvPicPr>
            <p:nvPr/>
          </p:nvPicPr>
          <p:blipFill>
            <a:blip r:embed="rId3"/>
            <a:stretch>
              <a:fillRect/>
            </a:stretch>
          </p:blipFill>
          <p:spPr>
            <a:xfrm>
              <a:off x="9376" y="2805"/>
              <a:ext cx="9988" cy="4250"/>
            </a:xfrm>
            <a:prstGeom prst="rect">
              <a:avLst/>
            </a:prstGeom>
          </p:spPr>
        </p:pic>
        <p:pic>
          <p:nvPicPr>
            <p:cNvPr id="10" name="图片 9"/>
            <p:cNvPicPr>
              <a:picLocks noChangeAspect="1"/>
            </p:cNvPicPr>
            <p:nvPr/>
          </p:nvPicPr>
          <p:blipFill>
            <a:blip r:embed="rId4"/>
            <a:stretch>
              <a:fillRect/>
            </a:stretch>
          </p:blipFill>
          <p:spPr>
            <a:xfrm>
              <a:off x="4402" y="7442"/>
              <a:ext cx="10395" cy="435"/>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4.Results</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Route Optimisation Plan</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11530"/>
            <a:ext cx="11398250" cy="51638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This paper proposes </a:t>
            </a:r>
            <a:r>
              <a:rPr lang="en-US" altLang="zh-CN" sz="2000" b="1" dirty="0">
                <a:latin typeface="Aptos" panose="020B0004020202020204" pitchFamily="34" charset="0"/>
              </a:rPr>
              <a:t>a "double loop" system for the City Walk tourist route </a:t>
            </a:r>
            <a:r>
              <a:rPr lang="en-US" altLang="zh-CN" sz="2000" dirty="0">
                <a:latin typeface="Aptos" panose="020B0004020202020204" pitchFamily="34" charset="0"/>
              </a:rPr>
              <a:t>in the Beiyuanmen Historical and Cultural Block. The main loop links core heritage sites, while the micro loop offers an in - depth experience within residential courtyards.</a:t>
            </a:r>
            <a:endParaRPr lang="en-US" altLang="zh-CN" sz="2000" b="1" dirty="0">
              <a:latin typeface="Aptos" panose="020B0004020202020204" pitchFamily="34" charset="0"/>
            </a:endParaRPr>
          </a:p>
          <a:p>
            <a:pPr algn="l"/>
            <a:endParaRPr lang="en-US" altLang="zh-CN" sz="2000" b="1" dirty="0">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The main loop, </a:t>
            </a:r>
            <a:r>
              <a:rPr lang="en-US" altLang="zh-CN" sz="1800" b="1" dirty="0">
                <a:latin typeface="Aptos" panose="020B0004020202020204" pitchFamily="34" charset="0"/>
              </a:rPr>
              <a:t>combining cultural heritage and halal food experiences, </a:t>
            </a:r>
            <a:r>
              <a:rPr lang="en-US" altLang="zh-CN" sz="1800" dirty="0">
                <a:latin typeface="Aptos" panose="020B0004020202020204" pitchFamily="34" charset="0"/>
              </a:rPr>
              <a:t>starts at the Drum Tower and follows a circular route. It links the “seven temples and thirteen wards” spatial pattern, enhancing the historical block's spatial experience. </a:t>
            </a:r>
            <a:r>
              <a:rPr lang="en-US" altLang="zh-CN" sz="1800" b="1" dirty="0">
                <a:latin typeface="Aptos" panose="020B0004020202020204" pitchFamily="34" charset="0"/>
              </a:rPr>
              <a:t>About 2.5 km long, it takes 2 - 3 hours and covers 90% of core resource spots.</a:t>
            </a:r>
            <a:endParaRPr lang="en-US" altLang="zh-CN" sz="1800" b="1" dirty="0">
              <a:latin typeface="Aptos" panose="020B0004020202020204" pitchFamily="34" charset="0"/>
            </a:endParaRPr>
          </a:p>
          <a:p>
            <a:pPr marL="342900" indent="-342900" algn="l">
              <a:buFont typeface="Arial" panose="020B0604020202020204" pitchFamily="34" charset="0"/>
              <a:buChar char="•"/>
            </a:pPr>
            <a:r>
              <a:rPr lang="en-US" altLang="zh-CN" sz="1800" b="1" dirty="0">
                <a:latin typeface="Aptos" panose="020B0004020202020204" pitchFamily="34" charset="0"/>
              </a:rPr>
              <a:t>There are two micro loops. </a:t>
            </a:r>
            <a:r>
              <a:rPr lang="en-US" altLang="zh-CN" sz="1800" b="1" dirty="0">
                <a:solidFill>
                  <a:srgbClr val="C00000"/>
                </a:solidFill>
                <a:latin typeface="Aptos" panose="020B0004020202020204" pitchFamily="34" charset="0"/>
              </a:rPr>
              <a:t>One is the community culture experience route on the northeast side. </a:t>
            </a:r>
            <a:r>
              <a:rPr lang="en-US" altLang="zh-CN" sz="1800" dirty="0">
                <a:latin typeface="Aptos" panose="020B0004020202020204" pitchFamily="34" charset="0"/>
              </a:rPr>
              <a:t>It starts at Guangji Street, goes through Xiao Pi Courtyard, Mai Xiang Street, Beiyuanmen, and the Drum Tower, allowing participation in community activities and experiencing the halal community culture. </a:t>
            </a:r>
            <a:r>
              <a:rPr lang="en-US" altLang="zh-CN" sz="1800" b="1" dirty="0">
                <a:solidFill>
                  <a:srgbClr val="C00000"/>
                </a:solidFill>
                <a:latin typeface="Aptos" panose="020B0004020202020204" pitchFamily="34" charset="0"/>
              </a:rPr>
              <a:t>The other is the halal food culture experience route on the west side. </a:t>
            </a:r>
            <a:r>
              <a:rPr lang="en-US" altLang="zh-CN" sz="1800" dirty="0">
                <a:latin typeface="Aptos" panose="020B0004020202020204" pitchFamily="34" charset="0"/>
              </a:rPr>
              <a:t>It starts at Guangji Street, goes through Miao Hou Street, Da Mai Market Street, and Shajin Bridge, where tourists can taste the food of century - old shops.</a:t>
            </a:r>
            <a:endParaRPr lang="en-US" altLang="zh-CN" sz="1800" dirty="0">
              <a:latin typeface="Aptos" panose="020B00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5.Discussion</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Balancing Heritage Protection and Display Mechanisms</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11530"/>
            <a:ext cx="11398250" cy="51638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As a traditional settlement area in Xi'an Mingcheng District with distinctive local features, </a:t>
            </a:r>
            <a:r>
              <a:rPr lang="en-US" altLang="zh-CN" sz="2000" b="1" dirty="0">
                <a:latin typeface="Aptos" panose="020B0004020202020204" pitchFamily="34" charset="0"/>
              </a:rPr>
              <a:t>The City Walk route aims to balance heritage protection and public display, and resolve the conflict between protection rigidity and utilisation flexibility.</a:t>
            </a:r>
            <a:endParaRPr lang="en-US" altLang="zh-CN" sz="2000" b="1" dirty="0">
              <a:latin typeface="Aptos" panose="020B0004020202020204" pitchFamily="34" charset="0"/>
            </a:endParaRPr>
          </a:p>
          <a:p>
            <a:pPr algn="l"/>
            <a:endParaRPr lang="en-US" altLang="zh-CN" sz="2000" b="1" dirty="0">
              <a:latin typeface="Aptos" panose="020B0004020202020204" pitchFamily="34" charset="0"/>
            </a:endParaRPr>
          </a:p>
          <a:p>
            <a:pPr marL="342900" indent="-342900" algn="l">
              <a:buFont typeface="Arial" panose="020B0604020202020204" pitchFamily="34" charset="0"/>
              <a:buChar char="•"/>
            </a:pPr>
            <a:r>
              <a:rPr lang="en-US" altLang="zh-CN" sz="1800" b="1" dirty="0">
                <a:solidFill>
                  <a:srgbClr val="C00000"/>
                </a:solidFill>
                <a:latin typeface="Aptos" panose="020B0004020202020204" pitchFamily="34" charset="0"/>
              </a:rPr>
              <a:t>Core protection zones, </a:t>
            </a:r>
            <a:r>
              <a:rPr lang="en-US" altLang="zh-CN" sz="1800" dirty="0">
                <a:latin typeface="Aptos" panose="020B0004020202020204" pitchFamily="34" charset="0"/>
              </a:rPr>
              <a:t>covering sites like the Gao Family Courtyard and Huajue Alley Mosque, follow the minimal - intervention principle, focusing on static display and cultural interpretation.</a:t>
            </a:r>
            <a:r>
              <a:rPr lang="en-US" altLang="zh-CN" sz="1800" b="1" dirty="0">
                <a:solidFill>
                  <a:srgbClr val="C00000"/>
                </a:solidFill>
                <a:latin typeface="Aptos" panose="020B0004020202020204" pitchFamily="34" charset="0"/>
              </a:rPr>
              <a:t>Style - coordination zones,</a:t>
            </a:r>
            <a:r>
              <a:rPr lang="en-US" altLang="zh-CN" sz="1800" dirty="0">
                <a:latin typeface="Aptos" panose="020B0004020202020204" pitchFamily="34" charset="0"/>
              </a:rPr>
              <a:t> including Ming and Qing streets like Xi Yang Market, allow moderate commerce but with strict business control, aiming for themed commercial experiences.</a:t>
            </a:r>
            <a:r>
              <a:rPr lang="en-US" altLang="zh-CN" sz="1800" b="1" dirty="0">
                <a:solidFill>
                  <a:srgbClr val="C00000"/>
                </a:solidFill>
                <a:latin typeface="Aptos" panose="020B0004020202020204" pitchFamily="34" charset="0"/>
              </a:rPr>
              <a:t>Update - transition zones </a:t>
            </a:r>
            <a:r>
              <a:rPr lang="en-US" altLang="zh-CN" sz="1800" dirty="0">
                <a:latin typeface="Aptos" panose="020B0004020202020204" pitchFamily="34" charset="0"/>
              </a:rPr>
              <a:t>involve other general streets, which undergo minor changes to embed cultural spots.</a:t>
            </a:r>
            <a:endParaRPr lang="en-US" altLang="zh-CN" sz="1800" dirty="0">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Also, to prevent tourist overcrowding on main streets, </a:t>
            </a:r>
            <a:r>
              <a:rPr lang="en-US" altLang="zh-CN" sz="1800" b="1" dirty="0">
                <a:latin typeface="Aptos" panose="020B0004020202020204" pitchFamily="34" charset="0"/>
              </a:rPr>
              <a:t>themed routes guide visitors to secondary streets. </a:t>
            </a:r>
            <a:r>
              <a:rPr lang="en-US" altLang="zh-CN" sz="1800" dirty="0">
                <a:latin typeface="Aptos" panose="020B0004020202020204" pitchFamily="34" charset="0"/>
              </a:rPr>
              <a:t>This spatial - temporal narrative reconstruction of cultural understanding eases core zone pressure and activates the block's heritage value.</a:t>
            </a:r>
            <a:endParaRPr lang="en-US" altLang="zh-CN" sz="1800" dirty="0">
              <a:latin typeface="Aptos" panose="020B00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5.Discussion</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Community Participation Implementation Path</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11530"/>
            <a:ext cx="11398250" cy="51638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The sustainability of heritage protection and display relies on community residents shifting from "managed objects" to "main participants". Beiyuanmen Block has designed multi - level and practical implementation paths for social participation to</a:t>
            </a:r>
            <a:r>
              <a:rPr lang="en-US" altLang="zh-CN" sz="2000" b="1" dirty="0">
                <a:latin typeface="Aptos" panose="020B0004020202020204" pitchFamily="34" charset="0"/>
              </a:rPr>
              <a:t> establish a real "bottom - up" co - governance mechanism. </a:t>
            </a:r>
            <a:endParaRPr lang="en-US" altLang="zh-CN" sz="2000" b="1" dirty="0">
              <a:latin typeface="Aptos" panose="020B0004020202020204" pitchFamily="34" charset="0"/>
            </a:endParaRPr>
          </a:p>
          <a:p>
            <a:pPr algn="l"/>
            <a:endParaRPr lang="en-US" altLang="zh-CN" sz="2000" b="1" dirty="0">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Firstly, </a:t>
            </a:r>
            <a:r>
              <a:rPr lang="en-US" altLang="zh-CN" sz="1800" b="1" dirty="0">
                <a:latin typeface="Aptos" panose="020B0004020202020204" pitchFamily="34" charset="0"/>
              </a:rPr>
              <a:t>local residents are recruited as</a:t>
            </a:r>
            <a:r>
              <a:rPr lang="en-US" altLang="zh-CN" sz="1800" b="1" dirty="0">
                <a:latin typeface="Aptos" panose="020B0004020202020204" pitchFamily="34" charset="0"/>
              </a:rPr>
              <a:t> City Walk guides </a:t>
            </a:r>
            <a:r>
              <a:rPr lang="en-US" altLang="zh-CN" sz="1800" dirty="0">
                <a:latin typeface="Aptos" panose="020B0004020202020204" pitchFamily="34" charset="0"/>
              </a:rPr>
              <a:t>to share their personal memories of the block's evolution, enhancing visitors' cultural experience.</a:t>
            </a:r>
            <a:endParaRPr lang="en-US" altLang="zh-CN" sz="1800" dirty="0">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Secondly, </a:t>
            </a:r>
            <a:r>
              <a:rPr lang="en-US" altLang="zh-CN" sz="1800" b="1" dirty="0">
                <a:latin typeface="Aptos" panose="020B0004020202020204" pitchFamily="34" charset="0"/>
              </a:rPr>
              <a:t>intangible cultural heritage workshops are set up. </a:t>
            </a:r>
            <a:r>
              <a:rPr lang="en-US" altLang="zh-CN" sz="1800" dirty="0">
                <a:latin typeface="Aptos" panose="020B0004020202020204" pitchFamily="34" charset="0"/>
              </a:rPr>
              <a:t>With small scale, appointment - based, and in - depth interaction principles, these workshops avoid performance and commercialisation, aiming to restore historical scenes of value and offer deep cultural exchanges.</a:t>
            </a:r>
            <a:endParaRPr lang="en-US" altLang="zh-CN" sz="1800" dirty="0">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Lastly, </a:t>
            </a:r>
            <a:r>
              <a:rPr lang="en-US" altLang="zh-CN" sz="1800" b="1" dirty="0">
                <a:latin typeface="Aptos" panose="020B0004020202020204" pitchFamily="34" charset="0"/>
              </a:rPr>
              <a:t>local shops are certified.</a:t>
            </a:r>
            <a:r>
              <a:rPr lang="en-US" altLang="zh-CN" sz="1800" dirty="0">
                <a:latin typeface="Aptos" panose="020B0004020202020204" pitchFamily="34" charset="0"/>
              </a:rPr>
              <a:t> Those using traditional crafts and highly rated by visitors and residents are added to the City Walk recommendation list. </a:t>
            </a:r>
            <a:endParaRPr lang="en-US" altLang="zh-CN" sz="1800" dirty="0">
              <a:latin typeface="Aptos" panose="020B00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645"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6.Conclusion</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11530"/>
            <a:ext cx="11398250" cy="51638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b="1" dirty="0">
                <a:latin typeface="Aptos" panose="020B0004020202020204" pitchFamily="34" charset="0"/>
              </a:rPr>
              <a:t>this study builds an assessable, operable, and promotable City Walk route planning and management paradigm.</a:t>
            </a:r>
            <a:endParaRPr lang="en-US" altLang="zh-CN" sz="2000" b="1" dirty="0">
              <a:latin typeface="Aptos" panose="020B0004020202020204" pitchFamily="34" charset="0"/>
            </a:endParaRPr>
          </a:p>
          <a:p>
            <a:pPr algn="l"/>
            <a:endParaRPr lang="en-US" altLang="zh-CN" sz="2000" b="1" dirty="0">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First, it resolves</a:t>
            </a:r>
            <a:r>
              <a:rPr lang="en-US" altLang="zh-CN" sz="1800" b="1" dirty="0">
                <a:solidFill>
                  <a:srgbClr val="C00000"/>
                </a:solidFill>
                <a:latin typeface="Aptos" panose="020B0004020202020204" pitchFamily="34" charset="0"/>
              </a:rPr>
              <a:t> the heritage protection - development paradox</a:t>
            </a:r>
            <a:r>
              <a:rPr lang="en-US" altLang="zh-CN" sz="1800" dirty="0">
                <a:latin typeface="Aptos" panose="020B0004020202020204" pitchFamily="34" charset="0"/>
              </a:rPr>
              <a:t> by suggesting a mechanism.</a:t>
            </a:r>
            <a:endParaRPr lang="en-US" altLang="zh-CN" sz="1800" dirty="0">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Second, it reconciles tourist - resident spatial games to</a:t>
            </a:r>
            <a:r>
              <a:rPr lang="en-US" altLang="zh-CN" sz="1800" b="1" dirty="0">
                <a:solidFill>
                  <a:srgbClr val="C00000"/>
                </a:solidFill>
                <a:latin typeface="Aptos" panose="020B0004020202020204" pitchFamily="34" charset="0"/>
              </a:rPr>
              <a:t> safeguard community spatial rights.</a:t>
            </a:r>
            <a:endParaRPr lang="en-US" altLang="zh-CN" sz="1800" b="1" dirty="0">
              <a:solidFill>
                <a:srgbClr val="C00000"/>
              </a:solidFill>
              <a:latin typeface="Aptos" panose="020B0004020202020204" pitchFamily="34" charset="0"/>
            </a:endParaRPr>
          </a:p>
          <a:p>
            <a:pPr marL="342900" indent="-342900" algn="l">
              <a:buFont typeface="Arial" panose="020B0604020202020204" pitchFamily="34" charset="0"/>
              <a:buChar char="•"/>
            </a:pPr>
            <a:r>
              <a:rPr lang="en-US" altLang="zh-CN" sz="1800" dirty="0">
                <a:latin typeface="Aptos" panose="020B0004020202020204" pitchFamily="34" charset="0"/>
              </a:rPr>
              <a:t>Third, it</a:t>
            </a:r>
            <a:r>
              <a:rPr lang="en-US" altLang="zh-CN" sz="1800" b="1" dirty="0">
                <a:solidFill>
                  <a:srgbClr val="C00000"/>
                </a:solidFill>
                <a:latin typeface="Aptos" panose="020B0004020202020204" pitchFamily="34" charset="0"/>
              </a:rPr>
              <a:t> bridges the route - spatial - form gap</a:t>
            </a:r>
            <a:r>
              <a:rPr lang="en-US" altLang="zh-CN" sz="1800" dirty="0">
                <a:latin typeface="Aptos" panose="020B0004020202020204" pitchFamily="34" charset="0"/>
              </a:rPr>
              <a:t>, creating an embedded network route. </a:t>
            </a:r>
            <a:endParaRPr lang="en-US" altLang="zh-CN" sz="1800" dirty="0">
              <a:latin typeface="Aptos" panose="020B0004020202020204" pitchFamily="34" charset="0"/>
            </a:endParaRPr>
          </a:p>
          <a:p>
            <a:pPr marL="342900" indent="-342900" algn="l">
              <a:buFont typeface="Arial" panose="020B0604020202020204" pitchFamily="34" charset="0"/>
              <a:buChar char="•"/>
            </a:pPr>
            <a:endParaRPr lang="en-US" altLang="zh-CN" sz="1800" dirty="0">
              <a:latin typeface="Aptos" panose="020B0004020202020204" pitchFamily="34" charset="0"/>
            </a:endParaRPr>
          </a:p>
          <a:p>
            <a:pPr algn="l">
              <a:buFont typeface="Arial" panose="020B0604020202020204" pitchFamily="34" charset="0"/>
            </a:pPr>
            <a:r>
              <a:rPr lang="en-US" altLang="zh-CN" sz="2000" dirty="0">
                <a:latin typeface="Aptos" panose="020B0004020202020204" pitchFamily="34" charset="0"/>
              </a:rPr>
              <a:t>This paradigm serves Beiyuanmen Block's sustainable development and offers theory and practice references for similar global heritage sites, </a:t>
            </a:r>
            <a:r>
              <a:rPr lang="en-US" altLang="zh-CN" sz="2000" b="1" dirty="0">
                <a:latin typeface="Aptos" panose="020B0004020202020204" pitchFamily="34" charset="0"/>
              </a:rPr>
              <a:t>proving protection and development can be dynamically balanced and mutually reinforcing through smart spatial interventions.</a:t>
            </a:r>
            <a:endParaRPr lang="en-US" altLang="zh-CN" sz="2000" b="1" dirty="0">
              <a:latin typeface="Aptos" panose="020B0004020202020204" pitchFamily="34" charset="0"/>
            </a:endParaRPr>
          </a:p>
          <a:p>
            <a:pPr algn="l">
              <a:buFont typeface="Arial" panose="020B0604020202020204" pitchFamily="34" charset="0"/>
            </a:pPr>
            <a:endParaRPr lang="en-US" altLang="zh-CN" sz="2000" b="1" dirty="0">
              <a:latin typeface="Aptos" panose="020B0004020202020204" pitchFamily="34" charset="0"/>
            </a:endParaRPr>
          </a:p>
          <a:p>
            <a:pPr algn="l">
              <a:buFont typeface="Arial" panose="020B0604020202020204" pitchFamily="34" charset="0"/>
            </a:pPr>
            <a:r>
              <a:rPr lang="en-US" altLang="zh-CN" sz="2000" dirty="0">
                <a:latin typeface="Aptos" panose="020B0004020202020204" pitchFamily="34" charset="0"/>
              </a:rPr>
              <a:t>However, given </a:t>
            </a:r>
            <a:r>
              <a:rPr lang="en-US" altLang="zh-CN" sz="2000" b="1" dirty="0">
                <a:solidFill>
                  <a:srgbClr val="00B0F0"/>
                </a:solidFill>
                <a:latin typeface="Aptos" panose="020B0004020202020204" pitchFamily="34" charset="0"/>
              </a:rPr>
              <a:t>the unique spatial forms and routes of historical blocks with different cultural attributes</a:t>
            </a:r>
            <a:r>
              <a:rPr lang="en-US" altLang="zh-CN" sz="2000" dirty="0">
                <a:latin typeface="Aptos" panose="020B0004020202020204" pitchFamily="34" charset="0"/>
              </a:rPr>
              <a:t>, City Walk planning and management must be tailored</a:t>
            </a:r>
            <a:r>
              <a:rPr lang="en-US" altLang="zh-CN" sz="2000" b="1" dirty="0">
                <a:solidFill>
                  <a:srgbClr val="00B0F0"/>
                </a:solidFill>
                <a:latin typeface="Aptos" panose="020B0004020202020204" pitchFamily="34" charset="0"/>
              </a:rPr>
              <a:t> to each block's specific characteristics.</a:t>
            </a:r>
            <a:endParaRPr lang="en-US" altLang="zh-CN" sz="2000" b="1" dirty="0">
              <a:solidFill>
                <a:srgbClr val="00B0F0"/>
              </a:solidFill>
              <a:latin typeface="Aptos" panose="020B0004020202020204" pitchFamily="34" charset="0"/>
            </a:endParaRPr>
          </a:p>
          <a:p>
            <a:pPr algn="l">
              <a:buFont typeface="Arial" panose="020B0604020202020204" pitchFamily="34" charset="0"/>
            </a:pPr>
            <a:endParaRPr lang="en-US" altLang="zh-CN" sz="1800" b="1" dirty="0">
              <a:latin typeface="Aptos" panose="020B0004020202020204" pitchFamily="34" charset="0"/>
            </a:endParaRPr>
          </a:p>
          <a:p>
            <a:pPr algn="l">
              <a:buFont typeface="Arial" panose="020B0604020202020204" pitchFamily="34" charset="0"/>
            </a:pPr>
            <a:endParaRPr lang="en-US" altLang="zh-CN" sz="1800" b="1" dirty="0">
              <a:latin typeface="Aptos" panose="020B00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1"/>
          <a:stretch>
            <a:fillRect/>
          </a:stretch>
        </p:blipFill>
        <p:spPr>
          <a:xfrm>
            <a:off x="4226988" y="4969896"/>
            <a:ext cx="3738022" cy="1479834"/>
          </a:xfrm>
          <a:prstGeom prst="rect">
            <a:avLst/>
          </a:prstGeom>
        </p:spPr>
      </p:pic>
      <p:sp>
        <p:nvSpPr>
          <p:cNvPr id="2" name="Title 1"/>
          <p:cNvSpPr txBox="1">
            <a:spLocks noGrp="1"/>
          </p:cNvSpPr>
          <p:nvPr>
            <p:ph type="title"/>
          </p:nvPr>
        </p:nvSpPr>
        <p:spPr>
          <a:xfrm>
            <a:off x="1265664" y="1828800"/>
            <a:ext cx="9660671" cy="1600200"/>
          </a:xfrm>
          <a:prstGeom prst="rect">
            <a:avLst/>
          </a:prstGeom>
        </p:spPr>
        <p:txBody>
          <a:bodyPr anchor="ctr">
            <a:normAutofit/>
          </a:bodyPr>
          <a:lstStyle/>
          <a:p>
            <a:pPr algn="ctr">
              <a:defRPr b="1">
                <a:solidFill>
                  <a:srgbClr val="1B5089"/>
                </a:solidFill>
                <a:latin typeface="Arial" panose="020B0604020202020204"/>
                <a:ea typeface="Arial" panose="020B0604020202020204"/>
                <a:cs typeface="Arial" panose="020B0604020202020204"/>
                <a:sym typeface="Arial" panose="020B0604020202020204"/>
              </a:defRPr>
            </a:pPr>
            <a:r>
              <a:rPr lang="lv-LV" sz="6000" dirty="0" err="1">
                <a:solidFill>
                  <a:srgbClr val="000F33"/>
                </a:solidFill>
                <a:latin typeface="Helvetica" pitchFamily="2" charset="0"/>
              </a:rPr>
              <a:t>Thank</a:t>
            </a:r>
            <a:r>
              <a:rPr lang="lv-LV" sz="6000" dirty="0">
                <a:solidFill>
                  <a:srgbClr val="000F33"/>
                </a:solidFill>
                <a:latin typeface="Helvetica" pitchFamily="2" charset="0"/>
              </a:rPr>
              <a:t> </a:t>
            </a:r>
            <a:r>
              <a:rPr lang="lv-LV" sz="6000" dirty="0" err="1">
                <a:solidFill>
                  <a:srgbClr val="000F33"/>
                </a:solidFill>
                <a:latin typeface="Helvetica" pitchFamily="2" charset="0"/>
              </a:rPr>
              <a:t>you</a:t>
            </a:r>
            <a:r>
              <a:rPr lang="lv-LV" sz="6000" dirty="0">
                <a:solidFill>
                  <a:srgbClr val="000F33"/>
                </a:solidFill>
                <a:latin typeface="Helvetica" pitchFamily="2" charset="0"/>
              </a:rPr>
              <a:t>!</a:t>
            </a:r>
            <a:endParaRPr sz="6000" dirty="0">
              <a:solidFill>
                <a:srgbClr val="000F33"/>
              </a:solidFill>
              <a:latin typeface="Helvetica" pitchFamily="2" charset="0"/>
            </a:endParaRPr>
          </a:p>
        </p:txBody>
      </p:sp>
      <p:sp>
        <p:nvSpPr>
          <p:cNvPr id="3" name="Dikdörtgen 2"/>
          <p:cNvSpPr/>
          <p:nvPr/>
        </p:nvSpPr>
        <p:spPr>
          <a:xfrm>
            <a:off x="0" y="4595439"/>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1109003c1c9aa9d24eb36db4a0747"/>
          <p:cNvPicPr>
            <a:picLocks noChangeAspect="1"/>
          </p:cNvPicPr>
          <p:nvPr/>
        </p:nvPicPr>
        <p:blipFill>
          <a:blip r:embed="rId1"/>
          <a:stretch>
            <a:fillRect/>
          </a:stretch>
        </p:blipFill>
        <p:spPr>
          <a:xfrm>
            <a:off x="9662160" y="2793365"/>
            <a:ext cx="1603375" cy="3463290"/>
          </a:xfrm>
          <a:prstGeom prst="rect">
            <a:avLst/>
          </a:prstGeom>
        </p:spPr>
      </p:pic>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rPr>
              <a:t>1.Introduction</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Research Background</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7830" y="824230"/>
            <a:ext cx="11546840" cy="1868170"/>
          </a:xfrm>
          <a:prstGeom prst="rect">
            <a:avLst/>
          </a:prstGeom>
        </p:spPr>
        <p:txBody>
          <a:bodyPr vert="horz" lIns="91440" tIns="45720" rIns="91440" bIns="45720" rtlCol="0">
            <a:normAutofit fontScale="90000" lnSpcReduction="10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Within the era of deep integration between culture and tourism and the vigorous development of the experience economy, immersive tourism models epitomised by "City Walk" are rapidly emerging. </a:t>
            </a:r>
            <a:endParaRPr lang="en-US" altLang="zh-CN" sz="2000" dirty="0">
              <a:latin typeface="Aptos" panose="020B0004020202020204" pitchFamily="34" charset="0"/>
            </a:endParaRPr>
          </a:p>
          <a:p>
            <a:pPr algn="l"/>
            <a:r>
              <a:rPr lang="en-US" altLang="zh-CN" sz="2000" dirty="0">
                <a:latin typeface="Aptos" panose="020B0004020202020204" pitchFamily="34" charset="0"/>
              </a:rPr>
              <a:t>Theoretically offers opportunities to revitalise cultural heritage and enhance public understanding of a place's historical stratification and cultural diversity. </a:t>
            </a:r>
            <a:endParaRPr lang="en-US" altLang="zh-CN" sz="2000" dirty="0">
              <a:latin typeface="Aptos" panose="020B0004020202020204" pitchFamily="34" charset="0"/>
            </a:endParaRPr>
          </a:p>
          <a:p>
            <a:pPr algn="l"/>
            <a:r>
              <a:rPr lang="en-US" altLang="zh-CN" sz="2000" dirty="0">
                <a:latin typeface="Aptos" panose="020B0004020202020204" pitchFamily="34" charset="0"/>
              </a:rPr>
              <a:t>This research is grounded in this context, aiming to explore strategies for constructing City Walk tourism routes from the perspective of cultural heritage preservation.</a:t>
            </a:r>
            <a:endParaRPr lang="en-US" altLang="zh-CN" sz="2000" dirty="0">
              <a:latin typeface="Aptos" panose="020B0004020202020204" pitchFamily="34" charset="0"/>
            </a:endParaRPr>
          </a:p>
        </p:txBody>
      </p:sp>
      <p:pic>
        <p:nvPicPr>
          <p:cNvPr id="2" name="图片 1"/>
          <p:cNvPicPr>
            <a:picLocks noChangeAspect="1"/>
          </p:cNvPicPr>
          <p:nvPr/>
        </p:nvPicPr>
        <p:blipFill>
          <a:blip r:embed="rId3"/>
          <a:stretch>
            <a:fillRect/>
          </a:stretch>
        </p:blipFill>
        <p:spPr>
          <a:xfrm>
            <a:off x="417830" y="2792730"/>
            <a:ext cx="4679315" cy="3382645"/>
          </a:xfrm>
          <a:prstGeom prst="rect">
            <a:avLst/>
          </a:prstGeom>
        </p:spPr>
      </p:pic>
      <p:pic>
        <p:nvPicPr>
          <p:cNvPr id="10" name="图片 9" descr="a07d6a1a73697f46d8e5db7cae38c5f"/>
          <p:cNvPicPr>
            <a:picLocks noChangeAspect="1"/>
          </p:cNvPicPr>
          <p:nvPr/>
        </p:nvPicPr>
        <p:blipFill>
          <a:blip r:embed="rId4"/>
          <a:stretch>
            <a:fillRect/>
          </a:stretch>
        </p:blipFill>
        <p:spPr>
          <a:xfrm>
            <a:off x="6010910" y="2793365"/>
            <a:ext cx="1603375" cy="3463290"/>
          </a:xfrm>
          <a:prstGeom prst="rect">
            <a:avLst/>
          </a:prstGeom>
        </p:spPr>
      </p:pic>
      <p:pic>
        <p:nvPicPr>
          <p:cNvPr id="11" name="图片 10" descr="00d586be78a2c0ae97648c7ff9d024c"/>
          <p:cNvPicPr>
            <a:picLocks noChangeAspect="1"/>
          </p:cNvPicPr>
          <p:nvPr/>
        </p:nvPicPr>
        <p:blipFill>
          <a:blip r:embed="rId5"/>
          <a:stretch>
            <a:fillRect/>
          </a:stretch>
        </p:blipFill>
        <p:spPr>
          <a:xfrm>
            <a:off x="7874635" y="2794000"/>
            <a:ext cx="1603375" cy="34626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rPr>
              <a:t>1.Introduction</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Problem Statement</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7830" y="875030"/>
            <a:ext cx="11546840" cy="5080635"/>
          </a:xfrm>
          <a:prstGeom prst="rect">
            <a:avLst/>
          </a:prstGeom>
        </p:spPr>
        <p:txBody>
          <a:bodyPr vert="horz" lIns="91440" tIns="45720" rIns="91440" bIns="45720" rtlCol="0">
            <a:normAutofit fontScale="90000" lnSpcReduction="10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Three principal contradictions exist within the current City Walk routes of Beiyuanmen:</a:t>
            </a:r>
            <a:r>
              <a:rPr lang="en-US" altLang="zh-CN" sz="2000" b="1" dirty="0">
                <a:latin typeface="Aptos" panose="020B0004020202020204" pitchFamily="34" charset="0"/>
              </a:rPr>
              <a:t>The paradox between heritage display and preservation;The contestation for space between tourists and residents;The imbalance between route design and urban form.</a:t>
            </a:r>
            <a:endParaRPr lang="en-US" altLang="zh-CN" sz="2000" b="1" dirty="0">
              <a:latin typeface="Aptos" panose="020B0004020202020204" pitchFamily="34" charset="0"/>
            </a:endParaRPr>
          </a:p>
          <a:p>
            <a:pPr algn="l"/>
            <a:endParaRPr lang="en-US" altLang="zh-CN" sz="2000" b="1" dirty="0">
              <a:latin typeface="Aptos" panose="020B0004020202020204" pitchFamily="34" charset="0"/>
            </a:endParaRPr>
          </a:p>
          <a:p>
            <a:pPr marL="342900" indent="-342900" algn="l">
              <a:buFont typeface="Arial" panose="020B0604020202020204" pitchFamily="34" charset="0"/>
              <a:buChar char="•"/>
            </a:pPr>
            <a:r>
              <a:rPr lang="en-US" altLang="zh-CN" sz="2000" b="1" dirty="0">
                <a:latin typeface="Aptos" panose="020B0004020202020204" pitchFamily="34" charset="0"/>
              </a:rPr>
              <a:t>The Paradox of Heritage Exhibition and Preservation</a:t>
            </a:r>
            <a:endParaRPr lang="en-US" altLang="zh-CN" sz="2000" b="1" dirty="0">
              <a:latin typeface="Aptos" panose="020B0004020202020204" pitchFamily="34" charset="0"/>
            </a:endParaRPr>
          </a:p>
          <a:p>
            <a:pPr algn="l">
              <a:buFont typeface="Arial" panose="020B0604020202020204" pitchFamily="34" charset="0"/>
            </a:pPr>
            <a:r>
              <a:rPr lang="en-US" altLang="zh-CN" sz="1800" dirty="0">
                <a:latin typeface="Aptos" panose="020B0004020202020204" pitchFamily="34" charset="0"/>
              </a:rPr>
              <a:t>Current spatial organisation practices for tourism routes frequently encounter a profound "heritage paradox": to enhance visitor immersion and appeal, route design tends to concentrate and intensively showcase core cultural heritage nodes—such as historic buildings, distinctive sites, and traditional activity points—in high-density sequences. However, this intensive, high-frequency exhibition and utilisation of cultural heritage, when lacking refined regulation and carrying-capacity assessment, readily exceeds both the physical load-bearing thresholds and cultural resilience boundaries of the heritage assets themselves and their environments.</a:t>
            </a:r>
            <a:endParaRPr lang="en-US" altLang="zh-CN" sz="1800" dirty="0">
              <a:latin typeface="Aptos" panose="020B0004020202020204" pitchFamily="34" charset="0"/>
            </a:endParaRPr>
          </a:p>
          <a:p>
            <a:pPr marL="342900" indent="-342900" algn="l">
              <a:buFont typeface="Arial" panose="020B0604020202020204" pitchFamily="34" charset="0"/>
              <a:buChar char="•"/>
            </a:pPr>
            <a:r>
              <a:rPr lang="en-US" altLang="zh-CN" sz="2000" b="1" dirty="0">
                <a:latin typeface="Aptos" panose="020B0004020202020204" pitchFamily="34" charset="0"/>
              </a:rPr>
              <a:t>The Spatial Contestation Between Tourists and Residents</a:t>
            </a:r>
            <a:endParaRPr lang="en-US" altLang="zh-CN" sz="2000" b="1" dirty="0">
              <a:latin typeface="Aptos" panose="020B0004020202020204" pitchFamily="34" charset="0"/>
            </a:endParaRPr>
          </a:p>
          <a:p>
            <a:pPr algn="l">
              <a:buFont typeface="Arial" panose="020B0604020202020204" pitchFamily="34" charset="0"/>
            </a:pPr>
            <a:r>
              <a:rPr lang="en-US" altLang="zh-CN" sz="1800" dirty="0">
                <a:latin typeface="Aptos" panose="020B0004020202020204" pitchFamily="34" charset="0"/>
              </a:rPr>
              <a:t>The spatial organisation of City Walk routes also acutely instigates a more micro-level and intense spatial contestation within historic districts.</a:t>
            </a:r>
            <a:endParaRPr lang="en-US" altLang="zh-CN" sz="1800" dirty="0">
              <a:latin typeface="Aptos" panose="020B0004020202020204" pitchFamily="34" charset="0"/>
            </a:endParaRPr>
          </a:p>
          <a:p>
            <a:pPr marL="342900" indent="-342900" algn="l">
              <a:buFont typeface="Arial" panose="020B0604020202020204" pitchFamily="34" charset="0"/>
              <a:buChar char="•"/>
            </a:pPr>
            <a:r>
              <a:rPr lang="en-US" altLang="zh-CN" sz="2000" b="1" dirty="0">
                <a:latin typeface="Aptos" panose="020B0004020202020204" pitchFamily="34" charset="0"/>
              </a:rPr>
              <a:t> Imbalance Between Route Design and Urban Morphology</a:t>
            </a:r>
            <a:endParaRPr lang="en-US" altLang="zh-CN" sz="2000" b="1" dirty="0">
              <a:latin typeface="Aptos" panose="020B0004020202020204" pitchFamily="34" charset="0"/>
            </a:endParaRPr>
          </a:p>
          <a:p>
            <a:pPr algn="l">
              <a:buFont typeface="Arial" panose="020B0604020202020204" pitchFamily="34" charset="0"/>
            </a:pPr>
            <a:r>
              <a:rPr lang="en-US" altLang="zh-CN" sz="1800" dirty="0">
                <a:latin typeface="Aptos" panose="020B0004020202020204" pitchFamily="34" charset="0"/>
              </a:rPr>
              <a:t>The prevailing City Walk route organisation model faces a fundamental structural misalignment: a profound disconnect exists between its premeditated, highly linearised touring logic and the intrinsic, organically complex "courtyard-alley-market" spatial morphology and functional organisation of the Beiyuanmen Historic and Cultural District. </a:t>
            </a:r>
            <a:endParaRPr lang="en-US" altLang="zh-CN" sz="1800" dirty="0">
              <a:latin typeface="Aptos" panose="020B00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rPr>
              <a:t>1.Introduction</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Research Aims</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7830" y="824230"/>
            <a:ext cx="6174740" cy="52654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This research aims to</a:t>
            </a:r>
            <a:r>
              <a:rPr lang="en-US" altLang="zh-CN" sz="2000" b="1" dirty="0">
                <a:latin typeface="Aptos" panose="020B0004020202020204" pitchFamily="34" charset="0"/>
              </a:rPr>
              <a:t> transcend conventional tourism route planning paradigms.</a:t>
            </a:r>
            <a:r>
              <a:rPr lang="en-US" altLang="zh-CN" sz="2000" dirty="0">
                <a:latin typeface="Aptos" panose="020B0004020202020204" pitchFamily="34" charset="0"/>
              </a:rPr>
              <a:t> It seeks to move beyond singular efficiency-oriented approaches or static preservation mentalities by constructing</a:t>
            </a:r>
            <a:r>
              <a:rPr lang="en-US" altLang="zh-CN" sz="2000" b="1" dirty="0">
                <a:latin typeface="Aptos" panose="020B0004020202020204" pitchFamily="34" charset="0"/>
              </a:rPr>
              <a:t> a City Walk route system centred on the synergistic trinity of "Heritage Preservation – Tourism Experience – Community Coexistence"</a:t>
            </a:r>
            <a:r>
              <a:rPr lang="en-US" altLang="zh-CN" sz="2000" dirty="0">
                <a:latin typeface="Aptos" panose="020B0004020202020204" pitchFamily="34" charset="0"/>
              </a:rPr>
              <a:t>.</a:t>
            </a:r>
            <a:endParaRPr lang="en-US" altLang="zh-CN" sz="2000" dirty="0">
              <a:latin typeface="Aptos" panose="020B0004020202020204" pitchFamily="34" charset="0"/>
            </a:endParaRPr>
          </a:p>
          <a:p>
            <a:pPr algn="l"/>
            <a:endParaRPr lang="en-US" altLang="zh-CN" sz="2000" dirty="0">
              <a:latin typeface="Aptos" panose="020B0004020202020204" pitchFamily="34" charset="0"/>
            </a:endParaRPr>
          </a:p>
          <a:p>
            <a:pPr algn="l"/>
            <a:r>
              <a:rPr lang="en-US" altLang="zh-CN" sz="2000" dirty="0">
                <a:latin typeface="Aptos" panose="020B0004020202020204" pitchFamily="34" charset="0"/>
              </a:rPr>
              <a:t>Its fundamental objective is to achieve, within the context of Beiyuanmen—a characteristic high-density, living, dynamic, multi-ethnic historic district—a dynamic equilibrium and long-term mutual reinforcement between:</a:t>
            </a:r>
            <a:r>
              <a:rPr lang="en-US" altLang="zh-CN" sz="2000" b="1" dirty="0">
                <a:latin typeface="Aptos" panose="020B0004020202020204" pitchFamily="34" charset="0"/>
              </a:rPr>
              <a:t>The sustainable safeguarding and transmission of cultural heritage, and The high-quality development of tourism.</a:t>
            </a:r>
            <a:endParaRPr lang="en-US" altLang="zh-CN" sz="2000" b="1" dirty="0">
              <a:latin typeface="Aptos" panose="020B0004020202020204" pitchFamily="34" charset="0"/>
            </a:endParaRPr>
          </a:p>
        </p:txBody>
      </p:sp>
      <p:pic>
        <p:nvPicPr>
          <p:cNvPr id="6" name="图片 5"/>
          <p:cNvPicPr>
            <a:picLocks noChangeAspect="1"/>
          </p:cNvPicPr>
          <p:nvPr/>
        </p:nvPicPr>
        <p:blipFill>
          <a:blip r:embed="rId2"/>
          <a:stretch>
            <a:fillRect/>
          </a:stretch>
        </p:blipFill>
        <p:spPr>
          <a:xfrm>
            <a:off x="6592570" y="904875"/>
            <a:ext cx="5410200" cy="50482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2.Literature Review</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 Cultural Heritage Preservation and Tourism Utilisation</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7830" y="849630"/>
            <a:ext cx="11399520" cy="52654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b="1" dirty="0">
                <a:latin typeface="Aptos" panose="020B0004020202020204" pitchFamily="34" charset="0"/>
              </a:rPr>
              <a:t>The preservation and rescue of cultural heritage</a:t>
            </a:r>
            <a:r>
              <a:rPr lang="en-US" altLang="zh-CN" sz="2000" dirty="0">
                <a:latin typeface="Aptos" panose="020B0004020202020204" pitchFamily="34" charset="0"/>
              </a:rPr>
              <a:t> constitute a vital component of human civilisation and strategies for sustainable societal development, representing a collective societal obligation. </a:t>
            </a:r>
            <a:endParaRPr lang="en-US" altLang="zh-CN" sz="2000" dirty="0">
              <a:latin typeface="Aptos" panose="020B0004020202020204" pitchFamily="34" charset="0"/>
            </a:endParaRPr>
          </a:p>
          <a:p>
            <a:pPr algn="l"/>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dirty="0">
                <a:latin typeface="Aptos" panose="020B0004020202020204" pitchFamily="34" charset="0"/>
                <a:sym typeface="+mn-ea"/>
              </a:rPr>
              <a:t>(ZHENG Xiaoxie)Presently, China faces issues such as </a:t>
            </a:r>
            <a:r>
              <a:rPr lang="en-US" altLang="zh-CN" sz="2000" b="1" dirty="0">
                <a:latin typeface="Aptos" panose="020B0004020202020204" pitchFamily="34" charset="0"/>
                <a:sym typeface="+mn-ea"/>
              </a:rPr>
              <a:t>constructive damage and tourism-induced degradation </a:t>
            </a:r>
            <a:r>
              <a:rPr lang="en-US" altLang="zh-CN" sz="2000" dirty="0">
                <a:latin typeface="Aptos" panose="020B0004020202020204" pitchFamily="34" charset="0"/>
                <a:sym typeface="+mn-ea"/>
              </a:rPr>
              <a:t>in the balance between protecting cultural heritage and its exploitation for tourism purposes .</a:t>
            </a:r>
            <a:endParaRPr lang="en-US" altLang="zh-CN" sz="2000" dirty="0">
              <a:latin typeface="Aptos" panose="020B0004020202020204" pitchFamily="34" charset="0"/>
              <a:sym typeface="+mn-ea"/>
            </a:endParaRPr>
          </a:p>
          <a:p>
            <a:pPr marL="342900" indent="-342900" algn="l">
              <a:buFont typeface="Arial" panose="020B0604020202020204" pitchFamily="34" charset="0"/>
              <a:buChar char="•"/>
            </a:pPr>
            <a:r>
              <a:rPr lang="en-US" altLang="zh-CN" sz="2000" b="1" dirty="0">
                <a:latin typeface="Aptos" panose="020B0004020202020204" pitchFamily="34" charset="0"/>
              </a:rPr>
              <a:t> "cultural routes" and "heritage corridors" emphasise the historical and cultural value </a:t>
            </a:r>
            <a:r>
              <a:rPr lang="en-US" altLang="zh-CN" sz="2000" dirty="0">
                <a:latin typeface="Aptos" panose="020B0004020202020204" pitchFamily="34" charset="0"/>
              </a:rPr>
              <a:t>of heritage while prioritising balance with economic benefits and socio-environmental value, though operating at larger scales.</a:t>
            </a:r>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dirty="0">
                <a:latin typeface="Aptos" panose="020B0004020202020204" pitchFamily="34" charset="0"/>
              </a:rPr>
              <a:t>scholar ZOU Han proposes the concept of the </a:t>
            </a:r>
            <a:r>
              <a:rPr lang="en-US" altLang="zh-CN" sz="2000" b="1" dirty="0">
                <a:latin typeface="Aptos" panose="020B0004020202020204" pitchFamily="34" charset="0"/>
              </a:rPr>
              <a:t>"heritage trail," </a:t>
            </a:r>
            <a:r>
              <a:rPr lang="en-US" altLang="zh-CN" sz="2000" dirty="0">
                <a:latin typeface="Aptos" panose="020B0004020202020204" pitchFamily="34" charset="0"/>
              </a:rPr>
              <a:t>a regional linear cultural heritage conservation method applicable to smaller-scale historic areas. This involves planning and constructing tourist routes that link and integrate multiple cultural heritage resources, establishing visitor nodes and providing services. </a:t>
            </a:r>
            <a:endParaRPr lang="en-US" altLang="zh-CN" sz="2000" dirty="0">
              <a:latin typeface="Aptos" panose="020B0004020202020204" pitchFamily="34" charset="0"/>
            </a:endParaRPr>
          </a:p>
          <a:p>
            <a:pPr marL="342900" indent="-342900" algn="l">
              <a:buFont typeface="Arial" panose="020B0604020202020204" pitchFamily="34" charset="0"/>
              <a:buChar char="•"/>
            </a:pPr>
            <a:endParaRPr lang="en-US" altLang="zh-CN" sz="2000" dirty="0">
              <a:latin typeface="Aptos" panose="020B0004020202020204" pitchFamily="34" charset="0"/>
            </a:endParaRPr>
          </a:p>
          <a:p>
            <a:pPr marL="342900" indent="-342900" algn="l">
              <a:buFont typeface="Arial" panose="020B0604020202020204" pitchFamily="34" charset="0"/>
              <a:buChar char="•"/>
            </a:pPr>
            <a:endParaRPr lang="en-US" altLang="zh-CN" sz="2000" dirty="0">
              <a:latin typeface="Aptos" panose="020B00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2.Literature Review</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The Spatial Narrative Turn in City Walk</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7830" y="849630"/>
            <a:ext cx="11399520" cy="526542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b="1" dirty="0">
                <a:latin typeface="Aptos" panose="020B0004020202020204" pitchFamily="34" charset="0"/>
              </a:rPr>
              <a:t>Spatial narrative</a:t>
            </a:r>
            <a:r>
              <a:rPr lang="en-US" altLang="zh-CN" sz="2000" dirty="0">
                <a:latin typeface="Aptos" panose="020B0004020202020204" pitchFamily="34" charset="0"/>
              </a:rPr>
              <a:t>, a method that combines a structural system of events arranged along the axis of time and causal logic with a spatial juxtaposition system characterized by coexistence and synchronicity, is described as a 'spatiotemporal complex.' </a:t>
            </a:r>
            <a:endParaRPr lang="en-US" altLang="zh-CN" sz="2000" dirty="0">
              <a:latin typeface="Aptos" panose="020B0004020202020204" pitchFamily="34" charset="0"/>
            </a:endParaRPr>
          </a:p>
          <a:p>
            <a:pPr algn="l"/>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dirty="0">
                <a:latin typeface="Aptos" panose="020B0004020202020204" pitchFamily="34" charset="0"/>
              </a:rPr>
              <a:t> (Xiao Jing) argues that current cultural heritage protection is increasingly showing a trend towards</a:t>
            </a:r>
            <a:r>
              <a:rPr lang="en-US" altLang="zh-CN" sz="2000" b="1" dirty="0">
                <a:latin typeface="Aptos" panose="020B0004020202020204" pitchFamily="34" charset="0"/>
              </a:rPr>
              <a:t> narrative and cognitive spatiotemporal positioning</a:t>
            </a:r>
            <a:r>
              <a:rPr lang="en-US" altLang="zh-CN" sz="2000" dirty="0">
                <a:latin typeface="Aptos" panose="020B0004020202020204" pitchFamily="34" charset="0"/>
              </a:rPr>
              <a:t>.</a:t>
            </a:r>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b="1" dirty="0">
                <a:latin typeface="Aptos" panose="020B0004020202020204" pitchFamily="34" charset="0"/>
              </a:rPr>
              <a:t>Specific methods: </a:t>
            </a:r>
            <a:endParaRPr lang="en-US" altLang="zh-CN" sz="2000" b="1" dirty="0">
              <a:latin typeface="Aptos" panose="020B0004020202020204" pitchFamily="34" charset="0"/>
            </a:endParaRPr>
          </a:p>
          <a:p>
            <a:pPr marL="720090" indent="-457200" algn="l" fontAlgn="auto">
              <a:buFont typeface="+mj-lt"/>
              <a:buAutoNum type="alphaLcPeriod"/>
            </a:pPr>
            <a:r>
              <a:rPr lang="en-US" altLang="zh-CN" sz="2000" dirty="0">
                <a:latin typeface="Aptos" panose="020B0004020202020204" pitchFamily="34" charset="0"/>
              </a:rPr>
              <a:t> (Zhuang Xiaoping) developed a 'value cognition depth map' using 'historical richness' and 'time depth' as indicators to quantitatively assess the value of ancient city heritage.</a:t>
            </a:r>
            <a:endParaRPr lang="en-US" altLang="zh-CN" sz="2000" dirty="0">
              <a:latin typeface="Aptos" panose="020B0004020202020204" pitchFamily="34" charset="0"/>
            </a:endParaRPr>
          </a:p>
          <a:p>
            <a:pPr marL="720090" indent="-457200" algn="l" fontAlgn="auto">
              <a:buFont typeface="+mj-lt"/>
              <a:buAutoNum type="alphaLcPeriod"/>
            </a:pPr>
            <a:r>
              <a:rPr lang="en-US" altLang="zh-CN" sz="2000" dirty="0">
                <a:latin typeface="Aptos" panose="020B0004020202020204" pitchFamily="34" charset="0"/>
              </a:rPr>
              <a:t>(Li Yuan) identified visual preference as the key factor influencing tourists 'decision-making and proposed a method for simulating pedestrian flow and optimizing tourist routes. </a:t>
            </a:r>
            <a:endParaRPr lang="en-US" altLang="zh-CN" sz="2000" dirty="0">
              <a:latin typeface="Aptos" panose="020B0004020202020204" pitchFamily="34" charset="0"/>
            </a:endParaRPr>
          </a:p>
          <a:p>
            <a:pPr marL="342900" indent="-342900" algn="l">
              <a:buFont typeface="Arial" panose="020B0604020202020204" pitchFamily="34" charset="0"/>
              <a:buChar char="•"/>
            </a:pPr>
            <a:endParaRPr lang="en-US" altLang="zh-CN" sz="2000" dirty="0">
              <a:latin typeface="Aptos" panose="020B0004020202020204" pitchFamily="34" charset="0"/>
            </a:endParaRPr>
          </a:p>
          <a:p>
            <a:pPr algn="l">
              <a:buFont typeface="Arial" panose="020B0604020202020204" pitchFamily="34" charset="0"/>
            </a:pPr>
            <a:r>
              <a:rPr lang="en-US" altLang="zh-CN" sz="2000" dirty="0">
                <a:latin typeface="Aptos" panose="020B0004020202020204" pitchFamily="34" charset="0"/>
              </a:rPr>
              <a:t>Thus, the spatial narrative shift initiated by </a:t>
            </a:r>
            <a:r>
              <a:rPr lang="en-US" altLang="zh-CN" sz="2000" b="1" dirty="0">
                <a:latin typeface="Aptos" panose="020B0004020202020204" pitchFamily="34" charset="0"/>
              </a:rPr>
              <a:t>City Walk is not merely an innovation in tourism products but a profound transformation in the perception and revitalization of historical districts.</a:t>
            </a:r>
            <a:endParaRPr lang="en-US" altLang="zh-CN" sz="2000" b="1" dirty="0">
              <a:latin typeface="Aptos" panose="020B0004020202020204" pitchFamily="34" charset="0"/>
            </a:endParaRPr>
          </a:p>
          <a:p>
            <a:pPr marL="342900" indent="-342900" algn="l">
              <a:buFont typeface="Arial" panose="020B0604020202020204" pitchFamily="34" charset="0"/>
              <a:buChar char="•"/>
            </a:pPr>
            <a:endParaRPr lang="en-US" altLang="zh-CN" sz="2000" b="1" dirty="0">
              <a:latin typeface="Aptos" panose="020B00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3.Methodology</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Research Area</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7830" y="849630"/>
            <a:ext cx="4299585" cy="524002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b="1" dirty="0">
                <a:latin typeface="Aptos" panose="020B0004020202020204" pitchFamily="34" charset="0"/>
              </a:rPr>
              <a:t>The Beiyuanmen Historical and Cultural Block</a:t>
            </a:r>
            <a:r>
              <a:rPr lang="en-US" altLang="zh-CN" sz="2000" dirty="0">
                <a:latin typeface="Aptos" panose="020B0004020202020204" pitchFamily="34" charset="0"/>
              </a:rPr>
              <a:t>, located in the northwest of Mingcheng District, </a:t>
            </a:r>
            <a:r>
              <a:rPr lang="en-US" altLang="zh-CN" sz="2000" b="1" dirty="0">
                <a:solidFill>
                  <a:srgbClr val="C00000"/>
                </a:solidFill>
                <a:latin typeface="Aptos" panose="020B0004020202020204" pitchFamily="34" charset="0"/>
              </a:rPr>
              <a:t>Xi’an</a:t>
            </a:r>
            <a:r>
              <a:rPr lang="en-US" altLang="zh-CN" sz="2000" dirty="0">
                <a:latin typeface="Aptos" panose="020B0004020202020204" pitchFamily="34" charset="0"/>
              </a:rPr>
              <a:t>, is the area with the highest concentration of Muslim residents in Xi’an. Having experienced development from the Tang, Song, Yuan, Ming and Qing Dynasties to modern times, it preserves still the traditional ‘seven temples and thirteen wards’ layout of the Ming and Qing periods. </a:t>
            </a:r>
            <a:endParaRPr lang="en-US" altLang="zh-CN" sz="2000" dirty="0">
              <a:latin typeface="Aptos" panose="020B0004020202020204" pitchFamily="34" charset="0"/>
            </a:endParaRPr>
          </a:p>
          <a:p>
            <a:pPr algn="l"/>
            <a:endParaRPr lang="en-US" altLang="zh-CN" sz="2000" dirty="0">
              <a:latin typeface="Aptos" panose="020B0004020202020204" pitchFamily="34" charset="0"/>
            </a:endParaRPr>
          </a:p>
          <a:p>
            <a:pPr algn="l">
              <a:buFont typeface="Arial" panose="020B0604020202020204" pitchFamily="34" charset="0"/>
            </a:pPr>
            <a:endParaRPr lang="en-US" altLang="zh-CN" sz="2000" b="1" dirty="0">
              <a:latin typeface="Aptos" panose="020B0004020202020204" pitchFamily="34" charset="0"/>
            </a:endParaRPr>
          </a:p>
        </p:txBody>
      </p:sp>
      <p:pic>
        <p:nvPicPr>
          <p:cNvPr id="2" name="图片 1"/>
          <p:cNvPicPr>
            <a:picLocks noChangeAspect="1"/>
          </p:cNvPicPr>
          <p:nvPr/>
        </p:nvPicPr>
        <p:blipFill>
          <a:blip r:embed="rId2"/>
          <a:stretch>
            <a:fillRect/>
          </a:stretch>
        </p:blipFill>
        <p:spPr>
          <a:xfrm>
            <a:off x="4717415" y="849630"/>
            <a:ext cx="7099935" cy="50850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3.Methodology</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Data Sources</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6247765" y="849630"/>
            <a:ext cx="5568950" cy="524002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b="1" dirty="0">
                <a:latin typeface="Aptos" panose="020B0004020202020204" pitchFamily="34" charset="0"/>
              </a:rPr>
              <a:t>Spatial data: </a:t>
            </a:r>
            <a:r>
              <a:rPr lang="en-US" altLang="zh-CN" sz="2000" dirty="0">
                <a:latin typeface="Aptos" panose="020B0004020202020204" pitchFamily="34" charset="0"/>
              </a:rPr>
              <a:t>CAD topographic maps, POI (Points of Interest) data.</a:t>
            </a:r>
            <a:endParaRPr lang="en-US" altLang="zh-CN" sz="2000" dirty="0">
              <a:latin typeface="Aptos" panose="020B0004020202020204" pitchFamily="34" charset="0"/>
            </a:endParaRPr>
          </a:p>
          <a:p>
            <a:pPr algn="l"/>
            <a:endParaRPr lang="en-US" altLang="zh-CN" sz="2000" dirty="0">
              <a:latin typeface="Aptos" panose="020B0004020202020204" pitchFamily="34" charset="0"/>
            </a:endParaRPr>
          </a:p>
          <a:p>
            <a:pPr algn="l">
              <a:buFont typeface="Arial" panose="020B0604020202020204" pitchFamily="34" charset="0"/>
            </a:pPr>
            <a:r>
              <a:rPr lang="en-US" altLang="zh-CN" sz="2000" b="1" dirty="0">
                <a:latin typeface="Aptos" panose="020B0004020202020204" pitchFamily="34" charset="0"/>
              </a:rPr>
              <a:t>Behavioural data: </a:t>
            </a:r>
            <a:r>
              <a:rPr lang="en-US" altLang="zh-CN" sz="2000" dirty="0">
                <a:latin typeface="Aptos" panose="020B0004020202020204" pitchFamily="34" charset="0"/>
              </a:rPr>
              <a:t>Over 200 travel notes from social media were selected by searching keywords like 'Beiyuanmen' and 'city walk' on Xiaohongshu</a:t>
            </a:r>
            <a:r>
              <a:rPr lang="zh-CN" altLang="en-US" sz="2000" b="1" dirty="0">
                <a:solidFill>
                  <a:srgbClr val="C00000"/>
                </a:solidFill>
                <a:latin typeface="Aptos" panose="020B0004020202020204" pitchFamily="34" charset="0"/>
                <a:ea typeface="宋体" panose="02010600030101010101" pitchFamily="2" charset="-122"/>
              </a:rPr>
              <a:t>（</a:t>
            </a:r>
            <a:r>
              <a:rPr lang="en-US" altLang="zh-CN" sz="2000" b="1" dirty="0">
                <a:solidFill>
                  <a:srgbClr val="C00000"/>
                </a:solidFill>
                <a:latin typeface="Aptos" panose="020B0004020202020204" pitchFamily="34" charset="0"/>
                <a:ea typeface="宋体" panose="02010600030101010101" pitchFamily="2" charset="-122"/>
              </a:rPr>
              <a:t>red book)</a:t>
            </a:r>
            <a:r>
              <a:rPr lang="en-US" altLang="zh-CN" sz="2000" dirty="0">
                <a:solidFill>
                  <a:srgbClr val="C00000"/>
                </a:solidFill>
                <a:latin typeface="Aptos" panose="020B0004020202020204" pitchFamily="34" charset="0"/>
              </a:rPr>
              <a:t>.</a:t>
            </a:r>
            <a:endParaRPr lang="en-US" altLang="zh-CN" sz="2000" dirty="0">
              <a:solidFill>
                <a:srgbClr val="C00000"/>
              </a:solidFill>
              <a:latin typeface="Aptos" panose="020B0004020202020204" pitchFamily="34" charset="0"/>
            </a:endParaRPr>
          </a:p>
          <a:p>
            <a:pPr algn="l">
              <a:buFont typeface="Arial" panose="020B0604020202020204" pitchFamily="34" charset="0"/>
            </a:pPr>
            <a:endParaRPr lang="en-US" altLang="zh-CN" sz="2000" dirty="0">
              <a:latin typeface="Aptos" panose="020B0004020202020204" pitchFamily="34" charset="0"/>
            </a:endParaRPr>
          </a:p>
          <a:p>
            <a:pPr algn="l">
              <a:buFont typeface="Arial" panose="020B0604020202020204" pitchFamily="34" charset="0"/>
            </a:pPr>
            <a:r>
              <a:rPr lang="en-US" altLang="zh-CN" sz="2000" dirty="0">
                <a:latin typeface="Aptos" panose="020B0004020202020204" pitchFamily="34" charset="0"/>
              </a:rPr>
              <a:t>The main purposes for visitors to enter the block are to experience the food, history, Islamic culture and the local atmosphere.</a:t>
            </a:r>
            <a:endParaRPr lang="en-US" altLang="zh-CN" sz="2000" dirty="0">
              <a:latin typeface="Aptos" panose="020B0004020202020204" pitchFamily="34" charset="0"/>
            </a:endParaRPr>
          </a:p>
        </p:txBody>
      </p:sp>
      <p:pic>
        <p:nvPicPr>
          <p:cNvPr id="3" name="图片 2"/>
          <p:cNvPicPr>
            <a:picLocks noChangeAspect="1"/>
          </p:cNvPicPr>
          <p:nvPr/>
        </p:nvPicPr>
        <p:blipFill>
          <a:blip r:embed="rId2"/>
          <a:stretch>
            <a:fillRect/>
          </a:stretch>
        </p:blipFill>
        <p:spPr>
          <a:xfrm>
            <a:off x="417830" y="849630"/>
            <a:ext cx="5679440" cy="41522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1"/>
          <a:stretch>
            <a:fillRect/>
          </a:stretch>
        </p:blipFill>
        <p:spPr>
          <a:xfrm>
            <a:off x="10038080" y="6089366"/>
            <a:ext cx="1442720" cy="571154"/>
          </a:xfrm>
          <a:prstGeom prst="rect">
            <a:avLst/>
          </a:prstGeom>
        </p:spPr>
      </p:pic>
      <p:sp>
        <p:nvSpPr>
          <p:cNvPr id="7" name="Virsraksts 1"/>
          <p:cNvSpPr txBox="1">
            <a:spLocks noGrp="1"/>
          </p:cNvSpPr>
          <p:nvPr>
            <p:ph type="title"/>
          </p:nvPr>
        </p:nvSpPr>
        <p:spPr>
          <a:xfrm>
            <a:off x="418010" y="-9137"/>
            <a:ext cx="11399522" cy="1099998"/>
          </a:xfrm>
          <a:prstGeom prst="rect">
            <a:avLst/>
          </a:prstGeom>
        </p:spPr>
        <p:txBody>
          <a:bodyPr>
            <a:normAutofit/>
          </a:bodyPr>
          <a:lstStyle>
            <a:lvl1pPr>
              <a:defRPr b="1">
                <a:solidFill>
                  <a:srgbClr val="1B5089"/>
                </a:solidFill>
                <a:latin typeface="Arial" panose="020B0604020202020204"/>
                <a:ea typeface="Arial" panose="020B0604020202020204"/>
                <a:cs typeface="Arial" panose="020B0604020202020204"/>
                <a:sym typeface="Arial" panose="020B0604020202020204"/>
              </a:defRPr>
            </a:lvl1pPr>
          </a:lstStyle>
          <a:p>
            <a:r>
              <a:rPr lang="en-US" altLang="zh-CN" sz="3600" dirty="0">
                <a:solidFill>
                  <a:srgbClr val="1D4289"/>
                </a:solidFill>
                <a:latin typeface="Aptos" panose="020B0004020202020204" pitchFamily="34" charset="0"/>
                <a:ea typeface="宋体" panose="02010600030101010101" pitchFamily="2" charset="-122"/>
              </a:rPr>
              <a:t>3.Methodology</a:t>
            </a:r>
            <a:r>
              <a:rPr lang="zh-CN" altLang="en-US" sz="2000" dirty="0">
                <a:solidFill>
                  <a:srgbClr val="1D4289"/>
                </a:solidFill>
                <a:latin typeface="Aptos" panose="020B0004020202020204" pitchFamily="34" charset="0"/>
                <a:ea typeface="宋体" panose="02010600030101010101" pitchFamily="2" charset="-122"/>
              </a:rPr>
              <a:t>（</a:t>
            </a:r>
            <a:r>
              <a:rPr lang="en-US" altLang="zh-CN" sz="2000" dirty="0">
                <a:solidFill>
                  <a:srgbClr val="1D4289"/>
                </a:solidFill>
                <a:latin typeface="Aptos" panose="020B0004020202020204" pitchFamily="34" charset="0"/>
                <a:ea typeface="宋体" panose="02010600030101010101" pitchFamily="2" charset="-122"/>
              </a:rPr>
              <a:t>Technical Framework</a:t>
            </a:r>
            <a:r>
              <a:rPr lang="zh-CN" altLang="en-US" sz="2000" dirty="0">
                <a:solidFill>
                  <a:srgbClr val="1D4289"/>
                </a:solidFill>
                <a:latin typeface="Aptos" panose="020B0004020202020204" pitchFamily="34" charset="0"/>
                <a:ea typeface="宋体" panose="02010600030101010101" pitchFamily="2" charset="-122"/>
              </a:rPr>
              <a:t>）</a:t>
            </a:r>
            <a:endParaRPr lang="zh-CN" altLang="en-US" sz="2000" dirty="0">
              <a:solidFill>
                <a:srgbClr val="1D4289"/>
              </a:solidFill>
              <a:latin typeface="Aptos" panose="020B0004020202020204" pitchFamily="34" charset="0"/>
              <a:ea typeface="宋体" panose="02010600030101010101" pitchFamily="2" charset="-122"/>
            </a:endParaRPr>
          </a:p>
        </p:txBody>
      </p:sp>
      <p:sp>
        <p:nvSpPr>
          <p:cNvPr id="8" name="Satura vietturis 2"/>
          <p:cNvSpPr txBox="1"/>
          <p:nvPr/>
        </p:nvSpPr>
        <p:spPr>
          <a:xfrm>
            <a:off x="418465" y="849630"/>
            <a:ext cx="11398250" cy="524002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panose="020B0604020202020204"/>
                <a:ea typeface="Arial" panose="020B0604020202020204"/>
                <a:cs typeface="Arial" panose="020B0604020202020204"/>
                <a:sym typeface="Arial" panose="020B060402020202020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2000" dirty="0">
                <a:latin typeface="Aptos" panose="020B0004020202020204" pitchFamily="34" charset="0"/>
              </a:rPr>
              <a:t>This study applies a progressive technical route of </a:t>
            </a:r>
            <a:r>
              <a:rPr lang="en-US" altLang="zh-CN" sz="2000" b="1" dirty="0">
                <a:latin typeface="Aptos" panose="020B0004020202020204" pitchFamily="34" charset="0"/>
              </a:rPr>
              <a:t>spatial computation - behaviour sensing - semantic mining - intelligent optimisation</a:t>
            </a:r>
            <a:r>
              <a:rPr lang="en-US" altLang="zh-CN" sz="2000" dirty="0">
                <a:latin typeface="Aptos" panose="020B0004020202020204" pitchFamily="34" charset="0"/>
              </a:rPr>
              <a:t>. By integrating multi - source data and coordinating multiple models, it accurately analyses the spatial genes of the Beiyuanmen block, tourist behaviour patterns, and cultural cognition characteristics. </a:t>
            </a:r>
            <a:endParaRPr lang="en-US" altLang="zh-CN" sz="2000" dirty="0">
              <a:latin typeface="Aptos" panose="020B0004020202020204" pitchFamily="34" charset="0"/>
            </a:endParaRPr>
          </a:p>
          <a:p>
            <a:pPr algn="l"/>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dirty="0">
                <a:latin typeface="Aptos" panose="020B0004020202020204" pitchFamily="34" charset="0"/>
              </a:rPr>
              <a:t>Firstly, using </a:t>
            </a:r>
            <a:r>
              <a:rPr lang="en-US" altLang="zh-CN" sz="2000" b="1" dirty="0">
                <a:solidFill>
                  <a:srgbClr val="C00000"/>
                </a:solidFill>
                <a:latin typeface="Aptos" panose="020B0004020202020204" pitchFamily="34" charset="0"/>
              </a:rPr>
              <a:t>the depthmapX platform</a:t>
            </a:r>
            <a:r>
              <a:rPr lang="en-US" altLang="zh-CN" sz="2000" dirty="0">
                <a:solidFill>
                  <a:srgbClr val="C00000"/>
                </a:solidFill>
                <a:latin typeface="Aptos" panose="020B0004020202020204" pitchFamily="34" charset="0"/>
              </a:rPr>
              <a:t> </a:t>
            </a:r>
            <a:r>
              <a:rPr lang="en-US" altLang="zh-CN" sz="2000" dirty="0">
                <a:latin typeface="Aptos" panose="020B0004020202020204" pitchFamily="34" charset="0"/>
              </a:rPr>
              <a:t>to construct a block axis model and calculate key indicators to precisely identify the disharmonious areas between current paths and the block's natural texture.</a:t>
            </a:r>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dirty="0">
                <a:latin typeface="Aptos" panose="020B0004020202020204" pitchFamily="34" charset="0"/>
              </a:rPr>
              <a:t>Secondly, in</a:t>
            </a:r>
            <a:r>
              <a:rPr lang="en-US" altLang="zh-CN" sz="2000" b="1" dirty="0">
                <a:solidFill>
                  <a:srgbClr val="C00000"/>
                </a:solidFill>
                <a:latin typeface="Aptos" panose="020B0004020202020204" pitchFamily="34" charset="0"/>
              </a:rPr>
              <a:t> ArcGIS10.6 software</a:t>
            </a:r>
            <a:r>
              <a:rPr lang="en-US" altLang="zh-CN" sz="2000" dirty="0">
                <a:latin typeface="Aptos" panose="020B0004020202020204" pitchFamily="34" charset="0"/>
              </a:rPr>
              <a:t>, based on social media geographical tags and field observation points, applying kernel density estimation to generate tourist spatial aggregation heatmaps. </a:t>
            </a:r>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dirty="0">
                <a:latin typeface="Aptos" panose="020B0004020202020204" pitchFamily="34" charset="0"/>
              </a:rPr>
              <a:t>Then, utilising </a:t>
            </a:r>
            <a:r>
              <a:rPr lang="en-US" altLang="zh-CN" sz="2000" b="1" dirty="0">
                <a:solidFill>
                  <a:srgbClr val="C00000"/>
                </a:solidFill>
                <a:latin typeface="Aptos" panose="020B0004020202020204" pitchFamily="34" charset="0"/>
              </a:rPr>
              <a:t>travel notes published on social media</a:t>
            </a:r>
            <a:r>
              <a:rPr lang="en-US" altLang="zh-CN" sz="2000" dirty="0">
                <a:solidFill>
                  <a:srgbClr val="C00000"/>
                </a:solidFill>
                <a:latin typeface="Aptos" panose="020B0004020202020204" pitchFamily="34" charset="0"/>
              </a:rPr>
              <a:t> </a:t>
            </a:r>
            <a:r>
              <a:rPr lang="en-US" altLang="zh-CN" sz="2000" dirty="0">
                <a:latin typeface="Aptos" panose="020B0004020202020204" pitchFamily="34" charset="0"/>
              </a:rPr>
              <a:t>to extract the main subjects tourists focus on, conducting visual - association to identify cultural cognition breakpoints and reveal tourists' perceptual blind spots of the block.</a:t>
            </a:r>
            <a:endParaRPr lang="en-US" altLang="zh-CN" sz="2000" dirty="0">
              <a:latin typeface="Aptos" panose="020B0004020202020204" pitchFamily="34" charset="0"/>
            </a:endParaRPr>
          </a:p>
          <a:p>
            <a:pPr marL="342900" indent="-342900" algn="l">
              <a:buFont typeface="Arial" panose="020B0604020202020204" pitchFamily="34" charset="0"/>
              <a:buChar char="•"/>
            </a:pPr>
            <a:r>
              <a:rPr lang="en-US" altLang="zh-CN" sz="2000" dirty="0">
                <a:latin typeface="Aptos" panose="020B0004020202020204" pitchFamily="34" charset="0"/>
              </a:rPr>
              <a:t>Finally,</a:t>
            </a:r>
            <a:r>
              <a:rPr lang="en-US" altLang="zh-CN" sz="2000" dirty="0">
                <a:solidFill>
                  <a:srgbClr val="C00000"/>
                </a:solidFill>
                <a:latin typeface="Aptos" panose="020B0004020202020204" pitchFamily="34" charset="0"/>
              </a:rPr>
              <a:t> </a:t>
            </a:r>
            <a:r>
              <a:rPr lang="en-US" altLang="zh-CN" sz="2000" b="1" dirty="0">
                <a:solidFill>
                  <a:srgbClr val="C00000"/>
                </a:solidFill>
                <a:latin typeface="Aptos" panose="020B0004020202020204" pitchFamily="34" charset="0"/>
              </a:rPr>
              <a:t>performing multi - objective constraint optimisation</a:t>
            </a:r>
            <a:r>
              <a:rPr lang="en-US" altLang="zh-CN" sz="2000" dirty="0">
                <a:latin typeface="Aptos" panose="020B0004020202020204" pitchFamily="34" charset="0"/>
              </a:rPr>
              <a:t> of the historical and cultural block City Walk path.</a:t>
            </a:r>
            <a:endParaRPr lang="en-US" altLang="zh-CN" sz="2000" dirty="0">
              <a:latin typeface="Aptos" panose="020B0004020202020204" pitchFamily="34" charset="0"/>
            </a:endParaRP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13532</Words>
  <Application>WPS 演示</Application>
  <PresentationFormat>Widescreen</PresentationFormat>
  <Paragraphs>140</Paragraphs>
  <Slides>19</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19</vt:i4>
      </vt:variant>
    </vt:vector>
  </HeadingPairs>
  <TitlesOfParts>
    <vt:vector size="34" baseType="lpstr">
      <vt:lpstr>Arial</vt:lpstr>
      <vt:lpstr>宋体</vt:lpstr>
      <vt:lpstr>Wingdings</vt:lpstr>
      <vt:lpstr>Arial</vt:lpstr>
      <vt:lpstr>Aptos</vt:lpstr>
      <vt:lpstr>Segoe UI</vt:lpstr>
      <vt:lpstr>Helvetica</vt:lpstr>
      <vt:lpstr>Calibri</vt:lpstr>
      <vt:lpstr>微软雅黑</vt:lpstr>
      <vt:lpstr>Arial Unicode MS</vt:lpstr>
      <vt:lpstr>Calibri Light</vt:lpstr>
      <vt:lpstr>等线</vt:lpstr>
      <vt:lpstr>Wingdings</vt:lpstr>
      <vt:lpstr>Office Teması</vt:lpstr>
      <vt:lpstr>1_Office Teması</vt:lpstr>
      <vt:lpstr>PowerPoint 演示文稿</vt:lpstr>
      <vt:lpstr>Aptos bold 36 pt</vt:lpstr>
      <vt:lpstr>1.Introduction（Research Background）</vt:lpstr>
      <vt:lpstr>1.Introduction（Research Background）</vt:lpstr>
      <vt:lpstr>1.Introduction（Research Aims）</vt:lpstr>
      <vt:lpstr>2.Literature Review（ Cultural Heritage Preservation and Tourism Utilisation）</vt:lpstr>
      <vt:lpstr>2.Literature Review（The Spatial Narrative Turn in City Walk）</vt:lpstr>
      <vt:lpstr>3.Methodology（Research Area）</vt:lpstr>
      <vt:lpstr>3.Methodology（Data Sources）</vt:lpstr>
      <vt:lpstr>3.Methodology（Technical Framework）</vt:lpstr>
      <vt:lpstr>4.Results（Spatial Form Characteristics）</vt:lpstr>
      <vt:lpstr>4.Results（Heritage Perception Characteristics）</vt:lpstr>
      <vt:lpstr>4.Results（Heritage Perception Characteristics）</vt:lpstr>
      <vt:lpstr>4.Results（Heritage Perception Characteristics）</vt:lpstr>
      <vt:lpstr>4.Results（Heritage Perception Characteristics）</vt:lpstr>
      <vt:lpstr>4.Results（Route Optimisation Plan）</vt:lpstr>
      <vt:lpstr>4.Discussion（Balancing Heritage Protection and Display Mechanisms）</vt:lpstr>
      <vt:lpstr>4.Discussion（Community Participation Implementation Path）</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ilayda kılıç</dc:creator>
  <cp:lastModifiedBy>0313</cp:lastModifiedBy>
  <cp:revision>11</cp:revision>
  <dcterms:created xsi:type="dcterms:W3CDTF">2025-03-20T10:04:00Z</dcterms:created>
  <dcterms:modified xsi:type="dcterms:W3CDTF">2025-06-07T15:55:13Z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D99DD330322F491A95BBA9D33364DCFA_12</vt:lpwstr>
  </property>
  <property fmtid="{D5CDD505-2E9C-101B-9397-08002B2CF9AE}" pid="3" name="KSOProductBuildVer">
    <vt:lpwstr>2052-12.1.0.21171</vt:lpwstr>
  </property>
</Properties>
</file>