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3"/>
  </p:sldMasterIdLst>
  <p:notesMasterIdLst>
    <p:notesMasterId r:id="rId5"/>
  </p:notesMasterIdLst>
  <p:sldIdLst>
    <p:sldId id="256" r:id="rId4"/>
    <p:sldId id="262" r:id="rId6"/>
    <p:sldId id="261" r:id="rId7"/>
    <p:sldId id="270" r:id="rId8"/>
    <p:sldId id="263" r:id="rId9"/>
    <p:sldId id="264" r:id="rId10"/>
    <p:sldId id="265" r:id="rId11"/>
    <p:sldId id="266" r:id="rId12"/>
    <p:sldId id="267" r:id="rId13"/>
    <p:sldId id="268" r:id="rId14"/>
    <p:sldId id="269" r:id="rId1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F33"/>
    <a:srgbClr val="5B94B0"/>
    <a:srgbClr val="D200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718"/>
  </p:normalViewPr>
  <p:slideViewPr>
    <p:cSldViewPr snapToGrid="0">
      <p:cViewPr varScale="1">
        <p:scale>
          <a:sx n="113" d="100"/>
          <a:sy n="113" d="100"/>
        </p:scale>
        <p:origin x="6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Hi everyone, it's a great pleasure to be here today to share and explore this topic with you.My presentation focuses on a transforming mixed residential neighborhood in central Qingdao, China, where a large number of South Korean residents have lived and operated businesses since the 1990s. With the establishment of diplomatic relations between China and South Korea, this area became a key settlement for Korean migrants. Over time, however, it developed into what we call a "parallel adaptation" model: Korean residents maintained their own cultural and commercial networks, with limited engagement with local Chinese residents. While this pattern supported cultural preservation, it also restricted mutual understanding and increased social distance.</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Following the 2008 financial crisis, a large number of Korean businesses closed or relocated, triggering economic downturns and aggravating tensions between ethnic groups. In recent years, rising labor costs have further accelerated demographic and cultural transitions in this community.</a:t>
            </a:r>
            <a:endParaRPr lang="en-US" altLang="zh-CN"/>
          </a:p>
          <a:p>
            <a:r>
              <a:rPr lang="en-US" altLang="zh-CN"/>
              <a:t>Today, the neighborhood is at a critical turning point, moving from ethnic separation to social transformation. This situation raises an urgent need for new strategies that can foster deeper cultural integration through shared spaces and participatory initiatives.In this context, we aim to explore the following questions:</a:t>
            </a:r>
            <a:endParaRPr lang="en-US" altLang="zh-CN"/>
          </a:p>
          <a:p>
            <a:endParaRPr lang="en-US" altLang="zh-CN"/>
          </a:p>
          <a:p>
            <a:r>
              <a:rPr lang="en-US" altLang="zh-CN"/>
              <a:t>To what extent do the physical environment and activity arrangements of community public spaces influence South Korean residents’ cultural adaptation to local society?</a:t>
            </a:r>
            <a:endParaRPr lang="en-US" altLang="zh-CN"/>
          </a:p>
          <a:p>
            <a:endParaRPr lang="en-US" altLang="zh-CN"/>
          </a:p>
          <a:p>
            <a:r>
              <a:rPr lang="en-US" altLang="zh-CN"/>
              <a:t>Does intercultural interaction mediate the relationship between spatial conditions and cultural adaptation?</a:t>
            </a:r>
            <a:endParaRPr lang="en-US" altLang="zh-CN"/>
          </a:p>
          <a:p>
            <a:endParaRPr lang="en-US" altLang="zh-CN"/>
          </a:p>
          <a:p>
            <a:r>
              <a:rPr lang="en-US" altLang="zh-CN"/>
              <a:t>How can spatial design and planning strategies be leveraged to improve community interaction structures and foster deeper cultural integration between ethnic groups?</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This research is grounded in cultural adaptation theory, with particular attention to the transition between parallel adaptation and active cultural integration.</a:t>
            </a:r>
            <a:endParaRPr lang="en-US" altLang="zh-CN"/>
          </a:p>
          <a:p>
            <a:r>
              <a:rPr lang="en-US" altLang="zh-CN"/>
              <a:t>We conceptualize public space not as a passive backdrop, but as a potential social interface, capable of enabling interactions. We also draw on the idea of narrative co-creation, meaning that the use of space generates shared meaning, which in turn influences how people relate to one another.This research is grounded in cultural adaptation theory, with particular attention to the transition between parallel adaptation and active cultural integration.</a:t>
            </a:r>
            <a:endParaRPr lang="en-US" altLang="zh-CN"/>
          </a:p>
          <a:p>
            <a:r>
              <a:rPr lang="en-US" altLang="zh-CN"/>
              <a:t>We conceptualize public space not as a passive backdrop, but as a potential social interface, capable of enabling interactions. We also draw on the idea of narrative co-creation, meaning that the use of space generates shared meaning, which in turn influences how people relate to one another.</a:t>
            </a:r>
            <a:r>
              <a:rPr lang="en-US" altLang="zh-CN">
                <a:sym typeface="+mn-ea"/>
              </a:rPr>
              <a:t>We adopted a mixed-methods approach including:</a:t>
            </a:r>
            <a:endParaRPr lang="en-US" altLang="zh-CN"/>
          </a:p>
          <a:p>
            <a:endParaRPr lang="en-US" altLang="zh-CN"/>
          </a:p>
          <a:p>
            <a:r>
              <a:rPr lang="en-US" altLang="zh-CN">
                <a:sym typeface="+mn-ea"/>
              </a:rPr>
              <a:t>A literature review focusing on Korean communities in Qingdao, transnational migration, cultural adaptation, and public space.</a:t>
            </a:r>
            <a:endParaRPr lang="en-US" altLang="zh-CN"/>
          </a:p>
          <a:p>
            <a:endParaRPr lang="en-US" altLang="zh-CN"/>
          </a:p>
          <a:p>
            <a:r>
              <a:rPr lang="en-US" altLang="zh-CN">
                <a:sym typeface="+mn-ea"/>
              </a:rPr>
              <a:t>GIS spatial analysis to map cultural resources and identify interaction nodes.</a:t>
            </a:r>
            <a:endParaRPr lang="en-US" altLang="zh-CN"/>
          </a:p>
          <a:p>
            <a:endParaRPr lang="en-US" altLang="zh-CN"/>
          </a:p>
          <a:p>
            <a:r>
              <a:rPr lang="en-US" altLang="zh-CN">
                <a:sym typeface="+mn-ea"/>
              </a:rPr>
              <a:t>Behavioral observations to study how public spaces are used at different times of day.</a:t>
            </a:r>
            <a:endParaRPr lang="en-US" altLang="zh-CN"/>
          </a:p>
          <a:p>
            <a:endParaRPr lang="en-US" altLang="zh-CN"/>
          </a:p>
          <a:p>
            <a:r>
              <a:rPr lang="en-US" altLang="zh-CN">
                <a:sym typeface="+mn-ea"/>
              </a:rPr>
              <a:t>Questionnaires and structured interviews with both Korean and Chinese residents, to gather their perceptions of the environment, usage experiences, and willingness to interact.</a:t>
            </a:r>
            <a:endParaRPr lang="en-US" altLang="zh-CN"/>
          </a:p>
          <a:p>
            <a:endParaRPr lang="en-US" altLang="zh-CN"/>
          </a:p>
          <a:p>
            <a:r>
              <a:rPr lang="en-US" altLang="zh-CN">
                <a:sym typeface="+mn-ea"/>
              </a:rPr>
              <a:t>Finally, we used PLS-SEM modeling to examine how physical environments, activity programs, and individual agency influence cultural adaptation through intercultural interaction.</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First, space matters. Well-designed, multifunctional, and inclusive public spaces significantly improve the quality of intercultural interactions. These spaces provide comfort, flexibility, and opportunities for spontaneous encounters across ethnic boundaries.</a:t>
            </a:r>
            <a:endParaRPr lang="en-US" altLang="zh-CN"/>
          </a:p>
          <a:p>
            <a:endParaRPr lang="en-US" altLang="zh-CN"/>
          </a:p>
          <a:p>
            <a:r>
              <a:rPr lang="en-US" altLang="zh-CN"/>
              <a:t>Second, interaction is the key mediator. Our PLS-SEM results show that spatial and programmatic conditions do not directly lead to integration. Instead, they work through stimulating interaction. In other words, design provides the conditions, but it is human behavior—interaction—that truly drives cultural adaptation.</a:t>
            </a:r>
            <a:endParaRPr lang="en-US" altLang="zh-CN"/>
          </a:p>
          <a:p>
            <a:endParaRPr lang="en-US" altLang="zh-CN"/>
          </a:p>
          <a:p>
            <a:r>
              <a:rPr lang="en-US" altLang="zh-CN"/>
              <a:t>Third, individual differences play an important role. Residents’ openness, language ability, and length of residence all influence the frequency and depth of cross-cultural interactions. This suggests that urban design and community programming should also provide language support, cultural mediators, and low-barrier opportunities to participate.</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Based on these insights, we propose an alternative strategy: a Community Participatory Museum, designed and governed by residents.</a:t>
            </a:r>
            <a:endParaRPr lang="en-US" altLang="zh-CN"/>
          </a:p>
          <a:p>
            <a:endParaRPr lang="en-US" altLang="zh-CN"/>
          </a:p>
          <a:p>
            <a:r>
              <a:rPr lang="en-US" altLang="zh-CN"/>
              <a:t>We drew inspiration from the popular Korean TV series Reply 1988, using its narrative of neighbourhood warmth and intergenerational trust to imagine 12 multi-functional public spaces, including:</a:t>
            </a:r>
            <a:endParaRPr lang="en-US" altLang="zh-CN"/>
          </a:p>
          <a:p>
            <a:endParaRPr lang="en-US" altLang="zh-CN"/>
          </a:p>
          <a:p>
            <a:r>
              <a:rPr lang="en-US" altLang="zh-CN"/>
              <a:t>A shared kitchen for cross-cultural food exchanges,</a:t>
            </a:r>
            <a:endParaRPr lang="en-US" altLang="zh-CN"/>
          </a:p>
          <a:p>
            <a:endParaRPr lang="en-US" altLang="zh-CN"/>
          </a:p>
          <a:p>
            <a:r>
              <a:rPr lang="en-US" altLang="zh-CN"/>
              <a:t>A craft workshop for Korean kimchi and Chinese paper-cutting classes,</a:t>
            </a:r>
            <a:endParaRPr lang="en-US" altLang="zh-CN"/>
          </a:p>
          <a:p>
            <a:endParaRPr lang="en-US" altLang="zh-CN"/>
          </a:p>
          <a:p>
            <a:r>
              <a:rPr lang="en-US" altLang="zh-CN"/>
              <a:t>A neighbourhood cinema for film screenings and storytelling,</a:t>
            </a:r>
            <a:endParaRPr lang="en-US" altLang="zh-CN"/>
          </a:p>
          <a:p>
            <a:endParaRPr lang="en-US" altLang="zh-CN"/>
          </a:p>
          <a:p>
            <a:r>
              <a:rPr lang="en-US" altLang="zh-CN"/>
              <a:t>And “urban acupuncture” nodes—such as bilingual signage, interactive street art, and memory walls—to encourage chance encounters and spontaneous conversation.</a:t>
            </a:r>
            <a:endParaRPr lang="en-US" altLang="zh-CN"/>
          </a:p>
          <a:p>
            <a:endParaRPr lang="en-US" altLang="zh-CN"/>
          </a:p>
          <a:p>
            <a:r>
              <a:rPr lang="en-US" altLang="zh-CN"/>
              <a:t>Together, these elements transform the community into a living museum—a place where cultural memories are preserved, but also co-created through participation and shared experience.</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n summary, this study demonstrates that public space + community engagement + intercultural interaction can work together to promote genuine cultural integration in transforming neighbourhoods.</a:t>
            </a:r>
            <a:endParaRPr lang="en-US" altLang="zh-CN"/>
          </a:p>
          <a:p>
            <a:endParaRPr lang="en-US" altLang="zh-CN"/>
          </a:p>
          <a:p>
            <a:r>
              <a:rPr lang="en-US" altLang="zh-CN"/>
              <a:t>From a practical perspective, our approach offers planners concrete strategies to strengthen social cohesion in diverse communities.</a:t>
            </a:r>
            <a:endParaRPr lang="en-US" altLang="zh-CN"/>
          </a:p>
          <a:p>
            <a:endParaRPr lang="en-US" altLang="zh-CN"/>
          </a:p>
          <a:p>
            <a:r>
              <a:rPr lang="en-US" altLang="zh-CN"/>
              <a:t>From a theoretical perspective, it highlights the importance of treating intercultural interaction as a mediating mechanism—linking space, behaviour, and identity in inclusive urban governance.</a:t>
            </a:r>
            <a:endParaRPr lang="en-US" altLang="zh-CN"/>
          </a:p>
          <a:p>
            <a:endParaRPr lang="en-US" altLang="zh-CN"/>
          </a:p>
          <a:p>
            <a:r>
              <a:rPr lang="en-US" altLang="zh-CN"/>
              <a:t>Thank you very much for your attention.</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hasCustomPrompt="1"/>
          </p:nvPr>
        </p:nvSpPr>
        <p:spPr>
          <a:xfrm>
            <a:off x="1524000" y="1122363"/>
            <a:ext cx="9144000" cy="2387600"/>
          </a:xfrm>
        </p:spPr>
        <p:txBody>
          <a:bodyPr anchor="b"/>
          <a:lstStyle>
            <a:lvl1pPr algn="ctr">
              <a:defRPr sz="6000"/>
            </a:lvl1pPr>
          </a:lstStyle>
          <a:p>
            <a:r>
              <a:rPr lang="tr-TR"/>
              <a:t>Asıl başlık stilini düzenlemek için tıklayın</a:t>
            </a:r>
            <a:endParaRPr lang="tr-TR"/>
          </a:p>
        </p:txBody>
      </p:sp>
      <p:sp>
        <p:nvSpPr>
          <p:cNvPr id="3" name="Alt Başlık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tr-TR"/>
          </a:p>
        </p:txBody>
      </p:sp>
      <p:sp>
        <p:nvSpPr>
          <p:cNvPr id="4" name="Veri Yer Tutucusu 3"/>
          <p:cNvSpPr>
            <a:spLocks noGrp="1"/>
          </p:cNvSpPr>
          <p:nvPr>
            <p:ph type="dt" sz="half" idx="10"/>
          </p:nvPr>
        </p:nvSpPr>
        <p:spPr/>
        <p:txBody>
          <a:bodyPr/>
          <a:lstStyle/>
          <a:p>
            <a:fld id="{516F426E-D1B3-C04F-87FE-14721FD9FC5B}" type="datetimeFigureOut">
              <a:rPr lang="tr-TR" smtClean="0"/>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stilini düzenlemek için tıklayın</a:t>
            </a:r>
            <a:endParaRPr lang="tr-TR"/>
          </a:p>
        </p:txBody>
      </p:sp>
      <p:sp>
        <p:nvSpPr>
          <p:cNvPr id="3" name="Dikey Metin Yer Tutucusu 2"/>
          <p:cNvSpPr>
            <a:spLocks noGrp="1"/>
          </p:cNvSpPr>
          <p:nvPr>
            <p:ph type="body" orient="vert" idx="1" hasCustomPrompt="1"/>
          </p:nvPr>
        </p:nvSpPr>
        <p:spPr/>
        <p:txBody>
          <a:bodyPr vert="eaVert"/>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Veri Yer Tutucusu 3"/>
          <p:cNvSpPr>
            <a:spLocks noGrp="1"/>
          </p:cNvSpPr>
          <p:nvPr>
            <p:ph type="dt" sz="half" idx="10"/>
          </p:nvPr>
        </p:nvSpPr>
        <p:spPr/>
        <p:txBody>
          <a:bodyPr/>
          <a:lstStyle/>
          <a:p>
            <a:fld id="{516F426E-D1B3-C04F-87FE-14721FD9FC5B}" type="datetimeFigureOut">
              <a:rPr lang="tr-TR" smtClean="0"/>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8724900" y="365125"/>
            <a:ext cx="2628900" cy="5811838"/>
          </a:xfrm>
        </p:spPr>
        <p:txBody>
          <a:bodyPr vert="eaVert"/>
          <a:lstStyle/>
          <a:p>
            <a:r>
              <a:rPr lang="tr-TR"/>
              <a:t>Asıl başlık stilini düzenlemek için tıklayın</a:t>
            </a:r>
            <a:endParaRPr lang="tr-TR"/>
          </a:p>
        </p:txBody>
      </p:sp>
      <p:sp>
        <p:nvSpPr>
          <p:cNvPr id="3" name="Dikey Metin Yer Tutucusu 2"/>
          <p:cNvSpPr>
            <a:spLocks noGrp="1"/>
          </p:cNvSpPr>
          <p:nvPr>
            <p:ph type="body" orient="vert" idx="1" hasCustomPrompt="1"/>
          </p:nvPr>
        </p:nvSpPr>
        <p:spPr>
          <a:xfrm>
            <a:off x="838200" y="365125"/>
            <a:ext cx="7734300" cy="5811838"/>
          </a:xfrm>
        </p:spPr>
        <p:txBody>
          <a:bodyPr vert="eaVert"/>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Veri Yer Tutucusu 3"/>
          <p:cNvSpPr>
            <a:spLocks noGrp="1"/>
          </p:cNvSpPr>
          <p:nvPr>
            <p:ph type="dt" sz="half" idx="10"/>
          </p:nvPr>
        </p:nvSpPr>
        <p:spPr/>
        <p:txBody>
          <a:bodyPr/>
          <a:lstStyle/>
          <a:p>
            <a:fld id="{516F426E-D1B3-C04F-87FE-14721FD9FC5B}" type="datetimeFigureOut">
              <a:rPr lang="tr-TR" smtClean="0"/>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hasCustomPrompt="1"/>
          </p:nvPr>
        </p:nvSpPr>
        <p:spPr>
          <a:xfrm>
            <a:off x="1524000" y="1122363"/>
            <a:ext cx="9144000" cy="2387600"/>
          </a:xfrm>
        </p:spPr>
        <p:txBody>
          <a:bodyPr anchor="b"/>
          <a:lstStyle>
            <a:lvl1pPr algn="ctr">
              <a:defRPr sz="6000"/>
            </a:lvl1pPr>
          </a:lstStyle>
          <a:p>
            <a:r>
              <a:rPr lang="tr-TR"/>
              <a:t>Asıl başlık stilini düzenlemek için tıklayın</a:t>
            </a:r>
            <a:endParaRPr lang="tr-TR"/>
          </a:p>
        </p:txBody>
      </p:sp>
      <p:sp>
        <p:nvSpPr>
          <p:cNvPr id="3" name="Alt Başlık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tr-TR"/>
          </a:p>
        </p:txBody>
      </p:sp>
      <p:sp>
        <p:nvSpPr>
          <p:cNvPr id="4" name="Veri Yer Tutucusu 3"/>
          <p:cNvSpPr>
            <a:spLocks noGrp="1"/>
          </p:cNvSpPr>
          <p:nvPr>
            <p:ph type="dt" sz="half" idx="10"/>
          </p:nvPr>
        </p:nvSpPr>
        <p:spPr/>
        <p:txBody>
          <a:bodyPr/>
          <a:lstStyle/>
          <a:p>
            <a:fld id="{516F426E-D1B3-C04F-87FE-14721FD9FC5B}" type="datetimeFigureOut">
              <a:rPr lang="tr-TR" smtClean="0"/>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stilini düzenlemek için tıklayın</a:t>
            </a:r>
            <a:endParaRPr lang="tr-TR"/>
          </a:p>
        </p:txBody>
      </p:sp>
      <p:sp>
        <p:nvSpPr>
          <p:cNvPr id="3" name="İçerik Yer Tutucusu 2"/>
          <p:cNvSpPr>
            <a:spLocks noGrp="1"/>
          </p:cNvSpPr>
          <p:nvPr>
            <p:ph idx="1" hasCustomPrompt="1"/>
          </p:nvPr>
        </p:nvSpPr>
        <p:spPr/>
        <p:txBody>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Veri Yer Tutucusu 3"/>
          <p:cNvSpPr>
            <a:spLocks noGrp="1"/>
          </p:cNvSpPr>
          <p:nvPr>
            <p:ph type="dt" sz="half" idx="10"/>
          </p:nvPr>
        </p:nvSpPr>
        <p:spPr/>
        <p:txBody>
          <a:bodyPr/>
          <a:lstStyle/>
          <a:p>
            <a:fld id="{516F426E-D1B3-C04F-87FE-14721FD9FC5B}" type="datetimeFigureOut">
              <a:rPr lang="tr-TR" smtClean="0"/>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831850" y="1709738"/>
            <a:ext cx="10515600" cy="2852737"/>
          </a:xfrm>
        </p:spPr>
        <p:txBody>
          <a:bodyPr anchor="b"/>
          <a:lstStyle>
            <a:lvl1pPr>
              <a:defRPr sz="6000"/>
            </a:lvl1pPr>
          </a:lstStyle>
          <a:p>
            <a:r>
              <a:rPr lang="tr-TR"/>
              <a:t>Asıl başlık stilini düzenlemek için tıklayın</a:t>
            </a:r>
            <a:endParaRPr lang="tr-TR"/>
          </a:p>
        </p:txBody>
      </p:sp>
      <p:sp>
        <p:nvSpPr>
          <p:cNvPr id="3" name="Metin Yer Tutucusu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endParaRPr lang="tr-TR"/>
          </a:p>
        </p:txBody>
      </p:sp>
      <p:sp>
        <p:nvSpPr>
          <p:cNvPr id="4" name="Veri Yer Tutucusu 3"/>
          <p:cNvSpPr>
            <a:spLocks noGrp="1"/>
          </p:cNvSpPr>
          <p:nvPr>
            <p:ph type="dt" sz="half" idx="10"/>
          </p:nvPr>
        </p:nvSpPr>
        <p:spPr/>
        <p:txBody>
          <a:bodyPr/>
          <a:lstStyle/>
          <a:p>
            <a:fld id="{516F426E-D1B3-C04F-87FE-14721FD9FC5B}" type="datetimeFigureOut">
              <a:rPr lang="tr-TR" smtClean="0"/>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stilini düzenlemek için tıklayın</a:t>
            </a:r>
            <a:endParaRPr lang="tr-TR"/>
          </a:p>
        </p:txBody>
      </p:sp>
      <p:sp>
        <p:nvSpPr>
          <p:cNvPr id="3" name="İçerik Yer Tutucusu 2"/>
          <p:cNvSpPr>
            <a:spLocks noGrp="1"/>
          </p:cNvSpPr>
          <p:nvPr>
            <p:ph sz="half" idx="1" hasCustomPrompt="1"/>
          </p:nvPr>
        </p:nvSpPr>
        <p:spPr>
          <a:xfrm>
            <a:off x="838200" y="1825625"/>
            <a:ext cx="5181600" cy="4351338"/>
          </a:xfrm>
        </p:spPr>
        <p:txBody>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İçerik Yer Tutucusu 3"/>
          <p:cNvSpPr>
            <a:spLocks noGrp="1"/>
          </p:cNvSpPr>
          <p:nvPr>
            <p:ph sz="half" idx="2" hasCustomPrompt="1"/>
          </p:nvPr>
        </p:nvSpPr>
        <p:spPr>
          <a:xfrm>
            <a:off x="6172200" y="1825625"/>
            <a:ext cx="5181600" cy="4351338"/>
          </a:xfrm>
        </p:spPr>
        <p:txBody>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Veri Yer Tutucusu 4"/>
          <p:cNvSpPr>
            <a:spLocks noGrp="1"/>
          </p:cNvSpPr>
          <p:nvPr>
            <p:ph type="dt" sz="half" idx="10"/>
          </p:nvPr>
        </p:nvSpPr>
        <p:spPr/>
        <p:txBody>
          <a:bodyPr/>
          <a:lstStyle/>
          <a:p>
            <a:fld id="{516F426E-D1B3-C04F-87FE-14721FD9FC5B}" type="datetimeFigureOut">
              <a:rPr lang="tr-TR" smtClean="0"/>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839788" y="365125"/>
            <a:ext cx="10515600" cy="1325563"/>
          </a:xfrm>
        </p:spPr>
        <p:txBody>
          <a:bodyPr/>
          <a:lstStyle/>
          <a:p>
            <a:r>
              <a:rPr lang="tr-TR"/>
              <a:t>Asıl başlık stilini düzenlemek için tıklayın</a:t>
            </a:r>
            <a:endParaRPr lang="tr-TR"/>
          </a:p>
        </p:txBody>
      </p:sp>
      <p:sp>
        <p:nvSpPr>
          <p:cNvPr id="3" name="Metin Yer Tutucusu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endParaRPr lang="tr-TR"/>
          </a:p>
        </p:txBody>
      </p:sp>
      <p:sp>
        <p:nvSpPr>
          <p:cNvPr id="4" name="İçerik Yer Tutucusu 3"/>
          <p:cNvSpPr>
            <a:spLocks noGrp="1"/>
          </p:cNvSpPr>
          <p:nvPr>
            <p:ph sz="half" idx="2" hasCustomPrompt="1"/>
          </p:nvPr>
        </p:nvSpPr>
        <p:spPr>
          <a:xfrm>
            <a:off x="839788" y="2505075"/>
            <a:ext cx="5157787" cy="3684588"/>
          </a:xfrm>
        </p:spPr>
        <p:txBody>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Metin Yer Tutucusu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endParaRPr lang="tr-TR"/>
          </a:p>
        </p:txBody>
      </p:sp>
      <p:sp>
        <p:nvSpPr>
          <p:cNvPr id="6" name="İçerik Yer Tutucusu 5"/>
          <p:cNvSpPr>
            <a:spLocks noGrp="1"/>
          </p:cNvSpPr>
          <p:nvPr>
            <p:ph sz="quarter" idx="4" hasCustomPrompt="1"/>
          </p:nvPr>
        </p:nvSpPr>
        <p:spPr>
          <a:xfrm>
            <a:off x="6172200" y="2505075"/>
            <a:ext cx="5183188" cy="3684588"/>
          </a:xfrm>
        </p:spPr>
        <p:txBody>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7" name="Veri Yer Tutucusu 6"/>
          <p:cNvSpPr>
            <a:spLocks noGrp="1"/>
          </p:cNvSpPr>
          <p:nvPr>
            <p:ph type="dt" sz="half" idx="10"/>
          </p:nvPr>
        </p:nvSpPr>
        <p:spPr/>
        <p:txBody>
          <a:bodyPr/>
          <a:lstStyle/>
          <a:p>
            <a:fld id="{516F426E-D1B3-C04F-87FE-14721FD9FC5B}" type="datetimeFigureOut">
              <a:rPr lang="tr-TR" smtClean="0"/>
            </a:fld>
            <a:endParaRPr lang="tr-TR"/>
          </a:p>
        </p:txBody>
      </p:sp>
      <p:sp>
        <p:nvSpPr>
          <p:cNvPr id="8" name="Alt 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stilini düzenlemek için tıklayın</a:t>
            </a:r>
            <a:endParaRPr lang="tr-TR"/>
          </a:p>
        </p:txBody>
      </p:sp>
      <p:sp>
        <p:nvSpPr>
          <p:cNvPr id="3" name="Veri Yer Tutucusu 2"/>
          <p:cNvSpPr>
            <a:spLocks noGrp="1"/>
          </p:cNvSpPr>
          <p:nvPr>
            <p:ph type="dt" sz="half" idx="10"/>
          </p:nvPr>
        </p:nvSpPr>
        <p:spPr/>
        <p:txBody>
          <a:bodyPr/>
          <a:lstStyle/>
          <a:p>
            <a:fld id="{516F426E-D1B3-C04F-87FE-14721FD9FC5B}" type="datetimeFigureOut">
              <a:rPr lang="tr-TR" smtClean="0"/>
            </a:fld>
            <a:endParaRPr lang="tr-TR"/>
          </a:p>
        </p:txBody>
      </p:sp>
      <p:sp>
        <p:nvSpPr>
          <p:cNvPr id="4" name="Alt 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16F426E-D1B3-C04F-87FE-14721FD9FC5B}" type="datetimeFigureOut">
              <a:rPr lang="tr-TR" smtClean="0"/>
            </a:fld>
            <a:endParaRPr lang="tr-TR"/>
          </a:p>
        </p:txBody>
      </p:sp>
      <p:sp>
        <p:nvSpPr>
          <p:cNvPr id="3" name="Alt 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839788" y="457200"/>
            <a:ext cx="3932237" cy="1600200"/>
          </a:xfrm>
        </p:spPr>
        <p:txBody>
          <a:bodyPr anchor="b"/>
          <a:lstStyle>
            <a:lvl1pPr>
              <a:defRPr sz="3200"/>
            </a:lvl1pPr>
          </a:lstStyle>
          <a:p>
            <a:r>
              <a:rPr lang="tr-TR"/>
              <a:t>Asıl başlık stilini düzenlemek için tıklayın</a:t>
            </a:r>
            <a:endParaRPr lang="tr-TR"/>
          </a:p>
        </p:txBody>
      </p:sp>
      <p:sp>
        <p:nvSpPr>
          <p:cNvPr id="3" name="İçerik Yer Tutucusu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Metin Yer Tutucus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endParaRPr lang="tr-TR"/>
          </a:p>
        </p:txBody>
      </p:sp>
      <p:sp>
        <p:nvSpPr>
          <p:cNvPr id="5" name="Veri Yer Tutucusu 4"/>
          <p:cNvSpPr>
            <a:spLocks noGrp="1"/>
          </p:cNvSpPr>
          <p:nvPr>
            <p:ph type="dt" sz="half" idx="10"/>
          </p:nvPr>
        </p:nvSpPr>
        <p:spPr/>
        <p:txBody>
          <a:bodyPr/>
          <a:lstStyle/>
          <a:p>
            <a:fld id="{516F426E-D1B3-C04F-87FE-14721FD9FC5B}" type="datetimeFigureOut">
              <a:rPr lang="tr-TR" smtClean="0"/>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stilini düzenlemek için tıklayın</a:t>
            </a:r>
            <a:endParaRPr lang="tr-TR"/>
          </a:p>
        </p:txBody>
      </p:sp>
      <p:sp>
        <p:nvSpPr>
          <p:cNvPr id="3" name="İçerik Yer Tutucusu 2"/>
          <p:cNvSpPr>
            <a:spLocks noGrp="1"/>
          </p:cNvSpPr>
          <p:nvPr>
            <p:ph idx="1" hasCustomPrompt="1"/>
          </p:nvPr>
        </p:nvSpPr>
        <p:spPr/>
        <p:txBody>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Veri Yer Tutucusu 3"/>
          <p:cNvSpPr>
            <a:spLocks noGrp="1"/>
          </p:cNvSpPr>
          <p:nvPr>
            <p:ph type="dt" sz="half" idx="10"/>
          </p:nvPr>
        </p:nvSpPr>
        <p:spPr/>
        <p:txBody>
          <a:bodyPr/>
          <a:lstStyle/>
          <a:p>
            <a:fld id="{516F426E-D1B3-C04F-87FE-14721FD9FC5B}" type="datetimeFigureOut">
              <a:rPr lang="tr-TR" smtClean="0"/>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839788" y="457200"/>
            <a:ext cx="3932237" cy="1600200"/>
          </a:xfrm>
        </p:spPr>
        <p:txBody>
          <a:bodyPr anchor="b"/>
          <a:lstStyle>
            <a:lvl1pPr>
              <a:defRPr sz="3200"/>
            </a:lvl1pPr>
          </a:lstStyle>
          <a:p>
            <a:r>
              <a:rPr lang="tr-TR"/>
              <a:t>Asıl başlık stilini düzenlemek için tıklayın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endParaRPr lang="tr-TR"/>
          </a:p>
        </p:txBody>
      </p:sp>
      <p:sp>
        <p:nvSpPr>
          <p:cNvPr id="5" name="Veri Yer Tutucusu 4"/>
          <p:cNvSpPr>
            <a:spLocks noGrp="1"/>
          </p:cNvSpPr>
          <p:nvPr>
            <p:ph type="dt" sz="half" idx="10"/>
          </p:nvPr>
        </p:nvSpPr>
        <p:spPr/>
        <p:txBody>
          <a:bodyPr/>
          <a:lstStyle/>
          <a:p>
            <a:fld id="{516F426E-D1B3-C04F-87FE-14721FD9FC5B}" type="datetimeFigureOut">
              <a:rPr lang="tr-TR" smtClean="0"/>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stilini düzenlemek için tıklayın</a:t>
            </a:r>
            <a:endParaRPr lang="tr-TR"/>
          </a:p>
        </p:txBody>
      </p:sp>
      <p:sp>
        <p:nvSpPr>
          <p:cNvPr id="3" name="Dikey Metin Yer Tutucusu 2"/>
          <p:cNvSpPr>
            <a:spLocks noGrp="1"/>
          </p:cNvSpPr>
          <p:nvPr>
            <p:ph type="body" orient="vert" idx="1" hasCustomPrompt="1"/>
          </p:nvPr>
        </p:nvSpPr>
        <p:spPr/>
        <p:txBody>
          <a:bodyPr vert="eaVert"/>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Veri Yer Tutucusu 3"/>
          <p:cNvSpPr>
            <a:spLocks noGrp="1"/>
          </p:cNvSpPr>
          <p:nvPr>
            <p:ph type="dt" sz="half" idx="10"/>
          </p:nvPr>
        </p:nvSpPr>
        <p:spPr/>
        <p:txBody>
          <a:bodyPr/>
          <a:lstStyle/>
          <a:p>
            <a:fld id="{516F426E-D1B3-C04F-87FE-14721FD9FC5B}" type="datetimeFigureOut">
              <a:rPr lang="tr-TR" smtClean="0"/>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8724900" y="365125"/>
            <a:ext cx="2628900" cy="5811838"/>
          </a:xfrm>
        </p:spPr>
        <p:txBody>
          <a:bodyPr vert="eaVert"/>
          <a:lstStyle/>
          <a:p>
            <a:r>
              <a:rPr lang="tr-TR"/>
              <a:t>Asıl başlık stilini düzenlemek için tıklayın</a:t>
            </a:r>
            <a:endParaRPr lang="tr-TR"/>
          </a:p>
        </p:txBody>
      </p:sp>
      <p:sp>
        <p:nvSpPr>
          <p:cNvPr id="3" name="Dikey Metin Yer Tutucusu 2"/>
          <p:cNvSpPr>
            <a:spLocks noGrp="1"/>
          </p:cNvSpPr>
          <p:nvPr>
            <p:ph type="body" orient="vert" idx="1" hasCustomPrompt="1"/>
          </p:nvPr>
        </p:nvSpPr>
        <p:spPr>
          <a:xfrm>
            <a:off x="838200" y="365125"/>
            <a:ext cx="7734300" cy="5811838"/>
          </a:xfrm>
        </p:spPr>
        <p:txBody>
          <a:bodyPr vert="eaVert"/>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Veri Yer Tutucusu 3"/>
          <p:cNvSpPr>
            <a:spLocks noGrp="1"/>
          </p:cNvSpPr>
          <p:nvPr>
            <p:ph type="dt" sz="half" idx="10"/>
          </p:nvPr>
        </p:nvSpPr>
        <p:spPr/>
        <p:txBody>
          <a:bodyPr/>
          <a:lstStyle/>
          <a:p>
            <a:fld id="{516F426E-D1B3-C04F-87FE-14721FD9FC5B}" type="datetimeFigureOut">
              <a:rPr lang="tr-TR" smtClean="0"/>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831850" y="1709738"/>
            <a:ext cx="10515600" cy="2852737"/>
          </a:xfrm>
        </p:spPr>
        <p:txBody>
          <a:bodyPr anchor="b"/>
          <a:lstStyle>
            <a:lvl1pPr>
              <a:defRPr sz="6000"/>
            </a:lvl1pPr>
          </a:lstStyle>
          <a:p>
            <a:r>
              <a:rPr lang="tr-TR"/>
              <a:t>Asıl başlık stilini düzenlemek için tıklayın</a:t>
            </a:r>
            <a:endParaRPr lang="tr-TR"/>
          </a:p>
        </p:txBody>
      </p:sp>
      <p:sp>
        <p:nvSpPr>
          <p:cNvPr id="3" name="Metin Yer Tutucusu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endParaRPr lang="tr-TR"/>
          </a:p>
        </p:txBody>
      </p:sp>
      <p:sp>
        <p:nvSpPr>
          <p:cNvPr id="4" name="Veri Yer Tutucusu 3"/>
          <p:cNvSpPr>
            <a:spLocks noGrp="1"/>
          </p:cNvSpPr>
          <p:nvPr>
            <p:ph type="dt" sz="half" idx="10"/>
          </p:nvPr>
        </p:nvSpPr>
        <p:spPr/>
        <p:txBody>
          <a:bodyPr/>
          <a:lstStyle/>
          <a:p>
            <a:fld id="{516F426E-D1B3-C04F-87FE-14721FD9FC5B}" type="datetimeFigureOut">
              <a:rPr lang="tr-TR" smtClean="0"/>
            </a:fld>
            <a:endParaRPr lang="tr-TR"/>
          </a:p>
        </p:txBody>
      </p:sp>
      <p:sp>
        <p:nvSpPr>
          <p:cNvPr id="5" name="Alt 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stilini düzenlemek için tıklayın</a:t>
            </a:r>
            <a:endParaRPr lang="tr-TR"/>
          </a:p>
        </p:txBody>
      </p:sp>
      <p:sp>
        <p:nvSpPr>
          <p:cNvPr id="3" name="İçerik Yer Tutucusu 2"/>
          <p:cNvSpPr>
            <a:spLocks noGrp="1"/>
          </p:cNvSpPr>
          <p:nvPr>
            <p:ph sz="half" idx="1" hasCustomPrompt="1"/>
          </p:nvPr>
        </p:nvSpPr>
        <p:spPr>
          <a:xfrm>
            <a:off x="838200" y="1825625"/>
            <a:ext cx="5181600" cy="4351338"/>
          </a:xfrm>
        </p:spPr>
        <p:txBody>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İçerik Yer Tutucusu 3"/>
          <p:cNvSpPr>
            <a:spLocks noGrp="1"/>
          </p:cNvSpPr>
          <p:nvPr>
            <p:ph sz="half" idx="2" hasCustomPrompt="1"/>
          </p:nvPr>
        </p:nvSpPr>
        <p:spPr>
          <a:xfrm>
            <a:off x="6172200" y="1825625"/>
            <a:ext cx="5181600" cy="4351338"/>
          </a:xfrm>
        </p:spPr>
        <p:txBody>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Veri Yer Tutucusu 4"/>
          <p:cNvSpPr>
            <a:spLocks noGrp="1"/>
          </p:cNvSpPr>
          <p:nvPr>
            <p:ph type="dt" sz="half" idx="10"/>
          </p:nvPr>
        </p:nvSpPr>
        <p:spPr/>
        <p:txBody>
          <a:bodyPr/>
          <a:lstStyle/>
          <a:p>
            <a:fld id="{516F426E-D1B3-C04F-87FE-14721FD9FC5B}" type="datetimeFigureOut">
              <a:rPr lang="tr-TR" smtClean="0"/>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839788" y="365125"/>
            <a:ext cx="10515600" cy="1325563"/>
          </a:xfrm>
        </p:spPr>
        <p:txBody>
          <a:bodyPr/>
          <a:lstStyle/>
          <a:p>
            <a:r>
              <a:rPr lang="tr-TR"/>
              <a:t>Asıl başlık stilini düzenlemek için tıklayın</a:t>
            </a:r>
            <a:endParaRPr lang="tr-TR"/>
          </a:p>
        </p:txBody>
      </p:sp>
      <p:sp>
        <p:nvSpPr>
          <p:cNvPr id="3" name="Metin Yer Tutucusu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endParaRPr lang="tr-TR"/>
          </a:p>
        </p:txBody>
      </p:sp>
      <p:sp>
        <p:nvSpPr>
          <p:cNvPr id="4" name="İçerik Yer Tutucusu 3"/>
          <p:cNvSpPr>
            <a:spLocks noGrp="1"/>
          </p:cNvSpPr>
          <p:nvPr>
            <p:ph sz="half" idx="2" hasCustomPrompt="1"/>
          </p:nvPr>
        </p:nvSpPr>
        <p:spPr>
          <a:xfrm>
            <a:off x="839788" y="2505075"/>
            <a:ext cx="5157787" cy="3684588"/>
          </a:xfrm>
        </p:spPr>
        <p:txBody>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Metin Yer Tutucusu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endParaRPr lang="tr-TR"/>
          </a:p>
        </p:txBody>
      </p:sp>
      <p:sp>
        <p:nvSpPr>
          <p:cNvPr id="6" name="İçerik Yer Tutucusu 5"/>
          <p:cNvSpPr>
            <a:spLocks noGrp="1"/>
          </p:cNvSpPr>
          <p:nvPr>
            <p:ph sz="quarter" idx="4" hasCustomPrompt="1"/>
          </p:nvPr>
        </p:nvSpPr>
        <p:spPr>
          <a:xfrm>
            <a:off x="6172200" y="2505075"/>
            <a:ext cx="5183188" cy="3684588"/>
          </a:xfrm>
        </p:spPr>
        <p:txBody>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7" name="Veri Yer Tutucusu 6"/>
          <p:cNvSpPr>
            <a:spLocks noGrp="1"/>
          </p:cNvSpPr>
          <p:nvPr>
            <p:ph type="dt" sz="half" idx="10"/>
          </p:nvPr>
        </p:nvSpPr>
        <p:spPr/>
        <p:txBody>
          <a:bodyPr/>
          <a:lstStyle/>
          <a:p>
            <a:fld id="{516F426E-D1B3-C04F-87FE-14721FD9FC5B}" type="datetimeFigureOut">
              <a:rPr lang="tr-TR" smtClean="0"/>
            </a:fld>
            <a:endParaRPr lang="tr-TR"/>
          </a:p>
        </p:txBody>
      </p:sp>
      <p:sp>
        <p:nvSpPr>
          <p:cNvPr id="8" name="Alt 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hasCustomPrompt="1"/>
          </p:nvPr>
        </p:nvSpPr>
        <p:spPr/>
        <p:txBody>
          <a:bodyPr/>
          <a:lstStyle/>
          <a:p>
            <a:r>
              <a:rPr lang="tr-TR"/>
              <a:t>Asıl başlık stilini düzenlemek için tıklayın</a:t>
            </a:r>
            <a:endParaRPr lang="tr-TR"/>
          </a:p>
        </p:txBody>
      </p:sp>
      <p:sp>
        <p:nvSpPr>
          <p:cNvPr id="3" name="Veri Yer Tutucusu 2"/>
          <p:cNvSpPr>
            <a:spLocks noGrp="1"/>
          </p:cNvSpPr>
          <p:nvPr>
            <p:ph type="dt" sz="half" idx="10"/>
          </p:nvPr>
        </p:nvSpPr>
        <p:spPr/>
        <p:txBody>
          <a:bodyPr/>
          <a:lstStyle/>
          <a:p>
            <a:fld id="{516F426E-D1B3-C04F-87FE-14721FD9FC5B}" type="datetimeFigureOut">
              <a:rPr lang="tr-TR" smtClean="0"/>
            </a:fld>
            <a:endParaRPr lang="tr-TR"/>
          </a:p>
        </p:txBody>
      </p:sp>
      <p:sp>
        <p:nvSpPr>
          <p:cNvPr id="4" name="Alt 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16F426E-D1B3-C04F-87FE-14721FD9FC5B}" type="datetimeFigureOut">
              <a:rPr lang="tr-TR" smtClean="0"/>
            </a:fld>
            <a:endParaRPr lang="tr-TR"/>
          </a:p>
        </p:txBody>
      </p:sp>
      <p:sp>
        <p:nvSpPr>
          <p:cNvPr id="3" name="Alt 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839788" y="457200"/>
            <a:ext cx="3932237" cy="1600200"/>
          </a:xfrm>
        </p:spPr>
        <p:txBody>
          <a:bodyPr anchor="b"/>
          <a:lstStyle>
            <a:lvl1pPr>
              <a:defRPr sz="3200"/>
            </a:lvl1pPr>
          </a:lstStyle>
          <a:p>
            <a:r>
              <a:rPr lang="tr-TR"/>
              <a:t>Asıl başlık stilini düzenlemek için tıklayın</a:t>
            </a:r>
            <a:endParaRPr lang="tr-TR"/>
          </a:p>
        </p:txBody>
      </p:sp>
      <p:sp>
        <p:nvSpPr>
          <p:cNvPr id="3" name="İçerik Yer Tutucusu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Metin Yer Tutucus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endParaRPr lang="tr-TR"/>
          </a:p>
        </p:txBody>
      </p:sp>
      <p:sp>
        <p:nvSpPr>
          <p:cNvPr id="5" name="Veri Yer Tutucusu 4"/>
          <p:cNvSpPr>
            <a:spLocks noGrp="1"/>
          </p:cNvSpPr>
          <p:nvPr>
            <p:ph type="dt" sz="half" idx="10"/>
          </p:nvPr>
        </p:nvSpPr>
        <p:spPr/>
        <p:txBody>
          <a:bodyPr/>
          <a:lstStyle/>
          <a:p>
            <a:fld id="{516F426E-D1B3-C04F-87FE-14721FD9FC5B}" type="datetimeFigureOut">
              <a:rPr lang="tr-TR" smtClean="0"/>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839788" y="457200"/>
            <a:ext cx="3932237" cy="1600200"/>
          </a:xfrm>
        </p:spPr>
        <p:txBody>
          <a:bodyPr anchor="b"/>
          <a:lstStyle>
            <a:lvl1pPr>
              <a:defRPr sz="3200"/>
            </a:lvl1pPr>
          </a:lstStyle>
          <a:p>
            <a:r>
              <a:rPr lang="tr-TR"/>
              <a:t>Asıl başlık stilini düzenlemek için tıklayın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endParaRPr lang="tr-TR"/>
          </a:p>
        </p:txBody>
      </p:sp>
      <p:sp>
        <p:nvSpPr>
          <p:cNvPr id="5" name="Veri Yer Tutucusu 4"/>
          <p:cNvSpPr>
            <a:spLocks noGrp="1"/>
          </p:cNvSpPr>
          <p:nvPr>
            <p:ph type="dt" sz="half" idx="10"/>
          </p:nvPr>
        </p:nvSpPr>
        <p:spPr/>
        <p:txBody>
          <a:bodyPr/>
          <a:lstStyle/>
          <a:p>
            <a:fld id="{516F426E-D1B3-C04F-87FE-14721FD9FC5B}" type="datetimeFigureOut">
              <a:rPr lang="tr-TR" smtClean="0"/>
            </a:fld>
            <a:endParaRPr lang="tr-TR"/>
          </a:p>
        </p:txBody>
      </p:sp>
      <p:sp>
        <p:nvSpPr>
          <p:cNvPr id="6" name="Alt 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5C2876A-0405-DE4E-8F57-B35FA1FF5C8B}" type="slidenum">
              <a:rPr lang="tr-TR" smtClean="0"/>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F426E-D1B3-C04F-87FE-14721FD9FC5B}" type="datetimeFigureOut">
              <a:rPr lang="tr-TR" smtClean="0"/>
            </a:fld>
            <a:endParaRPr lang="tr-TR"/>
          </a:p>
        </p:txBody>
      </p:sp>
      <p:sp>
        <p:nvSpPr>
          <p:cNvPr id="5" name="Alt 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2876A-0405-DE4E-8F57-B35FA1FF5C8B}" type="slidenum">
              <a:rPr lang="tr-TR" smtClean="0"/>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F426E-D1B3-C04F-87FE-14721FD9FC5B}" type="datetimeFigureOut">
              <a:rPr lang="tr-TR" smtClean="0"/>
            </a:fld>
            <a:endParaRPr lang="tr-TR"/>
          </a:p>
        </p:txBody>
      </p:sp>
      <p:sp>
        <p:nvSpPr>
          <p:cNvPr id="5" name="Alt 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2876A-0405-DE4E-8F57-B35FA1FF5C8B}" type="slidenum">
              <a:rPr lang="tr-TR" smtClean="0"/>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jpeg"/><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3.xml"/><Relationship Id="rId2" Type="http://schemas.openxmlformats.org/officeDocument/2006/relationships/image" Target="../media/image2.jpeg"/><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3.xml"/><Relationship Id="rId2" Type="http://schemas.openxmlformats.org/officeDocument/2006/relationships/image" Target="../media/image3.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3.xml"/><Relationship Id="rId5" Type="http://schemas.openxmlformats.org/officeDocument/2006/relationships/tags" Target="../tags/tag2.xml"/><Relationship Id="rId4" Type="http://schemas.openxmlformats.org/officeDocument/2006/relationships/image" Target="../media/image2.jpe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openxmlformats.org/officeDocument/2006/relationships/image" Target="../media/image2.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jpe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中韩封面7.2"/>
          <p:cNvPicPr>
            <a:picLocks noChangeAspect="1"/>
          </p:cNvPicPr>
          <p:nvPr/>
        </p:nvPicPr>
        <p:blipFill>
          <a:blip r:embed="rId1"/>
          <a:srcRect b="16910"/>
          <a:stretch>
            <a:fillRect/>
          </a:stretch>
        </p:blipFill>
        <p:spPr>
          <a:xfrm>
            <a:off x="0" y="0"/>
            <a:ext cx="12211685" cy="6858000"/>
          </a:xfrm>
          <a:prstGeom prst="rect">
            <a:avLst/>
          </a:prstGeom>
        </p:spPr>
      </p:pic>
      <p:pic>
        <p:nvPicPr>
          <p:cNvPr id="5" name="Resim 4"/>
          <p:cNvPicPr>
            <a:picLocks noChangeAspect="1"/>
          </p:cNvPicPr>
          <p:nvPr/>
        </p:nvPicPr>
        <p:blipFill>
          <a:blip r:embed="rId2"/>
          <a:stretch>
            <a:fillRect/>
          </a:stretch>
        </p:blipFill>
        <p:spPr>
          <a:xfrm>
            <a:off x="203200" y="304800"/>
            <a:ext cx="4043680" cy="16008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9"/>
          <p:cNvPicPr>
            <a:picLocks noChangeAspect="1"/>
          </p:cNvPicPr>
          <p:nvPr/>
        </p:nvPicPr>
        <p:blipFill>
          <a:blip r:embed="rId1"/>
          <a:stretch>
            <a:fillRect/>
          </a:stretch>
        </p:blipFill>
        <p:spPr>
          <a:xfrm>
            <a:off x="635" y="0"/>
            <a:ext cx="12190730" cy="6551930"/>
          </a:xfrm>
          <a:prstGeom prst="rect">
            <a:avLst/>
          </a:prstGeom>
        </p:spPr>
      </p:pic>
      <p:sp>
        <p:nvSpPr>
          <p:cNvPr id="5" name="Dikdörtgen 4"/>
          <p:cNvSpPr/>
          <p:nvPr/>
        </p:nvSpPr>
        <p:spPr>
          <a:xfrm>
            <a:off x="-1270" y="6551650"/>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tr-TR"/>
          </a:p>
        </p:txBody>
      </p:sp>
      <p:pic>
        <p:nvPicPr>
          <p:cNvPr id="6" name="Resim 3"/>
          <p:cNvPicPr>
            <a:picLocks noChangeAspect="1"/>
          </p:cNvPicPr>
          <p:nvPr/>
        </p:nvPicPr>
        <p:blipFill>
          <a:blip r:embed="rId2"/>
          <a:stretch>
            <a:fillRect/>
          </a:stretch>
        </p:blipFill>
        <p:spPr>
          <a:xfrm>
            <a:off x="10038080" y="6289391"/>
            <a:ext cx="1442720" cy="57115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10"/>
          <p:cNvPicPr>
            <a:picLocks noChangeAspect="1"/>
          </p:cNvPicPr>
          <p:nvPr/>
        </p:nvPicPr>
        <p:blipFill>
          <a:blip r:embed="rId1"/>
          <a:srcRect l="2228" t="8853" r="2233"/>
          <a:stretch>
            <a:fillRect/>
          </a:stretch>
        </p:blipFill>
        <p:spPr>
          <a:xfrm>
            <a:off x="635" y="635"/>
            <a:ext cx="12183110" cy="4870450"/>
          </a:xfrm>
          <a:prstGeom prst="rect">
            <a:avLst/>
          </a:prstGeom>
        </p:spPr>
      </p:pic>
      <p:pic>
        <p:nvPicPr>
          <p:cNvPr id="7" name="Resim 3"/>
          <p:cNvPicPr>
            <a:picLocks noChangeAspect="1"/>
          </p:cNvPicPr>
          <p:nvPr/>
        </p:nvPicPr>
        <p:blipFill>
          <a:blip r:embed="rId2"/>
          <a:stretch>
            <a:fillRect/>
          </a:stretch>
        </p:blipFill>
        <p:spPr>
          <a:xfrm>
            <a:off x="4226988" y="4969896"/>
            <a:ext cx="3738022" cy="1479834"/>
          </a:xfrm>
          <a:prstGeom prst="rect">
            <a:avLst/>
          </a:prstGeom>
        </p:spPr>
      </p:pic>
      <p:sp>
        <p:nvSpPr>
          <p:cNvPr id="8" name="Title 1"/>
          <p:cNvSpPr txBox="1">
            <a:spLocks noGrp="1"/>
          </p:cNvSpPr>
          <p:nvPr>
            <p:ph type="title"/>
          </p:nvPr>
        </p:nvSpPr>
        <p:spPr>
          <a:xfrm>
            <a:off x="1265664" y="1828800"/>
            <a:ext cx="9660671" cy="1600200"/>
          </a:xfrm>
          <a:prstGeom prst="rect">
            <a:avLst/>
          </a:prstGeom>
        </p:spPr>
        <p:txBody>
          <a:bodyPr anchor="ctr">
            <a:normAutofit/>
          </a:bodyPr>
          <a:p>
            <a:pPr algn="ctr">
              <a:defRPr b="1">
                <a:solidFill>
                  <a:srgbClr val="1B5089"/>
                </a:solidFill>
                <a:latin typeface="Arial" panose="020B0604020202020204"/>
                <a:ea typeface="Arial" panose="020B0604020202020204"/>
                <a:cs typeface="Arial" panose="020B0604020202020204"/>
                <a:sym typeface="Arial" panose="020B0604020202020204"/>
              </a:defRPr>
            </a:pPr>
            <a:r>
              <a:rPr lang="lv-LV" sz="6000" dirty="0" err="1">
                <a:solidFill>
                  <a:schemeClr val="bg1"/>
                </a:solidFill>
                <a:latin typeface="Helvetica" pitchFamily="2" charset="0"/>
              </a:rPr>
              <a:t>Thank</a:t>
            </a:r>
            <a:r>
              <a:rPr lang="lv-LV" sz="6000" dirty="0">
                <a:solidFill>
                  <a:schemeClr val="bg1"/>
                </a:solidFill>
                <a:latin typeface="Helvetica" pitchFamily="2" charset="0"/>
              </a:rPr>
              <a:t> </a:t>
            </a:r>
            <a:r>
              <a:rPr lang="lv-LV" sz="6000" dirty="0" err="1">
                <a:solidFill>
                  <a:schemeClr val="bg1"/>
                </a:solidFill>
                <a:latin typeface="Helvetica" pitchFamily="2" charset="0"/>
              </a:rPr>
              <a:t>you</a:t>
            </a:r>
            <a:r>
              <a:rPr lang="lv-LV" sz="6000" dirty="0">
                <a:solidFill>
                  <a:schemeClr val="bg1"/>
                </a:solidFill>
                <a:latin typeface="Helvetica" pitchFamily="2" charset="0"/>
              </a:rPr>
              <a:t>!</a:t>
            </a:r>
            <a:endParaRPr lang="lv-LV" sz="6000" dirty="0">
              <a:solidFill>
                <a:schemeClr val="bg1"/>
              </a:solidFill>
              <a:latin typeface="Helvetica" pitchFamily="2" charset="0"/>
            </a:endParaRPr>
          </a:p>
        </p:txBody>
      </p:sp>
      <p:sp>
        <p:nvSpPr>
          <p:cNvPr id="9" name="Dikdörtgen 2"/>
          <p:cNvSpPr/>
          <p:nvPr/>
        </p:nvSpPr>
        <p:spPr>
          <a:xfrm>
            <a:off x="0" y="4595439"/>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tr-T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4"/>
          <p:cNvSpPr/>
          <p:nvPr/>
        </p:nvSpPr>
        <p:spPr>
          <a:xfrm>
            <a:off x="-1270" y="6551650"/>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tr-TR"/>
          </a:p>
        </p:txBody>
      </p:sp>
      <p:pic>
        <p:nvPicPr>
          <p:cNvPr id="3" name="Resim 3"/>
          <p:cNvPicPr>
            <a:picLocks noChangeAspect="1"/>
          </p:cNvPicPr>
          <p:nvPr/>
        </p:nvPicPr>
        <p:blipFill>
          <a:blip r:embed="rId1"/>
          <a:stretch>
            <a:fillRect/>
          </a:stretch>
        </p:blipFill>
        <p:spPr>
          <a:xfrm>
            <a:off x="10038080" y="6289391"/>
            <a:ext cx="1442720" cy="571154"/>
          </a:xfrm>
          <a:prstGeom prst="rect">
            <a:avLst/>
          </a:prstGeom>
        </p:spPr>
      </p:pic>
      <p:pic>
        <p:nvPicPr>
          <p:cNvPr id="7" name="图片 6" descr="2"/>
          <p:cNvPicPr>
            <a:picLocks noChangeAspect="1"/>
          </p:cNvPicPr>
          <p:nvPr/>
        </p:nvPicPr>
        <p:blipFill>
          <a:blip r:embed="rId2"/>
          <a:stretch>
            <a:fillRect/>
          </a:stretch>
        </p:blipFill>
        <p:spPr>
          <a:xfrm>
            <a:off x="0" y="0"/>
            <a:ext cx="12190730" cy="62928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3"/>
          <p:cNvPicPr>
            <a:picLocks noChangeAspect="1"/>
          </p:cNvPicPr>
          <p:nvPr/>
        </p:nvPicPr>
        <p:blipFill>
          <a:blip r:embed="rId1"/>
          <a:stretch>
            <a:fillRect/>
          </a:stretch>
        </p:blipFill>
        <p:spPr>
          <a:xfrm>
            <a:off x="0" y="0"/>
            <a:ext cx="12190730" cy="6365875"/>
          </a:xfrm>
          <a:prstGeom prst="rect">
            <a:avLst/>
          </a:prstGeom>
        </p:spPr>
      </p:pic>
      <p:sp>
        <p:nvSpPr>
          <p:cNvPr id="5" name="Dikdörtgen 4"/>
          <p:cNvSpPr/>
          <p:nvPr/>
        </p:nvSpPr>
        <p:spPr>
          <a:xfrm>
            <a:off x="-1270" y="6551650"/>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stretch>
            <a:fillRect/>
          </a:stretch>
        </p:blipFill>
        <p:spPr>
          <a:xfrm>
            <a:off x="10038080" y="6289391"/>
            <a:ext cx="1442720" cy="5711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0" y="101600"/>
          <a:ext cx="4328795" cy="6450965"/>
        </p:xfrm>
        <a:graphic>
          <a:graphicData uri="http://schemas.openxmlformats.org/drawingml/2006/table">
            <a:tbl>
              <a:tblPr/>
              <a:tblGrid>
                <a:gridCol w="554990"/>
                <a:gridCol w="1610995"/>
                <a:gridCol w="2162810"/>
              </a:tblGrid>
              <a:tr h="506095">
                <a:tc>
                  <a:txBody>
                    <a:bodyPr/>
                    <a:p>
                      <a:pPr marL="0" indent="0" algn="ctr">
                        <a:spcBef>
                          <a:spcPct val="0"/>
                        </a:spcBef>
                        <a:spcAft>
                          <a:spcPct val="0"/>
                        </a:spcAft>
                      </a:pPr>
                      <a:r>
                        <a:rPr lang="en-US" altLang="zh-CN" sz="800">
                          <a:latin typeface="Arial" panose="020B0604020202020204"/>
                          <a:ea typeface="等线" panose="02010600030101010101" charset="-122"/>
                        </a:rPr>
                        <a:t>Latent Variable</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w="9525" cap="flat" cmpd="sng">
                      <a:solidFill>
                        <a:srgbClr val="000008"/>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Rigorous Definition</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9525" cap="flat" cmpd="sng">
                      <a:solidFill>
                        <a:srgbClr val="000008"/>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Observed Variables (Indicators)</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9525" cap="flat" cmpd="sng">
                      <a:solidFill>
                        <a:srgbClr val="000008"/>
                      </a:solidFill>
                      <a:prstDash val="solid"/>
                      <a:headEnd type="none" w="med" len="med"/>
                      <a:tailEnd type="none" w="med" len="med"/>
                    </a:lnT>
                    <a:lnB w="9525" cap="flat" cmpd="sng">
                      <a:solidFill>
                        <a:srgbClr val="000000"/>
                      </a:solidFill>
                      <a:prstDash val="solid"/>
                      <a:headEnd type="none" w="med" len="med"/>
                      <a:tailEnd type="none" w="med" len="med"/>
                    </a:lnB>
                    <a:noFill/>
                  </a:tcPr>
                </a:tc>
              </a:tr>
              <a:tr h="1138555">
                <a:tc>
                  <a:txBody>
                    <a:bodyPr/>
                    <a:p>
                      <a:pPr marL="0" indent="0" algn="ctr">
                        <a:spcBef>
                          <a:spcPct val="0"/>
                        </a:spcBef>
                        <a:spcAft>
                          <a:spcPct val="0"/>
                        </a:spcAft>
                      </a:pPr>
                      <a:r>
                        <a:rPr lang="en-US" altLang="zh-CN" sz="800">
                          <a:latin typeface="Arial" panose="020B0604020202020204"/>
                          <a:ea typeface="等线" panose="02010600030101010101" charset="-122"/>
                        </a:rPr>
                        <a:t>Physical Environment</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w="9525" cap="flat" cmpd="sng">
                      <a:solidFill>
                        <a:srgbClr val="000000"/>
                      </a:solidFill>
                      <a:prstDash val="solid"/>
                      <a:headEnd type="none" w="med" len="med"/>
                      <a:tailEnd type="none" w="med" len="med"/>
                    </a:lnT>
                    <a:lnB>
                      <a:noFill/>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The physical characteristics and design quality of public spaces in residential communities, including their support for social interaction, multifunctional use, and cultural inclusivity.</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9525" cap="flat" cmpd="sng">
                      <a:solidFill>
                        <a:srgbClr val="000000"/>
                      </a:solidFill>
                      <a:prstDash val="solid"/>
                      <a:headEnd type="none" w="med" len="med"/>
                      <a:tailEnd type="none" w="med" len="med"/>
                    </a:lnT>
                    <a:lnB>
                      <a:noFill/>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INT: Spatial interactivity (whether the space facilitates spontaneous interactions among residents) </a:t>
                      </a:r>
                      <a:br>
                        <a:rPr lang="en-US" altLang="zh-CN" sz="800">
                          <a:latin typeface="Arial" panose="020B0604020202020204"/>
                          <a:ea typeface="等线" panose="02010600030101010101" charset="-122"/>
                        </a:rPr>
                      </a:br>
                      <a:r>
                        <a:rPr lang="en-US" altLang="zh-CN" sz="800">
                          <a:latin typeface="Arial" panose="020B0604020202020204"/>
                          <a:ea typeface="等线" panose="02010600030101010101" charset="-122"/>
                        </a:rPr>
                        <a:t>MULTI: Spatial multifunctionality (whether the space supports leisure, socializing, entertainment, and other functions)</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9525" cap="flat" cmpd="sng">
                      <a:solidFill>
                        <a:srgbClr val="000000"/>
                      </a:solidFill>
                      <a:prstDash val="solid"/>
                      <a:headEnd type="none" w="med" len="med"/>
                      <a:tailEnd type="none" w="med" len="med"/>
                    </a:lnT>
                    <a:lnB>
                      <a:noFill/>
                    </a:lnB>
                    <a:noFill/>
                  </a:tcPr>
                </a:tc>
              </a:tr>
              <a:tr h="1127125">
                <a:tc>
                  <a:txBody>
                    <a:bodyPr/>
                    <a:p>
                      <a:pPr marL="0" indent="0" algn="ctr">
                        <a:spcBef>
                          <a:spcPct val="0"/>
                        </a:spcBef>
                        <a:spcAft>
                          <a:spcPct val="0"/>
                        </a:spcAft>
                      </a:pPr>
                      <a:r>
                        <a:rPr lang="en-US" altLang="zh-CN" sz="800">
                          <a:latin typeface="Arial" panose="020B0604020202020204"/>
                          <a:ea typeface="等线" panose="02010600030101010101" charset="-122"/>
                        </a:rPr>
                        <a:t>Community Activities</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a:noFill/>
                    </a:lnT>
                    <a:lnB>
                      <a:noFill/>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Various public cultural and social activities organized for residents, including local festivals and cross-cultural exchange events, with a focus on frequency and interactivity.</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FREQ1: Frequency of traditional festival activities (e.g., Spring Festival, Mid-Autumn Festival) </a:t>
                      </a:r>
                      <a:br>
                        <a:rPr lang="en-US" altLang="zh-CN" sz="800">
                          <a:latin typeface="Arial" panose="020B0604020202020204"/>
                          <a:ea typeface="等线" panose="02010600030101010101" charset="-122"/>
                        </a:rPr>
                      </a:br>
                      <a:r>
                        <a:rPr lang="en-US" altLang="zh-CN" sz="800">
                          <a:latin typeface="Arial" panose="020B0604020202020204"/>
                          <a:ea typeface="等线" panose="02010600030101010101" charset="-122"/>
                        </a:rPr>
                        <a:t>FREQ2: Frequency of cross-cultural exchange activities (e.g., Sino-Korean Cultural Festival)</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r>
              <a:tr h="1001395">
                <a:tc>
                  <a:txBody>
                    <a:bodyPr/>
                    <a:p>
                      <a:pPr marL="0" indent="0" algn="ctr">
                        <a:spcBef>
                          <a:spcPct val="0"/>
                        </a:spcBef>
                        <a:spcAft>
                          <a:spcPct val="0"/>
                        </a:spcAft>
                      </a:pPr>
                      <a:r>
                        <a:rPr lang="en-US" altLang="zh-CN" sz="800">
                          <a:latin typeface="Arial" panose="020B0604020202020204"/>
                          <a:ea typeface="等线" panose="02010600030101010101" charset="-122"/>
                        </a:rPr>
                        <a:t>Individual Characteristics</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a:noFill/>
                    </a:lnT>
                    <a:lnB>
                      <a:noFill/>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Residents’ participation in community spaces and activities, measured by frequency and duration, reflecting active use and engagement..</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UTM: Weekly participation frequency (number of engagements per week) </a:t>
                      </a:r>
                      <a:br>
                        <a:rPr lang="en-US" altLang="zh-CN" sz="800">
                          <a:latin typeface="Arial" panose="020B0604020202020204"/>
                          <a:ea typeface="等线" panose="02010600030101010101" charset="-122"/>
                        </a:rPr>
                      </a:br>
                      <a:r>
                        <a:rPr lang="en-US" altLang="zh-CN" sz="800">
                          <a:latin typeface="Arial" panose="020B0604020202020204"/>
                          <a:ea typeface="等线" panose="02010600030101010101" charset="-122"/>
                        </a:rPr>
                        <a:t>TRM: Duration per visit (time spent in public spaces or activities per session)</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r>
              <a:tr h="1426845">
                <a:tc>
                  <a:txBody>
                    <a:bodyPr/>
                    <a:p>
                      <a:pPr marL="0" indent="0" algn="ctr">
                        <a:spcBef>
                          <a:spcPct val="0"/>
                        </a:spcBef>
                        <a:spcAft>
                          <a:spcPct val="0"/>
                        </a:spcAft>
                      </a:pPr>
                      <a:r>
                        <a:rPr lang="en-US" altLang="zh-CN" sz="800">
                          <a:latin typeface="Arial" panose="020B0604020202020204"/>
                          <a:ea typeface="等线" panose="02010600030101010101" charset="-122"/>
                        </a:rPr>
                        <a:t>Intercultural Social Interaction</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a:noFill/>
                    </a:lnT>
                    <a:lnB>
                      <a:noFill/>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The quality of social interactions between Korean and local residents in a cross-cultural community setting, including breadth of social relationships, sense of companionship, and active engagement.</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REL: Degree of social relationships (extent of connections with residents from different cultures) </a:t>
                      </a:r>
                      <a:br>
                        <a:rPr lang="en-US" altLang="zh-CN" sz="800">
                          <a:latin typeface="Arial" panose="020B0604020202020204"/>
                          <a:ea typeface="等线" panose="02010600030101010101" charset="-122"/>
                        </a:rPr>
                      </a:br>
                      <a:r>
                        <a:rPr lang="en-US" altLang="zh-CN" sz="800">
                          <a:latin typeface="Arial" panose="020B0604020202020204"/>
                          <a:ea typeface="等线" panose="02010600030101010101" charset="-122"/>
                        </a:rPr>
                        <a:t>CMP: Sense of companionship (belonging and identification within the community) </a:t>
                      </a:r>
                      <a:br>
                        <a:rPr lang="en-US" altLang="zh-CN" sz="800">
                          <a:latin typeface="Arial" panose="020B0604020202020204"/>
                          <a:ea typeface="等线" panose="02010600030101010101" charset="-122"/>
                        </a:rPr>
                      </a:br>
                      <a:r>
                        <a:rPr lang="en-US" altLang="zh-CN" sz="800">
                          <a:latin typeface="Arial" panose="020B0604020202020204"/>
                          <a:ea typeface="等线" panose="02010600030101010101" charset="-122"/>
                        </a:rPr>
                        <a:t>ENG: Frequency of intercultural interaction (willingness and behavior in actively engaging in exchange activities)</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r>
              <a:tr h="1250950">
                <a:tc>
                  <a:txBody>
                    <a:bodyPr/>
                    <a:p>
                      <a:pPr marL="0" indent="0" algn="ctr">
                        <a:spcBef>
                          <a:spcPct val="0"/>
                        </a:spcBef>
                        <a:spcAft>
                          <a:spcPct val="0"/>
                        </a:spcAft>
                      </a:pPr>
                      <a:r>
                        <a:rPr lang="en-US" altLang="zh-CN" sz="800">
                          <a:latin typeface="Arial" panose="020B0604020202020204"/>
                          <a:ea typeface="等线" panose="02010600030101010101" charset="-122"/>
                        </a:rPr>
                        <a:t>Cultural Adaptation</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a:noFill/>
                    </a:lnT>
                    <a:lnB w="1270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The degree of cultural integration and sense of belonging among Korean and local residents in the Qingdao community.</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w="1270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800">
                          <a:latin typeface="Arial" panose="020B0604020202020204"/>
                          <a:ea typeface="等线" panose="02010600030101010101" charset="-122"/>
                        </a:rPr>
                        <a:t>CAI: Cultural assimilation (feeling of adapting to local cultural life) </a:t>
                      </a:r>
                      <a:br>
                        <a:rPr lang="en-US" altLang="zh-CN" sz="800">
                          <a:latin typeface="Arial" panose="020B0604020202020204"/>
                          <a:ea typeface="等线" panose="02010600030101010101" charset="-122"/>
                        </a:rPr>
                      </a:br>
                      <a:r>
                        <a:rPr lang="en-US" altLang="zh-CN" sz="800">
                          <a:latin typeface="Arial" panose="020B0604020202020204"/>
                          <a:ea typeface="等线" panose="02010600030101010101" charset="-122"/>
                        </a:rPr>
                        <a:t>CBI: Cultural integration ("I can maintain my own culture while integrating into the local community") </a:t>
                      </a:r>
                      <a:br>
                        <a:rPr lang="en-US" altLang="zh-CN" sz="800">
                          <a:latin typeface="Arial" panose="020B0604020202020204"/>
                          <a:ea typeface="等线" panose="02010600030101010101" charset="-122"/>
                        </a:rPr>
                      </a:br>
                      <a:r>
                        <a:rPr lang="en-US" altLang="zh-CN" sz="800">
                          <a:latin typeface="Arial" panose="020B0604020202020204"/>
                          <a:ea typeface="等线" panose="02010600030101010101" charset="-122"/>
                        </a:rPr>
                        <a:t>AP: Active participation ("I am willing to participate in cultural activities with local residents")</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w="12700" cap="flat" cmpd="sng">
                      <a:solidFill>
                        <a:srgbClr val="000008"/>
                      </a:solidFill>
                      <a:prstDash val="solid"/>
                      <a:headEnd type="none" w="med" len="med"/>
                      <a:tailEnd type="none" w="med" len="med"/>
                    </a:lnB>
                    <a:noFill/>
                  </a:tcPr>
                </a:tc>
              </a:tr>
            </a:tbl>
          </a:graphicData>
        </a:graphic>
      </p:graphicFrame>
      <p:grpSp>
        <p:nvGrpSpPr>
          <p:cNvPr id="6" name="组合 5"/>
          <p:cNvGrpSpPr/>
          <p:nvPr/>
        </p:nvGrpSpPr>
        <p:grpSpPr>
          <a:xfrm>
            <a:off x="7805420" y="6350"/>
            <a:ext cx="4314190" cy="6222365"/>
            <a:chOff x="8575" y="200"/>
            <a:chExt cx="8292" cy="9725"/>
          </a:xfrm>
        </p:grpSpPr>
        <p:pic>
          <p:nvPicPr>
            <p:cNvPr id="5" name="图片 2" descr="0d47682844d09abf8b4222480e7e13e"/>
            <p:cNvPicPr>
              <a:picLocks noChangeAspect="1"/>
            </p:cNvPicPr>
            <p:nvPr/>
          </p:nvPicPr>
          <p:blipFill>
            <a:blip r:embed="rId2"/>
            <a:srcRect t="60902" r="85019" b="25208"/>
            <a:stretch>
              <a:fillRect/>
            </a:stretch>
          </p:blipFill>
          <p:spPr>
            <a:xfrm>
              <a:off x="8575" y="4640"/>
              <a:ext cx="8292" cy="5285"/>
            </a:xfrm>
            <a:prstGeom prst="rect">
              <a:avLst/>
            </a:prstGeom>
          </p:spPr>
        </p:pic>
        <p:pic>
          <p:nvPicPr>
            <p:cNvPr id="802707861" name="图片 1" descr="图示&#10;&#10;AI 生成的内容可能不正确。"/>
            <p:cNvPicPr>
              <a:picLocks noChangeAspect="1"/>
            </p:cNvPicPr>
            <p:nvPr/>
          </p:nvPicPr>
          <p:blipFill>
            <a:blip r:embed="rId3"/>
            <a:stretch>
              <a:fillRect/>
            </a:stretch>
          </p:blipFill>
          <p:spPr>
            <a:xfrm>
              <a:off x="8576" y="200"/>
              <a:ext cx="8291" cy="4488"/>
            </a:xfrm>
            <a:prstGeom prst="rect">
              <a:avLst/>
            </a:prstGeom>
          </p:spPr>
        </p:pic>
      </p:grpSp>
      <p:sp>
        <p:nvSpPr>
          <p:cNvPr id="7" name="Dikdörtgen 4"/>
          <p:cNvSpPr/>
          <p:nvPr/>
        </p:nvSpPr>
        <p:spPr>
          <a:xfrm>
            <a:off x="-1270" y="6551650"/>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tr-TR"/>
          </a:p>
        </p:txBody>
      </p:sp>
      <p:pic>
        <p:nvPicPr>
          <p:cNvPr id="8" name="Resim 3"/>
          <p:cNvPicPr>
            <a:picLocks noChangeAspect="1"/>
          </p:cNvPicPr>
          <p:nvPr/>
        </p:nvPicPr>
        <p:blipFill>
          <a:blip r:embed="rId4"/>
          <a:stretch>
            <a:fillRect/>
          </a:stretch>
        </p:blipFill>
        <p:spPr>
          <a:xfrm>
            <a:off x="10038080" y="6289391"/>
            <a:ext cx="1442720" cy="571154"/>
          </a:xfrm>
          <a:prstGeom prst="rect">
            <a:avLst/>
          </a:prstGeom>
        </p:spPr>
      </p:pic>
      <p:graphicFrame>
        <p:nvGraphicFramePr>
          <p:cNvPr id="9" name="表格 8"/>
          <p:cNvGraphicFramePr/>
          <p:nvPr>
            <p:custDataLst>
              <p:tags r:id="rId5"/>
            </p:custDataLst>
          </p:nvPr>
        </p:nvGraphicFramePr>
        <p:xfrm>
          <a:off x="4231640" y="102235"/>
          <a:ext cx="3573780" cy="6449695"/>
        </p:xfrm>
        <a:graphic>
          <a:graphicData uri="http://schemas.openxmlformats.org/drawingml/2006/table">
            <a:tbl>
              <a:tblPr/>
              <a:tblGrid>
                <a:gridCol w="1127760"/>
                <a:gridCol w="771525"/>
                <a:gridCol w="516255"/>
                <a:gridCol w="571500"/>
                <a:gridCol w="586740"/>
              </a:tblGrid>
              <a:tr h="824230">
                <a:tc>
                  <a:txBody>
                    <a:bodyPr/>
                    <a:p>
                      <a:pPr marL="0" algn="ctr">
                        <a:buClrTx/>
                        <a:buSzTx/>
                        <a:buFontTx/>
                      </a:pPr>
                      <a:r>
                        <a:rPr lang="en-US" altLang="zh-CN" sz="800">
                          <a:latin typeface="Arial" panose="020B0604020202020204"/>
                          <a:ea typeface="等线" panose="02010600030101010101" charset="-122"/>
                        </a:rPr>
                        <a:t>Path</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algn="ctr">
                        <a:buClrTx/>
                        <a:buSzTx/>
                        <a:buFontTx/>
                      </a:pPr>
                      <a:r>
                        <a:rPr lang="en-US" altLang="zh-CN" sz="800">
                          <a:latin typeface="Arial" panose="020B0604020202020204"/>
                          <a:ea typeface="等线" panose="02010600030101010101" charset="-122"/>
                        </a:rPr>
                        <a:t>Standardized Coefficient (β)</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algn="ctr">
                        <a:buClrTx/>
                        <a:buSzTx/>
                        <a:buFontTx/>
                      </a:pPr>
                      <a:r>
                        <a:rPr lang="en-US" altLang="zh-CN" sz="800">
                          <a:latin typeface="Arial" panose="020B0604020202020204"/>
                          <a:ea typeface="等线" panose="02010600030101010101" charset="-122"/>
                        </a:rPr>
                        <a:t>t-value</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algn="ctr">
                        <a:buClrTx/>
                        <a:buSzTx/>
                        <a:buFontTx/>
                      </a:pPr>
                      <a:r>
                        <a:rPr lang="en-US" altLang="zh-CN" sz="800">
                          <a:latin typeface="Arial" panose="020B0604020202020204"/>
                          <a:ea typeface="等线" panose="02010600030101010101" charset="-122"/>
                        </a:rPr>
                        <a:t>p-value</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0" algn="ctr">
                        <a:buClrTx/>
                        <a:buSzTx/>
                        <a:buFontTx/>
                      </a:pPr>
                      <a:r>
                        <a:rPr lang="en-US" altLang="zh-CN" sz="800">
                          <a:latin typeface="Arial" panose="020B0604020202020204"/>
                          <a:ea typeface="等线" panose="02010600030101010101" charset="-122"/>
                        </a:rPr>
                        <a:t>Verification</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1270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r h="823595">
                <a:tc>
                  <a:txBody>
                    <a:bodyPr/>
                    <a:p>
                      <a:pPr marL="0" algn="ctr">
                        <a:buClrTx/>
                        <a:buSzTx/>
                        <a:buFontTx/>
                      </a:pPr>
                      <a:r>
                        <a:rPr lang="en-US" altLang="zh-CN" sz="800">
                          <a:latin typeface="Arial" panose="020B0604020202020204"/>
                          <a:ea typeface="等线" panose="02010600030101010101" charset="-122"/>
                        </a:rPr>
                        <a:t>H1a: Physical Environment→ Intercultural Social Interaction</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w="9525" cap="flat" cmpd="sng">
                      <a:solidFill>
                        <a:srgbClr val="000000"/>
                      </a:solidFill>
                      <a:prstDash val="solid"/>
                      <a:headEnd type="none" w="med" len="med"/>
                      <a:tailEnd type="none" w="med" len="med"/>
                    </a:lnT>
                    <a:lnB>
                      <a:noFill/>
                    </a:lnB>
                    <a:noFill/>
                  </a:tcPr>
                </a:tc>
                <a:tc>
                  <a:txBody>
                    <a:bodyPr/>
                    <a:p>
                      <a:pPr marL="0" algn="ctr">
                        <a:buClrTx/>
                        <a:buSzTx/>
                        <a:buFontTx/>
                      </a:pPr>
                      <a:r>
                        <a:rPr lang="en-US" altLang="zh-CN" sz="800">
                          <a:latin typeface="Arial" panose="020B0604020202020204"/>
                          <a:ea typeface="等线" panose="02010600030101010101" charset="-122"/>
                        </a:rPr>
                        <a:t>0.174</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9525" cap="flat" cmpd="sng">
                      <a:solidFill>
                        <a:srgbClr val="000000"/>
                      </a:solidFill>
                      <a:prstDash val="solid"/>
                      <a:headEnd type="none" w="med" len="med"/>
                      <a:tailEnd type="none" w="med" len="med"/>
                    </a:lnT>
                    <a:lnB>
                      <a:noFill/>
                    </a:lnB>
                    <a:noFill/>
                  </a:tcPr>
                </a:tc>
                <a:tc>
                  <a:txBody>
                    <a:bodyPr/>
                    <a:p>
                      <a:pPr marL="0" algn="ctr">
                        <a:buClrTx/>
                        <a:buSzTx/>
                        <a:buFontTx/>
                      </a:pPr>
                      <a:r>
                        <a:rPr lang="en-US" altLang="zh-CN" sz="800">
                          <a:latin typeface="Arial" panose="020B0604020202020204"/>
                          <a:ea typeface="等线" panose="02010600030101010101" charset="-122"/>
                        </a:rPr>
                        <a:t>1.606</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9525" cap="flat" cmpd="sng">
                      <a:solidFill>
                        <a:srgbClr val="000000"/>
                      </a:solidFill>
                      <a:prstDash val="solid"/>
                      <a:headEnd type="none" w="med" len="med"/>
                      <a:tailEnd type="none" w="med" len="med"/>
                    </a:lnT>
                    <a:lnB>
                      <a:noFill/>
                    </a:lnB>
                    <a:noFill/>
                  </a:tcPr>
                </a:tc>
                <a:tc>
                  <a:txBody>
                    <a:bodyPr/>
                    <a:p>
                      <a:pPr marL="0" algn="ctr">
                        <a:buClrTx/>
                        <a:buSzTx/>
                        <a:buFontTx/>
                      </a:pPr>
                      <a:r>
                        <a:rPr lang="en-US" altLang="zh-CN" sz="800">
                          <a:latin typeface="Arial" panose="020B0604020202020204"/>
                          <a:ea typeface="等线" panose="02010600030101010101" charset="-122"/>
                        </a:rPr>
                        <a:t>0.108</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9525" cap="flat" cmpd="sng">
                      <a:solidFill>
                        <a:srgbClr val="000000"/>
                      </a:solidFill>
                      <a:prstDash val="solid"/>
                      <a:headEnd type="none" w="med" len="med"/>
                      <a:tailEnd type="none" w="med" len="med"/>
                    </a:lnT>
                    <a:lnB>
                      <a:noFill/>
                    </a:lnB>
                    <a:noFill/>
                  </a:tcPr>
                </a:tc>
                <a:tc>
                  <a:txBody>
                    <a:bodyPr/>
                    <a:p>
                      <a:pPr marL="0" algn="ctr">
                        <a:buClrTx/>
                        <a:buSzTx/>
                        <a:buFontTx/>
                      </a:pPr>
                      <a:r>
                        <a:rPr lang="en-US" altLang="zh-CN" sz="800">
                          <a:latin typeface="Arial" panose="020B0604020202020204"/>
                          <a:ea typeface="等线" panose="02010600030101010101" charset="-122"/>
                        </a:rPr>
                        <a:t>Reject</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w="9525" cap="flat" cmpd="sng">
                      <a:solidFill>
                        <a:srgbClr val="000000"/>
                      </a:solidFill>
                      <a:prstDash val="solid"/>
                      <a:headEnd type="none" w="med" len="med"/>
                      <a:tailEnd type="none" w="med" len="med"/>
                    </a:lnT>
                    <a:lnB>
                      <a:noFill/>
                    </a:lnB>
                    <a:noFill/>
                  </a:tcPr>
                </a:tc>
              </a:tr>
              <a:tr h="823595">
                <a:tc>
                  <a:txBody>
                    <a:bodyPr/>
                    <a:p>
                      <a:pPr marL="0" algn="ctr">
                        <a:buClrTx/>
                        <a:buSzTx/>
                        <a:buFontTx/>
                      </a:pPr>
                      <a:r>
                        <a:rPr lang="en-US" altLang="zh-CN" sz="800">
                          <a:latin typeface="Arial" panose="020B0604020202020204"/>
                          <a:ea typeface="等线" panose="02010600030101010101" charset="-122"/>
                        </a:rPr>
                        <a:t>H1b: Physical Environment→ Cultural Adaptation Pattern</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0.592</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8.000</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&lt;0.001</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Accept</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r>
              <a:tr h="823595">
                <a:tc>
                  <a:txBody>
                    <a:bodyPr/>
                    <a:p>
                      <a:pPr marL="0" algn="ctr">
                        <a:buClrTx/>
                        <a:buSzTx/>
                        <a:buFontTx/>
                      </a:pPr>
                      <a:r>
                        <a:rPr lang="en-US" altLang="zh-CN" sz="800">
                          <a:latin typeface="Arial" panose="020B0604020202020204"/>
                          <a:ea typeface="等线" panose="02010600030101010101" charset="-122"/>
                        </a:rPr>
                        <a:t>H2a:Community Activities→ Intercultural Social Interaction</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0.136</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1.311</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0.190</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Reject</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r>
              <a:tr h="683260">
                <a:tc>
                  <a:txBody>
                    <a:bodyPr/>
                    <a:p>
                      <a:pPr marL="0" algn="ctr">
                        <a:buClrTx/>
                        <a:buSzTx/>
                        <a:buFontTx/>
                      </a:pPr>
                      <a:r>
                        <a:rPr lang="en-US" altLang="zh-CN" sz="800">
                          <a:latin typeface="Arial" panose="020B0604020202020204"/>
                          <a:ea typeface="等线" panose="02010600030101010101" charset="-122"/>
                        </a:rPr>
                        <a:t>H2b: Community Activities→ Cultural Adaptation Pattern</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0.288</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3.142</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0.002</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Accept</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r>
              <a:tr h="823595">
                <a:tc>
                  <a:txBody>
                    <a:bodyPr/>
                    <a:p>
                      <a:pPr marL="0" algn="ctr">
                        <a:buClrTx/>
                        <a:buSzTx/>
                        <a:buFontTx/>
                      </a:pPr>
                      <a:r>
                        <a:rPr lang="en-US" altLang="zh-CN" sz="800">
                          <a:latin typeface="Arial" panose="020B0604020202020204"/>
                          <a:ea typeface="等线" panose="02010600030101010101" charset="-122"/>
                        </a:rPr>
                        <a:t>H3a: Individual Characteristics→ Intercultural Social Interaction</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0.224</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2.182</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0.029</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Accept</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r>
              <a:tr h="823595">
                <a:tc>
                  <a:txBody>
                    <a:bodyPr/>
                    <a:p>
                      <a:pPr marL="0" algn="ctr">
                        <a:buClrTx/>
                        <a:buSzTx/>
                        <a:buFontTx/>
                      </a:pPr>
                      <a:r>
                        <a:rPr lang="en-US" altLang="zh-CN" sz="800">
                          <a:latin typeface="Arial" panose="020B0604020202020204"/>
                          <a:ea typeface="等线" panose="02010600030101010101" charset="-122"/>
                        </a:rPr>
                        <a:t>H3b: Individual Characteristics→ Cultural Adaptation Pattern</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-0.045</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0.411</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0.681</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c>
                  <a:txBody>
                    <a:bodyPr/>
                    <a:p>
                      <a:pPr marL="0" algn="ctr">
                        <a:buClrTx/>
                        <a:buSzTx/>
                        <a:buFontTx/>
                      </a:pPr>
                      <a:r>
                        <a:rPr lang="en-US" altLang="zh-CN" sz="800">
                          <a:latin typeface="Arial" panose="020B0604020202020204"/>
                          <a:ea typeface="等线" panose="02010600030101010101" charset="-122"/>
                        </a:rPr>
                        <a:t>Reject</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a:noFill/>
                    </a:lnB>
                    <a:noFill/>
                  </a:tcPr>
                </a:tc>
              </a:tr>
              <a:tr h="824230">
                <a:tc>
                  <a:txBody>
                    <a:bodyPr/>
                    <a:p>
                      <a:pPr marL="0" algn="ctr">
                        <a:buClrTx/>
                        <a:buSzTx/>
                        <a:buFontTx/>
                      </a:pPr>
                      <a:r>
                        <a:rPr lang="en-US" altLang="zh-CN" sz="800">
                          <a:latin typeface="Arial" panose="020B0604020202020204"/>
                          <a:ea typeface="等线" panose="02010600030101010101" charset="-122"/>
                        </a:rPr>
                        <a:t>H4: Intercultural Social Interaction→ Cultural Adaptation Pattern</a:t>
                      </a:r>
                      <a:endParaRPr lang="en-US" altLang="zh-CN" sz="800">
                        <a:latin typeface="Arial" panose="020B0604020202020204"/>
                        <a:ea typeface="等线" panose="02010600030101010101" charset="-122"/>
                      </a:endParaRPr>
                    </a:p>
                  </a:txBody>
                  <a:tcPr marL="0" marR="127000" marT="127000" marB="127000" anchor="ctr" anchorCtr="0">
                    <a:lnL>
                      <a:noFill/>
                    </a:lnL>
                    <a:lnR>
                      <a:noFill/>
                    </a:lnR>
                    <a:lnT>
                      <a:noFill/>
                    </a:lnT>
                    <a:lnB w="12700" cap="flat" cmpd="sng">
                      <a:solidFill>
                        <a:srgbClr val="000000"/>
                      </a:solidFill>
                      <a:prstDash val="solid"/>
                      <a:headEnd type="none" w="med" len="med"/>
                      <a:tailEnd type="none" w="med" len="med"/>
                    </a:lnB>
                    <a:noFill/>
                  </a:tcPr>
                </a:tc>
                <a:tc>
                  <a:txBody>
                    <a:bodyPr/>
                    <a:p>
                      <a:pPr marL="0" algn="ctr">
                        <a:buClrTx/>
                        <a:buSzTx/>
                        <a:buFontTx/>
                      </a:pPr>
                      <a:r>
                        <a:rPr lang="en-US" altLang="zh-CN" sz="800">
                          <a:latin typeface="Arial" panose="020B0604020202020204"/>
                          <a:ea typeface="等线" panose="02010600030101010101" charset="-122"/>
                        </a:rPr>
                        <a:t>0.506</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w="12700" cap="flat" cmpd="sng">
                      <a:solidFill>
                        <a:srgbClr val="000000"/>
                      </a:solidFill>
                      <a:prstDash val="solid"/>
                      <a:headEnd type="none" w="med" len="med"/>
                      <a:tailEnd type="none" w="med" len="med"/>
                    </a:lnB>
                    <a:noFill/>
                  </a:tcPr>
                </a:tc>
                <a:tc>
                  <a:txBody>
                    <a:bodyPr/>
                    <a:p>
                      <a:pPr marL="0" algn="ctr">
                        <a:buClrTx/>
                        <a:buSzTx/>
                        <a:buFontTx/>
                      </a:pPr>
                      <a:r>
                        <a:rPr lang="en-US" altLang="zh-CN" sz="800">
                          <a:latin typeface="Arial" panose="020B0604020202020204"/>
                          <a:ea typeface="等线" panose="02010600030101010101" charset="-122"/>
                        </a:rPr>
                        <a:t>4.332</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w="12700" cap="flat" cmpd="sng">
                      <a:solidFill>
                        <a:srgbClr val="000000"/>
                      </a:solidFill>
                      <a:prstDash val="solid"/>
                      <a:headEnd type="none" w="med" len="med"/>
                      <a:tailEnd type="none" w="med" len="med"/>
                    </a:lnB>
                    <a:noFill/>
                  </a:tcPr>
                </a:tc>
                <a:tc>
                  <a:txBody>
                    <a:bodyPr/>
                    <a:p>
                      <a:pPr marL="0" algn="ctr">
                        <a:buClrTx/>
                        <a:buSzTx/>
                        <a:buFontTx/>
                      </a:pPr>
                      <a:r>
                        <a:rPr lang="en-US" altLang="zh-CN" sz="800">
                          <a:latin typeface="Arial" panose="020B0604020202020204"/>
                          <a:ea typeface="等线" panose="02010600030101010101" charset="-122"/>
                        </a:rPr>
                        <a:t>&lt;0.001</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w="12700" cap="flat" cmpd="sng">
                      <a:solidFill>
                        <a:srgbClr val="000000"/>
                      </a:solidFill>
                      <a:prstDash val="solid"/>
                      <a:headEnd type="none" w="med" len="med"/>
                      <a:tailEnd type="none" w="med" len="med"/>
                    </a:lnB>
                    <a:noFill/>
                  </a:tcPr>
                </a:tc>
                <a:tc>
                  <a:txBody>
                    <a:bodyPr/>
                    <a:p>
                      <a:pPr marL="0" algn="ctr">
                        <a:buClrTx/>
                        <a:buSzTx/>
                        <a:buFontTx/>
                      </a:pPr>
                      <a:r>
                        <a:rPr lang="en-US" altLang="zh-CN" sz="800">
                          <a:latin typeface="Arial" panose="020B0604020202020204"/>
                          <a:ea typeface="等线" panose="02010600030101010101" charset="-122"/>
                        </a:rPr>
                        <a:t>Accept</a:t>
                      </a:r>
                      <a:endParaRPr lang="en-US" altLang="zh-CN" sz="800">
                        <a:latin typeface="Arial" panose="020B0604020202020204"/>
                        <a:ea typeface="等线" panose="02010600030101010101" charset="-122"/>
                      </a:endParaRPr>
                    </a:p>
                  </a:txBody>
                  <a:tcPr marL="127000" marR="127000" marT="127000" marB="127000" anchor="ctr" anchorCtr="0">
                    <a:lnL>
                      <a:noFill/>
                    </a:lnL>
                    <a:lnR>
                      <a:noFill/>
                    </a:lnR>
                    <a:lnT>
                      <a:noFill/>
                    </a:lnT>
                    <a:lnB w="12700" cap="flat" cmpd="sng">
                      <a:solidFill>
                        <a:srgbClr val="000000"/>
                      </a:solidFill>
                      <a:prstDash val="solid"/>
                      <a:headEnd type="none" w="med" len="med"/>
                      <a:tailEnd type="none" w="med" len="med"/>
                    </a:lnB>
                    <a:no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635" y="0"/>
            <a:ext cx="12190730" cy="6597015"/>
          </a:xfrm>
          <a:prstGeom prst="rect">
            <a:avLst/>
          </a:prstGeom>
        </p:spPr>
      </p:pic>
      <p:sp>
        <p:nvSpPr>
          <p:cNvPr id="5" name="Dikdörtgen 4"/>
          <p:cNvSpPr/>
          <p:nvPr/>
        </p:nvSpPr>
        <p:spPr>
          <a:xfrm>
            <a:off x="-1270" y="6551650"/>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a:blip r:embed="rId2"/>
          <a:stretch>
            <a:fillRect/>
          </a:stretch>
        </p:blipFill>
        <p:spPr>
          <a:xfrm>
            <a:off x="10038080" y="6289391"/>
            <a:ext cx="1442720" cy="57115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5"/>
          <p:cNvPicPr>
            <a:picLocks noChangeAspect="1"/>
          </p:cNvPicPr>
          <p:nvPr/>
        </p:nvPicPr>
        <p:blipFill>
          <a:blip r:embed="rId1"/>
          <a:stretch>
            <a:fillRect/>
          </a:stretch>
        </p:blipFill>
        <p:spPr>
          <a:xfrm>
            <a:off x="635" y="0"/>
            <a:ext cx="12190730" cy="6597650"/>
          </a:xfrm>
          <a:prstGeom prst="rect">
            <a:avLst/>
          </a:prstGeom>
        </p:spPr>
      </p:pic>
      <p:sp>
        <p:nvSpPr>
          <p:cNvPr id="2" name="Dikdörtgen 4"/>
          <p:cNvSpPr/>
          <p:nvPr/>
        </p:nvSpPr>
        <p:spPr>
          <a:xfrm>
            <a:off x="-1270" y="6551650"/>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tr-TR"/>
          </a:p>
        </p:txBody>
      </p:sp>
      <p:pic>
        <p:nvPicPr>
          <p:cNvPr id="3" name="Resim 3"/>
          <p:cNvPicPr>
            <a:picLocks noChangeAspect="1"/>
          </p:cNvPicPr>
          <p:nvPr/>
        </p:nvPicPr>
        <p:blipFill>
          <a:blip r:embed="rId2"/>
          <a:stretch>
            <a:fillRect/>
          </a:stretch>
        </p:blipFill>
        <p:spPr>
          <a:xfrm>
            <a:off x="10038080" y="6289391"/>
            <a:ext cx="1442720" cy="57115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1"/>
          <a:stretch>
            <a:fillRect/>
          </a:stretch>
        </p:blipFill>
        <p:spPr>
          <a:xfrm>
            <a:off x="635" y="0"/>
            <a:ext cx="12190730" cy="6552565"/>
          </a:xfrm>
          <a:prstGeom prst="rect">
            <a:avLst/>
          </a:prstGeom>
        </p:spPr>
      </p:pic>
      <p:sp>
        <p:nvSpPr>
          <p:cNvPr id="2" name="Dikdörtgen 4"/>
          <p:cNvSpPr/>
          <p:nvPr/>
        </p:nvSpPr>
        <p:spPr>
          <a:xfrm>
            <a:off x="-1270" y="6551650"/>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tr-TR"/>
          </a:p>
        </p:txBody>
      </p:sp>
      <p:pic>
        <p:nvPicPr>
          <p:cNvPr id="3" name="Resim 3"/>
          <p:cNvPicPr>
            <a:picLocks noChangeAspect="1"/>
          </p:cNvPicPr>
          <p:nvPr/>
        </p:nvPicPr>
        <p:blipFill>
          <a:blip r:embed="rId2"/>
          <a:stretch>
            <a:fillRect/>
          </a:stretch>
        </p:blipFill>
        <p:spPr>
          <a:xfrm>
            <a:off x="10038080" y="6289391"/>
            <a:ext cx="1442720" cy="57115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
          <p:cNvPicPr>
            <a:picLocks noChangeAspect="1"/>
          </p:cNvPicPr>
          <p:nvPr/>
        </p:nvPicPr>
        <p:blipFill>
          <a:blip r:embed="rId1"/>
          <a:stretch>
            <a:fillRect/>
          </a:stretch>
        </p:blipFill>
        <p:spPr>
          <a:xfrm>
            <a:off x="635" y="0"/>
            <a:ext cx="12190730" cy="6551930"/>
          </a:xfrm>
          <a:prstGeom prst="rect">
            <a:avLst/>
          </a:prstGeom>
        </p:spPr>
      </p:pic>
      <p:sp>
        <p:nvSpPr>
          <p:cNvPr id="2" name="Dikdörtgen 4"/>
          <p:cNvSpPr/>
          <p:nvPr/>
        </p:nvSpPr>
        <p:spPr>
          <a:xfrm>
            <a:off x="-1270" y="6551650"/>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tr-TR"/>
          </a:p>
        </p:txBody>
      </p:sp>
      <p:pic>
        <p:nvPicPr>
          <p:cNvPr id="3" name="Resim 3"/>
          <p:cNvPicPr>
            <a:picLocks noChangeAspect="1"/>
          </p:cNvPicPr>
          <p:nvPr/>
        </p:nvPicPr>
        <p:blipFill>
          <a:blip r:embed="rId2"/>
          <a:stretch>
            <a:fillRect/>
          </a:stretch>
        </p:blipFill>
        <p:spPr>
          <a:xfrm>
            <a:off x="10038080" y="6289391"/>
            <a:ext cx="1442720" cy="57115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8"/>
          <p:cNvPicPr>
            <a:picLocks noChangeAspect="1"/>
          </p:cNvPicPr>
          <p:nvPr/>
        </p:nvPicPr>
        <p:blipFill>
          <a:blip r:embed="rId1"/>
          <a:stretch>
            <a:fillRect/>
          </a:stretch>
        </p:blipFill>
        <p:spPr>
          <a:xfrm>
            <a:off x="635" y="0"/>
            <a:ext cx="12190730" cy="6552565"/>
          </a:xfrm>
          <a:prstGeom prst="rect">
            <a:avLst/>
          </a:prstGeom>
        </p:spPr>
      </p:pic>
      <p:sp>
        <p:nvSpPr>
          <p:cNvPr id="5" name="Dikdörtgen 4"/>
          <p:cNvSpPr/>
          <p:nvPr/>
        </p:nvSpPr>
        <p:spPr>
          <a:xfrm>
            <a:off x="-1270" y="6551650"/>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tr-TR"/>
          </a:p>
        </p:txBody>
      </p:sp>
      <p:pic>
        <p:nvPicPr>
          <p:cNvPr id="6" name="Resim 3"/>
          <p:cNvPicPr>
            <a:picLocks noChangeAspect="1"/>
          </p:cNvPicPr>
          <p:nvPr/>
        </p:nvPicPr>
        <p:blipFill>
          <a:blip r:embed="rId2"/>
          <a:stretch>
            <a:fillRect/>
          </a:stretch>
        </p:blipFill>
        <p:spPr>
          <a:xfrm>
            <a:off x="10038080" y="6289391"/>
            <a:ext cx="1442720" cy="571154"/>
          </a:xfrm>
          <a:prstGeom prst="rect">
            <a:avLst/>
          </a:prstGeom>
        </p:spPr>
      </p:pic>
    </p:spTree>
  </p:cSld>
  <p:clrMapOvr>
    <a:masterClrMapping/>
  </p:clrMapOvr>
</p:sld>
</file>

<file path=ppt/tags/tag1.xml><?xml version="1.0" encoding="utf-8"?>
<p:tagLst xmlns:p="http://schemas.openxmlformats.org/presentationml/2006/main">
  <p:tag name="TABLE_ENDDRAG_ORIGIN_RECT" val="340*507"/>
  <p:tag name="TABLE_ENDDRAG_RECT" val="0*8*340*507"/>
</p:tagLst>
</file>

<file path=ppt/tags/tag2.xml><?xml version="1.0" encoding="utf-8"?>
<p:tagLst xmlns:p="http://schemas.openxmlformats.org/presentationml/2006/main">
  <p:tag name="TABLE_ENDDRAG_ORIGIN_RECT" val="281*507"/>
  <p:tag name="TABLE_ENDDRAG_RECT" val="333*8*281*507"/>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2759</Words>
  <Application>WPS 演示</Application>
  <PresentationFormat>Widescreen</PresentationFormat>
  <Paragraphs>118</Paragraphs>
  <Slides>11</Slides>
  <Notes>0</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11</vt:i4>
      </vt:variant>
    </vt:vector>
  </HeadingPairs>
  <TitlesOfParts>
    <vt:vector size="23" baseType="lpstr">
      <vt:lpstr>Arial</vt:lpstr>
      <vt:lpstr>宋体</vt:lpstr>
      <vt:lpstr>Wingdings</vt:lpstr>
      <vt:lpstr>Arial</vt:lpstr>
      <vt:lpstr>等线</vt:lpstr>
      <vt:lpstr>Helvetica</vt:lpstr>
      <vt:lpstr>微软雅黑</vt:lpstr>
      <vt:lpstr>Arial Unicode MS</vt:lpstr>
      <vt:lpstr>Calibri Light</vt:lpstr>
      <vt:lpstr>Calibri</vt:lpstr>
      <vt:lpstr>Office Teması</vt:lpstr>
      <vt:lpstr>1_Office Teması</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ilayda kılıç</dc:creator>
  <cp:lastModifiedBy>nia</cp:lastModifiedBy>
  <cp:revision>15</cp:revision>
  <dcterms:created xsi:type="dcterms:W3CDTF">2025-03-20T10:04:00Z</dcterms:created>
  <dcterms:modified xsi:type="dcterms:W3CDTF">2025-07-03T02:43:46Z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9DBD43920D344380BD5BC2495F83ABA3_13</vt:lpwstr>
  </property>
  <property fmtid="{D5CDD505-2E9C-101B-9397-08002B2CF9AE}" pid="3" name="KSOProductBuildVer">
    <vt:lpwstr>2052-12.1.0.21541</vt:lpwstr>
  </property>
</Properties>
</file>