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7" r:id="rId3"/>
    <p:sldId id="260" r:id="rId4"/>
    <p:sldId id="261" r:id="rId5"/>
    <p:sldId id="262" r:id="rId6"/>
    <p:sldId id="263" r:id="rId7"/>
    <p:sldId id="264" r:id="rId8"/>
    <p:sldId id="265" r:id="rId9"/>
    <p:sldId id="266" r:id="rId10"/>
    <p:sldId id="267" r:id="rId11"/>
    <p:sldId id="259" r:id="rId1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F33"/>
    <a:srgbClr val="5B94B0"/>
    <a:srgbClr val="D20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718"/>
  </p:normalViewPr>
  <p:slideViewPr>
    <p:cSldViewPr snapToGrid="0">
      <p:cViewPr varScale="1">
        <p:scale>
          <a:sx n="66" d="100"/>
          <a:sy n="66" d="100"/>
        </p:scale>
        <p:origin x="1301"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9A723-A270-41D6-A840-05D153D4ABDD}" type="datetimeFigureOut">
              <a:rPr lang="en-GB" smtClean="0"/>
              <a:t>02/06/2025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14E6EB-D475-46CA-B78E-61C9FA1C7DA6}" type="slidenum">
              <a:rPr lang="en-GB" smtClean="0"/>
              <a:t>‹#›</a:t>
            </a:fld>
            <a:endParaRPr lang="en-GB"/>
          </a:p>
        </p:txBody>
      </p:sp>
    </p:spTree>
    <p:extLst>
      <p:ext uri="{BB962C8B-B14F-4D97-AF65-F5344CB8AC3E}">
        <p14:creationId xmlns:p14="http://schemas.microsoft.com/office/powerpoint/2010/main" val="18010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B8FF0DF-5E93-BB8C-E348-4D8C9BDE2385}"/>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96A9413-0E7A-1932-5471-409A35479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C0A9716-1DD6-74FB-9BA9-1EE0A5824D8A}"/>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5" name="Alt Bilgi Yer Tutucusu 4">
            <a:extLst>
              <a:ext uri="{FF2B5EF4-FFF2-40B4-BE49-F238E27FC236}">
                <a16:creationId xmlns:a16="http://schemas.microsoft.com/office/drawing/2014/main" id="{C89C73D7-8BB4-8212-EFBD-FA7F96CE167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2E7757A-2C7D-51EC-2A79-28F9604173A7}"/>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73799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61F94C2-A534-7B25-36D8-C0D0011FE47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76FBF3D1-2D17-032E-40C0-4B2B3B4573C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6A7889DB-6ABE-016F-7701-BC9629A3BC48}"/>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5" name="Alt Bilgi Yer Tutucusu 4">
            <a:extLst>
              <a:ext uri="{FF2B5EF4-FFF2-40B4-BE49-F238E27FC236}">
                <a16:creationId xmlns:a16="http://schemas.microsoft.com/office/drawing/2014/main" id="{B6A22F28-29FB-DFD2-82CA-5E2061FDC76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7B86B8B-F121-9771-9427-BE8CB1AFFCCC}"/>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0568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5834170E-9B2F-ED61-C45A-6C6BC33D9537}"/>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B59B0246-8D4D-B7AD-9831-FD9F865FB10F}"/>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074ECFE-CB82-CB56-F15E-D9D317372114}"/>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5" name="Alt Bilgi Yer Tutucusu 4">
            <a:extLst>
              <a:ext uri="{FF2B5EF4-FFF2-40B4-BE49-F238E27FC236}">
                <a16:creationId xmlns:a16="http://schemas.microsoft.com/office/drawing/2014/main" id="{A479F35A-7D33-8CB5-7050-793731F3133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8290AB-FD5C-6AE6-68AA-0E55B05E471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81321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3FE3E52-6E8E-5031-D054-5A7F27DE442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0333F817-489A-5617-15E3-4A20DF3EE26F}"/>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0B8ADF2-3F7D-103F-30D0-46E770033967}"/>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5" name="Alt Bilgi Yer Tutucusu 4">
            <a:extLst>
              <a:ext uri="{FF2B5EF4-FFF2-40B4-BE49-F238E27FC236}">
                <a16:creationId xmlns:a16="http://schemas.microsoft.com/office/drawing/2014/main" id="{F6D51B84-756D-70FF-DC7E-5B40AD0EC02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C3E88BB-518B-241F-6F50-05123748FC7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64951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D4ACADF-17C7-4060-D1F4-8D7D6FCD08A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B3EE07D-6C53-2D01-9836-E86C1061C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4809BD3-B79A-3C47-4D87-73C4A433FF02}"/>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5" name="Alt Bilgi Yer Tutucusu 4">
            <a:extLst>
              <a:ext uri="{FF2B5EF4-FFF2-40B4-BE49-F238E27FC236}">
                <a16:creationId xmlns:a16="http://schemas.microsoft.com/office/drawing/2014/main" id="{723FC46B-1155-2FDD-2A35-BF544C5CEDC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378D608-D052-9862-B819-F7ED2E339602}"/>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15203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262869-BEC7-3488-2E5F-B94EAE17E50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A3015720-F5DB-86CA-5558-68462D74DE5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C318C611-3745-F33F-DB5B-BF3EA89F764F}"/>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F1362306-F119-370F-430A-2E9BC4EDC290}"/>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6" name="Alt Bilgi Yer Tutucusu 5">
            <a:extLst>
              <a:ext uri="{FF2B5EF4-FFF2-40B4-BE49-F238E27FC236}">
                <a16:creationId xmlns:a16="http://schemas.microsoft.com/office/drawing/2014/main" id="{FC49CF5F-4961-0FCF-3AFD-288F166BDEA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423F2D2-A769-3B17-6F0E-F32EBA3F2C86}"/>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59136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578315-6A90-8D2F-3D50-4FA9B765C422}"/>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7092896-C281-ECA0-3243-92B64343A5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EF68800-AFAC-39F3-908E-0E8B91CA5442}"/>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31018581-4AAA-CD97-DFF1-83A8BB4DE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FD24D0C-C852-5A69-258A-7B2A749B5B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473E908-2EF0-FEBD-E77F-35BA143CB3A4}"/>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8" name="Alt Bilgi Yer Tutucusu 7">
            <a:extLst>
              <a:ext uri="{FF2B5EF4-FFF2-40B4-BE49-F238E27FC236}">
                <a16:creationId xmlns:a16="http://schemas.microsoft.com/office/drawing/2014/main" id="{308EAF8A-F7B0-2BDD-4F89-660E8B0AA1AF}"/>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0D2E32E3-8894-715E-FFDA-63EF2DC53EA8}"/>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03217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1EC121-931A-9A67-BE9C-0B26FE6C6B5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0E8124C-C5F5-A4E0-E2AA-F0EF135BF865}"/>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4" name="Alt Bilgi Yer Tutucusu 3">
            <a:extLst>
              <a:ext uri="{FF2B5EF4-FFF2-40B4-BE49-F238E27FC236}">
                <a16:creationId xmlns:a16="http://schemas.microsoft.com/office/drawing/2014/main" id="{A41230DD-8A6B-908D-B33E-929B0D104C7B}"/>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7BA67776-0C20-150A-B5C4-576FBB90BB6F}"/>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59999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24CA195-A5A0-56D5-F39D-EDD8CF9BDF05}"/>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3" name="Alt Bilgi Yer Tutucusu 2">
            <a:extLst>
              <a:ext uri="{FF2B5EF4-FFF2-40B4-BE49-F238E27FC236}">
                <a16:creationId xmlns:a16="http://schemas.microsoft.com/office/drawing/2014/main" id="{109812B9-DDD3-39C7-475B-6A23F599924F}"/>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E434057-B610-4D9B-35F3-7EB32D621C9A}"/>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1992908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5C950D-3CBE-BA9D-02A5-367346ED658B}"/>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69947FC5-3BC7-2B39-EDC6-52653B2989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87A30D39-BF4C-4FB3-AD47-0B6476209C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0B5886F0-BE2E-7196-64F3-A7E7297EB13D}"/>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6" name="Alt Bilgi Yer Tutucusu 5">
            <a:extLst>
              <a:ext uri="{FF2B5EF4-FFF2-40B4-BE49-F238E27FC236}">
                <a16:creationId xmlns:a16="http://schemas.microsoft.com/office/drawing/2014/main" id="{072EFA49-EF60-0784-1632-64FE577F2A3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23095F1F-8B4E-9169-4EE6-44F2B6FBEE0B}"/>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347333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75FF5A-2137-E980-EA23-1FEC0DEEE91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CD87FAE-55FF-507F-CE75-245D725BD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996E62E-DDCA-0CCC-4832-592F260A13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C16B328-42FE-1B1D-EC13-13E2D9E909A8}"/>
              </a:ext>
            </a:extLst>
          </p:cNvPr>
          <p:cNvSpPr>
            <a:spLocks noGrp="1"/>
          </p:cNvSpPr>
          <p:nvPr>
            <p:ph type="dt" sz="half" idx="10"/>
          </p:nvPr>
        </p:nvSpPr>
        <p:spPr/>
        <p:txBody>
          <a:bodyPr/>
          <a:lstStyle/>
          <a:p>
            <a:fld id="{516F426E-D1B3-C04F-87FE-14721FD9FC5B}" type="datetimeFigureOut">
              <a:rPr lang="tr-TR" smtClean="0"/>
              <a:t>2.06.2025</a:t>
            </a:fld>
            <a:endParaRPr lang="tr-TR"/>
          </a:p>
        </p:txBody>
      </p:sp>
      <p:sp>
        <p:nvSpPr>
          <p:cNvPr id="6" name="Alt Bilgi Yer Tutucusu 5">
            <a:extLst>
              <a:ext uri="{FF2B5EF4-FFF2-40B4-BE49-F238E27FC236}">
                <a16:creationId xmlns:a16="http://schemas.microsoft.com/office/drawing/2014/main" id="{677D983B-C6D2-1560-3174-AB3D5D13E8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87A03B-B008-C99A-0176-86A9C01FC8F5}"/>
              </a:ext>
            </a:extLst>
          </p:cNvPr>
          <p:cNvSpPr>
            <a:spLocks noGrp="1"/>
          </p:cNvSpPr>
          <p:nvPr>
            <p:ph type="sldNum" sz="quarter" idx="12"/>
          </p:nvPr>
        </p:nvSpPr>
        <p:spPr/>
        <p:txBody>
          <a:bodyPr/>
          <a:lstStyle/>
          <a:p>
            <a:fld id="{C5C2876A-0405-DE4E-8F57-B35FA1FF5C8B}" type="slidenum">
              <a:rPr lang="tr-TR" smtClean="0"/>
              <a:t>‹#›</a:t>
            </a:fld>
            <a:endParaRPr lang="tr-TR"/>
          </a:p>
        </p:txBody>
      </p:sp>
    </p:spTree>
    <p:extLst>
      <p:ext uri="{BB962C8B-B14F-4D97-AF65-F5344CB8AC3E}">
        <p14:creationId xmlns:p14="http://schemas.microsoft.com/office/powerpoint/2010/main" val="291253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135936E4-61ED-F914-35C5-276C137ABA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32DDC67-0CEC-94F5-82A1-3D6461AF94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5B3D7DD-C749-8F6A-24C8-82581AFA8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F426E-D1B3-C04F-87FE-14721FD9FC5B}" type="datetimeFigureOut">
              <a:rPr lang="tr-TR" smtClean="0"/>
              <a:t>2.06.2025</a:t>
            </a:fld>
            <a:endParaRPr lang="tr-TR"/>
          </a:p>
        </p:txBody>
      </p:sp>
      <p:sp>
        <p:nvSpPr>
          <p:cNvPr id="5" name="Alt Bilgi Yer Tutucusu 4">
            <a:extLst>
              <a:ext uri="{FF2B5EF4-FFF2-40B4-BE49-F238E27FC236}">
                <a16:creationId xmlns:a16="http://schemas.microsoft.com/office/drawing/2014/main" id="{DFA3E388-E655-9B56-F814-5390B6D575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A7EACFFE-C203-113C-9C1B-CBC6F1DC57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C2876A-0405-DE4E-8F57-B35FA1FF5C8B}" type="slidenum">
              <a:rPr lang="tr-TR" smtClean="0"/>
              <a:t>‹#›</a:t>
            </a:fld>
            <a:endParaRPr lang="tr-TR"/>
          </a:p>
        </p:txBody>
      </p:sp>
    </p:spTree>
    <p:extLst>
      <p:ext uri="{BB962C8B-B14F-4D97-AF65-F5344CB8AC3E}">
        <p14:creationId xmlns:p14="http://schemas.microsoft.com/office/powerpoint/2010/main" val="58670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C496F7C-EDD8-EA1E-AE81-60336DC5244C}"/>
              </a:ext>
            </a:extLst>
          </p:cNvPr>
          <p:cNvPicPr>
            <a:picLocks noChangeAspect="1"/>
          </p:cNvPicPr>
          <p:nvPr/>
        </p:nvPicPr>
        <p:blipFill>
          <a:blip r:embed="rId2"/>
          <a:stretch>
            <a:fillRect/>
          </a:stretch>
        </p:blipFill>
        <p:spPr>
          <a:xfrm>
            <a:off x="203200" y="304800"/>
            <a:ext cx="4043680" cy="1600840"/>
          </a:xfrm>
          <a:prstGeom prst="rect">
            <a:avLst/>
          </a:prstGeom>
        </p:spPr>
      </p:pic>
      <p:sp>
        <p:nvSpPr>
          <p:cNvPr id="11" name="Apakšvirsraksts 2">
            <a:extLst>
              <a:ext uri="{FF2B5EF4-FFF2-40B4-BE49-F238E27FC236}">
                <a16:creationId xmlns:a16="http://schemas.microsoft.com/office/drawing/2014/main" id="{3635D51F-1FE4-46AF-3F37-7BEEE6454CBB}"/>
              </a:ext>
            </a:extLst>
          </p:cNvPr>
          <p:cNvSpPr txBox="1">
            <a:spLocks noGrp="1"/>
          </p:cNvSpPr>
          <p:nvPr>
            <p:ph type="subTitle" sz="quarter" idx="1"/>
          </p:nvPr>
        </p:nvSpPr>
        <p:spPr>
          <a:xfrm>
            <a:off x="492612" y="2425723"/>
            <a:ext cx="4461353" cy="3611496"/>
          </a:xfrm>
          <a:prstGeom prst="rect">
            <a:avLst/>
          </a:prstGeom>
        </p:spPr>
        <p:txBody>
          <a:bodyPr/>
          <a:lstStyle>
            <a:lvl1pPr algn="l">
              <a:defRPr sz="2800">
                <a:solidFill>
                  <a:srgbClr val="FFFFFF"/>
                </a:solidFill>
                <a:latin typeface="Arial"/>
                <a:ea typeface="Arial"/>
                <a:cs typeface="Arial"/>
                <a:sym typeface="Arial"/>
              </a:defRPr>
            </a:lvl1pPr>
          </a:lstStyle>
          <a:p>
            <a:pPr algn="ctr"/>
            <a:r>
              <a:rPr lang="en-GB" altLang="en-US" b="1" dirty="0">
                <a:solidFill>
                  <a:schemeClr val="tx1"/>
                </a:solidFill>
                <a:latin typeface="Aptos Bold" panose="020B0004020202020204" pitchFamily="34" charset="0"/>
                <a:cs typeface="Times New Roman" panose="02020603050405020304" pitchFamily="18" charset="0"/>
              </a:rPr>
              <a:t>A Critical Ethnographic of </a:t>
            </a:r>
            <a:r>
              <a:rPr lang="en-GB" altLang="en-US" b="1" i="1" dirty="0" err="1">
                <a:solidFill>
                  <a:schemeClr val="tx1"/>
                </a:solidFill>
                <a:latin typeface="Aptos Bold" panose="020B0004020202020204" pitchFamily="34" charset="0"/>
                <a:cs typeface="Times New Roman" panose="02020603050405020304" pitchFamily="18" charset="0"/>
              </a:rPr>
              <a:t>Ziddi</a:t>
            </a:r>
            <a:r>
              <a:rPr lang="en-GB" altLang="en-US" b="1" dirty="0">
                <a:solidFill>
                  <a:schemeClr val="tx1"/>
                </a:solidFill>
                <a:latin typeface="Aptos Bold" panose="020B0004020202020204" pitchFamily="34" charset="0"/>
                <a:cs typeface="Times New Roman" panose="02020603050405020304" pitchFamily="18" charset="0"/>
              </a:rPr>
              <a:t>  Feminist </a:t>
            </a:r>
            <a:br>
              <a:rPr lang="en-GB" altLang="en-US" b="1" dirty="0">
                <a:solidFill>
                  <a:schemeClr val="tx1"/>
                </a:solidFill>
                <a:latin typeface="Aptos Bold" panose="020B0004020202020204" pitchFamily="34" charset="0"/>
                <a:ea typeface="Calibri" panose="020F0502020204030204" pitchFamily="34" charset="0"/>
                <a:cs typeface="Times New Roman" panose="02020603050405020304" pitchFamily="18" charset="0"/>
              </a:rPr>
            </a:br>
            <a:r>
              <a:rPr lang="en-GB" altLang="en-US" b="1" dirty="0">
                <a:solidFill>
                  <a:schemeClr val="tx1"/>
                </a:solidFill>
                <a:latin typeface="Aptos Bold" panose="020B0004020202020204" pitchFamily="34" charset="0"/>
                <a:cs typeface="Times New Roman" panose="02020603050405020304" pitchFamily="18" charset="0"/>
              </a:rPr>
              <a:t>Socio-Spatial Practices in a Modern-Mohalla </a:t>
            </a:r>
            <a:br>
              <a:rPr lang="en-GB" altLang="en-US" b="1" dirty="0">
                <a:solidFill>
                  <a:schemeClr val="tx1"/>
                </a:solidFill>
                <a:latin typeface="Aptos Bold" panose="020B0004020202020204" pitchFamily="34" charset="0"/>
                <a:cs typeface="Times New Roman" panose="02020603050405020304" pitchFamily="18" charset="0"/>
              </a:rPr>
            </a:br>
            <a:r>
              <a:rPr lang="en-GB" altLang="en-US" b="1" dirty="0">
                <a:solidFill>
                  <a:schemeClr val="tx1"/>
                </a:solidFill>
                <a:latin typeface="Aptos Bold" panose="020B0004020202020204" pitchFamily="34" charset="0"/>
                <a:cs typeface="Times New Roman" panose="02020603050405020304" pitchFamily="18" charset="0"/>
              </a:rPr>
              <a:t>of Islamabad</a:t>
            </a:r>
          </a:p>
          <a:p>
            <a:pPr algn="ctr"/>
            <a:endParaRPr lang="en-GB" b="1" dirty="0">
              <a:solidFill>
                <a:schemeClr val="tx1"/>
              </a:solidFill>
              <a:latin typeface="Times New Roman" panose="02020603050405020304" pitchFamily="18" charset="0"/>
              <a:cs typeface="Times New Roman" panose="02020603050405020304" pitchFamily="18" charset="0"/>
            </a:endParaRPr>
          </a:p>
          <a:p>
            <a:pPr algn="ctr"/>
            <a:r>
              <a:rPr lang="en-GB" sz="2000" b="1" dirty="0">
                <a:solidFill>
                  <a:schemeClr val="tx1"/>
                </a:solidFill>
                <a:latin typeface="Aptos" panose="020B0004020202020204" pitchFamily="34" charset="0"/>
                <a:cs typeface="Times New Roman" panose="02020603050405020304" pitchFamily="18" charset="0"/>
              </a:rPr>
              <a:t>Author: </a:t>
            </a:r>
          </a:p>
          <a:p>
            <a:pPr algn="ctr"/>
            <a:r>
              <a:rPr lang="en-GB" sz="2000" b="1" dirty="0">
                <a:solidFill>
                  <a:schemeClr val="tx1"/>
                </a:solidFill>
                <a:latin typeface="Aptos" panose="020B0004020202020204" pitchFamily="34" charset="0"/>
                <a:cs typeface="Times New Roman" panose="02020603050405020304" pitchFamily="18" charset="0"/>
              </a:rPr>
              <a:t>Sidra Khokhar</a:t>
            </a:r>
            <a:endParaRPr sz="2000" dirty="0">
              <a:solidFill>
                <a:schemeClr val="tx1"/>
              </a:solidFill>
              <a:latin typeface="Aptos" panose="020B0004020202020204" pitchFamily="34" charset="0"/>
            </a:endParaRPr>
          </a:p>
        </p:txBody>
      </p:sp>
      <p:sp>
        <p:nvSpPr>
          <p:cNvPr id="7" name="Dikdörtgen 6">
            <a:extLst>
              <a:ext uri="{FF2B5EF4-FFF2-40B4-BE49-F238E27FC236}">
                <a16:creationId xmlns:a16="http://schemas.microsoft.com/office/drawing/2014/main" id="{8678251B-3227-E337-B6DE-C3D40DEA4660}"/>
              </a:ext>
            </a:extLst>
          </p:cNvPr>
          <p:cNvSpPr/>
          <p:nvPr/>
        </p:nvSpPr>
        <p:spPr>
          <a:xfrm flipV="1">
            <a:off x="1446834" y="1484452"/>
            <a:ext cx="10745165"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Picture 6" descr="A drawing of a building&#10;&#10;Description automatically generated">
            <a:extLst>
              <a:ext uri="{FF2B5EF4-FFF2-40B4-BE49-F238E27FC236}">
                <a16:creationId xmlns:a16="http://schemas.microsoft.com/office/drawing/2014/main" id="{F35496BB-250F-34BF-1F5F-39585E750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548" y="1669857"/>
            <a:ext cx="6479251" cy="479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60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653E1-02A5-9175-BD33-8EF2FD23ED16}"/>
            </a:ext>
          </a:extLst>
        </p:cNvPr>
        <p:cNvGrpSpPr/>
        <p:nvPr/>
      </p:nvGrpSpPr>
      <p:grpSpPr>
        <a:xfrm>
          <a:off x="0" y="0"/>
          <a:ext cx="0" cy="0"/>
          <a:chOff x="0" y="0"/>
          <a:chExt cx="0" cy="0"/>
        </a:xfrm>
      </p:grpSpPr>
      <p:pic>
        <p:nvPicPr>
          <p:cNvPr id="6" name="Content Placeholder 4" descr="A map of a neighborhood with text and images&#10;&#10;Description automatically generated with medium confidence">
            <a:extLst>
              <a:ext uri="{FF2B5EF4-FFF2-40B4-BE49-F238E27FC236}">
                <a16:creationId xmlns:a16="http://schemas.microsoft.com/office/drawing/2014/main" id="{21D5826F-BED3-9E3C-F54F-F349C387D1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71024" y="520346"/>
            <a:ext cx="8049951" cy="5864183"/>
          </a:xfrm>
        </p:spPr>
      </p:pic>
      <p:sp>
        <p:nvSpPr>
          <p:cNvPr id="5" name="Dikdörtgen 4">
            <a:extLst>
              <a:ext uri="{FF2B5EF4-FFF2-40B4-BE49-F238E27FC236}">
                <a16:creationId xmlns:a16="http://schemas.microsoft.com/office/drawing/2014/main" id="{F9073D85-0903-9DA7-FF38-F7AFBFF43D6B}"/>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7356410-E38C-3DF1-4DC9-46045EBA81B0}"/>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7FA61287-9499-39CE-E623-5A6653194EA3}"/>
              </a:ext>
            </a:extLst>
          </p:cNvPr>
          <p:cNvSpPr txBox="1">
            <a:spLocks noGrp="1"/>
          </p:cNvSpPr>
          <p:nvPr>
            <p:ph type="title"/>
          </p:nvPr>
        </p:nvSpPr>
        <p:spPr>
          <a:xfrm>
            <a:off x="335666" y="114937"/>
            <a:ext cx="11342970"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THE MODERN MOHALLA VIA A FEMINIST LENS</a:t>
            </a:r>
            <a:endParaRPr sz="3600" dirty="0">
              <a:solidFill>
                <a:srgbClr val="1D4289"/>
              </a:solidFill>
              <a:latin typeface="Aptos" panose="020B0004020202020204" pitchFamily="34" charset="0"/>
            </a:endParaRPr>
          </a:p>
        </p:txBody>
      </p:sp>
    </p:spTree>
    <p:extLst>
      <p:ext uri="{BB962C8B-B14F-4D97-AF65-F5344CB8AC3E}">
        <p14:creationId xmlns:p14="http://schemas.microsoft.com/office/powerpoint/2010/main" val="3117442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FE13F-9752-2B0F-5A46-E5C937DABF3B}"/>
            </a:ext>
          </a:extLst>
        </p:cNvPr>
        <p:cNvGrpSpPr/>
        <p:nvPr/>
      </p:nvGrpSpPr>
      <p:grpSpPr>
        <a:xfrm>
          <a:off x="0" y="0"/>
          <a:ext cx="0" cy="0"/>
          <a:chOff x="0" y="0"/>
          <a:chExt cx="0" cy="0"/>
        </a:xfrm>
      </p:grpSpPr>
      <p:pic>
        <p:nvPicPr>
          <p:cNvPr id="4" name="Resim 3">
            <a:extLst>
              <a:ext uri="{FF2B5EF4-FFF2-40B4-BE49-F238E27FC236}">
                <a16:creationId xmlns:a16="http://schemas.microsoft.com/office/drawing/2014/main" id="{16683339-6CEE-D553-F90B-1E000CD3B2E9}"/>
              </a:ext>
            </a:extLst>
          </p:cNvPr>
          <p:cNvPicPr>
            <a:picLocks noChangeAspect="1"/>
          </p:cNvPicPr>
          <p:nvPr/>
        </p:nvPicPr>
        <p:blipFill>
          <a:blip r:embed="rId2"/>
          <a:stretch>
            <a:fillRect/>
          </a:stretch>
        </p:blipFill>
        <p:spPr>
          <a:xfrm>
            <a:off x="4226988" y="4969896"/>
            <a:ext cx="3738022" cy="1479834"/>
          </a:xfrm>
          <a:prstGeom prst="rect">
            <a:avLst/>
          </a:prstGeom>
        </p:spPr>
      </p:pic>
      <p:sp>
        <p:nvSpPr>
          <p:cNvPr id="2" name="Title 1">
            <a:extLst>
              <a:ext uri="{FF2B5EF4-FFF2-40B4-BE49-F238E27FC236}">
                <a16:creationId xmlns:a16="http://schemas.microsoft.com/office/drawing/2014/main" id="{E03AA661-B46A-DC9C-F705-E01EFFD55A35}"/>
              </a:ext>
            </a:extLst>
          </p:cNvPr>
          <p:cNvSpPr txBox="1">
            <a:spLocks noGrp="1"/>
          </p:cNvSpPr>
          <p:nvPr>
            <p:ph type="title"/>
          </p:nvPr>
        </p:nvSpPr>
        <p:spPr>
          <a:xfrm>
            <a:off x="1265664" y="1828800"/>
            <a:ext cx="9660671" cy="1600200"/>
          </a:xfrm>
          <a:prstGeom prst="rect">
            <a:avLst/>
          </a:prstGeom>
        </p:spPr>
        <p:txBody>
          <a:bodyPr anchor="ctr">
            <a:normAutofit/>
          </a:bodyPr>
          <a:lstStyle/>
          <a:p>
            <a:pPr algn="ctr">
              <a:defRPr b="1">
                <a:solidFill>
                  <a:srgbClr val="1B5089"/>
                </a:solidFill>
                <a:latin typeface="Arial"/>
                <a:ea typeface="Arial"/>
                <a:cs typeface="Arial"/>
                <a:sym typeface="Arial"/>
              </a:defRPr>
            </a:pPr>
            <a:r>
              <a:rPr lang="lv-LV" sz="6000" dirty="0" err="1">
                <a:solidFill>
                  <a:srgbClr val="000F33"/>
                </a:solidFill>
                <a:latin typeface="Helvetica" pitchFamily="2" charset="0"/>
              </a:rPr>
              <a:t>Thank</a:t>
            </a:r>
            <a:r>
              <a:rPr lang="lv-LV" sz="6000" dirty="0">
                <a:solidFill>
                  <a:srgbClr val="000F33"/>
                </a:solidFill>
                <a:latin typeface="Helvetica" pitchFamily="2" charset="0"/>
              </a:rPr>
              <a:t> </a:t>
            </a:r>
            <a:r>
              <a:rPr lang="lv-LV" sz="6000" dirty="0" err="1">
                <a:solidFill>
                  <a:srgbClr val="000F33"/>
                </a:solidFill>
                <a:latin typeface="Helvetica" pitchFamily="2" charset="0"/>
              </a:rPr>
              <a:t>you</a:t>
            </a:r>
            <a:r>
              <a:rPr lang="lv-LV" sz="6000" dirty="0">
                <a:solidFill>
                  <a:srgbClr val="000F33"/>
                </a:solidFill>
                <a:latin typeface="Helvetica" pitchFamily="2" charset="0"/>
              </a:rPr>
              <a:t>!</a:t>
            </a:r>
            <a:endParaRPr sz="6000" dirty="0">
              <a:solidFill>
                <a:srgbClr val="000F33"/>
              </a:solidFill>
              <a:latin typeface="Helvetica" pitchFamily="2" charset="0"/>
            </a:endParaRPr>
          </a:p>
        </p:txBody>
      </p:sp>
      <p:sp>
        <p:nvSpPr>
          <p:cNvPr id="3" name="Dikdörtgen 2">
            <a:extLst>
              <a:ext uri="{FF2B5EF4-FFF2-40B4-BE49-F238E27FC236}">
                <a16:creationId xmlns:a16="http://schemas.microsoft.com/office/drawing/2014/main" id="{1C50212D-0A18-6B6C-24FE-2A75E35B8CBD}"/>
              </a:ext>
            </a:extLst>
          </p:cNvPr>
          <p:cNvSpPr/>
          <p:nvPr/>
        </p:nvSpPr>
        <p:spPr>
          <a:xfrm>
            <a:off x="0" y="4595439"/>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3306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E944DA45-CF27-F007-82AC-12C983A731CF}"/>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FE85A9C2-0791-8A39-5269-B1B8F3DA860C}"/>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7" name="Virsraksts 1">
            <a:extLst>
              <a:ext uri="{FF2B5EF4-FFF2-40B4-BE49-F238E27FC236}">
                <a16:creationId xmlns:a16="http://schemas.microsoft.com/office/drawing/2014/main" id="{75A34061-D5BF-7E9E-B999-02A295DE509C}"/>
              </a:ext>
            </a:extLst>
          </p:cNvPr>
          <p:cNvSpPr txBox="1">
            <a:spLocks noGrp="1"/>
          </p:cNvSpPr>
          <p:nvPr>
            <p:ph type="title"/>
          </p:nvPr>
        </p:nvSpPr>
        <p:spPr>
          <a:xfrm>
            <a:off x="396239" y="117351"/>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pPr algn="ctr"/>
            <a:r>
              <a:rPr lang="en-GB" altLang="en-US" sz="3600" dirty="0">
                <a:latin typeface="Aptos Bold" panose="020B0004020202020204" pitchFamily="34" charset="0"/>
                <a:cs typeface="Times New Roman" panose="02020603050405020304" pitchFamily="18" charset="0"/>
              </a:rPr>
              <a:t>SITUATING THE MOHALLA</a:t>
            </a:r>
          </a:p>
        </p:txBody>
      </p:sp>
      <p:pic>
        <p:nvPicPr>
          <p:cNvPr id="2" name="Picture 3" descr="A tent with a flag on it&#10;&#10;Description automatically generated with medium confidence">
            <a:extLst>
              <a:ext uri="{FF2B5EF4-FFF2-40B4-BE49-F238E27FC236}">
                <a16:creationId xmlns:a16="http://schemas.microsoft.com/office/drawing/2014/main" id="{3931BE8C-2E91-CEE5-0D3F-19CA88669C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17" y="1207169"/>
            <a:ext cx="7474029" cy="498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atura vietturis 2">
            <a:extLst>
              <a:ext uri="{FF2B5EF4-FFF2-40B4-BE49-F238E27FC236}">
                <a16:creationId xmlns:a16="http://schemas.microsoft.com/office/drawing/2014/main" id="{6232276A-1EB8-DA65-0811-1E515C84D429}"/>
              </a:ext>
            </a:extLst>
          </p:cNvPr>
          <p:cNvSpPr txBox="1">
            <a:spLocks/>
          </p:cNvSpPr>
          <p:nvPr/>
        </p:nvSpPr>
        <p:spPr>
          <a:xfrm>
            <a:off x="7767771" y="1474800"/>
            <a:ext cx="4200922" cy="493776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4000"/>
              </a:lnSpc>
              <a:spcBef>
                <a:spcPct val="0"/>
              </a:spcBef>
              <a:spcAft>
                <a:spcPts val="800"/>
              </a:spcAft>
              <a:buFont typeface="Arial" panose="020B0604020202020204" pitchFamily="34" charset="0"/>
              <a:buChar char="•"/>
            </a:pPr>
            <a:r>
              <a:rPr lang="en-GB" altLang="en-US" sz="1800" dirty="0">
                <a:latin typeface="Aptos" panose="020B0004020202020204" pitchFamily="34" charset="0"/>
                <a:ea typeface="Aptos" panose="020B0004020202020204" pitchFamily="34" charset="0"/>
                <a:cs typeface="Times New Roman" panose="02020603050405020304" pitchFamily="18" charset="0"/>
              </a:rPr>
              <a:t>Mohalla, which is translated as a ‘</a:t>
            </a:r>
            <a:r>
              <a:rPr lang="en-GB" altLang="en-US" sz="1800" i="1" dirty="0" err="1">
                <a:latin typeface="Aptos" panose="020B0004020202020204" pitchFamily="34" charset="0"/>
                <a:ea typeface="Aptos" panose="020B0004020202020204" pitchFamily="34" charset="0"/>
                <a:cs typeface="Times New Roman" panose="02020603050405020304" pitchFamily="18" charset="0"/>
              </a:rPr>
              <a:t>neighborhood</a:t>
            </a:r>
            <a:r>
              <a:rPr lang="en-GB" altLang="en-US" sz="1800" i="1" dirty="0">
                <a:latin typeface="Aptos" panose="020B0004020202020204" pitchFamily="34" charset="0"/>
                <a:ea typeface="Aptos" panose="020B0004020202020204" pitchFamily="34" charset="0"/>
                <a:cs typeface="Times New Roman" panose="02020603050405020304" pitchFamily="18" charset="0"/>
              </a:rPr>
              <a:t>’, </a:t>
            </a:r>
            <a:r>
              <a:rPr lang="en-GB" altLang="en-US" sz="1800" dirty="0">
                <a:latin typeface="Aptos" panose="020B0004020202020204" pitchFamily="34" charset="0"/>
                <a:ea typeface="Aptos" panose="020B0004020202020204" pitchFamily="34" charset="0"/>
                <a:cs typeface="Times New Roman" panose="02020603050405020304" pitchFamily="18" charset="0"/>
              </a:rPr>
              <a:t>and ‘</a:t>
            </a:r>
            <a:r>
              <a:rPr lang="en-GB" altLang="en-US" sz="1800" i="1" dirty="0" err="1">
                <a:latin typeface="Aptos" panose="020B0004020202020204" pitchFamily="34" charset="0"/>
                <a:ea typeface="Aptos" panose="020B0004020202020204" pitchFamily="34" charset="0"/>
                <a:cs typeface="Times New Roman" panose="02020603050405020304" pitchFamily="18" charset="0"/>
              </a:rPr>
              <a:t>Ziddi</a:t>
            </a:r>
            <a:r>
              <a:rPr lang="en-GB" altLang="en-US" sz="1800" i="1" dirty="0">
                <a:latin typeface="Aptos" panose="020B0004020202020204" pitchFamily="34" charset="0"/>
                <a:ea typeface="Aptos" panose="020B0004020202020204" pitchFamily="34" charset="0"/>
                <a:cs typeface="Times New Roman" panose="02020603050405020304" pitchFamily="18" charset="0"/>
              </a:rPr>
              <a:t>’</a:t>
            </a:r>
            <a:r>
              <a:rPr lang="en-GB" altLang="en-US" sz="1800" dirty="0">
                <a:latin typeface="Aptos" panose="020B0004020202020204" pitchFamily="34" charset="0"/>
                <a:ea typeface="Aptos" panose="020B0004020202020204" pitchFamily="34" charset="0"/>
                <a:cs typeface="Times New Roman" panose="02020603050405020304" pitchFamily="18" charset="0"/>
              </a:rPr>
              <a:t>, meaning stubborn. </a:t>
            </a:r>
          </a:p>
          <a:p>
            <a:pPr marL="342900" indent="-342900">
              <a:lnSpc>
                <a:spcPct val="104000"/>
              </a:lnSpc>
              <a:spcBef>
                <a:spcPct val="0"/>
              </a:spcBef>
              <a:spcAft>
                <a:spcPts val="800"/>
              </a:spcAft>
              <a:buFont typeface="Arial" panose="020B0604020202020204" pitchFamily="34" charset="0"/>
              <a:buChar char="•"/>
            </a:pPr>
            <a:r>
              <a:rPr lang="en-GB" altLang="en-US" sz="1800" dirty="0">
                <a:latin typeface="Aptos" panose="020B0004020202020204" pitchFamily="34" charset="0"/>
                <a:ea typeface="Aptos" panose="020B0004020202020204" pitchFamily="34" charset="0"/>
                <a:cs typeface="Times New Roman" panose="02020603050405020304" pitchFamily="18" charset="0"/>
              </a:rPr>
              <a:t>Develop a critical historiographical feminist dialogue while conceptualizing the subject of the </a:t>
            </a:r>
            <a:r>
              <a:rPr lang="en-GB" altLang="en-US" sz="1800" i="1" dirty="0">
                <a:latin typeface="Aptos" panose="020B0004020202020204" pitchFamily="34" charset="0"/>
                <a:ea typeface="Aptos" panose="020B0004020202020204" pitchFamily="34" charset="0"/>
                <a:cs typeface="Times New Roman" panose="02020603050405020304" pitchFamily="18" charset="0"/>
              </a:rPr>
              <a:t>‘Modern Mohalla</a:t>
            </a:r>
            <a:r>
              <a:rPr lang="en-GB" altLang="en-US" sz="1800" dirty="0">
                <a:latin typeface="Aptos" panose="020B0004020202020204" pitchFamily="34" charset="0"/>
                <a:ea typeface="Aptos" panose="020B0004020202020204" pitchFamily="34" charset="0"/>
                <a:cs typeface="Times New Roman" panose="02020603050405020304" pitchFamily="18" charset="0"/>
              </a:rPr>
              <a:t>’ in a Government Housing Quarter in sector G-9/2 located in the metropolitan city of Islamabad from the lens of feminist lived experiences and their acts of mohalla-making in a post-independence Pakistan.</a:t>
            </a:r>
          </a:p>
        </p:txBody>
      </p:sp>
    </p:spTree>
    <p:extLst>
      <p:ext uri="{BB962C8B-B14F-4D97-AF65-F5344CB8AC3E}">
        <p14:creationId xmlns:p14="http://schemas.microsoft.com/office/powerpoint/2010/main" val="913712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370ED-7DE0-DEA6-9662-93AF45D755F7}"/>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B4DC177C-37ED-84BE-092C-331C311FB839}"/>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91E6D75E-1C64-C8C3-8F02-1E3FEA562261}"/>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57B0152A-AE2B-A9A0-F402-421E9DA122E8}"/>
              </a:ext>
            </a:extLst>
          </p:cNvPr>
          <p:cNvSpPr txBox="1">
            <a:spLocks noGrp="1"/>
          </p:cNvSpPr>
          <p:nvPr>
            <p:ph type="title"/>
          </p:nvPr>
        </p:nvSpPr>
        <p:spPr>
          <a:xfrm>
            <a:off x="252413" y="114888"/>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altLang="en-US" sz="3600" dirty="0">
                <a:latin typeface="Aptos Bold" panose="020B0004020202020204" pitchFamily="34" charset="0"/>
                <a:cs typeface="Times New Roman" panose="02020603050405020304" pitchFamily="18" charset="0"/>
              </a:rPr>
              <a:t>THE HISTORY OF MOHALLAS AND THEIR RITE OF PASSAGE INTO ISLAMABAD</a:t>
            </a:r>
            <a:endParaRPr sz="3600" dirty="0">
              <a:solidFill>
                <a:srgbClr val="1D4289"/>
              </a:solidFill>
              <a:latin typeface="Aptos Bold" panose="020B0004020202020204" pitchFamily="34" charset="0"/>
            </a:endParaRPr>
          </a:p>
        </p:txBody>
      </p:sp>
      <p:sp>
        <p:nvSpPr>
          <p:cNvPr id="3" name="Satura vietturis 2">
            <a:extLst>
              <a:ext uri="{FF2B5EF4-FFF2-40B4-BE49-F238E27FC236}">
                <a16:creationId xmlns:a16="http://schemas.microsoft.com/office/drawing/2014/main" id="{726DD526-900C-56D4-4B39-F394BAED1793}"/>
              </a:ext>
            </a:extLst>
          </p:cNvPr>
          <p:cNvSpPr txBox="1">
            <a:spLocks/>
          </p:cNvSpPr>
          <p:nvPr/>
        </p:nvSpPr>
        <p:spPr>
          <a:xfrm>
            <a:off x="418010" y="1550601"/>
            <a:ext cx="11618973" cy="426455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SzTx/>
              <a:buFont typeface="Arial" panose="020B0604020202020204" pitchFamily="34" charset="0"/>
              <a:buNone/>
              <a:defRPr sz="2800" kern="1200">
                <a:solidFill>
                  <a:schemeClr val="tx1"/>
                </a:solidFill>
                <a:latin typeface="Arial"/>
                <a:ea typeface="Arial"/>
                <a:cs typeface="Arial"/>
                <a:sym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000" dirty="0" err="1">
                <a:latin typeface="Aptos" panose="020B0004020202020204" pitchFamily="34" charset="0"/>
              </a:rPr>
              <a:t>Text</a:t>
            </a:r>
            <a:r>
              <a:rPr lang="tr-TR" sz="2000" dirty="0">
                <a:latin typeface="Aptos" panose="020B0004020202020204" pitchFamily="34" charset="0"/>
              </a:rPr>
              <a:t> : </a:t>
            </a:r>
            <a:r>
              <a:rPr lang="tr-TR" sz="2000" dirty="0" err="1">
                <a:latin typeface="Aptos" panose="020B0004020202020204" pitchFamily="34" charset="0"/>
              </a:rPr>
              <a:t>Aptos</a:t>
            </a:r>
            <a:r>
              <a:rPr lang="tr-TR" sz="2000" dirty="0">
                <a:latin typeface="Aptos" panose="020B0004020202020204" pitchFamily="34" charset="0"/>
              </a:rPr>
              <a:t> (</a:t>
            </a:r>
            <a:r>
              <a:rPr lang="tr-TR" sz="2000" dirty="0" err="1">
                <a:latin typeface="Aptos" panose="020B0004020202020204" pitchFamily="34" charset="0"/>
              </a:rPr>
              <a:t>pt</a:t>
            </a:r>
            <a:r>
              <a:rPr lang="tr-TR" sz="2000" dirty="0">
                <a:latin typeface="Aptos" panose="020B0004020202020204" pitchFamily="34" charset="0"/>
              </a:rPr>
              <a:t>: </a:t>
            </a:r>
            <a:r>
              <a:rPr lang="tr-TR" sz="2000" dirty="0" err="1">
                <a:latin typeface="Aptos" panose="020B0004020202020204" pitchFamily="34" charset="0"/>
              </a:rPr>
              <a:t>min</a:t>
            </a:r>
            <a:r>
              <a:rPr lang="tr-TR" sz="2000" dirty="0">
                <a:latin typeface="Aptos" panose="020B0004020202020204" pitchFamily="34" charset="0"/>
              </a:rPr>
              <a:t> 18pt)</a:t>
            </a:r>
          </a:p>
        </p:txBody>
      </p:sp>
      <p:pic>
        <p:nvPicPr>
          <p:cNvPr id="6" name="Content Placeholder 4" descr="A group of people walking on a street&#10;&#10;Description automatically generated">
            <a:extLst>
              <a:ext uri="{FF2B5EF4-FFF2-40B4-BE49-F238E27FC236}">
                <a16:creationId xmlns:a16="http://schemas.microsoft.com/office/drawing/2014/main" id="{D659E7C8-6C7E-060A-4DE5-BAF0B69910B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2413" y="1330058"/>
            <a:ext cx="6965950" cy="4276725"/>
          </a:xfrm>
        </p:spPr>
      </p:pic>
      <p:pic>
        <p:nvPicPr>
          <p:cNvPr id="7" name="Picture 10" descr="A map of a city&#10;&#10;Description automatically generated">
            <a:extLst>
              <a:ext uri="{FF2B5EF4-FFF2-40B4-BE49-F238E27FC236}">
                <a16:creationId xmlns:a16="http://schemas.microsoft.com/office/drawing/2014/main" id="{EE22F6E4-14B3-2589-55C9-CA1C512B0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941" y="766171"/>
            <a:ext cx="4548188"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2F60665F-EB10-F5E2-5897-984C254BB589}"/>
              </a:ext>
            </a:extLst>
          </p:cNvPr>
          <p:cNvSpPr txBox="1">
            <a:spLocks noChangeArrowheads="1"/>
          </p:cNvSpPr>
          <p:nvPr/>
        </p:nvSpPr>
        <p:spPr bwMode="auto">
          <a:xfrm>
            <a:off x="252413" y="5619387"/>
            <a:ext cx="689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000000"/>
                </a:solidFill>
                <a:cs typeface="Times New Roman" panose="02020603050405020304" pitchFamily="18" charset="0"/>
              </a:rPr>
              <a:t>View of Mohalla settlement around main Murree Road in Rawalpindi. Source: Pindi Heritage Tours.</a:t>
            </a:r>
          </a:p>
        </p:txBody>
      </p:sp>
    </p:spTree>
    <p:extLst>
      <p:ext uri="{BB962C8B-B14F-4D97-AF65-F5344CB8AC3E}">
        <p14:creationId xmlns:p14="http://schemas.microsoft.com/office/powerpoint/2010/main" val="1605685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1B199-C2AE-566E-1944-5984F23F2442}"/>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B13C0E68-2E83-A87F-2F7B-71B79C49A0DA}"/>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0F913B74-035D-7E80-7009-0CDA4F4B212F}"/>
              </a:ext>
            </a:extLst>
          </p:cNvPr>
          <p:cNvPicPr>
            <a:picLocks noChangeAspect="1"/>
          </p:cNvPicPr>
          <p:nvPr/>
        </p:nvPicPr>
        <p:blipFill>
          <a:blip r:embed="rId2"/>
          <a:stretch>
            <a:fillRect/>
          </a:stretch>
        </p:blipFill>
        <p:spPr>
          <a:xfrm>
            <a:off x="10038080" y="6089366"/>
            <a:ext cx="1442720" cy="571154"/>
          </a:xfrm>
          <a:prstGeom prst="rect">
            <a:avLst/>
          </a:prstGeom>
        </p:spPr>
      </p:pic>
      <p:pic>
        <p:nvPicPr>
          <p:cNvPr id="6" name="Content Placeholder 10" descr="A map of a city&#10;&#10;Description automatically generated">
            <a:extLst>
              <a:ext uri="{FF2B5EF4-FFF2-40B4-BE49-F238E27FC236}">
                <a16:creationId xmlns:a16="http://schemas.microsoft.com/office/drawing/2014/main" id="{6AA9EDE3-CB69-AD4D-4208-4C5AF62783B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16200004">
            <a:off x="5953953" y="731988"/>
            <a:ext cx="5193041" cy="3895522"/>
          </a:xfrm>
        </p:spPr>
      </p:pic>
      <p:pic>
        <p:nvPicPr>
          <p:cNvPr id="7" name="Picture 12" descr="A group of men in a room&#10;&#10;Description automatically generated">
            <a:extLst>
              <a:ext uri="{FF2B5EF4-FFF2-40B4-BE49-F238E27FC236}">
                <a16:creationId xmlns:a16="http://schemas.microsoft.com/office/drawing/2014/main" id="{E3752062-98DF-AA91-30FD-B717643D2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90" y="83226"/>
            <a:ext cx="5049202" cy="428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9D669EC3-E143-DBFF-44D7-09F55100A46A}"/>
              </a:ext>
            </a:extLst>
          </p:cNvPr>
          <p:cNvSpPr txBox="1">
            <a:spLocks noChangeArrowheads="1"/>
          </p:cNvSpPr>
          <p:nvPr/>
        </p:nvSpPr>
        <p:spPr bwMode="auto">
          <a:xfrm>
            <a:off x="523767" y="4371693"/>
            <a:ext cx="508184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just" eaLnBrk="1" hangingPunct="1"/>
            <a:r>
              <a:rPr lang="en-GB" altLang="en-US" dirty="0">
                <a:solidFill>
                  <a:srgbClr val="000000"/>
                </a:solidFill>
                <a:cs typeface="Times New Roman" panose="02020603050405020304" pitchFamily="18" charset="0"/>
              </a:rPr>
              <a:t>A visual of archived male representation during Islamabad’s design process. The first image shows Doxiadis presenting aspects of his master plan for Islamabad to the Capital Development Authority, Rawalpindi, in May 1961. A lack of female representation in the meeting is observed. 39 Source: CADA: Photographs No. 30917</a:t>
            </a:r>
          </a:p>
        </p:txBody>
      </p:sp>
      <p:sp>
        <p:nvSpPr>
          <p:cNvPr id="9" name="TextBox 5">
            <a:extLst>
              <a:ext uri="{FF2B5EF4-FFF2-40B4-BE49-F238E27FC236}">
                <a16:creationId xmlns:a16="http://schemas.microsoft.com/office/drawing/2014/main" id="{F4CFDA17-0A7A-6495-CDB5-D88DA7490D45}"/>
              </a:ext>
            </a:extLst>
          </p:cNvPr>
          <p:cNvSpPr txBox="1">
            <a:spLocks noChangeArrowheads="1"/>
          </p:cNvSpPr>
          <p:nvPr/>
        </p:nvSpPr>
        <p:spPr bwMode="auto">
          <a:xfrm>
            <a:off x="6586387" y="5322438"/>
            <a:ext cx="459475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just" eaLnBrk="1" hangingPunct="1"/>
            <a:r>
              <a:rPr lang="en-GB" altLang="en-US" dirty="0">
                <a:solidFill>
                  <a:srgbClr val="000000"/>
                </a:solidFill>
                <a:cs typeface="Times New Roman" panose="02020603050405020304" pitchFamily="18" charset="0"/>
              </a:rPr>
              <a:t>Archival plan of the site of study from the existing documents left behind by Doxiadis Associates in Islamabad, Pakistan. </a:t>
            </a:r>
          </a:p>
        </p:txBody>
      </p:sp>
    </p:spTree>
    <p:extLst>
      <p:ext uri="{BB962C8B-B14F-4D97-AF65-F5344CB8AC3E}">
        <p14:creationId xmlns:p14="http://schemas.microsoft.com/office/powerpoint/2010/main" val="3321576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A9843-0664-08B3-381F-5DA78E833DB3}"/>
            </a:ext>
          </a:extLst>
        </p:cNvPr>
        <p:cNvGrpSpPr/>
        <p:nvPr/>
      </p:nvGrpSpPr>
      <p:grpSpPr>
        <a:xfrm>
          <a:off x="0" y="0"/>
          <a:ext cx="0" cy="0"/>
          <a:chOff x="0" y="0"/>
          <a:chExt cx="0" cy="0"/>
        </a:xfrm>
      </p:grpSpPr>
      <p:pic>
        <p:nvPicPr>
          <p:cNvPr id="6" name="Picture 8" descr="A diagram of a community&#10;&#10;Description automatically generated">
            <a:extLst>
              <a:ext uri="{FF2B5EF4-FFF2-40B4-BE49-F238E27FC236}">
                <a16:creationId xmlns:a16="http://schemas.microsoft.com/office/drawing/2014/main" id="{E2D95F7D-FDE2-6BE9-3DAC-5F6064CE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50" y="92284"/>
            <a:ext cx="7320533" cy="606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ikdörtgen 4">
            <a:extLst>
              <a:ext uri="{FF2B5EF4-FFF2-40B4-BE49-F238E27FC236}">
                <a16:creationId xmlns:a16="http://schemas.microsoft.com/office/drawing/2014/main" id="{7A0566AA-5FE9-B2E5-7D54-59E1A6E76689}"/>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46D91209-0BB7-4A1E-BFD8-6DBB986FCC8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46668B24-3857-C17E-63AA-C6C50FD7804E}"/>
              </a:ext>
            </a:extLst>
          </p:cNvPr>
          <p:cNvSpPr txBox="1">
            <a:spLocks noGrp="1"/>
          </p:cNvSpPr>
          <p:nvPr>
            <p:ph type="title"/>
          </p:nvPr>
        </p:nvSpPr>
        <p:spPr>
          <a:xfrm>
            <a:off x="155017" y="1040627"/>
            <a:ext cx="5728147" cy="1099998"/>
          </a:xfrm>
          <a:prstGeom prst="rect">
            <a:avLst/>
          </a:prstGeom>
        </p:spPr>
        <p:txBody>
          <a:bodyPr>
            <a:normAutofit fontScale="90000"/>
          </a:bodyPr>
          <a:lstStyle>
            <a:lvl1pPr>
              <a:defRPr b="1">
                <a:solidFill>
                  <a:srgbClr val="1B5089"/>
                </a:solidFill>
                <a:latin typeface="Arial"/>
                <a:ea typeface="Arial"/>
                <a:cs typeface="Arial"/>
                <a:sym typeface="Arial"/>
              </a:defRPr>
            </a:lvl1pPr>
          </a:lstStyle>
          <a:p>
            <a:pPr algn="ctr"/>
            <a:r>
              <a:rPr lang="en-GB" altLang="en-US" sz="3600" dirty="0">
                <a:solidFill>
                  <a:srgbClr val="000000"/>
                </a:solidFill>
                <a:latin typeface="Aptos Bold" panose="020B0004020202020204" pitchFamily="34" charset="0"/>
                <a:cs typeface="Times New Roman" panose="02020603050405020304" pitchFamily="18" charset="0"/>
              </a:rPr>
              <a:t>ISLAMABAD AND EKISTICS: HOW DOES EKISTICS FACILITATE FEMINIST MOHALLA MAKING?</a:t>
            </a:r>
          </a:p>
        </p:txBody>
      </p:sp>
      <p:sp>
        <p:nvSpPr>
          <p:cNvPr id="7" name="TextBox 3">
            <a:extLst>
              <a:ext uri="{FF2B5EF4-FFF2-40B4-BE49-F238E27FC236}">
                <a16:creationId xmlns:a16="http://schemas.microsoft.com/office/drawing/2014/main" id="{5421D0C9-C5BD-B9A7-9ABB-7B2BEC10C55D}"/>
              </a:ext>
            </a:extLst>
          </p:cNvPr>
          <p:cNvSpPr txBox="1">
            <a:spLocks noChangeArrowheads="1"/>
          </p:cNvSpPr>
          <p:nvPr/>
        </p:nvSpPr>
        <p:spPr bwMode="auto">
          <a:xfrm>
            <a:off x="390447" y="5091606"/>
            <a:ext cx="499894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just" eaLnBrk="1" hangingPunct="1"/>
            <a:r>
              <a:rPr lang="en-GB" altLang="en-US" dirty="0">
                <a:solidFill>
                  <a:srgbClr val="000000"/>
                </a:solidFill>
                <a:cs typeface="Times New Roman" panose="02020603050405020304" pitchFamily="18" charset="0"/>
              </a:rPr>
              <a:t>The structure of a community illustrated by Doxiadis. Source: Capital Development Authority, Islamabad. Doxiadis and Associates- DOX-PA 115. </a:t>
            </a:r>
          </a:p>
        </p:txBody>
      </p:sp>
    </p:spTree>
    <p:extLst>
      <p:ext uri="{BB962C8B-B14F-4D97-AF65-F5344CB8AC3E}">
        <p14:creationId xmlns:p14="http://schemas.microsoft.com/office/powerpoint/2010/main" val="2508135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5F9A2-9281-2634-C468-320A94B1B05C}"/>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30108C40-EEF1-978C-BAD4-86F8AB62BAFA}"/>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0E29DD33-245D-2243-04A2-34A19CA5FE88}"/>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11EAECD3-747E-11CA-F79B-5E14275C3693}"/>
              </a:ext>
            </a:extLst>
          </p:cNvPr>
          <p:cNvSpPr txBox="1">
            <a:spLocks noGrp="1"/>
          </p:cNvSpPr>
          <p:nvPr>
            <p:ph type="title"/>
          </p:nvPr>
        </p:nvSpPr>
        <p:spPr>
          <a:xfrm>
            <a:off x="113028" y="24396"/>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SEAMSTRESSES AND RADICAL ROOFTOPS</a:t>
            </a:r>
            <a:endParaRPr sz="3600" dirty="0">
              <a:solidFill>
                <a:srgbClr val="1D4289"/>
              </a:solidFill>
              <a:latin typeface="Aptos" panose="020B0004020202020204" pitchFamily="34" charset="0"/>
            </a:endParaRPr>
          </a:p>
        </p:txBody>
      </p:sp>
      <p:pic>
        <p:nvPicPr>
          <p:cNvPr id="6" name="Content Placeholder 6" descr="A drawing of a building&#10;&#10;Description automatically generated">
            <a:extLst>
              <a:ext uri="{FF2B5EF4-FFF2-40B4-BE49-F238E27FC236}">
                <a16:creationId xmlns:a16="http://schemas.microsoft.com/office/drawing/2014/main" id="{8EC04011-241B-3FF7-0553-D18A0D696C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4807" y="946604"/>
            <a:ext cx="7312949" cy="4494145"/>
          </a:xfrm>
        </p:spPr>
      </p:pic>
      <p:pic>
        <p:nvPicPr>
          <p:cNvPr id="7" name="Picture 8" descr="A drawing of a ladder and a wall&#10;&#10;Description automatically generated">
            <a:extLst>
              <a:ext uri="{FF2B5EF4-FFF2-40B4-BE49-F238E27FC236}">
                <a16:creationId xmlns:a16="http://schemas.microsoft.com/office/drawing/2014/main" id="{0C02EE12-1B48-5E5D-19BC-8B80FF2B8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319" y="854013"/>
            <a:ext cx="2670605" cy="458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459367C4-A93F-DED9-FB1B-EAD118CB6BDB}"/>
              </a:ext>
            </a:extLst>
          </p:cNvPr>
          <p:cNvSpPr txBox="1">
            <a:spLocks noChangeArrowheads="1"/>
          </p:cNvSpPr>
          <p:nvPr/>
        </p:nvSpPr>
        <p:spPr bwMode="auto">
          <a:xfrm>
            <a:off x="336429" y="5440749"/>
            <a:ext cx="1185557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000000"/>
                </a:solidFill>
                <a:cs typeface="Times New Roman" panose="02020603050405020304" pitchFamily="18" charset="0"/>
              </a:rPr>
              <a:t>LHS: A platform for a ‘stickier’ social practice in the Mohalla. Source: Author</a:t>
            </a:r>
          </a:p>
          <a:p>
            <a:pPr eaLnBrk="1" hangingPunct="1"/>
            <a:r>
              <a:rPr lang="en-GB" altLang="en-US" dirty="0">
                <a:solidFill>
                  <a:srgbClr val="000000"/>
                </a:solidFill>
                <a:cs typeface="Times New Roman" panose="02020603050405020304" pitchFamily="18" charset="0"/>
              </a:rPr>
              <a:t>RHS: The women use the stepladder to access the rooftop inside the building block. This stepladder demonstrates</a:t>
            </a:r>
          </a:p>
          <a:p>
            <a:pPr eaLnBrk="1" hangingPunct="1"/>
            <a:r>
              <a:rPr lang="en-GB" altLang="en-US" dirty="0">
                <a:solidFill>
                  <a:srgbClr val="000000"/>
                </a:solidFill>
                <a:cs typeface="Times New Roman" panose="02020603050405020304" pitchFamily="18" charset="0"/>
              </a:rPr>
              <a:t> that the roof was not meant to be used in the first place. Source: Author </a:t>
            </a:r>
          </a:p>
          <a:p>
            <a:pPr eaLnBrk="1" hangingPunct="1"/>
            <a:r>
              <a:rPr lang="en-GB" altLang="en-US" dirty="0">
                <a:solidFill>
                  <a:srgbClr val="000000"/>
                </a:solidFill>
                <a:cs typeface="Times New Roman" panose="02020603050405020304" pitchFamily="18" charset="0"/>
              </a:rPr>
              <a:t> </a:t>
            </a:r>
          </a:p>
        </p:txBody>
      </p:sp>
    </p:spTree>
    <p:extLst>
      <p:ext uri="{BB962C8B-B14F-4D97-AF65-F5344CB8AC3E}">
        <p14:creationId xmlns:p14="http://schemas.microsoft.com/office/powerpoint/2010/main" val="3368952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2C3EB-2265-26FB-30A0-01547B219DAB}"/>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0BFAD251-5654-285E-9019-43C16F9FA800}"/>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8AD535FE-C536-7B2E-D326-C09FFFCD9749}"/>
              </a:ext>
            </a:extLst>
          </p:cNvPr>
          <p:cNvPicPr>
            <a:picLocks noChangeAspect="1"/>
          </p:cNvPicPr>
          <p:nvPr/>
        </p:nvPicPr>
        <p:blipFill>
          <a:blip r:embed="rId2"/>
          <a:stretch>
            <a:fillRect/>
          </a:stretch>
        </p:blipFill>
        <p:spPr>
          <a:xfrm>
            <a:off x="10038080" y="6089366"/>
            <a:ext cx="1442720" cy="571154"/>
          </a:xfrm>
          <a:prstGeom prst="rect">
            <a:avLst/>
          </a:prstGeom>
        </p:spPr>
      </p:pic>
      <p:pic>
        <p:nvPicPr>
          <p:cNvPr id="6" name="Content Placeholder 4" descr="A drawing of a robe on a swinger&#10;&#10;Description automatically generated">
            <a:extLst>
              <a:ext uri="{FF2B5EF4-FFF2-40B4-BE49-F238E27FC236}">
                <a16:creationId xmlns:a16="http://schemas.microsoft.com/office/drawing/2014/main" id="{9FC66DEB-DEB7-D9AF-DF12-997901235C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71487" y="0"/>
            <a:ext cx="4389880" cy="6201437"/>
          </a:xfrm>
        </p:spPr>
      </p:pic>
      <p:sp>
        <p:nvSpPr>
          <p:cNvPr id="7" name="TextBox 3">
            <a:extLst>
              <a:ext uri="{FF2B5EF4-FFF2-40B4-BE49-F238E27FC236}">
                <a16:creationId xmlns:a16="http://schemas.microsoft.com/office/drawing/2014/main" id="{7D18FCD3-46A0-88EC-15A5-370FA65B74EA}"/>
              </a:ext>
            </a:extLst>
          </p:cNvPr>
          <p:cNvSpPr txBox="1">
            <a:spLocks noChangeArrowheads="1"/>
          </p:cNvSpPr>
          <p:nvPr/>
        </p:nvSpPr>
        <p:spPr bwMode="auto">
          <a:xfrm>
            <a:off x="4811210" y="5600355"/>
            <a:ext cx="47571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000000"/>
                </a:solidFill>
                <a:cs typeface="Times New Roman" panose="02020603050405020304" pitchFamily="18" charset="0"/>
              </a:rPr>
              <a:t>A Kameez which Umaima has tailored and brought to the interview. Source: Author </a:t>
            </a:r>
          </a:p>
        </p:txBody>
      </p:sp>
    </p:spTree>
    <p:extLst>
      <p:ext uri="{BB962C8B-B14F-4D97-AF65-F5344CB8AC3E}">
        <p14:creationId xmlns:p14="http://schemas.microsoft.com/office/powerpoint/2010/main" val="4256526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EB0F2-FACF-60C3-BB40-644D0A3239EE}"/>
            </a:ext>
          </a:extLst>
        </p:cNvPr>
        <p:cNvGrpSpPr/>
        <p:nvPr/>
      </p:nvGrpSpPr>
      <p:grpSpPr>
        <a:xfrm>
          <a:off x="0" y="0"/>
          <a:ext cx="0" cy="0"/>
          <a:chOff x="0" y="0"/>
          <a:chExt cx="0" cy="0"/>
        </a:xfrm>
      </p:grpSpPr>
      <p:sp>
        <p:nvSpPr>
          <p:cNvPr id="5" name="Dikdörtgen 4">
            <a:extLst>
              <a:ext uri="{FF2B5EF4-FFF2-40B4-BE49-F238E27FC236}">
                <a16:creationId xmlns:a16="http://schemas.microsoft.com/office/drawing/2014/main" id="{946CC491-FF9B-AD84-491A-89347E8A6EE2}"/>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84933F9E-4FB7-AC69-AF9B-AA841C5A7DC8}"/>
              </a:ext>
            </a:extLst>
          </p:cNvPr>
          <p:cNvPicPr>
            <a:picLocks noChangeAspect="1"/>
          </p:cNvPicPr>
          <p:nvPr/>
        </p:nvPicPr>
        <p:blipFill>
          <a:blip r:embed="rId2"/>
          <a:stretch>
            <a:fillRect/>
          </a:stretch>
        </p:blipFill>
        <p:spPr>
          <a:xfrm>
            <a:off x="10038080" y="6089366"/>
            <a:ext cx="1442720" cy="571154"/>
          </a:xfrm>
          <a:prstGeom prst="rect">
            <a:avLst/>
          </a:prstGeom>
        </p:spPr>
      </p:pic>
      <p:sp>
        <p:nvSpPr>
          <p:cNvPr id="2" name="Virsraksts 1">
            <a:extLst>
              <a:ext uri="{FF2B5EF4-FFF2-40B4-BE49-F238E27FC236}">
                <a16:creationId xmlns:a16="http://schemas.microsoft.com/office/drawing/2014/main" id="{A2FC5FAB-616A-A54E-7FFF-C26C981583F3}"/>
              </a:ext>
            </a:extLst>
          </p:cNvPr>
          <p:cNvSpPr txBox="1">
            <a:spLocks noGrp="1"/>
          </p:cNvSpPr>
          <p:nvPr>
            <p:ph type="title"/>
          </p:nvPr>
        </p:nvSpPr>
        <p:spPr>
          <a:xfrm>
            <a:off x="396239" y="127737"/>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FEMINISED AERIAL OCCUPATION</a:t>
            </a:r>
            <a:endParaRPr sz="3600" dirty="0">
              <a:solidFill>
                <a:srgbClr val="1D4289"/>
              </a:solidFill>
              <a:latin typeface="Aptos" panose="020B0004020202020204" pitchFamily="34" charset="0"/>
            </a:endParaRPr>
          </a:p>
        </p:txBody>
      </p:sp>
      <p:pic>
        <p:nvPicPr>
          <p:cNvPr id="6" name="Content Placeholder 4" descr="A drawing of a person washing clothes on a line&#10;&#10;Description automatically generated">
            <a:extLst>
              <a:ext uri="{FF2B5EF4-FFF2-40B4-BE49-F238E27FC236}">
                <a16:creationId xmlns:a16="http://schemas.microsoft.com/office/drawing/2014/main" id="{2C13315E-E82C-4FE8-783E-0D7AE4D2B7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834942" y="127737"/>
            <a:ext cx="4180845" cy="5148335"/>
          </a:xfrm>
        </p:spPr>
      </p:pic>
      <p:pic>
        <p:nvPicPr>
          <p:cNvPr id="7" name="Content Placeholder 4" descr="A drawing of a line drawing of a line drawing of a line drawing of a line drawing of a line drawing of a line drawing of a line drawing of a line drawing of a line&#10;&#10;Description automatically generated">
            <a:extLst>
              <a:ext uri="{FF2B5EF4-FFF2-40B4-BE49-F238E27FC236}">
                <a16:creationId xmlns:a16="http://schemas.microsoft.com/office/drawing/2014/main" id="{FEF47F68-34AF-D62E-9723-BD95AEA1C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39" y="991171"/>
            <a:ext cx="5892495" cy="4503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654ACEEE-87DC-2A41-0AA5-BA7ED9C77FA1}"/>
              </a:ext>
            </a:extLst>
          </p:cNvPr>
          <p:cNvSpPr txBox="1">
            <a:spLocks noChangeArrowheads="1"/>
          </p:cNvSpPr>
          <p:nvPr/>
        </p:nvSpPr>
        <p:spPr bwMode="auto">
          <a:xfrm>
            <a:off x="7739058" y="5313101"/>
            <a:ext cx="44542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000000"/>
                </a:solidFill>
                <a:cs typeface="Times New Roman" panose="02020603050405020304" pitchFamily="18" charset="0"/>
              </a:rPr>
              <a:t>The Washing Line Phenomenon of the Modern Mohalla i.e., the pulley system. Source: Author</a:t>
            </a:r>
          </a:p>
        </p:txBody>
      </p:sp>
      <p:sp>
        <p:nvSpPr>
          <p:cNvPr id="9" name="TextBox 5">
            <a:extLst>
              <a:ext uri="{FF2B5EF4-FFF2-40B4-BE49-F238E27FC236}">
                <a16:creationId xmlns:a16="http://schemas.microsoft.com/office/drawing/2014/main" id="{5A772823-679D-13C3-7CF6-7D95AF3C63DC}"/>
              </a:ext>
            </a:extLst>
          </p:cNvPr>
          <p:cNvSpPr txBox="1">
            <a:spLocks noChangeArrowheads="1"/>
          </p:cNvSpPr>
          <p:nvPr/>
        </p:nvSpPr>
        <p:spPr bwMode="auto">
          <a:xfrm>
            <a:off x="396239" y="5431476"/>
            <a:ext cx="63452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GB" altLang="en-US" dirty="0">
                <a:solidFill>
                  <a:srgbClr val="000000"/>
                </a:solidFill>
                <a:cs typeface="Times New Roman" panose="02020603050405020304" pitchFamily="18" charset="0"/>
              </a:rPr>
              <a:t>Drying laundry on ground level (in the courtyard) is a Mohalla-making practice versus the aerial pulley system illustrated on the RHS. Source: Author </a:t>
            </a:r>
          </a:p>
        </p:txBody>
      </p:sp>
    </p:spTree>
    <p:extLst>
      <p:ext uri="{BB962C8B-B14F-4D97-AF65-F5344CB8AC3E}">
        <p14:creationId xmlns:p14="http://schemas.microsoft.com/office/powerpoint/2010/main" val="181951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5A0F1-661C-539F-752E-A29A3DD152CC}"/>
            </a:ext>
          </a:extLst>
        </p:cNvPr>
        <p:cNvGrpSpPr/>
        <p:nvPr/>
      </p:nvGrpSpPr>
      <p:grpSpPr>
        <a:xfrm>
          <a:off x="0" y="0"/>
          <a:ext cx="0" cy="0"/>
          <a:chOff x="0" y="0"/>
          <a:chExt cx="0" cy="0"/>
        </a:xfrm>
      </p:grpSpPr>
      <p:pic>
        <p:nvPicPr>
          <p:cNvPr id="6" name="Content Placeholder 4" descr="A drawing of a playground&#10;&#10;Description automatically generated">
            <a:extLst>
              <a:ext uri="{FF2B5EF4-FFF2-40B4-BE49-F238E27FC236}">
                <a16:creationId xmlns:a16="http://schemas.microsoft.com/office/drawing/2014/main" id="{50BB4AB4-2520-BA0B-6D6A-A093A71BD9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339412" y="308145"/>
            <a:ext cx="8585049" cy="5925334"/>
          </a:xfrm>
        </p:spPr>
      </p:pic>
      <p:sp>
        <p:nvSpPr>
          <p:cNvPr id="5" name="Dikdörtgen 4">
            <a:extLst>
              <a:ext uri="{FF2B5EF4-FFF2-40B4-BE49-F238E27FC236}">
                <a16:creationId xmlns:a16="http://schemas.microsoft.com/office/drawing/2014/main" id="{B7ECC435-4263-8DA5-C5D9-99D3C36B1190}"/>
              </a:ext>
            </a:extLst>
          </p:cNvPr>
          <p:cNvSpPr/>
          <p:nvPr/>
        </p:nvSpPr>
        <p:spPr>
          <a:xfrm>
            <a:off x="0" y="6291935"/>
            <a:ext cx="12192000" cy="45719"/>
          </a:xfrm>
          <a:prstGeom prst="rect">
            <a:avLst/>
          </a:prstGeom>
          <a:solidFill>
            <a:srgbClr val="5B94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a:extLst>
              <a:ext uri="{FF2B5EF4-FFF2-40B4-BE49-F238E27FC236}">
                <a16:creationId xmlns:a16="http://schemas.microsoft.com/office/drawing/2014/main" id="{3E075769-3BEA-4428-2E38-1315CD72EDEC}"/>
              </a:ext>
            </a:extLst>
          </p:cNvPr>
          <p:cNvPicPr>
            <a:picLocks noChangeAspect="1"/>
          </p:cNvPicPr>
          <p:nvPr/>
        </p:nvPicPr>
        <p:blipFill>
          <a:blip r:embed="rId3"/>
          <a:stretch>
            <a:fillRect/>
          </a:stretch>
        </p:blipFill>
        <p:spPr>
          <a:xfrm>
            <a:off x="10038080" y="6089366"/>
            <a:ext cx="1442720" cy="571154"/>
          </a:xfrm>
          <a:prstGeom prst="rect">
            <a:avLst/>
          </a:prstGeom>
        </p:spPr>
      </p:pic>
      <p:sp>
        <p:nvSpPr>
          <p:cNvPr id="7" name="TextBox 3">
            <a:extLst>
              <a:ext uri="{FF2B5EF4-FFF2-40B4-BE49-F238E27FC236}">
                <a16:creationId xmlns:a16="http://schemas.microsoft.com/office/drawing/2014/main" id="{575ED8A7-42EB-BDDC-92B9-520552B94437}"/>
              </a:ext>
            </a:extLst>
          </p:cNvPr>
          <p:cNvSpPr txBox="1">
            <a:spLocks noChangeArrowheads="1"/>
          </p:cNvSpPr>
          <p:nvPr/>
        </p:nvSpPr>
        <p:spPr bwMode="auto">
          <a:xfrm>
            <a:off x="417671" y="5587366"/>
            <a:ext cx="92027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just" eaLnBrk="1" hangingPunct="1"/>
            <a:r>
              <a:rPr lang="en-GB" altLang="en-US" dirty="0">
                <a:solidFill>
                  <a:srgbClr val="000000"/>
                </a:solidFill>
                <a:cs typeface="Times New Roman" panose="02020603050405020304" pitchFamily="18" charset="0"/>
              </a:rPr>
              <a:t>The transformative nature of the Mohalla courtyard, now a playground, serves as a means of social interaction for the Mohalla mothers. Source: Author</a:t>
            </a:r>
          </a:p>
        </p:txBody>
      </p:sp>
      <p:sp>
        <p:nvSpPr>
          <p:cNvPr id="2" name="Virsraksts 1">
            <a:extLst>
              <a:ext uri="{FF2B5EF4-FFF2-40B4-BE49-F238E27FC236}">
                <a16:creationId xmlns:a16="http://schemas.microsoft.com/office/drawing/2014/main" id="{1A093318-2195-F966-E41C-48C5175BD7E2}"/>
              </a:ext>
            </a:extLst>
          </p:cNvPr>
          <p:cNvSpPr txBox="1">
            <a:spLocks noGrp="1"/>
          </p:cNvSpPr>
          <p:nvPr>
            <p:ph type="title"/>
          </p:nvPr>
        </p:nvSpPr>
        <p:spPr>
          <a:xfrm>
            <a:off x="267539" y="74522"/>
            <a:ext cx="11399522" cy="1099998"/>
          </a:xfrm>
          <a:prstGeom prst="rect">
            <a:avLst/>
          </a:prstGeom>
        </p:spPr>
        <p:txBody>
          <a:bodyPr>
            <a:normAutofit/>
          </a:bodyPr>
          <a:lstStyle>
            <a:lvl1pPr>
              <a:defRPr b="1">
                <a:solidFill>
                  <a:srgbClr val="1B5089"/>
                </a:solidFill>
                <a:latin typeface="Arial"/>
                <a:ea typeface="Arial"/>
                <a:cs typeface="Arial"/>
                <a:sym typeface="Arial"/>
              </a:defRPr>
            </a:lvl1pPr>
          </a:lstStyle>
          <a:p>
            <a:r>
              <a:rPr lang="en-GB" sz="3600" dirty="0">
                <a:solidFill>
                  <a:srgbClr val="1D4289"/>
                </a:solidFill>
                <a:latin typeface="Aptos" panose="020B0004020202020204" pitchFamily="34" charset="0"/>
              </a:rPr>
              <a:t>MOHALLA COURTYARDS TRANSFORMED INTO CHILDREN PLAY AREAS</a:t>
            </a:r>
            <a:endParaRPr sz="3600" dirty="0">
              <a:solidFill>
                <a:srgbClr val="1D4289"/>
              </a:solidFill>
              <a:latin typeface="Aptos" panose="020B0004020202020204" pitchFamily="34" charset="0"/>
            </a:endParaRPr>
          </a:p>
        </p:txBody>
      </p:sp>
    </p:spTree>
    <p:extLst>
      <p:ext uri="{BB962C8B-B14F-4D97-AF65-F5344CB8AC3E}">
        <p14:creationId xmlns:p14="http://schemas.microsoft.com/office/powerpoint/2010/main" val="2031071757"/>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404</Words>
  <Application>Microsoft Office PowerPoint</Application>
  <PresentationFormat>Widescreen</PresentationFormat>
  <Paragraphs>27</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Aptos Bold</vt:lpstr>
      <vt:lpstr>Arial</vt:lpstr>
      <vt:lpstr>Calibri</vt:lpstr>
      <vt:lpstr>Calibri Light</vt:lpstr>
      <vt:lpstr>Helvetica</vt:lpstr>
      <vt:lpstr>Times New Roman</vt:lpstr>
      <vt:lpstr>Office Teması</vt:lpstr>
      <vt:lpstr>PowerPoint Presentation</vt:lpstr>
      <vt:lpstr>SITUATING THE MOHALLA</vt:lpstr>
      <vt:lpstr>THE HISTORY OF MOHALLAS AND THEIR RITE OF PASSAGE INTO ISLAMABAD</vt:lpstr>
      <vt:lpstr>PowerPoint Presentation</vt:lpstr>
      <vt:lpstr>ISLAMABAD AND EKISTICS: HOW DOES EKISTICS FACILITATE FEMINIST MOHALLA MAKING?</vt:lpstr>
      <vt:lpstr>SEAMSTRESSES AND RADICAL ROOFTOPS</vt:lpstr>
      <vt:lpstr>PowerPoint Presentation</vt:lpstr>
      <vt:lpstr>FEMINISED AERIAL OCCUPATION</vt:lpstr>
      <vt:lpstr>MOHALLA COURTYARDS TRANSFORMED INTO CHILDREN PLAY AREAS</vt:lpstr>
      <vt:lpstr>THE MODERN MOHALLA VIA A FEMINIST LENS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ilayda kılıç</dc:creator>
  <cp:lastModifiedBy>sidra khokhar</cp:lastModifiedBy>
  <cp:revision>29</cp:revision>
  <dcterms:created xsi:type="dcterms:W3CDTF">2025-03-20T10:04:54Z</dcterms:created>
  <dcterms:modified xsi:type="dcterms:W3CDTF">2025-06-02T06:49:31Z</dcterms:modified>
</cp:coreProperties>
</file>