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57" r:id="rId3"/>
    <p:sldId id="260" r:id="rId4"/>
    <p:sldId id="261" r:id="rId5"/>
    <p:sldId id="263" r:id="rId6"/>
    <p:sldId id="264" r:id="rId7"/>
    <p:sldId id="265" r:id="rId8"/>
    <p:sldId id="259" r:id="rId9"/>
    <p:sldId id="262" r:id="rId1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93B1"/>
    <a:srgbClr val="D20035"/>
    <a:srgbClr val="5B94B0"/>
    <a:srgbClr val="D10037"/>
    <a:srgbClr val="000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79407" autoAdjust="0"/>
  </p:normalViewPr>
  <p:slideViewPr>
    <p:cSldViewPr snapToGrid="0">
      <p:cViewPr varScale="1">
        <p:scale>
          <a:sx n="64" d="100"/>
          <a:sy n="64" d="100"/>
        </p:scale>
        <p:origin x="1083"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C95121-4467-4AF2-82BE-49D8B63A526D}" type="datetimeFigureOut">
              <a:rPr lang="en-GB" smtClean="0"/>
              <a:t>03/07/2025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84B05-EF83-4FB5-805C-71F0F861E917}" type="slidenum">
              <a:rPr lang="en-GB" smtClean="0"/>
              <a:t>‹#›</a:t>
            </a:fld>
            <a:endParaRPr lang="en-GB"/>
          </a:p>
        </p:txBody>
      </p:sp>
    </p:spTree>
    <p:extLst>
      <p:ext uri="{BB962C8B-B14F-4D97-AF65-F5344CB8AC3E}">
        <p14:creationId xmlns:p14="http://schemas.microsoft.com/office/powerpoint/2010/main" val="1929288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Valletta was conceived by the Knights of St. John in the 16th century as a "bulwark of Christendom". It was inaugurated as Malta's capital in 1571 and remains so today.</a:t>
            </a:r>
          </a:p>
          <a:p>
            <a:r>
              <a:rPr lang="en-GB" sz="1200" kern="1200" dirty="0">
                <a:solidFill>
                  <a:schemeClr val="tx1"/>
                </a:solidFill>
                <a:effectLst/>
                <a:latin typeface="+mn-lt"/>
                <a:ea typeface="+mn-ea"/>
                <a:cs typeface="+mn-cs"/>
              </a:rPr>
              <a:t>Our presentation will delve into how different "gazes"—local, touristic, and technical—shape our understanding and appreciation of Valletta's urban landscape.</a:t>
            </a:r>
          </a:p>
        </p:txBody>
      </p:sp>
      <p:sp>
        <p:nvSpPr>
          <p:cNvPr id="4" name="Slide Number Placeholder 3"/>
          <p:cNvSpPr>
            <a:spLocks noGrp="1"/>
          </p:cNvSpPr>
          <p:nvPr>
            <p:ph type="sldNum" sz="quarter" idx="5"/>
          </p:nvPr>
        </p:nvSpPr>
        <p:spPr/>
        <p:txBody>
          <a:bodyPr/>
          <a:lstStyle/>
          <a:p>
            <a:fld id="{3CF84B05-EF83-4FB5-805C-71F0F861E917}" type="slidenum">
              <a:rPr lang="en-GB" smtClean="0"/>
              <a:t>2</a:t>
            </a:fld>
            <a:endParaRPr lang="en-GB"/>
          </a:p>
        </p:txBody>
      </p:sp>
    </p:spTree>
    <p:extLst>
      <p:ext uri="{BB962C8B-B14F-4D97-AF65-F5344CB8AC3E}">
        <p14:creationId xmlns:p14="http://schemas.microsoft.com/office/powerpoint/2010/main" val="544347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The way we see is not merely a biological act; it's an "educated" and "informed" act, influenced by our expectations and values. This profoundly impacts how we understand space, especially in a historic city like Valletta.</a:t>
            </a:r>
          </a:p>
        </p:txBody>
      </p:sp>
      <p:sp>
        <p:nvSpPr>
          <p:cNvPr id="4" name="Slide Number Placeholder 3"/>
          <p:cNvSpPr>
            <a:spLocks noGrp="1"/>
          </p:cNvSpPr>
          <p:nvPr>
            <p:ph type="sldNum" sz="quarter" idx="5"/>
          </p:nvPr>
        </p:nvSpPr>
        <p:spPr/>
        <p:txBody>
          <a:bodyPr/>
          <a:lstStyle/>
          <a:p>
            <a:fld id="{3CF84B05-EF83-4FB5-805C-71F0F861E917}" type="slidenum">
              <a:rPr lang="en-GB" smtClean="0"/>
              <a:t>3</a:t>
            </a:fld>
            <a:endParaRPr lang="en-GB"/>
          </a:p>
        </p:txBody>
      </p:sp>
    </p:spTree>
    <p:extLst>
      <p:ext uri="{BB962C8B-B14F-4D97-AF65-F5344CB8AC3E}">
        <p14:creationId xmlns:p14="http://schemas.microsoft.com/office/powerpoint/2010/main" val="2027378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The Valletta community, though small and aging, is increasingly vocal about reclaiming public spaces, particularly for religious and cultural events, as a form of resistance against commercialization. </a:t>
            </a:r>
          </a:p>
          <a:p>
            <a:pPr lvl="0"/>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ptos" panose="020B0004020202020204" pitchFamily="34" charset="0"/>
              </a:rPr>
              <a:t>The gaze of Valletta’s community often focuses within the city walls, on churches, local shops, and informal meeting places that hold historical significance for them.  In contrast, the nation’s gaze often views Valletta from the outside, concerned with external impacts rather than internal dynamics.</a:t>
            </a:r>
          </a:p>
          <a:p>
            <a:pPr lvl="0"/>
            <a:endParaRPr lang="en-GB" dirty="0"/>
          </a:p>
        </p:txBody>
      </p:sp>
      <p:sp>
        <p:nvSpPr>
          <p:cNvPr id="4" name="Slide Number Placeholder 3"/>
          <p:cNvSpPr>
            <a:spLocks noGrp="1"/>
          </p:cNvSpPr>
          <p:nvPr>
            <p:ph type="sldNum" sz="quarter" idx="5"/>
          </p:nvPr>
        </p:nvSpPr>
        <p:spPr/>
        <p:txBody>
          <a:bodyPr/>
          <a:lstStyle/>
          <a:p>
            <a:fld id="{3CF84B05-EF83-4FB5-805C-71F0F861E917}" type="slidenum">
              <a:rPr lang="en-GB" smtClean="0"/>
              <a:t>4</a:t>
            </a:fld>
            <a:endParaRPr lang="en-GB"/>
          </a:p>
        </p:txBody>
      </p:sp>
    </p:spTree>
    <p:extLst>
      <p:ext uri="{BB962C8B-B14F-4D97-AF65-F5344CB8AC3E}">
        <p14:creationId xmlns:p14="http://schemas.microsoft.com/office/powerpoint/2010/main" val="1494241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B8119-9FF9-691A-5DBD-56E9C41918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DFCD59-E869-C65A-AF89-C49FCDC655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4A1AC3-27B0-91EC-0D1E-71B15E164AA3}"/>
              </a:ext>
            </a:extLst>
          </p:cNvPr>
          <p:cNvSpPr>
            <a:spLocks noGrp="1"/>
          </p:cNvSpPr>
          <p:nvPr>
            <p:ph type="body" idx="1"/>
          </p:nvPr>
        </p:nvSpPr>
        <p:spPr/>
        <p:txBody>
          <a:bodyPr/>
          <a:lstStyle/>
          <a:p>
            <a:pPr lvl="0"/>
            <a:r>
              <a:rPr lang="en-GB" sz="1200" kern="1200" dirty="0">
                <a:solidFill>
                  <a:schemeClr val="tx1"/>
                </a:solidFill>
                <a:effectLst/>
                <a:latin typeface="+mn-lt"/>
                <a:ea typeface="+mn-ea"/>
                <a:cs typeface="+mn-cs"/>
              </a:rPr>
              <a:t>The Views and Vistas Analysis for Valletta, submitted to the World Heritage Committee, involved a meticulous process to understand and protect the city's visual integrity.</a:t>
            </a:r>
          </a:p>
          <a:p>
            <a:pPr lvl="0"/>
            <a:r>
              <a:rPr lang="en-GB" sz="1200" kern="1200" dirty="0">
                <a:solidFill>
                  <a:schemeClr val="tx1"/>
                </a:solidFill>
                <a:effectLst/>
                <a:latin typeface="+mn-lt"/>
                <a:ea typeface="+mn-ea"/>
                <a:cs typeface="+mn-cs"/>
              </a:rPr>
              <a:t>We consulted UNESCO's Operational Guidelines for the World Heritage Convention and the Recommendation on the Historic Urban Landscape, which encourages a holistic view of the urban area beyond just the historic centre.  Best practices from other Mediterranean World Heritage Cities guided our methodology. </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 photographic analysis established a visual baseline, categorizing viewing experiences as Panorama, Contained Prospect, and Linear View, based on "Viewing Places" like High Points, Open Spaces, and Axial Routes.  A crucial outcome was the proposal for a </a:t>
            </a:r>
            <a:r>
              <a:rPr lang="en-GB" sz="1200" b="1" kern="1200" dirty="0">
                <a:solidFill>
                  <a:schemeClr val="tx1"/>
                </a:solidFill>
                <a:effectLst/>
                <a:latin typeface="+mn-lt"/>
                <a:ea typeface="+mn-ea"/>
                <a:cs typeface="+mn-cs"/>
              </a:rPr>
              <a:t>buffer zone</a:t>
            </a:r>
            <a:r>
              <a:rPr lang="en-GB" sz="1200" kern="1200" dirty="0">
                <a:solidFill>
                  <a:schemeClr val="tx1"/>
                </a:solidFill>
                <a:effectLst/>
                <a:latin typeface="+mn-lt"/>
                <a:ea typeface="+mn-ea"/>
                <a:cs typeface="+mn-cs"/>
              </a:rPr>
              <a:t> around Valletta, which provides additional protection given Malta's dense urban context and development pressures.</a:t>
            </a:r>
          </a:p>
          <a:p>
            <a:pPr lvl="0"/>
            <a:endParaRPr lang="en-GB" dirty="0"/>
          </a:p>
        </p:txBody>
      </p:sp>
      <p:sp>
        <p:nvSpPr>
          <p:cNvPr id="4" name="Slide Number Placeholder 3">
            <a:extLst>
              <a:ext uri="{FF2B5EF4-FFF2-40B4-BE49-F238E27FC236}">
                <a16:creationId xmlns:a16="http://schemas.microsoft.com/office/drawing/2014/main" id="{D70BEBF1-5B1E-2E56-9D22-0E41A1E0004A}"/>
              </a:ext>
            </a:extLst>
          </p:cNvPr>
          <p:cNvSpPr>
            <a:spLocks noGrp="1"/>
          </p:cNvSpPr>
          <p:nvPr>
            <p:ph type="sldNum" sz="quarter" idx="5"/>
          </p:nvPr>
        </p:nvSpPr>
        <p:spPr/>
        <p:txBody>
          <a:bodyPr/>
          <a:lstStyle/>
          <a:p>
            <a:fld id="{3CF84B05-EF83-4FB5-805C-71F0F861E917}" type="slidenum">
              <a:rPr lang="en-GB" smtClean="0"/>
              <a:t>5</a:t>
            </a:fld>
            <a:endParaRPr lang="en-GB"/>
          </a:p>
        </p:txBody>
      </p:sp>
    </p:spTree>
    <p:extLst>
      <p:ext uri="{BB962C8B-B14F-4D97-AF65-F5344CB8AC3E}">
        <p14:creationId xmlns:p14="http://schemas.microsoft.com/office/powerpoint/2010/main" val="4262111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04FEB-7D20-F6BF-3D4A-A0E071A48A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1CAD47-C1C4-2029-BF6F-81204F1F25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BB8302-2F63-3545-A31D-EF167C61F2C7}"/>
              </a:ext>
            </a:extLst>
          </p:cNvPr>
          <p:cNvSpPr>
            <a:spLocks noGrp="1"/>
          </p:cNvSpPr>
          <p:nvPr>
            <p:ph type="body" idx="1"/>
          </p:nvPr>
        </p:nvSpPr>
        <p:spPr/>
        <p:txBody>
          <a:bodyPr/>
          <a:lstStyle/>
          <a:p>
            <a:pPr lvl="0"/>
            <a:r>
              <a:rPr lang="en-GB" sz="1200" kern="1200" dirty="0">
                <a:solidFill>
                  <a:schemeClr val="tx1"/>
                </a:solidFill>
                <a:effectLst/>
                <a:latin typeface="+mn-lt"/>
                <a:ea typeface="+mn-ea"/>
                <a:cs typeface="+mn-cs"/>
              </a:rPr>
              <a:t>Despite strong existing policies, their application is often challenged by development pressure and vested interests.  The tension between the "idealized" city and the "lived" city is evident in the debate surrounding modern high-rise developments in Sliema and </a:t>
            </a:r>
            <a:r>
              <a:rPr lang="en-GB" sz="1200" kern="1200" dirty="0" err="1">
                <a:solidFill>
                  <a:schemeClr val="tx1"/>
                </a:solidFill>
                <a:effectLst/>
                <a:latin typeface="+mn-lt"/>
                <a:ea typeface="+mn-ea"/>
                <a:cs typeface="+mn-cs"/>
              </a:rPr>
              <a:t>Gżira</a:t>
            </a:r>
            <a:r>
              <a:rPr lang="en-GB" sz="1200" kern="1200" dirty="0">
                <a:solidFill>
                  <a:schemeClr val="tx1"/>
                </a:solidFill>
                <a:effectLst/>
                <a:latin typeface="+mn-lt"/>
                <a:ea typeface="+mn-ea"/>
                <a:cs typeface="+mn-cs"/>
              </a:rPr>
              <a:t>. While some see them as symbols of economic success, others view them as a loss of national identity. </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However, some argue these differences can represent "two different facades of modern Malta," rooted in history yet moving forward.</a:t>
            </a:r>
          </a:p>
          <a:p>
            <a:pPr lvl="0"/>
            <a:endParaRPr lang="en-GB" dirty="0"/>
          </a:p>
        </p:txBody>
      </p:sp>
      <p:sp>
        <p:nvSpPr>
          <p:cNvPr id="4" name="Slide Number Placeholder 3">
            <a:extLst>
              <a:ext uri="{FF2B5EF4-FFF2-40B4-BE49-F238E27FC236}">
                <a16:creationId xmlns:a16="http://schemas.microsoft.com/office/drawing/2014/main" id="{49FC0D90-6902-C808-16BF-7BBAD48AFAB4}"/>
              </a:ext>
            </a:extLst>
          </p:cNvPr>
          <p:cNvSpPr>
            <a:spLocks noGrp="1"/>
          </p:cNvSpPr>
          <p:nvPr>
            <p:ph type="sldNum" sz="quarter" idx="5"/>
          </p:nvPr>
        </p:nvSpPr>
        <p:spPr/>
        <p:txBody>
          <a:bodyPr/>
          <a:lstStyle/>
          <a:p>
            <a:fld id="{3CF84B05-EF83-4FB5-805C-71F0F861E917}" type="slidenum">
              <a:rPr lang="en-GB" smtClean="0"/>
              <a:t>6</a:t>
            </a:fld>
            <a:endParaRPr lang="en-GB"/>
          </a:p>
        </p:txBody>
      </p:sp>
    </p:spTree>
    <p:extLst>
      <p:ext uri="{BB962C8B-B14F-4D97-AF65-F5344CB8AC3E}">
        <p14:creationId xmlns:p14="http://schemas.microsoft.com/office/powerpoint/2010/main" val="1653604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6B11D-AF66-68D2-7AE9-514125D15C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757C5E-FF30-1332-6969-ED1CA5028B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5D4CEE-C0B8-485A-4A32-33AD4C26D04A}"/>
              </a:ext>
            </a:extLst>
          </p:cNvPr>
          <p:cNvSpPr>
            <a:spLocks noGrp="1"/>
          </p:cNvSpPr>
          <p:nvPr>
            <p:ph type="body" idx="1"/>
          </p:nvPr>
        </p:nvSpPr>
        <p:spPr/>
        <p:txBody>
          <a:bodyPr/>
          <a:lstStyle/>
          <a:p>
            <a:pPr lvl="0"/>
            <a:r>
              <a:rPr lang="en-GB" sz="1200" kern="1200" dirty="0">
                <a:solidFill>
                  <a:schemeClr val="tx1"/>
                </a:solidFill>
                <a:effectLst/>
                <a:latin typeface="+mn-lt"/>
                <a:ea typeface="+mn-ea"/>
                <a:cs typeface="+mn-cs"/>
              </a:rPr>
              <a:t>The Views and Vistas Analysis is a vital part of Valletta's Management Plan, acknowledging the city's dynamic nature and susceptibility to change.  </a:t>
            </a:r>
          </a:p>
        </p:txBody>
      </p:sp>
      <p:sp>
        <p:nvSpPr>
          <p:cNvPr id="4" name="Slide Number Placeholder 3">
            <a:extLst>
              <a:ext uri="{FF2B5EF4-FFF2-40B4-BE49-F238E27FC236}">
                <a16:creationId xmlns:a16="http://schemas.microsoft.com/office/drawing/2014/main" id="{F78295A5-37E0-6CA5-89FD-D8C957B8F70F}"/>
              </a:ext>
            </a:extLst>
          </p:cNvPr>
          <p:cNvSpPr>
            <a:spLocks noGrp="1"/>
          </p:cNvSpPr>
          <p:nvPr>
            <p:ph type="sldNum" sz="quarter" idx="5"/>
          </p:nvPr>
        </p:nvSpPr>
        <p:spPr/>
        <p:txBody>
          <a:bodyPr/>
          <a:lstStyle/>
          <a:p>
            <a:fld id="{3CF84B05-EF83-4FB5-805C-71F0F861E917}" type="slidenum">
              <a:rPr lang="en-GB" smtClean="0"/>
              <a:t>7</a:t>
            </a:fld>
            <a:endParaRPr lang="en-GB"/>
          </a:p>
        </p:txBody>
      </p:sp>
    </p:spTree>
    <p:extLst>
      <p:ext uri="{BB962C8B-B14F-4D97-AF65-F5344CB8AC3E}">
        <p14:creationId xmlns:p14="http://schemas.microsoft.com/office/powerpoint/2010/main" val="1894053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B8FF0DF-5E93-BB8C-E348-4D8C9BDE2385}"/>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96A9413-0E7A-1932-5471-409A354791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BC0A9716-1DD6-74FB-9BA9-1EE0A5824D8A}"/>
              </a:ext>
            </a:extLst>
          </p:cNvPr>
          <p:cNvSpPr>
            <a:spLocks noGrp="1"/>
          </p:cNvSpPr>
          <p:nvPr>
            <p:ph type="dt" sz="half" idx="10"/>
          </p:nvPr>
        </p:nvSpPr>
        <p:spPr/>
        <p:txBody>
          <a:bodyPr/>
          <a:lstStyle/>
          <a:p>
            <a:fld id="{516F426E-D1B3-C04F-87FE-14721FD9FC5B}" type="datetimeFigureOut">
              <a:rPr lang="tr-TR" smtClean="0"/>
              <a:t>3.07.2025</a:t>
            </a:fld>
            <a:endParaRPr lang="tr-TR"/>
          </a:p>
        </p:txBody>
      </p:sp>
      <p:sp>
        <p:nvSpPr>
          <p:cNvPr id="5" name="Alt Bilgi Yer Tutucusu 4">
            <a:extLst>
              <a:ext uri="{FF2B5EF4-FFF2-40B4-BE49-F238E27FC236}">
                <a16:creationId xmlns:a16="http://schemas.microsoft.com/office/drawing/2014/main" id="{C89C73D7-8BB4-8212-EFBD-FA7F96CE167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2E7757A-2C7D-51EC-2A79-28F9604173A7}"/>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1737992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61F94C2-A534-7B25-36D8-C0D0011FE476}"/>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76FBF3D1-2D17-032E-40C0-4B2B3B4573CA}"/>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A7889DB-6ABE-016F-7701-BC9629A3BC48}"/>
              </a:ext>
            </a:extLst>
          </p:cNvPr>
          <p:cNvSpPr>
            <a:spLocks noGrp="1"/>
          </p:cNvSpPr>
          <p:nvPr>
            <p:ph type="dt" sz="half" idx="10"/>
          </p:nvPr>
        </p:nvSpPr>
        <p:spPr/>
        <p:txBody>
          <a:bodyPr/>
          <a:lstStyle/>
          <a:p>
            <a:fld id="{516F426E-D1B3-C04F-87FE-14721FD9FC5B}" type="datetimeFigureOut">
              <a:rPr lang="tr-TR" smtClean="0"/>
              <a:t>3.07.2025</a:t>
            </a:fld>
            <a:endParaRPr lang="tr-TR"/>
          </a:p>
        </p:txBody>
      </p:sp>
      <p:sp>
        <p:nvSpPr>
          <p:cNvPr id="5" name="Alt Bilgi Yer Tutucusu 4">
            <a:extLst>
              <a:ext uri="{FF2B5EF4-FFF2-40B4-BE49-F238E27FC236}">
                <a16:creationId xmlns:a16="http://schemas.microsoft.com/office/drawing/2014/main" id="{B6A22F28-29FB-DFD2-82CA-5E2061FDC76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7B86B8B-F121-9771-9427-BE8CB1AFFCCC}"/>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2910568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5834170E-9B2F-ED61-C45A-6C6BC33D9537}"/>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B59B0246-8D4D-B7AD-9831-FD9F865FB10F}"/>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074ECFE-CB82-CB56-F15E-D9D317372114}"/>
              </a:ext>
            </a:extLst>
          </p:cNvPr>
          <p:cNvSpPr>
            <a:spLocks noGrp="1"/>
          </p:cNvSpPr>
          <p:nvPr>
            <p:ph type="dt" sz="half" idx="10"/>
          </p:nvPr>
        </p:nvSpPr>
        <p:spPr/>
        <p:txBody>
          <a:bodyPr/>
          <a:lstStyle/>
          <a:p>
            <a:fld id="{516F426E-D1B3-C04F-87FE-14721FD9FC5B}" type="datetimeFigureOut">
              <a:rPr lang="tr-TR" smtClean="0"/>
              <a:t>3.07.2025</a:t>
            </a:fld>
            <a:endParaRPr lang="tr-TR"/>
          </a:p>
        </p:txBody>
      </p:sp>
      <p:sp>
        <p:nvSpPr>
          <p:cNvPr id="5" name="Alt Bilgi Yer Tutucusu 4">
            <a:extLst>
              <a:ext uri="{FF2B5EF4-FFF2-40B4-BE49-F238E27FC236}">
                <a16:creationId xmlns:a16="http://schemas.microsoft.com/office/drawing/2014/main" id="{A479F35A-7D33-8CB5-7050-793731F3133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28290AB-FD5C-6AE6-68AA-0E55B05E4716}"/>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3813219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3FE3E52-6E8E-5031-D054-5A7F27DE442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0333F817-489A-5617-15E3-4A20DF3EE26F}"/>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0B8ADF2-3F7D-103F-30D0-46E770033967}"/>
              </a:ext>
            </a:extLst>
          </p:cNvPr>
          <p:cNvSpPr>
            <a:spLocks noGrp="1"/>
          </p:cNvSpPr>
          <p:nvPr>
            <p:ph type="dt" sz="half" idx="10"/>
          </p:nvPr>
        </p:nvSpPr>
        <p:spPr/>
        <p:txBody>
          <a:bodyPr/>
          <a:lstStyle/>
          <a:p>
            <a:fld id="{516F426E-D1B3-C04F-87FE-14721FD9FC5B}" type="datetimeFigureOut">
              <a:rPr lang="tr-TR" smtClean="0"/>
              <a:t>3.07.2025</a:t>
            </a:fld>
            <a:endParaRPr lang="tr-TR"/>
          </a:p>
        </p:txBody>
      </p:sp>
      <p:sp>
        <p:nvSpPr>
          <p:cNvPr id="5" name="Alt Bilgi Yer Tutucusu 4">
            <a:extLst>
              <a:ext uri="{FF2B5EF4-FFF2-40B4-BE49-F238E27FC236}">
                <a16:creationId xmlns:a16="http://schemas.microsoft.com/office/drawing/2014/main" id="{F6D51B84-756D-70FF-DC7E-5B40AD0EC02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C3E88BB-518B-241F-6F50-05123748FC7A}"/>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2164951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D4ACADF-17C7-4060-D1F4-8D7D6FCD08A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0B3EE07D-6C53-2D01-9836-E86C1061CC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94809BD3-B79A-3C47-4D87-73C4A433FF02}"/>
              </a:ext>
            </a:extLst>
          </p:cNvPr>
          <p:cNvSpPr>
            <a:spLocks noGrp="1"/>
          </p:cNvSpPr>
          <p:nvPr>
            <p:ph type="dt" sz="half" idx="10"/>
          </p:nvPr>
        </p:nvSpPr>
        <p:spPr/>
        <p:txBody>
          <a:bodyPr/>
          <a:lstStyle/>
          <a:p>
            <a:fld id="{516F426E-D1B3-C04F-87FE-14721FD9FC5B}" type="datetimeFigureOut">
              <a:rPr lang="tr-TR" smtClean="0"/>
              <a:t>3.07.2025</a:t>
            </a:fld>
            <a:endParaRPr lang="tr-TR"/>
          </a:p>
        </p:txBody>
      </p:sp>
      <p:sp>
        <p:nvSpPr>
          <p:cNvPr id="5" name="Alt Bilgi Yer Tutucusu 4">
            <a:extLst>
              <a:ext uri="{FF2B5EF4-FFF2-40B4-BE49-F238E27FC236}">
                <a16:creationId xmlns:a16="http://schemas.microsoft.com/office/drawing/2014/main" id="{723FC46B-1155-2FDD-2A35-BF544C5CEDC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378D608-D052-9862-B819-F7ED2E339602}"/>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2152034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F262869-BEC7-3488-2E5F-B94EAE17E50F}"/>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A3015720-F5DB-86CA-5558-68462D74DE5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C318C611-3745-F33F-DB5B-BF3EA89F764F}"/>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F1362306-F119-370F-430A-2E9BC4EDC290}"/>
              </a:ext>
            </a:extLst>
          </p:cNvPr>
          <p:cNvSpPr>
            <a:spLocks noGrp="1"/>
          </p:cNvSpPr>
          <p:nvPr>
            <p:ph type="dt" sz="half" idx="10"/>
          </p:nvPr>
        </p:nvSpPr>
        <p:spPr/>
        <p:txBody>
          <a:bodyPr/>
          <a:lstStyle/>
          <a:p>
            <a:fld id="{516F426E-D1B3-C04F-87FE-14721FD9FC5B}" type="datetimeFigureOut">
              <a:rPr lang="tr-TR" smtClean="0"/>
              <a:t>3.07.2025</a:t>
            </a:fld>
            <a:endParaRPr lang="tr-TR"/>
          </a:p>
        </p:txBody>
      </p:sp>
      <p:sp>
        <p:nvSpPr>
          <p:cNvPr id="6" name="Alt Bilgi Yer Tutucusu 5">
            <a:extLst>
              <a:ext uri="{FF2B5EF4-FFF2-40B4-BE49-F238E27FC236}">
                <a16:creationId xmlns:a16="http://schemas.microsoft.com/office/drawing/2014/main" id="{FC49CF5F-4961-0FCF-3AFD-288F166BDEA9}"/>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423F2D2-A769-3B17-6F0E-F32EBA3F2C86}"/>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1591365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7578315-6A90-8D2F-3D50-4FA9B765C422}"/>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67092896-C281-ECA0-3243-92B64343A5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0EF68800-AFAC-39F3-908E-0E8B91CA5442}"/>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31018581-4AAA-CD97-DFF1-83A8BB4DED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5FD24D0C-C852-5A69-258A-7B2A749B5BC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473E908-2EF0-FEBD-E77F-35BA143CB3A4}"/>
              </a:ext>
            </a:extLst>
          </p:cNvPr>
          <p:cNvSpPr>
            <a:spLocks noGrp="1"/>
          </p:cNvSpPr>
          <p:nvPr>
            <p:ph type="dt" sz="half" idx="10"/>
          </p:nvPr>
        </p:nvSpPr>
        <p:spPr/>
        <p:txBody>
          <a:bodyPr/>
          <a:lstStyle/>
          <a:p>
            <a:fld id="{516F426E-D1B3-C04F-87FE-14721FD9FC5B}" type="datetimeFigureOut">
              <a:rPr lang="tr-TR" smtClean="0"/>
              <a:t>3.07.2025</a:t>
            </a:fld>
            <a:endParaRPr lang="tr-TR"/>
          </a:p>
        </p:txBody>
      </p:sp>
      <p:sp>
        <p:nvSpPr>
          <p:cNvPr id="8" name="Alt Bilgi Yer Tutucusu 7">
            <a:extLst>
              <a:ext uri="{FF2B5EF4-FFF2-40B4-BE49-F238E27FC236}">
                <a16:creationId xmlns:a16="http://schemas.microsoft.com/office/drawing/2014/main" id="{308EAF8A-F7B0-2BDD-4F89-660E8B0AA1AF}"/>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0D2E32E3-8894-715E-FFDA-63EF2DC53EA8}"/>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3032179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B1EC121-931A-9A67-BE9C-0B26FE6C6B55}"/>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A0E8124C-C5F5-A4E0-E2AA-F0EF135BF865}"/>
              </a:ext>
            </a:extLst>
          </p:cNvPr>
          <p:cNvSpPr>
            <a:spLocks noGrp="1"/>
          </p:cNvSpPr>
          <p:nvPr>
            <p:ph type="dt" sz="half" idx="10"/>
          </p:nvPr>
        </p:nvSpPr>
        <p:spPr/>
        <p:txBody>
          <a:bodyPr/>
          <a:lstStyle/>
          <a:p>
            <a:fld id="{516F426E-D1B3-C04F-87FE-14721FD9FC5B}" type="datetimeFigureOut">
              <a:rPr lang="tr-TR" smtClean="0"/>
              <a:t>3.07.2025</a:t>
            </a:fld>
            <a:endParaRPr lang="tr-TR"/>
          </a:p>
        </p:txBody>
      </p:sp>
      <p:sp>
        <p:nvSpPr>
          <p:cNvPr id="4" name="Alt Bilgi Yer Tutucusu 3">
            <a:extLst>
              <a:ext uri="{FF2B5EF4-FFF2-40B4-BE49-F238E27FC236}">
                <a16:creationId xmlns:a16="http://schemas.microsoft.com/office/drawing/2014/main" id="{A41230DD-8A6B-908D-B33E-929B0D104C7B}"/>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7BA67776-0C20-150A-B5C4-576FBB90BB6F}"/>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599999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F24CA195-A5A0-56D5-F39D-EDD8CF9BDF05}"/>
              </a:ext>
            </a:extLst>
          </p:cNvPr>
          <p:cNvSpPr>
            <a:spLocks noGrp="1"/>
          </p:cNvSpPr>
          <p:nvPr>
            <p:ph type="dt" sz="half" idx="10"/>
          </p:nvPr>
        </p:nvSpPr>
        <p:spPr/>
        <p:txBody>
          <a:bodyPr/>
          <a:lstStyle/>
          <a:p>
            <a:fld id="{516F426E-D1B3-C04F-87FE-14721FD9FC5B}" type="datetimeFigureOut">
              <a:rPr lang="tr-TR" smtClean="0"/>
              <a:t>3.07.2025</a:t>
            </a:fld>
            <a:endParaRPr lang="tr-TR"/>
          </a:p>
        </p:txBody>
      </p:sp>
      <p:sp>
        <p:nvSpPr>
          <p:cNvPr id="3" name="Alt Bilgi Yer Tutucusu 2">
            <a:extLst>
              <a:ext uri="{FF2B5EF4-FFF2-40B4-BE49-F238E27FC236}">
                <a16:creationId xmlns:a16="http://schemas.microsoft.com/office/drawing/2014/main" id="{109812B9-DDD3-39C7-475B-6A23F599924F}"/>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FE434057-B610-4D9B-35F3-7EB32D621C9A}"/>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1992908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85C950D-3CBE-BA9D-02A5-367346ED658B}"/>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69947FC5-3BC7-2B39-EDC6-52653B2989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87A30D39-BF4C-4FB3-AD47-0B6476209C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0B5886F0-BE2E-7196-64F3-A7E7297EB13D}"/>
              </a:ext>
            </a:extLst>
          </p:cNvPr>
          <p:cNvSpPr>
            <a:spLocks noGrp="1"/>
          </p:cNvSpPr>
          <p:nvPr>
            <p:ph type="dt" sz="half" idx="10"/>
          </p:nvPr>
        </p:nvSpPr>
        <p:spPr/>
        <p:txBody>
          <a:bodyPr/>
          <a:lstStyle/>
          <a:p>
            <a:fld id="{516F426E-D1B3-C04F-87FE-14721FD9FC5B}" type="datetimeFigureOut">
              <a:rPr lang="tr-TR" smtClean="0"/>
              <a:t>3.07.2025</a:t>
            </a:fld>
            <a:endParaRPr lang="tr-TR"/>
          </a:p>
        </p:txBody>
      </p:sp>
      <p:sp>
        <p:nvSpPr>
          <p:cNvPr id="6" name="Alt Bilgi Yer Tutucusu 5">
            <a:extLst>
              <a:ext uri="{FF2B5EF4-FFF2-40B4-BE49-F238E27FC236}">
                <a16:creationId xmlns:a16="http://schemas.microsoft.com/office/drawing/2014/main" id="{072EFA49-EF60-0784-1632-64FE577F2A33}"/>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3095F1F-8B4E-9169-4EE6-44F2B6FBEE0B}"/>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347333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175FF5A-2137-E980-EA23-1FEC0DEEE91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7CD87FAE-55FF-507F-CE75-245D725BDB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A996E62E-DDCA-0CCC-4832-592F260A13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7C16B328-42FE-1B1D-EC13-13E2D9E909A8}"/>
              </a:ext>
            </a:extLst>
          </p:cNvPr>
          <p:cNvSpPr>
            <a:spLocks noGrp="1"/>
          </p:cNvSpPr>
          <p:nvPr>
            <p:ph type="dt" sz="half" idx="10"/>
          </p:nvPr>
        </p:nvSpPr>
        <p:spPr/>
        <p:txBody>
          <a:bodyPr/>
          <a:lstStyle/>
          <a:p>
            <a:fld id="{516F426E-D1B3-C04F-87FE-14721FD9FC5B}" type="datetimeFigureOut">
              <a:rPr lang="tr-TR" smtClean="0"/>
              <a:t>3.07.2025</a:t>
            </a:fld>
            <a:endParaRPr lang="tr-TR"/>
          </a:p>
        </p:txBody>
      </p:sp>
      <p:sp>
        <p:nvSpPr>
          <p:cNvPr id="6" name="Alt Bilgi Yer Tutucusu 5">
            <a:extLst>
              <a:ext uri="{FF2B5EF4-FFF2-40B4-BE49-F238E27FC236}">
                <a16:creationId xmlns:a16="http://schemas.microsoft.com/office/drawing/2014/main" id="{677D983B-C6D2-1560-3174-AB3D5D13E868}"/>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287A03B-B008-C99A-0176-86A9C01FC8F5}"/>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291253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135936E4-61ED-F914-35C5-276C137ABA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332DDC67-0CEC-94F5-82A1-3D6461AF94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5B3D7DD-C749-8F6A-24C8-82581AFA8D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6F426E-D1B3-C04F-87FE-14721FD9FC5B}" type="datetimeFigureOut">
              <a:rPr lang="tr-TR" smtClean="0"/>
              <a:t>3.07.2025</a:t>
            </a:fld>
            <a:endParaRPr lang="tr-TR"/>
          </a:p>
        </p:txBody>
      </p:sp>
      <p:sp>
        <p:nvSpPr>
          <p:cNvPr id="5" name="Alt Bilgi Yer Tutucusu 4">
            <a:extLst>
              <a:ext uri="{FF2B5EF4-FFF2-40B4-BE49-F238E27FC236}">
                <a16:creationId xmlns:a16="http://schemas.microsoft.com/office/drawing/2014/main" id="{DFA3E388-E655-9B56-F814-5390B6D575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A7EACFFE-C203-113C-9C1B-CBC6F1DC57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C2876A-0405-DE4E-8F57-B35FA1FF5C8B}" type="slidenum">
              <a:rPr lang="tr-TR" smtClean="0"/>
              <a:t>‹#›</a:t>
            </a:fld>
            <a:endParaRPr lang="tr-TR"/>
          </a:p>
        </p:txBody>
      </p:sp>
    </p:spTree>
    <p:extLst>
      <p:ext uri="{BB962C8B-B14F-4D97-AF65-F5344CB8AC3E}">
        <p14:creationId xmlns:p14="http://schemas.microsoft.com/office/powerpoint/2010/main" val="586702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EC496F7C-EDD8-EA1E-AE81-60336DC5244C}"/>
              </a:ext>
            </a:extLst>
          </p:cNvPr>
          <p:cNvPicPr>
            <a:picLocks noChangeAspect="1"/>
          </p:cNvPicPr>
          <p:nvPr/>
        </p:nvPicPr>
        <p:blipFill>
          <a:blip r:embed="rId2"/>
          <a:stretch>
            <a:fillRect/>
          </a:stretch>
        </p:blipFill>
        <p:spPr>
          <a:xfrm>
            <a:off x="203200" y="304800"/>
            <a:ext cx="4043680" cy="1600840"/>
          </a:xfrm>
          <a:prstGeom prst="rect">
            <a:avLst/>
          </a:prstGeom>
        </p:spPr>
      </p:pic>
      <p:sp>
        <p:nvSpPr>
          <p:cNvPr id="11" name="Apakšvirsraksts 2">
            <a:extLst>
              <a:ext uri="{FF2B5EF4-FFF2-40B4-BE49-F238E27FC236}">
                <a16:creationId xmlns:a16="http://schemas.microsoft.com/office/drawing/2014/main" id="{3635D51F-1FE4-46AF-3F37-7BEEE6454CBB}"/>
              </a:ext>
            </a:extLst>
          </p:cNvPr>
          <p:cNvSpPr txBox="1">
            <a:spLocks noGrp="1"/>
          </p:cNvSpPr>
          <p:nvPr>
            <p:ph type="subTitle" sz="quarter" idx="1"/>
          </p:nvPr>
        </p:nvSpPr>
        <p:spPr>
          <a:xfrm>
            <a:off x="492612" y="2425723"/>
            <a:ext cx="11024197" cy="3611496"/>
          </a:xfrm>
          <a:prstGeom prst="rect">
            <a:avLst/>
          </a:prstGeom>
        </p:spPr>
        <p:txBody>
          <a:bodyPr>
            <a:normAutofit fontScale="55000" lnSpcReduction="20000"/>
          </a:bodyPr>
          <a:lstStyle>
            <a:lvl1pPr algn="l">
              <a:defRPr sz="2800">
                <a:solidFill>
                  <a:srgbClr val="FFFFFF"/>
                </a:solidFill>
                <a:latin typeface="Arial"/>
                <a:ea typeface="Arial"/>
                <a:cs typeface="Arial"/>
                <a:sym typeface="Arial"/>
              </a:defRPr>
            </a:lvl1pPr>
          </a:lstStyle>
          <a:p>
            <a:r>
              <a:rPr lang="en-GB" b="1" dirty="0">
                <a:solidFill>
                  <a:schemeClr val="tx1"/>
                </a:solidFill>
              </a:rPr>
              <a:t>Dr Wendy Jo Mifsud</a:t>
            </a:r>
          </a:p>
          <a:p>
            <a:r>
              <a:rPr lang="en-GB" dirty="0">
                <a:solidFill>
                  <a:srgbClr val="5C93B1"/>
                </a:solidFill>
              </a:rPr>
              <a:t>University of Malta</a:t>
            </a:r>
          </a:p>
          <a:p>
            <a:r>
              <a:rPr lang="en-GB" dirty="0">
                <a:solidFill>
                  <a:srgbClr val="5C93B1"/>
                </a:solidFill>
              </a:rPr>
              <a:t>wendy-jo.mifsud@um.edu.mt</a:t>
            </a:r>
          </a:p>
          <a:p>
            <a:r>
              <a:rPr lang="en-GB" dirty="0">
                <a:solidFill>
                  <a:srgbClr val="5C93B1"/>
                </a:solidFill>
              </a:rPr>
              <a:t> </a:t>
            </a:r>
          </a:p>
          <a:p>
            <a:r>
              <a:rPr lang="en-GB" b="1" dirty="0">
                <a:solidFill>
                  <a:schemeClr val="tx1"/>
                </a:solidFill>
              </a:rPr>
              <a:t>Mr Alexander Farrugia</a:t>
            </a:r>
          </a:p>
          <a:p>
            <a:r>
              <a:rPr lang="en-GB" dirty="0">
                <a:solidFill>
                  <a:srgbClr val="5C93B1"/>
                </a:solidFill>
              </a:rPr>
              <a:t>University of Malta</a:t>
            </a:r>
          </a:p>
          <a:p>
            <a:r>
              <a:rPr lang="en-GB" dirty="0">
                <a:solidFill>
                  <a:srgbClr val="5C93B1"/>
                </a:solidFill>
              </a:rPr>
              <a:t>alexander.farrugia@um.edu.mt</a:t>
            </a:r>
          </a:p>
          <a:p>
            <a:r>
              <a:rPr lang="en-GB" b="1" dirty="0">
                <a:solidFill>
                  <a:srgbClr val="5C93B1"/>
                </a:solidFill>
              </a:rPr>
              <a:t> </a:t>
            </a:r>
          </a:p>
          <a:p>
            <a:r>
              <a:rPr lang="en-GB" b="1" dirty="0">
                <a:solidFill>
                  <a:srgbClr val="5C93B1"/>
                </a:solidFill>
              </a:rPr>
              <a:t> </a:t>
            </a:r>
          </a:p>
          <a:p>
            <a:r>
              <a:rPr lang="en-GB" sz="4400" b="1" dirty="0">
                <a:solidFill>
                  <a:srgbClr val="D10037"/>
                </a:solidFill>
              </a:rPr>
              <a:t>Lived Heritage through the Changing Gaze </a:t>
            </a:r>
          </a:p>
          <a:p>
            <a:r>
              <a:rPr lang="en-GB" sz="3600" b="1" dirty="0">
                <a:solidFill>
                  <a:srgbClr val="D10037"/>
                </a:solidFill>
              </a:rPr>
              <a:t>A Views and Vistas Analysis for Valletta</a:t>
            </a:r>
          </a:p>
          <a:p>
            <a:r>
              <a:rPr lang="en-GB" b="1" dirty="0">
                <a:solidFill>
                  <a:srgbClr val="5C93B1"/>
                </a:solidFill>
              </a:rPr>
              <a:t> </a:t>
            </a:r>
            <a:endParaRPr lang="en-GB" dirty="0">
              <a:solidFill>
                <a:srgbClr val="5C93B1"/>
              </a:solidFill>
            </a:endParaRPr>
          </a:p>
        </p:txBody>
      </p:sp>
      <p:sp>
        <p:nvSpPr>
          <p:cNvPr id="7" name="Dikdörtgen 6">
            <a:extLst>
              <a:ext uri="{FF2B5EF4-FFF2-40B4-BE49-F238E27FC236}">
                <a16:creationId xmlns:a16="http://schemas.microsoft.com/office/drawing/2014/main" id="{8678251B-3227-E337-B6DE-C3D40DEA4660}"/>
              </a:ext>
            </a:extLst>
          </p:cNvPr>
          <p:cNvSpPr/>
          <p:nvPr/>
        </p:nvSpPr>
        <p:spPr>
          <a:xfrm flipV="1">
            <a:off x="1446834" y="1484452"/>
            <a:ext cx="10745165"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836607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BYGUIDE TIL MALTA: Riddernes Valletta | historienet.no">
            <a:extLst>
              <a:ext uri="{FF2B5EF4-FFF2-40B4-BE49-F238E27FC236}">
                <a16:creationId xmlns:a16="http://schemas.microsoft.com/office/drawing/2014/main" id="{5D27F574-51A9-640A-F8B3-93C5C99C1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088016" cy="6297759"/>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a:extLst>
              <a:ext uri="{FF2B5EF4-FFF2-40B4-BE49-F238E27FC236}">
                <a16:creationId xmlns:a16="http://schemas.microsoft.com/office/drawing/2014/main" id="{E944DA45-CF27-F007-82AC-12C983A731CF}"/>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FE85A9C2-0791-8A39-5269-B1B8F3DA860C}"/>
              </a:ext>
            </a:extLst>
          </p:cNvPr>
          <p:cNvPicPr>
            <a:picLocks noChangeAspect="1"/>
          </p:cNvPicPr>
          <p:nvPr/>
        </p:nvPicPr>
        <p:blipFill>
          <a:blip r:embed="rId4"/>
          <a:stretch>
            <a:fillRect/>
          </a:stretch>
        </p:blipFill>
        <p:spPr>
          <a:xfrm>
            <a:off x="10038080" y="6089366"/>
            <a:ext cx="1442720" cy="571154"/>
          </a:xfrm>
          <a:prstGeom prst="rect">
            <a:avLst/>
          </a:prstGeom>
        </p:spPr>
      </p:pic>
      <p:sp>
        <p:nvSpPr>
          <p:cNvPr id="2" name="AutoShape 2" descr="Four Seasons Yachts | Page Title">
            <a:extLst>
              <a:ext uri="{FF2B5EF4-FFF2-40B4-BE49-F238E27FC236}">
                <a16:creationId xmlns:a16="http://schemas.microsoft.com/office/drawing/2014/main" id="{84863D54-D86B-8149-FAE4-AD2D50198EB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Google Shape;84;p17">
            <a:extLst>
              <a:ext uri="{FF2B5EF4-FFF2-40B4-BE49-F238E27FC236}">
                <a16:creationId xmlns:a16="http://schemas.microsoft.com/office/drawing/2014/main" id="{1958BE42-892D-F990-A3FA-5256C8ABB859}"/>
              </a:ext>
            </a:extLst>
          </p:cNvPr>
          <p:cNvPicPr preferRelativeResize="0"/>
          <p:nvPr/>
        </p:nvPicPr>
        <p:blipFill rotWithShape="1">
          <a:blip r:embed="rId5">
            <a:alphaModFix/>
            <a:extLst>
              <a:ext uri="{BEBA8EAE-BF5A-486C-A8C5-ECC9F3942E4B}">
                <a14:imgProps xmlns:a14="http://schemas.microsoft.com/office/drawing/2010/main">
                  <a14:imgLayer r:embed="rId6">
                    <a14:imgEffect>
                      <a14:saturation sat="66000"/>
                    </a14:imgEffect>
                  </a14:imgLayer>
                </a14:imgProps>
              </a:ext>
            </a:extLst>
          </a:blip>
          <a:srcRect l="18189" t="1587" r="32677" b="15726"/>
          <a:stretch>
            <a:fillRect/>
          </a:stretch>
        </p:blipFill>
        <p:spPr>
          <a:xfrm>
            <a:off x="9247673" y="520346"/>
            <a:ext cx="2799677" cy="5143501"/>
          </a:xfrm>
          <a:prstGeom prst="rect">
            <a:avLst/>
          </a:prstGeom>
          <a:noFill/>
          <a:ln>
            <a:noFill/>
          </a:ln>
        </p:spPr>
      </p:pic>
    </p:spTree>
    <p:extLst>
      <p:ext uri="{BB962C8B-B14F-4D97-AF65-F5344CB8AC3E}">
        <p14:creationId xmlns:p14="http://schemas.microsoft.com/office/powerpoint/2010/main" val="913712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370ED-7DE0-DEA6-9662-93AF45D755F7}"/>
            </a:ext>
          </a:extLst>
        </p:cNvPr>
        <p:cNvGrpSpPr/>
        <p:nvPr/>
      </p:nvGrpSpPr>
      <p:grpSpPr>
        <a:xfrm>
          <a:off x="0" y="0"/>
          <a:ext cx="0" cy="0"/>
          <a:chOff x="0" y="0"/>
          <a:chExt cx="0" cy="0"/>
        </a:xfrm>
      </p:grpSpPr>
      <p:pic>
        <p:nvPicPr>
          <p:cNvPr id="2052" name="Picture 4" descr="Seven reasons to visit Valletta - Lonely Planet">
            <a:extLst>
              <a:ext uri="{FF2B5EF4-FFF2-40B4-BE49-F238E27FC236}">
                <a16:creationId xmlns:a16="http://schemas.microsoft.com/office/drawing/2014/main" id="{3E0EC982-EF38-B1CD-0BC6-01EB02FE91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285" r="26990"/>
          <a:stretch>
            <a:fillRect/>
          </a:stretch>
        </p:blipFill>
        <p:spPr bwMode="auto">
          <a:xfrm>
            <a:off x="0" y="0"/>
            <a:ext cx="4212000" cy="6287730"/>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a:extLst>
              <a:ext uri="{FF2B5EF4-FFF2-40B4-BE49-F238E27FC236}">
                <a16:creationId xmlns:a16="http://schemas.microsoft.com/office/drawing/2014/main" id="{B4DC177C-37ED-84BE-092C-331C311FB839}"/>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91E6D75E-1C64-C8C3-8F02-1E3FEA562261}"/>
              </a:ext>
            </a:extLst>
          </p:cNvPr>
          <p:cNvPicPr>
            <a:picLocks noChangeAspect="1"/>
          </p:cNvPicPr>
          <p:nvPr/>
        </p:nvPicPr>
        <p:blipFill>
          <a:blip r:embed="rId4"/>
          <a:stretch>
            <a:fillRect/>
          </a:stretch>
        </p:blipFill>
        <p:spPr>
          <a:xfrm>
            <a:off x="10038080" y="6089366"/>
            <a:ext cx="1442720" cy="571154"/>
          </a:xfrm>
          <a:prstGeom prst="rect">
            <a:avLst/>
          </a:prstGeom>
        </p:spPr>
      </p:pic>
      <p:sp>
        <p:nvSpPr>
          <p:cNvPr id="2" name="Virsraksts 1">
            <a:extLst>
              <a:ext uri="{FF2B5EF4-FFF2-40B4-BE49-F238E27FC236}">
                <a16:creationId xmlns:a16="http://schemas.microsoft.com/office/drawing/2014/main" id="{57B0152A-AE2B-A9A0-F402-421E9DA122E8}"/>
              </a:ext>
            </a:extLst>
          </p:cNvPr>
          <p:cNvSpPr txBox="1">
            <a:spLocks noGrp="1"/>
          </p:cNvSpPr>
          <p:nvPr>
            <p:ph type="title"/>
          </p:nvPr>
        </p:nvSpPr>
        <p:spPr>
          <a:xfrm>
            <a:off x="4627871" y="450603"/>
            <a:ext cx="7146117" cy="1099998"/>
          </a:xfrm>
          <a:prstGeom prst="rect">
            <a:avLst/>
          </a:prstGeom>
        </p:spPr>
        <p:txBody>
          <a:bodyPr>
            <a:normAutofit/>
          </a:bodyPr>
          <a:lstStyle>
            <a:lvl1pPr>
              <a:defRPr b="1">
                <a:solidFill>
                  <a:srgbClr val="1B5089"/>
                </a:solidFill>
                <a:latin typeface="Arial"/>
                <a:ea typeface="Arial"/>
                <a:cs typeface="Arial"/>
                <a:sym typeface="Arial"/>
              </a:defRPr>
            </a:lvl1pPr>
          </a:lstStyle>
          <a:p>
            <a:r>
              <a:rPr lang="en-GB" sz="3600" dirty="0">
                <a:solidFill>
                  <a:srgbClr val="1D4289"/>
                </a:solidFill>
                <a:latin typeface="Aptos" panose="020B0004020202020204" pitchFamily="34" charset="0"/>
              </a:rPr>
              <a:t>Gazing as an Informed Action</a:t>
            </a:r>
            <a:endParaRPr sz="3600" dirty="0">
              <a:solidFill>
                <a:srgbClr val="1D4289"/>
              </a:solidFill>
              <a:latin typeface="Aptos" panose="020B0004020202020204" pitchFamily="34" charset="0"/>
            </a:endParaRPr>
          </a:p>
        </p:txBody>
      </p:sp>
      <p:sp>
        <p:nvSpPr>
          <p:cNvPr id="3" name="Satura vietturis 2">
            <a:extLst>
              <a:ext uri="{FF2B5EF4-FFF2-40B4-BE49-F238E27FC236}">
                <a16:creationId xmlns:a16="http://schemas.microsoft.com/office/drawing/2014/main" id="{726DD526-900C-56D4-4B39-F394BAED1793}"/>
              </a:ext>
            </a:extLst>
          </p:cNvPr>
          <p:cNvSpPr txBox="1">
            <a:spLocks/>
          </p:cNvSpPr>
          <p:nvPr/>
        </p:nvSpPr>
        <p:spPr>
          <a:xfrm>
            <a:off x="4627871" y="1430304"/>
            <a:ext cx="7146117" cy="453876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600"/>
              </a:spcBef>
              <a:buSzTx/>
              <a:buFont typeface="Arial" panose="020B0604020202020204" pitchFamily="34" charset="0"/>
              <a:buNone/>
              <a:defRPr sz="2800" kern="1200">
                <a:solidFill>
                  <a:schemeClr val="tx1"/>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GB" sz="1800" b="1" dirty="0">
                <a:solidFill>
                  <a:srgbClr val="D20035"/>
                </a:solidFill>
                <a:latin typeface="Aptos" panose="020B0004020202020204" pitchFamily="34" charset="0"/>
              </a:rPr>
              <a:t>The Local Gaze: </a:t>
            </a:r>
            <a:r>
              <a:rPr lang="en-GB" sz="1800" dirty="0">
                <a:latin typeface="Aptos" panose="020B0004020202020204" pitchFamily="34" charset="0"/>
              </a:rPr>
              <a:t>This is shaped by Valletta's symbolic meaning for the Maltese people, which has evolved over time. In the 1980s and 90s, locals often saw Valletta as a "decaying past," preferring modern developments. However, foreign investment and government-led restoration efforts for Valletta's European Capital of Culture 2018 designation led to a renewed appreciation.</a:t>
            </a:r>
          </a:p>
          <a:p>
            <a:pPr>
              <a:spcBef>
                <a:spcPts val="1200"/>
              </a:spcBef>
            </a:pPr>
            <a:r>
              <a:rPr lang="en-GB" sz="1800" b="1" dirty="0">
                <a:solidFill>
                  <a:srgbClr val="D20035"/>
                </a:solidFill>
                <a:latin typeface="Aptos" panose="020B0004020202020204" pitchFamily="34" charset="0"/>
              </a:rPr>
              <a:t>The Iconic Gaze: </a:t>
            </a:r>
            <a:r>
              <a:rPr lang="en-GB" sz="1800" dirty="0">
                <a:latin typeface="Aptos" panose="020B0004020202020204" pitchFamily="34" charset="0"/>
              </a:rPr>
              <a:t>This is driven by how Valletta is marketed to visitors. Iconic views often feature elements not originally part of the Knights' plans, like the Carmelite Church dome and St. Paul's Anglican Pro-Cathedral spire, visible from </a:t>
            </a:r>
            <a:r>
              <a:rPr lang="en-GB" sz="1800" dirty="0" err="1">
                <a:latin typeface="Aptos" panose="020B0004020202020204" pitchFamily="34" charset="0"/>
              </a:rPr>
              <a:t>Marsamxetto</a:t>
            </a:r>
            <a:r>
              <a:rPr lang="en-GB" sz="1800" dirty="0">
                <a:latin typeface="Aptos" panose="020B0004020202020204" pitchFamily="34" charset="0"/>
              </a:rPr>
              <a:t> Harbour.</a:t>
            </a:r>
          </a:p>
          <a:p>
            <a:pPr>
              <a:spcBef>
                <a:spcPts val="1200"/>
              </a:spcBef>
            </a:pPr>
            <a:r>
              <a:rPr lang="en-GB" sz="1800" b="1" dirty="0">
                <a:solidFill>
                  <a:srgbClr val="D20035"/>
                </a:solidFill>
                <a:latin typeface="Aptos" panose="020B0004020202020204" pitchFamily="34" charset="0"/>
              </a:rPr>
              <a:t>The Technical Gaze: </a:t>
            </a:r>
            <a:r>
              <a:rPr lang="en-GB" sz="1800" dirty="0">
                <a:latin typeface="Aptos" panose="020B0004020202020204" pitchFamily="34" charset="0"/>
              </a:rPr>
              <a:t>This is the expert's view, informed by historical development and balancing the "ideal" city with the "real," lived city. This includes understanding ongoing transformations and managing policy developments.</a:t>
            </a:r>
          </a:p>
        </p:txBody>
      </p:sp>
    </p:spTree>
    <p:extLst>
      <p:ext uri="{BB962C8B-B14F-4D97-AF65-F5344CB8AC3E}">
        <p14:creationId xmlns:p14="http://schemas.microsoft.com/office/powerpoint/2010/main" val="1605685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1B199-C2AE-566E-1944-5984F23F2442}"/>
            </a:ext>
          </a:extLst>
        </p:cNvPr>
        <p:cNvGrpSpPr/>
        <p:nvPr/>
      </p:nvGrpSpPr>
      <p:grpSpPr>
        <a:xfrm>
          <a:off x="0" y="0"/>
          <a:ext cx="0" cy="0"/>
          <a:chOff x="0" y="0"/>
          <a:chExt cx="0" cy="0"/>
        </a:xfrm>
      </p:grpSpPr>
      <p:pic>
        <p:nvPicPr>
          <p:cNvPr id="2050" name="Picture 2" descr="How to spend a day in Valletta, Malta | National Geographic">
            <a:extLst>
              <a:ext uri="{FF2B5EF4-FFF2-40B4-BE49-F238E27FC236}">
                <a16:creationId xmlns:a16="http://schemas.microsoft.com/office/drawing/2014/main" id="{2DF3560E-5632-47B1-227B-0764945761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09861" cy="6314792"/>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a:extLst>
              <a:ext uri="{FF2B5EF4-FFF2-40B4-BE49-F238E27FC236}">
                <a16:creationId xmlns:a16="http://schemas.microsoft.com/office/drawing/2014/main" id="{B13C0E68-2E83-A87F-2F7B-71B79C49A0DA}"/>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0F913B74-035D-7E80-7009-0CDA4F4B212F}"/>
              </a:ext>
            </a:extLst>
          </p:cNvPr>
          <p:cNvPicPr>
            <a:picLocks noChangeAspect="1"/>
          </p:cNvPicPr>
          <p:nvPr/>
        </p:nvPicPr>
        <p:blipFill>
          <a:blip r:embed="rId4"/>
          <a:stretch>
            <a:fillRect/>
          </a:stretch>
        </p:blipFill>
        <p:spPr>
          <a:xfrm>
            <a:off x="10038080" y="6089366"/>
            <a:ext cx="1442720" cy="571154"/>
          </a:xfrm>
          <a:prstGeom prst="rect">
            <a:avLst/>
          </a:prstGeom>
        </p:spPr>
      </p:pic>
      <p:sp>
        <p:nvSpPr>
          <p:cNvPr id="6" name="Virsraksts 1">
            <a:extLst>
              <a:ext uri="{FF2B5EF4-FFF2-40B4-BE49-F238E27FC236}">
                <a16:creationId xmlns:a16="http://schemas.microsoft.com/office/drawing/2014/main" id="{566A942D-BAB1-F96E-4732-319668EA1C49}"/>
              </a:ext>
            </a:extLst>
          </p:cNvPr>
          <p:cNvSpPr txBox="1">
            <a:spLocks/>
          </p:cNvSpPr>
          <p:nvPr/>
        </p:nvSpPr>
        <p:spPr>
          <a:xfrm>
            <a:off x="4627871" y="450603"/>
            <a:ext cx="7146117" cy="10999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B5089"/>
                </a:solidFill>
                <a:latin typeface="Arial"/>
                <a:ea typeface="Arial"/>
                <a:cs typeface="Arial"/>
                <a:sym typeface="Arial"/>
              </a:defRPr>
            </a:lvl1pPr>
          </a:lstStyle>
          <a:p>
            <a:r>
              <a:rPr lang="en-GB" sz="3600" dirty="0">
                <a:solidFill>
                  <a:srgbClr val="1D4289"/>
                </a:solidFill>
                <a:latin typeface="Aptos" panose="020B0004020202020204" pitchFamily="34" charset="0"/>
              </a:rPr>
              <a:t>An Ideal City… A Living City…</a:t>
            </a:r>
          </a:p>
        </p:txBody>
      </p:sp>
      <p:sp>
        <p:nvSpPr>
          <p:cNvPr id="7" name="Satura vietturis 2">
            <a:extLst>
              <a:ext uri="{FF2B5EF4-FFF2-40B4-BE49-F238E27FC236}">
                <a16:creationId xmlns:a16="http://schemas.microsoft.com/office/drawing/2014/main" id="{6CB95E07-C41C-7A48-C3D5-3028FE0DDC36}"/>
              </a:ext>
            </a:extLst>
          </p:cNvPr>
          <p:cNvSpPr txBox="1">
            <a:spLocks/>
          </p:cNvSpPr>
          <p:nvPr/>
        </p:nvSpPr>
        <p:spPr>
          <a:xfrm>
            <a:off x="4627871" y="1753170"/>
            <a:ext cx="7146117" cy="380856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600"/>
              </a:spcBef>
              <a:buSzTx/>
              <a:buFont typeface="Arial" panose="020B0604020202020204" pitchFamily="34" charset="0"/>
              <a:buNone/>
              <a:defRPr sz="2800" kern="1200">
                <a:solidFill>
                  <a:schemeClr val="tx1"/>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GB" sz="1800" b="1" dirty="0">
                <a:solidFill>
                  <a:srgbClr val="D20035"/>
                </a:solidFill>
                <a:latin typeface="Aptos" panose="020B0004020202020204" pitchFamily="34" charset="0"/>
              </a:rPr>
              <a:t>An Ideal City: </a:t>
            </a:r>
            <a:r>
              <a:rPr lang="en-GB" sz="1800" dirty="0">
                <a:latin typeface="Aptos" panose="020B0004020202020204" pitchFamily="34" charset="0"/>
              </a:rPr>
              <a:t>Valletta is often referred to as an Ideal City, since it was conceived in the Renaissance as the blueprint for its type and is inscribed on the UNESCO World Heritage List for this reason.</a:t>
            </a:r>
          </a:p>
          <a:p>
            <a:pPr>
              <a:spcBef>
                <a:spcPts val="1200"/>
              </a:spcBef>
            </a:pPr>
            <a:r>
              <a:rPr lang="en-GB" sz="1800" b="1" dirty="0">
                <a:solidFill>
                  <a:srgbClr val="D20035"/>
                </a:solidFill>
                <a:latin typeface="Aptos" panose="020B0004020202020204" pitchFamily="34" charset="0"/>
              </a:rPr>
              <a:t>A Living City: </a:t>
            </a:r>
            <a:r>
              <a:rPr lang="en-GB" sz="1800" dirty="0">
                <a:latin typeface="Aptos" panose="020B0004020202020204" pitchFamily="34" charset="0"/>
              </a:rPr>
              <a:t>There is however tension between preserving an ideal historical view and acknowledging the dynamic, lived experience of the city. </a:t>
            </a:r>
          </a:p>
          <a:p>
            <a:pPr>
              <a:spcBef>
                <a:spcPts val="1200"/>
              </a:spcBef>
            </a:pPr>
            <a:endParaRPr lang="en-GB" sz="1800" dirty="0">
              <a:latin typeface="Aptos" panose="020B0004020202020204" pitchFamily="34" charset="0"/>
            </a:endParaRPr>
          </a:p>
          <a:p>
            <a:pPr>
              <a:lnSpc>
                <a:spcPct val="114000"/>
              </a:lnSpc>
              <a:spcBef>
                <a:spcPts val="1200"/>
              </a:spcBef>
            </a:pPr>
            <a:r>
              <a:rPr lang="en-GB" sz="2000" b="1" dirty="0">
                <a:solidFill>
                  <a:srgbClr val="5C93B1"/>
                </a:solidFill>
                <a:latin typeface="Aptos" panose="020B0004020202020204" pitchFamily="34" charset="0"/>
              </a:rPr>
              <a:t>History is not static; it's a continuous process, and the city is not just a physical plan but a human and humanised space with symbolic dimensions.</a:t>
            </a:r>
          </a:p>
        </p:txBody>
      </p:sp>
    </p:spTree>
    <p:extLst>
      <p:ext uri="{BB962C8B-B14F-4D97-AF65-F5344CB8AC3E}">
        <p14:creationId xmlns:p14="http://schemas.microsoft.com/office/powerpoint/2010/main" val="3321576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E0306-0172-4259-01AF-08B1FA24416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BCD43AE-3F56-8BF5-C3C5-CA6EEC0C0FD8}"/>
              </a:ext>
            </a:extLst>
          </p:cNvPr>
          <p:cNvPicPr>
            <a:picLocks noChangeAspect="1"/>
          </p:cNvPicPr>
          <p:nvPr/>
        </p:nvPicPr>
        <p:blipFill>
          <a:blip r:embed="rId3"/>
          <a:srcRect l="7185" r="4390"/>
          <a:stretch>
            <a:fillRect/>
          </a:stretch>
        </p:blipFill>
        <p:spPr>
          <a:xfrm>
            <a:off x="0" y="0"/>
            <a:ext cx="4209861" cy="6314792"/>
          </a:xfrm>
          <a:prstGeom prst="rect">
            <a:avLst/>
          </a:prstGeom>
        </p:spPr>
      </p:pic>
      <p:sp>
        <p:nvSpPr>
          <p:cNvPr id="5" name="Dikdörtgen 4">
            <a:extLst>
              <a:ext uri="{FF2B5EF4-FFF2-40B4-BE49-F238E27FC236}">
                <a16:creationId xmlns:a16="http://schemas.microsoft.com/office/drawing/2014/main" id="{F904779A-9E34-7B16-3506-5BE54521303B}"/>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DBFCF75B-7A90-D176-6BDA-D8DA74B5B75F}"/>
              </a:ext>
            </a:extLst>
          </p:cNvPr>
          <p:cNvPicPr>
            <a:picLocks noChangeAspect="1"/>
          </p:cNvPicPr>
          <p:nvPr/>
        </p:nvPicPr>
        <p:blipFill>
          <a:blip r:embed="rId4"/>
          <a:stretch>
            <a:fillRect/>
          </a:stretch>
        </p:blipFill>
        <p:spPr>
          <a:xfrm>
            <a:off x="10038080" y="6089366"/>
            <a:ext cx="1442720" cy="571154"/>
          </a:xfrm>
          <a:prstGeom prst="rect">
            <a:avLst/>
          </a:prstGeom>
        </p:spPr>
      </p:pic>
      <p:sp>
        <p:nvSpPr>
          <p:cNvPr id="6" name="Virsraksts 1">
            <a:extLst>
              <a:ext uri="{FF2B5EF4-FFF2-40B4-BE49-F238E27FC236}">
                <a16:creationId xmlns:a16="http://schemas.microsoft.com/office/drawing/2014/main" id="{0D2C451D-32BF-E763-FEFD-3AD650649BBF}"/>
              </a:ext>
            </a:extLst>
          </p:cNvPr>
          <p:cNvSpPr txBox="1">
            <a:spLocks/>
          </p:cNvSpPr>
          <p:nvPr/>
        </p:nvSpPr>
        <p:spPr>
          <a:xfrm>
            <a:off x="4627871" y="450603"/>
            <a:ext cx="7146117" cy="10999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B5089"/>
                </a:solidFill>
                <a:latin typeface="Arial"/>
                <a:ea typeface="Arial"/>
                <a:cs typeface="Arial"/>
                <a:sym typeface="Arial"/>
              </a:defRPr>
            </a:lvl1pPr>
          </a:lstStyle>
          <a:p>
            <a:r>
              <a:rPr lang="en-GB" sz="3600" dirty="0">
                <a:solidFill>
                  <a:srgbClr val="1D4289"/>
                </a:solidFill>
                <a:latin typeface="Aptos" panose="020B0004020202020204" pitchFamily="34" charset="0"/>
              </a:rPr>
              <a:t>Analysis of Views and Vistas</a:t>
            </a:r>
          </a:p>
        </p:txBody>
      </p:sp>
      <p:sp>
        <p:nvSpPr>
          <p:cNvPr id="7" name="Satura vietturis 2">
            <a:extLst>
              <a:ext uri="{FF2B5EF4-FFF2-40B4-BE49-F238E27FC236}">
                <a16:creationId xmlns:a16="http://schemas.microsoft.com/office/drawing/2014/main" id="{A1B62043-05F2-AB8A-DF3C-E129526784F3}"/>
              </a:ext>
            </a:extLst>
          </p:cNvPr>
          <p:cNvSpPr txBox="1">
            <a:spLocks/>
          </p:cNvSpPr>
          <p:nvPr/>
        </p:nvSpPr>
        <p:spPr>
          <a:xfrm>
            <a:off x="4627871" y="1712034"/>
            <a:ext cx="6557365" cy="421589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600"/>
              </a:spcBef>
              <a:buSzTx/>
              <a:buFont typeface="Arial" panose="020B0604020202020204" pitchFamily="34" charset="0"/>
              <a:buNone/>
              <a:defRPr sz="2800" kern="1200">
                <a:solidFill>
                  <a:schemeClr val="tx1"/>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GB" sz="1800" b="1" dirty="0">
                <a:solidFill>
                  <a:srgbClr val="D10037"/>
                </a:solidFill>
                <a:latin typeface="Aptos" panose="020B0004020202020204" pitchFamily="34" charset="0"/>
              </a:rPr>
              <a:t>A seven-point methodology was devised:</a:t>
            </a:r>
          </a:p>
          <a:p>
            <a:pPr marL="342900" indent="-342900">
              <a:spcBef>
                <a:spcPts val="1200"/>
              </a:spcBef>
              <a:buFont typeface="+mj-lt"/>
              <a:buAutoNum type="arabicPeriod"/>
            </a:pPr>
            <a:r>
              <a:rPr lang="en-GB" sz="1800" dirty="0">
                <a:latin typeface="Aptos" panose="020B0004020202020204" pitchFamily="34" charset="0"/>
              </a:rPr>
              <a:t>Understanding Valletta's Outstanding Universal Value and key view-based indicators.</a:t>
            </a:r>
          </a:p>
          <a:p>
            <a:pPr marL="342900" indent="-342900">
              <a:spcBef>
                <a:spcPts val="1200"/>
              </a:spcBef>
              <a:buFont typeface="+mj-lt"/>
              <a:buAutoNum type="arabicPeriod"/>
            </a:pPr>
            <a:r>
              <a:rPr lang="en-GB" sz="1800" dirty="0">
                <a:latin typeface="Aptos" panose="020B0004020202020204" pitchFamily="34" charset="0"/>
              </a:rPr>
              <a:t>Defining optimal viewing positions.</a:t>
            </a:r>
          </a:p>
          <a:p>
            <a:pPr marL="342900" indent="-342900">
              <a:spcBef>
                <a:spcPts val="1200"/>
              </a:spcBef>
              <a:buFont typeface="+mj-lt"/>
              <a:buAutoNum type="arabicPeriod"/>
            </a:pPr>
            <a:r>
              <a:rPr lang="en-GB" sz="1800" dirty="0">
                <a:latin typeface="Aptos" panose="020B0004020202020204" pitchFamily="34" charset="0"/>
              </a:rPr>
              <a:t>Identifying features with visual amenity.</a:t>
            </a:r>
          </a:p>
          <a:p>
            <a:pPr marL="342900" indent="-342900">
              <a:spcBef>
                <a:spcPts val="1200"/>
              </a:spcBef>
              <a:buFont typeface="+mj-lt"/>
              <a:buAutoNum type="arabicPeriod"/>
            </a:pPr>
            <a:r>
              <a:rPr lang="en-GB" sz="1800" dirty="0">
                <a:latin typeface="Aptos" panose="020B0004020202020204" pitchFamily="34" charset="0"/>
              </a:rPr>
              <a:t>Discussing the visual and symbolic merit of these features.</a:t>
            </a:r>
          </a:p>
          <a:p>
            <a:pPr marL="342900" indent="-342900">
              <a:spcBef>
                <a:spcPts val="1200"/>
              </a:spcBef>
              <a:buFont typeface="+mj-lt"/>
              <a:buAutoNum type="arabicPeriod"/>
            </a:pPr>
            <a:r>
              <a:rPr lang="en-GB" sz="1800" dirty="0">
                <a:latin typeface="Aptos" panose="020B0004020202020204" pitchFamily="34" charset="0"/>
              </a:rPr>
              <a:t>Summarizing background, middleground, and foreground attributes in daytime and night-time.</a:t>
            </a:r>
          </a:p>
          <a:p>
            <a:pPr marL="342900" indent="-342900">
              <a:spcBef>
                <a:spcPts val="1200"/>
              </a:spcBef>
              <a:buFont typeface="+mj-lt"/>
              <a:buAutoNum type="arabicPeriod"/>
            </a:pPr>
            <a:r>
              <a:rPr lang="en-GB" sz="1800" dirty="0">
                <a:latin typeface="Aptos" panose="020B0004020202020204" pitchFamily="34" charset="0"/>
              </a:rPr>
              <a:t>Analysing visual compositional characteristics.</a:t>
            </a:r>
          </a:p>
          <a:p>
            <a:pPr marL="342900" indent="-342900">
              <a:spcBef>
                <a:spcPts val="1200"/>
              </a:spcBef>
              <a:buFont typeface="+mj-lt"/>
              <a:buAutoNum type="arabicPeriod"/>
            </a:pPr>
            <a:r>
              <a:rPr lang="en-GB" sz="1800" dirty="0">
                <a:latin typeface="Aptos" panose="020B0004020202020204" pitchFamily="34" charset="0"/>
              </a:rPr>
              <a:t>Outlining protection measures for visual integrity and delineating a buffer zone for the city.</a:t>
            </a:r>
          </a:p>
        </p:txBody>
      </p:sp>
    </p:spTree>
    <p:extLst>
      <p:ext uri="{BB962C8B-B14F-4D97-AF65-F5344CB8AC3E}">
        <p14:creationId xmlns:p14="http://schemas.microsoft.com/office/powerpoint/2010/main" val="139913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1DE17-1F74-A39D-F35D-3DD88C517077}"/>
            </a:ext>
          </a:extLst>
        </p:cNvPr>
        <p:cNvGrpSpPr/>
        <p:nvPr/>
      </p:nvGrpSpPr>
      <p:grpSpPr>
        <a:xfrm>
          <a:off x="0" y="0"/>
          <a:ext cx="0" cy="0"/>
          <a:chOff x="0" y="0"/>
          <a:chExt cx="0" cy="0"/>
        </a:xfrm>
      </p:grpSpPr>
      <p:pic>
        <p:nvPicPr>
          <p:cNvPr id="3078" name="Picture 6" descr="Malta, Valletta listed as World Heritage … – License image – 71114297 ❘  lookphotos">
            <a:extLst>
              <a:ext uri="{FF2B5EF4-FFF2-40B4-BE49-F238E27FC236}">
                <a16:creationId xmlns:a16="http://schemas.microsoft.com/office/drawing/2014/main" id="{F3944707-4989-875F-25F5-18F77BC753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5415"/>
          <a:stretch>
            <a:fillRect/>
          </a:stretch>
        </p:blipFill>
        <p:spPr bwMode="auto">
          <a:xfrm>
            <a:off x="1" y="0"/>
            <a:ext cx="4209860" cy="6291935"/>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a:extLst>
              <a:ext uri="{FF2B5EF4-FFF2-40B4-BE49-F238E27FC236}">
                <a16:creationId xmlns:a16="http://schemas.microsoft.com/office/drawing/2014/main" id="{8C98D0C5-A8EA-AFE3-4321-011806FBCB00}"/>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135B3684-4286-E018-3F29-71464C15ED00}"/>
              </a:ext>
            </a:extLst>
          </p:cNvPr>
          <p:cNvPicPr>
            <a:picLocks noChangeAspect="1"/>
          </p:cNvPicPr>
          <p:nvPr/>
        </p:nvPicPr>
        <p:blipFill>
          <a:blip r:embed="rId4"/>
          <a:stretch>
            <a:fillRect/>
          </a:stretch>
        </p:blipFill>
        <p:spPr>
          <a:xfrm>
            <a:off x="10038080" y="6089366"/>
            <a:ext cx="1442720" cy="571154"/>
          </a:xfrm>
          <a:prstGeom prst="rect">
            <a:avLst/>
          </a:prstGeom>
        </p:spPr>
      </p:pic>
      <p:sp>
        <p:nvSpPr>
          <p:cNvPr id="6" name="Virsraksts 1">
            <a:extLst>
              <a:ext uri="{FF2B5EF4-FFF2-40B4-BE49-F238E27FC236}">
                <a16:creationId xmlns:a16="http://schemas.microsoft.com/office/drawing/2014/main" id="{0F7922AB-0F3F-40E2-47E0-738F6675752E}"/>
              </a:ext>
            </a:extLst>
          </p:cNvPr>
          <p:cNvSpPr txBox="1">
            <a:spLocks/>
          </p:cNvSpPr>
          <p:nvPr/>
        </p:nvSpPr>
        <p:spPr>
          <a:xfrm>
            <a:off x="4627871" y="450603"/>
            <a:ext cx="7146117" cy="10999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B5089"/>
                </a:solidFill>
                <a:latin typeface="Arial"/>
                <a:ea typeface="Arial"/>
                <a:cs typeface="Arial"/>
                <a:sym typeface="Arial"/>
              </a:defRPr>
            </a:lvl1pPr>
          </a:lstStyle>
          <a:p>
            <a:r>
              <a:rPr lang="en-GB" sz="3600" dirty="0">
                <a:solidFill>
                  <a:srgbClr val="1D4289"/>
                </a:solidFill>
                <a:latin typeface="Aptos" panose="020B0004020202020204" pitchFamily="34" charset="0"/>
              </a:rPr>
              <a:t>Guiding Principles</a:t>
            </a:r>
          </a:p>
        </p:txBody>
      </p:sp>
      <p:sp>
        <p:nvSpPr>
          <p:cNvPr id="7" name="Satura vietturis 2">
            <a:extLst>
              <a:ext uri="{FF2B5EF4-FFF2-40B4-BE49-F238E27FC236}">
                <a16:creationId xmlns:a16="http://schemas.microsoft.com/office/drawing/2014/main" id="{86D05F3D-2104-54FD-1F50-79C144535A9F}"/>
              </a:ext>
            </a:extLst>
          </p:cNvPr>
          <p:cNvSpPr txBox="1">
            <a:spLocks/>
          </p:cNvSpPr>
          <p:nvPr/>
        </p:nvSpPr>
        <p:spPr>
          <a:xfrm>
            <a:off x="4627871" y="1712034"/>
            <a:ext cx="6557365" cy="421589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600"/>
              </a:spcBef>
              <a:buSzTx/>
              <a:buFont typeface="Arial" panose="020B0604020202020204" pitchFamily="34" charset="0"/>
              <a:buNone/>
              <a:defRPr sz="2800" kern="1200">
                <a:solidFill>
                  <a:schemeClr val="tx1"/>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GB" sz="1800" dirty="0">
                <a:latin typeface="Aptos" panose="020B0004020202020204" pitchFamily="34" charset="0"/>
              </a:rPr>
              <a:t>The analysis resulted in guiding principles for protecting views to and from Valletta, addressing:</a:t>
            </a:r>
          </a:p>
          <a:p>
            <a:pPr>
              <a:spcBef>
                <a:spcPts val="1200"/>
              </a:spcBef>
            </a:pPr>
            <a:r>
              <a:rPr lang="en-GB" sz="1800" b="1" dirty="0">
                <a:solidFill>
                  <a:srgbClr val="D20035"/>
                </a:solidFill>
                <a:latin typeface="Aptos" panose="020B0004020202020204" pitchFamily="34" charset="0"/>
              </a:rPr>
              <a:t>Foreground views: </a:t>
            </a:r>
            <a:r>
              <a:rPr lang="en-GB" sz="1800" dirty="0">
                <a:latin typeface="Aptos" panose="020B0004020202020204" pitchFamily="34" charset="0"/>
              </a:rPr>
              <a:t>Focusing on materials, colours, forms, and avoiding jarring elements like large glazed areas or rooftop clutter.</a:t>
            </a:r>
          </a:p>
          <a:p>
            <a:pPr>
              <a:spcBef>
                <a:spcPts val="1200"/>
              </a:spcBef>
            </a:pPr>
            <a:r>
              <a:rPr lang="en-GB" sz="1800" b="1" dirty="0">
                <a:solidFill>
                  <a:srgbClr val="D20035"/>
                </a:solidFill>
                <a:latin typeface="Aptos" panose="020B0004020202020204" pitchFamily="34" charset="0"/>
              </a:rPr>
              <a:t>Middleground views: </a:t>
            </a:r>
            <a:r>
              <a:rPr lang="en-GB" sz="1800" dirty="0">
                <a:latin typeface="Aptos" panose="020B0004020202020204" pitchFamily="34" charset="0"/>
              </a:rPr>
              <a:t>Emphasizing good design for building height and form within the proposed buffer zone, respecting Valletta's grid-iron plan and topography.</a:t>
            </a:r>
          </a:p>
          <a:p>
            <a:pPr>
              <a:spcBef>
                <a:spcPts val="1200"/>
              </a:spcBef>
            </a:pPr>
            <a:r>
              <a:rPr lang="en-GB" sz="1800" b="1" dirty="0">
                <a:solidFill>
                  <a:srgbClr val="D20035"/>
                </a:solidFill>
                <a:latin typeface="Aptos" panose="020B0004020202020204" pitchFamily="34" charset="0"/>
              </a:rPr>
              <a:t>Background views: </a:t>
            </a:r>
            <a:r>
              <a:rPr lang="en-GB" sz="1800" dirty="0">
                <a:latin typeface="Aptos" panose="020B0004020202020204" pitchFamily="34" charset="0"/>
              </a:rPr>
              <a:t>Advocating for sensitive architectural techniques for tall buildings, such as tapering upper levels, drawing inspiration from traditional Maltese skyline elements.</a:t>
            </a:r>
          </a:p>
        </p:txBody>
      </p:sp>
    </p:spTree>
    <p:extLst>
      <p:ext uri="{BB962C8B-B14F-4D97-AF65-F5344CB8AC3E}">
        <p14:creationId xmlns:p14="http://schemas.microsoft.com/office/powerpoint/2010/main" val="3559896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B4549-E7E5-2861-5B55-E972DD8C31BC}"/>
            </a:ext>
          </a:extLst>
        </p:cNvPr>
        <p:cNvGrpSpPr/>
        <p:nvPr/>
      </p:nvGrpSpPr>
      <p:grpSpPr>
        <a:xfrm>
          <a:off x="0" y="0"/>
          <a:ext cx="0" cy="0"/>
          <a:chOff x="0" y="0"/>
          <a:chExt cx="0" cy="0"/>
        </a:xfrm>
      </p:grpSpPr>
      <p:pic>
        <p:nvPicPr>
          <p:cNvPr id="5122" name="Picture 2" descr="Monument at Valletta entrance to commemorate Malta as UNESCO site -  TVMnews.mt">
            <a:extLst>
              <a:ext uri="{FF2B5EF4-FFF2-40B4-BE49-F238E27FC236}">
                <a16:creationId xmlns:a16="http://schemas.microsoft.com/office/drawing/2014/main" id="{C2436087-D1D6-D8EF-7F85-550A96313F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766"/>
          <a:stretch>
            <a:fillRect/>
          </a:stretch>
        </p:blipFill>
        <p:spPr bwMode="auto">
          <a:xfrm>
            <a:off x="0" y="0"/>
            <a:ext cx="9326880" cy="6291935"/>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a:extLst>
              <a:ext uri="{FF2B5EF4-FFF2-40B4-BE49-F238E27FC236}">
                <a16:creationId xmlns:a16="http://schemas.microsoft.com/office/drawing/2014/main" id="{253F9DE3-3D97-D31B-23C2-7D41B7E72BD9}"/>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4B603F68-21CB-ADB6-AD1E-F013761E3514}"/>
              </a:ext>
            </a:extLst>
          </p:cNvPr>
          <p:cNvPicPr>
            <a:picLocks noChangeAspect="1"/>
          </p:cNvPicPr>
          <p:nvPr/>
        </p:nvPicPr>
        <p:blipFill>
          <a:blip r:embed="rId4"/>
          <a:stretch>
            <a:fillRect/>
          </a:stretch>
        </p:blipFill>
        <p:spPr>
          <a:xfrm>
            <a:off x="10038080" y="6089366"/>
            <a:ext cx="1442720" cy="571154"/>
          </a:xfrm>
          <a:prstGeom prst="rect">
            <a:avLst/>
          </a:prstGeom>
        </p:spPr>
      </p:pic>
      <p:sp>
        <p:nvSpPr>
          <p:cNvPr id="2" name="AutoShape 2" descr="Four Seasons Yachts | Page Title">
            <a:extLst>
              <a:ext uri="{FF2B5EF4-FFF2-40B4-BE49-F238E27FC236}">
                <a16:creationId xmlns:a16="http://schemas.microsoft.com/office/drawing/2014/main" id="{15EF4D3B-79DF-FE12-3CA4-B1D0AB03C9E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TextBox 6">
            <a:extLst>
              <a:ext uri="{FF2B5EF4-FFF2-40B4-BE49-F238E27FC236}">
                <a16:creationId xmlns:a16="http://schemas.microsoft.com/office/drawing/2014/main" id="{686C117F-FE24-B160-6F2A-278FEF95EF90}"/>
              </a:ext>
            </a:extLst>
          </p:cNvPr>
          <p:cNvSpPr txBox="1"/>
          <p:nvPr/>
        </p:nvSpPr>
        <p:spPr>
          <a:xfrm>
            <a:off x="9610804" y="1178377"/>
            <a:ext cx="2291764" cy="3935180"/>
          </a:xfrm>
          <a:prstGeom prst="rect">
            <a:avLst/>
          </a:prstGeom>
          <a:noFill/>
        </p:spPr>
        <p:txBody>
          <a:bodyPr wrap="square">
            <a:spAutoFit/>
          </a:bodyPr>
          <a:lstStyle/>
          <a:p>
            <a:pPr lvl="0">
              <a:lnSpc>
                <a:spcPct val="114000"/>
              </a:lnSpc>
            </a:pPr>
            <a:r>
              <a:rPr lang="en-GB" sz="2000" kern="1200" dirty="0">
                <a:effectLst/>
                <a:latin typeface="Aptos" panose="020B0004020202020204" pitchFamily="34" charset="0"/>
              </a:rPr>
              <a:t>By </a:t>
            </a:r>
            <a:r>
              <a:rPr lang="en-GB" sz="2000" b="1" kern="1200" dirty="0">
                <a:solidFill>
                  <a:srgbClr val="D10037"/>
                </a:solidFill>
                <a:effectLst/>
                <a:latin typeface="Aptos" panose="020B0004020202020204" pitchFamily="34" charset="0"/>
              </a:rPr>
              <a:t>understanding the "gaze" </a:t>
            </a:r>
            <a:r>
              <a:rPr lang="en-GB" sz="2000" kern="1200" dirty="0">
                <a:effectLst/>
                <a:latin typeface="Aptos" panose="020B0004020202020204" pitchFamily="34" charset="0"/>
              </a:rPr>
              <a:t>and</a:t>
            </a:r>
            <a:r>
              <a:rPr lang="en-GB" sz="2000" b="1" kern="1200" dirty="0">
                <a:effectLst/>
                <a:latin typeface="Aptos" panose="020B0004020202020204" pitchFamily="34" charset="0"/>
              </a:rPr>
              <a:t> </a:t>
            </a:r>
            <a:r>
              <a:rPr lang="en-GB" sz="2000" b="1" kern="1200" dirty="0">
                <a:solidFill>
                  <a:srgbClr val="D20035"/>
                </a:solidFill>
                <a:effectLst/>
                <a:latin typeface="Aptos" panose="020B0004020202020204" pitchFamily="34" charset="0"/>
              </a:rPr>
              <a:t>the interplay between the city's tangible and intangible values</a:t>
            </a:r>
            <a:r>
              <a:rPr lang="en-GB" sz="2000" kern="1200" dirty="0">
                <a:effectLst/>
                <a:latin typeface="Aptos" panose="020B0004020202020204" pitchFamily="34" charset="0"/>
              </a:rPr>
              <a:t>, we can ensure Valletta's </a:t>
            </a:r>
            <a:r>
              <a:rPr lang="en-GB" sz="2000" b="1" kern="1200" dirty="0">
                <a:solidFill>
                  <a:srgbClr val="5C93B1"/>
                </a:solidFill>
                <a:effectLst/>
                <a:latin typeface="Aptos" panose="020B0004020202020204" pitchFamily="34" charset="0"/>
              </a:rPr>
              <a:t>visual and symbolic heritage endures</a:t>
            </a:r>
            <a:r>
              <a:rPr lang="en-GB" sz="2000" b="1" kern="1200" dirty="0">
                <a:effectLst/>
                <a:latin typeface="Aptos" panose="020B0004020202020204" pitchFamily="34" charset="0"/>
              </a:rPr>
              <a:t> </a:t>
            </a:r>
            <a:r>
              <a:rPr lang="en-GB" sz="2000" kern="1200" dirty="0">
                <a:effectLst/>
                <a:latin typeface="Aptos" panose="020B0004020202020204" pitchFamily="34" charset="0"/>
              </a:rPr>
              <a:t>for future generations.</a:t>
            </a:r>
          </a:p>
        </p:txBody>
      </p:sp>
    </p:spTree>
    <p:extLst>
      <p:ext uri="{BB962C8B-B14F-4D97-AF65-F5344CB8AC3E}">
        <p14:creationId xmlns:p14="http://schemas.microsoft.com/office/powerpoint/2010/main" val="3361863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FE13F-9752-2B0F-5A46-E5C937DABF3B}"/>
            </a:ext>
          </a:extLst>
        </p:cNvPr>
        <p:cNvGrpSpPr/>
        <p:nvPr/>
      </p:nvGrpSpPr>
      <p:grpSpPr>
        <a:xfrm>
          <a:off x="0" y="0"/>
          <a:ext cx="0" cy="0"/>
          <a:chOff x="0" y="0"/>
          <a:chExt cx="0" cy="0"/>
        </a:xfrm>
      </p:grpSpPr>
      <p:pic>
        <p:nvPicPr>
          <p:cNvPr id="4" name="Resim 3">
            <a:extLst>
              <a:ext uri="{FF2B5EF4-FFF2-40B4-BE49-F238E27FC236}">
                <a16:creationId xmlns:a16="http://schemas.microsoft.com/office/drawing/2014/main" id="{16683339-6CEE-D553-F90B-1E000CD3B2E9}"/>
              </a:ext>
            </a:extLst>
          </p:cNvPr>
          <p:cNvPicPr>
            <a:picLocks noChangeAspect="1"/>
          </p:cNvPicPr>
          <p:nvPr/>
        </p:nvPicPr>
        <p:blipFill>
          <a:blip r:embed="rId2"/>
          <a:stretch>
            <a:fillRect/>
          </a:stretch>
        </p:blipFill>
        <p:spPr>
          <a:xfrm>
            <a:off x="4226988" y="4969896"/>
            <a:ext cx="3738022" cy="1479834"/>
          </a:xfrm>
          <a:prstGeom prst="rect">
            <a:avLst/>
          </a:prstGeom>
        </p:spPr>
      </p:pic>
      <p:sp>
        <p:nvSpPr>
          <p:cNvPr id="2" name="Title 1">
            <a:extLst>
              <a:ext uri="{FF2B5EF4-FFF2-40B4-BE49-F238E27FC236}">
                <a16:creationId xmlns:a16="http://schemas.microsoft.com/office/drawing/2014/main" id="{E03AA661-B46A-DC9C-F705-E01EFFD55A35}"/>
              </a:ext>
            </a:extLst>
          </p:cNvPr>
          <p:cNvSpPr txBox="1">
            <a:spLocks noGrp="1"/>
          </p:cNvSpPr>
          <p:nvPr>
            <p:ph type="title"/>
          </p:nvPr>
        </p:nvSpPr>
        <p:spPr>
          <a:xfrm>
            <a:off x="1265664" y="1828800"/>
            <a:ext cx="9660671" cy="1600200"/>
          </a:xfrm>
          <a:prstGeom prst="rect">
            <a:avLst/>
          </a:prstGeom>
        </p:spPr>
        <p:txBody>
          <a:bodyPr anchor="ctr">
            <a:normAutofit/>
          </a:bodyPr>
          <a:lstStyle/>
          <a:p>
            <a:pPr algn="ctr">
              <a:defRPr b="1">
                <a:solidFill>
                  <a:srgbClr val="1B5089"/>
                </a:solidFill>
                <a:latin typeface="Arial"/>
                <a:ea typeface="Arial"/>
                <a:cs typeface="Arial"/>
                <a:sym typeface="Arial"/>
              </a:defRPr>
            </a:pPr>
            <a:r>
              <a:rPr lang="lv-LV" sz="6000" dirty="0" err="1">
                <a:solidFill>
                  <a:srgbClr val="000F33"/>
                </a:solidFill>
                <a:latin typeface="Helvetica" pitchFamily="2" charset="0"/>
              </a:rPr>
              <a:t>Thank</a:t>
            </a:r>
            <a:r>
              <a:rPr lang="lv-LV" sz="6000" dirty="0">
                <a:solidFill>
                  <a:srgbClr val="000F33"/>
                </a:solidFill>
                <a:latin typeface="Helvetica" pitchFamily="2" charset="0"/>
              </a:rPr>
              <a:t> </a:t>
            </a:r>
            <a:r>
              <a:rPr lang="lv-LV" sz="6000" dirty="0" err="1">
                <a:solidFill>
                  <a:srgbClr val="000F33"/>
                </a:solidFill>
                <a:latin typeface="Helvetica" pitchFamily="2" charset="0"/>
              </a:rPr>
              <a:t>you</a:t>
            </a:r>
            <a:r>
              <a:rPr lang="lv-LV" sz="6000" dirty="0">
                <a:solidFill>
                  <a:srgbClr val="000F33"/>
                </a:solidFill>
                <a:latin typeface="Helvetica" pitchFamily="2" charset="0"/>
              </a:rPr>
              <a:t>!</a:t>
            </a:r>
            <a:endParaRPr sz="6000" dirty="0">
              <a:solidFill>
                <a:srgbClr val="000F33"/>
              </a:solidFill>
              <a:latin typeface="Helvetica" pitchFamily="2" charset="0"/>
            </a:endParaRPr>
          </a:p>
        </p:txBody>
      </p:sp>
      <p:sp>
        <p:nvSpPr>
          <p:cNvPr id="3" name="Dikdörtgen 2">
            <a:extLst>
              <a:ext uri="{FF2B5EF4-FFF2-40B4-BE49-F238E27FC236}">
                <a16:creationId xmlns:a16="http://schemas.microsoft.com/office/drawing/2014/main" id="{1C50212D-0A18-6B6C-24FE-2A75E35B8CBD}"/>
              </a:ext>
            </a:extLst>
          </p:cNvPr>
          <p:cNvSpPr/>
          <p:nvPr/>
        </p:nvSpPr>
        <p:spPr>
          <a:xfrm>
            <a:off x="0" y="4595439"/>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033067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7446E-E413-4144-C16A-FEE73186585D}"/>
            </a:ext>
          </a:extLst>
        </p:cNvPr>
        <p:cNvGrpSpPr/>
        <p:nvPr/>
      </p:nvGrpSpPr>
      <p:grpSpPr>
        <a:xfrm>
          <a:off x="0" y="0"/>
          <a:ext cx="0" cy="0"/>
          <a:chOff x="0" y="0"/>
          <a:chExt cx="0" cy="0"/>
        </a:xfrm>
      </p:grpSpPr>
      <p:pic>
        <p:nvPicPr>
          <p:cNvPr id="5" name="Resim 4">
            <a:extLst>
              <a:ext uri="{FF2B5EF4-FFF2-40B4-BE49-F238E27FC236}">
                <a16:creationId xmlns:a16="http://schemas.microsoft.com/office/drawing/2014/main" id="{EBD3E102-C7E5-C84C-685A-BE23C6851B1C}"/>
              </a:ext>
            </a:extLst>
          </p:cNvPr>
          <p:cNvPicPr>
            <a:picLocks noChangeAspect="1"/>
          </p:cNvPicPr>
          <p:nvPr/>
        </p:nvPicPr>
        <p:blipFill>
          <a:blip r:embed="rId2"/>
          <a:stretch>
            <a:fillRect/>
          </a:stretch>
        </p:blipFill>
        <p:spPr>
          <a:xfrm>
            <a:off x="203200" y="304800"/>
            <a:ext cx="4043680" cy="1600840"/>
          </a:xfrm>
          <a:prstGeom prst="rect">
            <a:avLst/>
          </a:prstGeom>
        </p:spPr>
      </p:pic>
      <p:sp>
        <p:nvSpPr>
          <p:cNvPr id="11" name="Apakšvirsraksts 2">
            <a:extLst>
              <a:ext uri="{FF2B5EF4-FFF2-40B4-BE49-F238E27FC236}">
                <a16:creationId xmlns:a16="http://schemas.microsoft.com/office/drawing/2014/main" id="{9F820DF3-1E87-509A-51C1-7621521DF431}"/>
              </a:ext>
            </a:extLst>
          </p:cNvPr>
          <p:cNvSpPr txBox="1">
            <a:spLocks noGrp="1"/>
          </p:cNvSpPr>
          <p:nvPr>
            <p:ph type="subTitle" sz="quarter" idx="1"/>
          </p:nvPr>
        </p:nvSpPr>
        <p:spPr>
          <a:xfrm>
            <a:off x="492612" y="2425723"/>
            <a:ext cx="11024197" cy="3611496"/>
          </a:xfrm>
          <a:prstGeom prst="rect">
            <a:avLst/>
          </a:prstGeom>
        </p:spPr>
        <p:txBody>
          <a:bodyPr>
            <a:normAutofit fontScale="55000" lnSpcReduction="20000"/>
          </a:bodyPr>
          <a:lstStyle>
            <a:lvl1pPr algn="l">
              <a:defRPr sz="2800">
                <a:solidFill>
                  <a:srgbClr val="FFFFFF"/>
                </a:solidFill>
                <a:latin typeface="Arial"/>
                <a:ea typeface="Arial"/>
                <a:cs typeface="Arial"/>
                <a:sym typeface="Arial"/>
              </a:defRPr>
            </a:lvl1pPr>
          </a:lstStyle>
          <a:p>
            <a:r>
              <a:rPr lang="en-GB" b="1" dirty="0">
                <a:solidFill>
                  <a:schemeClr val="tx1"/>
                </a:solidFill>
              </a:rPr>
              <a:t>Dr Wendy Jo Mifsud</a:t>
            </a:r>
          </a:p>
          <a:p>
            <a:r>
              <a:rPr lang="en-GB" dirty="0">
                <a:solidFill>
                  <a:srgbClr val="5C93B1"/>
                </a:solidFill>
              </a:rPr>
              <a:t>University of Malta</a:t>
            </a:r>
          </a:p>
          <a:p>
            <a:r>
              <a:rPr lang="en-GB" dirty="0">
                <a:solidFill>
                  <a:srgbClr val="5C93B1"/>
                </a:solidFill>
              </a:rPr>
              <a:t>wendy-jo.mifsud@um.edu.mt</a:t>
            </a:r>
          </a:p>
          <a:p>
            <a:r>
              <a:rPr lang="en-GB" dirty="0">
                <a:solidFill>
                  <a:srgbClr val="5C93B1"/>
                </a:solidFill>
              </a:rPr>
              <a:t> </a:t>
            </a:r>
          </a:p>
          <a:p>
            <a:r>
              <a:rPr lang="en-GB" b="1" dirty="0">
                <a:solidFill>
                  <a:schemeClr val="tx1"/>
                </a:solidFill>
              </a:rPr>
              <a:t>Mr Alexander Farrugia</a:t>
            </a:r>
          </a:p>
          <a:p>
            <a:r>
              <a:rPr lang="en-GB" dirty="0">
                <a:solidFill>
                  <a:srgbClr val="5C93B1"/>
                </a:solidFill>
              </a:rPr>
              <a:t>University of Malta</a:t>
            </a:r>
          </a:p>
          <a:p>
            <a:r>
              <a:rPr lang="en-GB" dirty="0">
                <a:solidFill>
                  <a:srgbClr val="5C93B1"/>
                </a:solidFill>
              </a:rPr>
              <a:t>alexander.farrugia@um.edu.mt</a:t>
            </a:r>
          </a:p>
          <a:p>
            <a:r>
              <a:rPr lang="en-GB" b="1" dirty="0">
                <a:solidFill>
                  <a:srgbClr val="5C93B1"/>
                </a:solidFill>
              </a:rPr>
              <a:t> </a:t>
            </a:r>
          </a:p>
          <a:p>
            <a:r>
              <a:rPr lang="en-GB" b="1" dirty="0">
                <a:solidFill>
                  <a:srgbClr val="5C93B1"/>
                </a:solidFill>
              </a:rPr>
              <a:t> </a:t>
            </a:r>
          </a:p>
          <a:p>
            <a:r>
              <a:rPr lang="en-GB" sz="4400" b="1" dirty="0">
                <a:solidFill>
                  <a:srgbClr val="D10037"/>
                </a:solidFill>
              </a:rPr>
              <a:t>Lived Heritage through the Changing Gaze </a:t>
            </a:r>
          </a:p>
          <a:p>
            <a:r>
              <a:rPr lang="en-GB" sz="3600" b="1" dirty="0">
                <a:solidFill>
                  <a:srgbClr val="D10037"/>
                </a:solidFill>
              </a:rPr>
              <a:t>A Views and Vistas Analysis for Valletta</a:t>
            </a:r>
          </a:p>
          <a:p>
            <a:r>
              <a:rPr lang="en-GB" b="1" dirty="0">
                <a:solidFill>
                  <a:srgbClr val="5C93B1"/>
                </a:solidFill>
              </a:rPr>
              <a:t> </a:t>
            </a:r>
            <a:endParaRPr lang="en-GB" dirty="0">
              <a:solidFill>
                <a:srgbClr val="5C93B1"/>
              </a:solidFill>
            </a:endParaRPr>
          </a:p>
        </p:txBody>
      </p:sp>
      <p:sp>
        <p:nvSpPr>
          <p:cNvPr id="7" name="Dikdörtgen 6">
            <a:extLst>
              <a:ext uri="{FF2B5EF4-FFF2-40B4-BE49-F238E27FC236}">
                <a16:creationId xmlns:a16="http://schemas.microsoft.com/office/drawing/2014/main" id="{AF7E2770-0741-C8C3-58BF-ADEABCC7E0E9}"/>
              </a:ext>
            </a:extLst>
          </p:cNvPr>
          <p:cNvSpPr/>
          <p:nvPr/>
        </p:nvSpPr>
        <p:spPr>
          <a:xfrm flipV="1">
            <a:off x="1446834" y="1484452"/>
            <a:ext cx="10745165"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012343543"/>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133</TotalTime>
  <Words>997</Words>
  <Application>Microsoft Office PowerPoint</Application>
  <PresentationFormat>Widescreen</PresentationFormat>
  <Paragraphs>69</Paragraphs>
  <Slides>9</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Aptos</vt:lpstr>
      <vt:lpstr>Arial</vt:lpstr>
      <vt:lpstr>Calibri</vt:lpstr>
      <vt:lpstr>Calibri Light</vt:lpstr>
      <vt:lpstr>Helvetica</vt:lpstr>
      <vt:lpstr>Office Teması</vt:lpstr>
      <vt:lpstr>PowerPoint Presentation</vt:lpstr>
      <vt:lpstr>PowerPoint Presentation</vt:lpstr>
      <vt:lpstr>Gazing as an Informed Action</vt:lpstr>
      <vt:lpstr>PowerPoint Presentation</vt:lpstr>
      <vt:lpstr>PowerPoint Presentation</vt:lpstr>
      <vt:lpstr>PowerPoint Presentation</vt:lpstr>
      <vt:lpstr>PowerPoint Presentation</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ilayda kılıç</dc:creator>
  <cp:lastModifiedBy>Wendy Jo Mifsud</cp:lastModifiedBy>
  <cp:revision>11</cp:revision>
  <dcterms:created xsi:type="dcterms:W3CDTF">2025-03-20T10:04:54Z</dcterms:created>
  <dcterms:modified xsi:type="dcterms:W3CDTF">2025-07-03T21:17:27Z</dcterms:modified>
</cp:coreProperties>
</file>