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notesMasterIdLst>
    <p:notesMasterId r:id="rId5"/>
  </p:notesMasterIdLst>
  <p:sldIdLst>
    <p:sldId id="256" r:id="rId4"/>
    <p:sldId id="272" r:id="rId6"/>
    <p:sldId id="257" r:id="rId7"/>
    <p:sldId id="260" r:id="rId8"/>
    <p:sldId id="262" r:id="rId9"/>
    <p:sldId id="263" r:id="rId10"/>
    <p:sldId id="264" r:id="rId11"/>
    <p:sldId id="265" r:id="rId12"/>
    <p:sldId id="261" r:id="rId13"/>
    <p:sldId id="266" r:id="rId14"/>
    <p:sldId id="267" r:id="rId15"/>
    <p:sldId id="268" r:id="rId16"/>
    <p:sldId id="269" r:id="rId17"/>
    <p:sldId id="270" r:id="rId18"/>
    <p:sldId id="271" r:id="rId19"/>
    <p:sldId id="259"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4B0"/>
    <a:srgbClr val="D20035"/>
    <a:srgbClr val="000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718"/>
  </p:normalViewPr>
  <p:slideViewPr>
    <p:cSldViewPr snapToGrid="0">
      <p:cViewPr varScale="1">
        <p:scale>
          <a:sx n="113" d="100"/>
          <a:sy n="113" d="100"/>
        </p:scale>
        <p:origin x="6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Good morning, ladies and gentlemen. I am Chen Yanqi from the School of Architecture, Xi'an University of Architecture and Technology, and The topic of my presentation is: Research on Cultural Adaptation Mechanisms of the Duku Heritage Corridor Based on Heritage Ecosystems.</a:t>
            </a:r>
            <a:endParaRPr lang="en-US" altLang="zh-CN"/>
          </a:p>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On the basis of guaranteeing the safe passage of highways and upgrading the quality of road surfaces, we will focus on the development of traffic+tourism integration into the industrial system, actively create the form of traffic+tourism industry, and build a high-quality highway for the integration and development of ‘traffic+tourism’.</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concrete implementation, it is necessary to combine modern information technology, such as artificial intelligence, big data analysis, cloud computing and other technical means, to achieve effective protection and rational use of heritage corridors.</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To support this analysis, advanced methods such as digital footprint and user-generated content (UGC) from social media are utilized to capture and evaluate public interactions with the heritage corridor.</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addition to this, VR/AR technology is utilised to provide the public with an immersive experience of touring the heritage corridor, enhancing their knowledge and understanding of the cultural heritage.</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Duku Heritage Corridor is known as “China’s Most Beautiful Highway”,represents the the essence of the Tianshan World Heritage Scenic Byway. The 14th Five-Year cultural development Plan from China's central govemment emphasizes the importance of systematically protecting and utilizing historical and cultural heritage. </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Cultural adaptability plays an important role in achieving this balance by fostering harmony between cultural heritage and ecosystems. Through the creation of adaptive landscapes, integrating “ecological restoration - health restoration - cultural restoration - economic restoration", it is possible to ensure both preservation and sustainable use of heritage corridors.</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 The main focus is on the adaptation of living conservation, the stabilisation of holistic conservation, and the promotion of regenerative conservation of the Duku cultural landscape corridor.In short, adaptability is about ‘how to change flexibly in order to adapt to new environments’, while resilience is about ‘how to protect and revitalise the core in the face of change’.</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addition, Duku Cultural Landscape Corridor presents the most significant minority cultures as Donggui culture, Guzi culture, monuments, Ovoo, grottoes, murals and other cultural relics witnessing the diversity of roadside culture, while shouldering the responsibility of protecting, managing and demonstrating the use of the roadside cultural relics of the times.</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Duku Highway to promote the maximisation of socio-economic value, and together to create the ‘Corridor Economy’ of the value of the integration of the industry and tourism.</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Through the zoning protection of the Duku scenic area, it forms a regional cycle of development and promotes regional tourism development, and has a positive demonstration and promotion effect on the construction of the Duku National Park Road.</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cultural card of showcasing the regional flavour of the Dukui Highway, and the provision of a smooth, safe, comfortable and beautiful driving environment and infrastructure .</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1524000" y="1122363"/>
            <a:ext cx="9144000" cy="2387600"/>
          </a:xfrm>
        </p:spPr>
        <p:txBody>
          <a:bodyPr anchor="b"/>
          <a:lstStyle>
            <a:lvl1pPr algn="ctr">
              <a:defRPr sz="6000"/>
            </a:lvl1pPr>
          </a:lstStyle>
          <a:p>
            <a:r>
              <a:rPr lang="tr-TR"/>
              <a:t>Asıl başlık stilini düzenlemek için tıklayın</a:t>
            </a:r>
            <a:endParaRPr lang="tr-TR"/>
          </a:p>
        </p:txBody>
      </p:sp>
      <p:sp>
        <p:nvSpPr>
          <p:cNvPr id="3" name="Alt Başlık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Dikey Metin Yer Tutucusu 2"/>
          <p:cNvSpPr>
            <a:spLocks noGrp="1"/>
          </p:cNvSpPr>
          <p:nvPr>
            <p:ph type="body" orient="vert" idx="1" hasCustomPrompt="1"/>
          </p:nvPr>
        </p:nvSpPr>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724900" y="365125"/>
            <a:ext cx="2628900" cy="5811838"/>
          </a:xfrm>
        </p:spPr>
        <p:txBody>
          <a:bodyPr vert="eaVert"/>
          <a:lstStyle/>
          <a:p>
            <a:r>
              <a:rPr lang="tr-TR"/>
              <a:t>Asıl başlık stilini düzenlemek için tıklayın</a:t>
            </a:r>
            <a:endParaRPr lang="tr-TR"/>
          </a:p>
        </p:txBody>
      </p:sp>
      <p:sp>
        <p:nvSpPr>
          <p:cNvPr id="3" name="Dikey Metin Yer Tutucusu 2"/>
          <p:cNvSpPr>
            <a:spLocks noGrp="1"/>
          </p:cNvSpPr>
          <p:nvPr>
            <p:ph type="body" orient="vert" idx="1" hasCustomPrompt="1"/>
          </p:nvPr>
        </p:nvSpPr>
        <p:spPr>
          <a:xfrm>
            <a:off x="838200" y="365125"/>
            <a:ext cx="7734300" cy="5811838"/>
          </a:xfrm>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1524000" y="1122363"/>
            <a:ext cx="9144000" cy="2387600"/>
          </a:xfrm>
        </p:spPr>
        <p:txBody>
          <a:bodyPr anchor="b"/>
          <a:lstStyle>
            <a:lvl1pPr algn="ctr">
              <a:defRPr sz="6000"/>
            </a:lvl1pPr>
          </a:lstStyle>
          <a:p>
            <a:r>
              <a:rPr lang="tr-TR"/>
              <a:t>Asıl başlık stilini düzenlemek için tıklayın</a:t>
            </a:r>
            <a:endParaRPr lang="tr-TR"/>
          </a:p>
        </p:txBody>
      </p:sp>
      <p:sp>
        <p:nvSpPr>
          <p:cNvPr id="3" name="Alt Başlık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İçerik Yer Tutucusu 2"/>
          <p:cNvSpPr>
            <a:spLocks noGrp="1"/>
          </p:cNvSpPr>
          <p:nvPr>
            <p:ph idx="1" hasCustomPrompt="1"/>
          </p:nvPr>
        </p:nvSpPr>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1850" y="1709738"/>
            <a:ext cx="10515600" cy="2852737"/>
          </a:xfrm>
        </p:spPr>
        <p:txBody>
          <a:bodyPr anchor="b"/>
          <a:lstStyle>
            <a:lvl1pPr>
              <a:defRPr sz="6000"/>
            </a:lvl1pPr>
          </a:lstStyle>
          <a:p>
            <a:r>
              <a:rPr lang="tr-TR"/>
              <a:t>Asıl başlık stilini düzenlemek için tıklayın</a:t>
            </a:r>
            <a:endParaRPr lang="tr-TR"/>
          </a:p>
        </p:txBody>
      </p:sp>
      <p:sp>
        <p:nvSpPr>
          <p:cNvPr id="3" name="Metin Yer Tutucus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İçerik Yer Tutucusu 2"/>
          <p:cNvSpPr>
            <a:spLocks noGrp="1"/>
          </p:cNvSpPr>
          <p:nvPr>
            <p:ph sz="half" idx="1" hasCustomPrompt="1"/>
          </p:nvPr>
        </p:nvSpPr>
        <p:spPr>
          <a:xfrm>
            <a:off x="838200" y="1825625"/>
            <a:ext cx="5181600" cy="435133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İçerik Yer Tutucusu 3"/>
          <p:cNvSpPr>
            <a:spLocks noGrp="1"/>
          </p:cNvSpPr>
          <p:nvPr>
            <p:ph sz="half" idx="2" hasCustomPrompt="1"/>
          </p:nvPr>
        </p:nvSpPr>
        <p:spPr>
          <a:xfrm>
            <a:off x="6172200" y="1825625"/>
            <a:ext cx="5181600" cy="435133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365125"/>
            <a:ext cx="10515600" cy="1325563"/>
          </a:xfrm>
        </p:spPr>
        <p:txBody>
          <a:bodyPr/>
          <a:lstStyle/>
          <a:p>
            <a:r>
              <a:rPr lang="tr-TR"/>
              <a:t>Asıl başlık stilini düzenlemek için tıklayın</a:t>
            </a:r>
            <a:endParaRPr lang="tr-TR"/>
          </a:p>
        </p:txBody>
      </p:sp>
      <p:sp>
        <p:nvSpPr>
          <p:cNvPr id="3" name="Metin Yer Tutucus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4" name="İçerik Yer Tutucusu 3"/>
          <p:cNvSpPr>
            <a:spLocks noGrp="1"/>
          </p:cNvSpPr>
          <p:nvPr>
            <p:ph sz="half" idx="2" hasCustomPrompt="1"/>
          </p:nvPr>
        </p:nvSpPr>
        <p:spPr>
          <a:xfrm>
            <a:off x="839788" y="2505075"/>
            <a:ext cx="5157787" cy="368458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Metin Yer Tutucus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6" name="İçerik Yer Tutucusu 5"/>
          <p:cNvSpPr>
            <a:spLocks noGrp="1"/>
          </p:cNvSpPr>
          <p:nvPr>
            <p:ph sz="quarter" idx="4" hasCustomPrompt="1"/>
          </p:nvPr>
        </p:nvSpPr>
        <p:spPr>
          <a:xfrm>
            <a:off x="6172200" y="2505075"/>
            <a:ext cx="5183188" cy="368458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7" name="Veri Yer Tutucusu 6"/>
          <p:cNvSpPr>
            <a:spLocks noGrp="1"/>
          </p:cNvSpPr>
          <p:nvPr>
            <p:ph type="dt" sz="half" idx="10"/>
          </p:nvPr>
        </p:nvSpPr>
        <p:spPr/>
        <p:txBody>
          <a:bodyPr/>
          <a:lstStyle/>
          <a:p>
            <a:fld id="{516F426E-D1B3-C04F-87FE-14721FD9FC5B}" type="datetimeFigureOut">
              <a:rPr lang="tr-TR" smtClean="0"/>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Veri Yer Tutucusu 2"/>
          <p:cNvSpPr>
            <a:spLocks noGrp="1"/>
          </p:cNvSpPr>
          <p:nvPr>
            <p:ph type="dt" sz="half" idx="10"/>
          </p:nvPr>
        </p:nvSpPr>
        <p:spPr/>
        <p:txBody>
          <a:bodyPr/>
          <a:lstStyle/>
          <a:p>
            <a:fld id="{516F426E-D1B3-C04F-87FE-14721FD9FC5B}" type="datetimeFigureOut">
              <a:rPr lang="tr-TR" smtClean="0"/>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6F426E-D1B3-C04F-87FE-14721FD9FC5B}" type="datetimeFigureOut">
              <a:rPr lang="tr-TR" smtClean="0"/>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endParaRPr lang="tr-TR"/>
          </a:p>
        </p:txBody>
      </p:sp>
      <p:sp>
        <p:nvSpPr>
          <p:cNvPr id="3" name="İçerik Yer Tutucus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İçerik Yer Tutucusu 2"/>
          <p:cNvSpPr>
            <a:spLocks noGrp="1"/>
          </p:cNvSpPr>
          <p:nvPr>
            <p:ph idx="1" hasCustomPrompt="1"/>
          </p:nvPr>
        </p:nvSpPr>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Dikey Metin Yer Tutucusu 2"/>
          <p:cNvSpPr>
            <a:spLocks noGrp="1"/>
          </p:cNvSpPr>
          <p:nvPr>
            <p:ph type="body" orient="vert" idx="1" hasCustomPrompt="1"/>
          </p:nvPr>
        </p:nvSpPr>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724900" y="365125"/>
            <a:ext cx="2628900" cy="5811838"/>
          </a:xfrm>
        </p:spPr>
        <p:txBody>
          <a:bodyPr vert="eaVert"/>
          <a:lstStyle/>
          <a:p>
            <a:r>
              <a:rPr lang="tr-TR"/>
              <a:t>Asıl başlık stilini düzenlemek için tıklayın</a:t>
            </a:r>
            <a:endParaRPr lang="tr-TR"/>
          </a:p>
        </p:txBody>
      </p:sp>
      <p:sp>
        <p:nvSpPr>
          <p:cNvPr id="3" name="Dikey Metin Yer Tutucusu 2"/>
          <p:cNvSpPr>
            <a:spLocks noGrp="1"/>
          </p:cNvSpPr>
          <p:nvPr>
            <p:ph type="body" orient="vert" idx="1" hasCustomPrompt="1"/>
          </p:nvPr>
        </p:nvSpPr>
        <p:spPr>
          <a:xfrm>
            <a:off x="838200" y="365125"/>
            <a:ext cx="7734300" cy="5811838"/>
          </a:xfrm>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1850" y="1709738"/>
            <a:ext cx="10515600" cy="2852737"/>
          </a:xfrm>
        </p:spPr>
        <p:txBody>
          <a:bodyPr anchor="b"/>
          <a:lstStyle>
            <a:lvl1pPr>
              <a:defRPr sz="6000"/>
            </a:lvl1pPr>
          </a:lstStyle>
          <a:p>
            <a:r>
              <a:rPr lang="tr-TR"/>
              <a:t>Asıl başlık stilini düzenlemek için tıklayın</a:t>
            </a:r>
            <a:endParaRPr lang="tr-TR"/>
          </a:p>
        </p:txBody>
      </p:sp>
      <p:sp>
        <p:nvSpPr>
          <p:cNvPr id="3" name="Metin Yer Tutucus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İçerik Yer Tutucusu 2"/>
          <p:cNvSpPr>
            <a:spLocks noGrp="1"/>
          </p:cNvSpPr>
          <p:nvPr>
            <p:ph sz="half" idx="1" hasCustomPrompt="1"/>
          </p:nvPr>
        </p:nvSpPr>
        <p:spPr>
          <a:xfrm>
            <a:off x="838200" y="1825625"/>
            <a:ext cx="5181600" cy="435133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İçerik Yer Tutucusu 3"/>
          <p:cNvSpPr>
            <a:spLocks noGrp="1"/>
          </p:cNvSpPr>
          <p:nvPr>
            <p:ph sz="half" idx="2" hasCustomPrompt="1"/>
          </p:nvPr>
        </p:nvSpPr>
        <p:spPr>
          <a:xfrm>
            <a:off x="6172200" y="1825625"/>
            <a:ext cx="5181600" cy="435133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365125"/>
            <a:ext cx="10515600" cy="1325563"/>
          </a:xfrm>
        </p:spPr>
        <p:txBody>
          <a:bodyPr/>
          <a:lstStyle/>
          <a:p>
            <a:r>
              <a:rPr lang="tr-TR"/>
              <a:t>Asıl başlık stilini düzenlemek için tıklayın</a:t>
            </a:r>
            <a:endParaRPr lang="tr-TR"/>
          </a:p>
        </p:txBody>
      </p:sp>
      <p:sp>
        <p:nvSpPr>
          <p:cNvPr id="3" name="Metin Yer Tutucus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4" name="İçerik Yer Tutucusu 3"/>
          <p:cNvSpPr>
            <a:spLocks noGrp="1"/>
          </p:cNvSpPr>
          <p:nvPr>
            <p:ph sz="half" idx="2" hasCustomPrompt="1"/>
          </p:nvPr>
        </p:nvSpPr>
        <p:spPr>
          <a:xfrm>
            <a:off x="839788" y="2505075"/>
            <a:ext cx="5157787" cy="368458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Metin Yer Tutucus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6" name="İçerik Yer Tutucusu 5"/>
          <p:cNvSpPr>
            <a:spLocks noGrp="1"/>
          </p:cNvSpPr>
          <p:nvPr>
            <p:ph sz="quarter" idx="4" hasCustomPrompt="1"/>
          </p:nvPr>
        </p:nvSpPr>
        <p:spPr>
          <a:xfrm>
            <a:off x="6172200" y="2505075"/>
            <a:ext cx="5183188" cy="368458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7" name="Veri Yer Tutucusu 6"/>
          <p:cNvSpPr>
            <a:spLocks noGrp="1"/>
          </p:cNvSpPr>
          <p:nvPr>
            <p:ph type="dt" sz="half" idx="10"/>
          </p:nvPr>
        </p:nvSpPr>
        <p:spPr/>
        <p:txBody>
          <a:bodyPr/>
          <a:lstStyle/>
          <a:p>
            <a:fld id="{516F426E-D1B3-C04F-87FE-14721FD9FC5B}" type="datetimeFigureOut">
              <a:rPr lang="tr-TR" smtClean="0"/>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Veri Yer Tutucusu 2"/>
          <p:cNvSpPr>
            <a:spLocks noGrp="1"/>
          </p:cNvSpPr>
          <p:nvPr>
            <p:ph type="dt" sz="half" idx="10"/>
          </p:nvPr>
        </p:nvSpPr>
        <p:spPr/>
        <p:txBody>
          <a:bodyPr/>
          <a:lstStyle/>
          <a:p>
            <a:fld id="{516F426E-D1B3-C04F-87FE-14721FD9FC5B}" type="datetimeFigureOut">
              <a:rPr lang="tr-TR" smtClean="0"/>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6F426E-D1B3-C04F-87FE-14721FD9FC5B}" type="datetimeFigureOut">
              <a:rPr lang="tr-TR" smtClean="0"/>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endParaRPr lang="tr-TR"/>
          </a:p>
        </p:txBody>
      </p:sp>
      <p:sp>
        <p:nvSpPr>
          <p:cNvPr id="3" name="İçerik Yer Tutucus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F426E-D1B3-C04F-87FE-14721FD9FC5B}" type="datetimeFigureOut">
              <a:rPr lang="tr-TR" smtClean="0"/>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2876A-0405-DE4E-8F57-B35FA1FF5C8B}"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F426E-D1B3-C04F-87FE-14721FD9FC5B}" type="datetimeFigureOut">
              <a:rPr lang="tr-TR" smtClean="0"/>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2876A-0405-DE4E-8F57-B35FA1FF5C8B}"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image" Target="../media/image28.pn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3.xml"/><Relationship Id="rId4" Type="http://schemas.openxmlformats.org/officeDocument/2006/relationships/image" Target="../media/image34.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3.xml"/><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image" Target="../media/image10.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image" Target="../media/image14.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9" Type="http://schemas.openxmlformats.org/officeDocument/2006/relationships/image" Target="../media/image21.emf"/><Relationship Id="rId8" Type="http://schemas.openxmlformats.org/officeDocument/2006/relationships/image" Target="../media/image20.jpeg"/><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4.jpeg"/><Relationship Id="rId2" Type="http://schemas.openxmlformats.org/officeDocument/2006/relationships/image" Target="../media/image3.png"/><Relationship Id="rId17" Type="http://schemas.openxmlformats.org/officeDocument/2006/relationships/notesSlide" Target="../notesSlides/notesSlide8.xml"/><Relationship Id="rId16" Type="http://schemas.openxmlformats.org/officeDocument/2006/relationships/slideLayout" Target="../slideLayouts/slideLayout2.xml"/><Relationship Id="rId15" Type="http://schemas.openxmlformats.org/officeDocument/2006/relationships/image" Target="../media/image27.jpeg"/><Relationship Id="rId14" Type="http://schemas.openxmlformats.org/officeDocument/2006/relationships/image" Target="../media/image26.jpeg"/><Relationship Id="rId13" Type="http://schemas.openxmlformats.org/officeDocument/2006/relationships/image" Target="../media/image25.jpeg"/><Relationship Id="rId12" Type="http://schemas.openxmlformats.org/officeDocument/2006/relationships/image" Target="../media/image24.jpeg"/><Relationship Id="rId11" Type="http://schemas.openxmlformats.org/officeDocument/2006/relationships/image" Target="../media/image23.jpeg"/><Relationship Id="rId10" Type="http://schemas.openxmlformats.org/officeDocument/2006/relationships/image" Target="../media/image22.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微信图片_20210315044536"/>
          <p:cNvPicPr>
            <a:picLocks noChangeAspect="1"/>
          </p:cNvPicPr>
          <p:nvPr/>
        </p:nvPicPr>
        <p:blipFill>
          <a:blip r:embed="rId1"/>
          <a:stretch>
            <a:fillRect/>
          </a:stretch>
        </p:blipFill>
        <p:spPr>
          <a:xfrm>
            <a:off x="203200" y="1981835"/>
            <a:ext cx="4213860" cy="4726305"/>
          </a:xfrm>
          <a:prstGeom prst="rect">
            <a:avLst/>
          </a:prstGeom>
        </p:spPr>
      </p:pic>
      <p:pic>
        <p:nvPicPr>
          <p:cNvPr id="5" name="Resim 4"/>
          <p:cNvPicPr>
            <a:picLocks noChangeAspect="1"/>
          </p:cNvPicPr>
          <p:nvPr/>
        </p:nvPicPr>
        <p:blipFill>
          <a:blip r:embed="rId2"/>
          <a:stretch>
            <a:fillRect/>
          </a:stretch>
        </p:blipFill>
        <p:spPr>
          <a:xfrm>
            <a:off x="203200" y="304800"/>
            <a:ext cx="4043680" cy="1600840"/>
          </a:xfrm>
          <a:prstGeom prst="rect">
            <a:avLst/>
          </a:prstGeom>
        </p:spPr>
      </p:pic>
      <p:sp>
        <p:nvSpPr>
          <p:cNvPr id="11" name="Apakšvirsraksts 2"/>
          <p:cNvSpPr txBox="1">
            <a:spLocks noGrp="1"/>
          </p:cNvSpPr>
          <p:nvPr>
            <p:ph type="subTitle" sz="quarter" idx="1"/>
          </p:nvPr>
        </p:nvSpPr>
        <p:spPr>
          <a:xfrm>
            <a:off x="4417060" y="1981835"/>
            <a:ext cx="7774940" cy="4726305"/>
          </a:xfrm>
          <a:prstGeom prst="rect">
            <a:avLst/>
          </a:prstGeom>
        </p:spPr>
        <p:txBody>
          <a:bodyPr>
            <a:normAutofit fontScale="25000"/>
          </a:bodyPr>
          <a:lstStyle>
            <a:lvl1pPr algn="l">
              <a:defRPr sz="2800">
                <a:solidFill>
                  <a:srgbClr val="FFFFFF"/>
                </a:solidFill>
                <a:latin typeface="Arial" panose="020B0604020202020204"/>
                <a:ea typeface="Arial" panose="020B0604020202020204"/>
                <a:cs typeface="Arial" panose="020B0604020202020204"/>
                <a:sym typeface="Arial" panose="020B0604020202020204"/>
              </a:defRPr>
            </a:lvl1pPr>
          </a:lstStyle>
          <a:p>
            <a:pPr algn="ctr"/>
            <a:r>
              <a:rPr lang="en-US" altLang="zh-CN" sz="12000" b="1" i="1" dirty="0">
                <a:solidFill>
                  <a:srgbClr val="000F33"/>
                </a:solidFill>
                <a:latin typeface="Aptos" panose="020B0004020202020204" pitchFamily="34" charset="0"/>
              </a:rPr>
              <a:t>Research on Cultural Adaptation Mechanisms </a:t>
            </a:r>
            <a:endParaRPr lang="en-US" altLang="zh-CN" sz="12000" b="1" i="1" dirty="0">
              <a:solidFill>
                <a:srgbClr val="000F33"/>
              </a:solidFill>
              <a:latin typeface="Aptos" panose="020B0004020202020204" pitchFamily="34" charset="0"/>
            </a:endParaRPr>
          </a:p>
          <a:p>
            <a:pPr algn="ctr"/>
            <a:r>
              <a:rPr lang="en-US" altLang="zh-CN" sz="12000" b="1" i="1" dirty="0">
                <a:solidFill>
                  <a:srgbClr val="000F33"/>
                </a:solidFill>
                <a:latin typeface="Aptos" panose="020B0004020202020204" pitchFamily="34" charset="0"/>
              </a:rPr>
              <a:t>of the Duku Heritage Corridor Based on </a:t>
            </a:r>
            <a:endParaRPr lang="en-US" altLang="zh-CN" sz="12000" b="1" i="1" dirty="0">
              <a:solidFill>
                <a:srgbClr val="000F33"/>
              </a:solidFill>
              <a:latin typeface="Aptos" panose="020B0004020202020204" pitchFamily="34" charset="0"/>
            </a:endParaRPr>
          </a:p>
          <a:p>
            <a:pPr algn="ctr"/>
            <a:r>
              <a:rPr lang="en-US" altLang="zh-CN" sz="12000" b="1" i="1" dirty="0">
                <a:solidFill>
                  <a:srgbClr val="000F33"/>
                </a:solidFill>
                <a:latin typeface="Aptos" panose="020B0004020202020204" pitchFamily="34" charset="0"/>
              </a:rPr>
              <a:t>Heritage Ecosystems</a:t>
            </a:r>
            <a:endParaRPr lang="en-US" altLang="zh-CN" sz="12000" b="1" i="1" dirty="0">
              <a:solidFill>
                <a:srgbClr val="000F33"/>
              </a:solidFill>
              <a:latin typeface="Aptos" panose="020B0004020202020204" pitchFamily="34" charset="0"/>
            </a:endParaRPr>
          </a:p>
          <a:p>
            <a:pPr algn="ctr">
              <a:buClrTx/>
              <a:buSzTx/>
            </a:pPr>
            <a:endParaRPr lang="en-US" altLang="zh-CN" sz="2200" dirty="0">
              <a:solidFill>
                <a:srgbClr val="000F33"/>
              </a:solidFill>
              <a:latin typeface="Aptos" panose="020B0004020202020204" pitchFamily="34" charset="0"/>
            </a:endParaRPr>
          </a:p>
          <a:p>
            <a:pPr algn="ctr">
              <a:buClrTx/>
              <a:buSzTx/>
            </a:pPr>
            <a:endParaRPr lang="en-US" altLang="zh-CN" sz="8000" dirty="0">
              <a:solidFill>
                <a:srgbClr val="000F33"/>
              </a:solidFill>
              <a:latin typeface="Aptos" panose="020B0004020202020204" pitchFamily="34" charset="0"/>
            </a:endParaRPr>
          </a:p>
          <a:p>
            <a:pPr algn="ctr">
              <a:buClrTx/>
              <a:buSzTx/>
            </a:pPr>
            <a:r>
              <a:rPr lang="en-US" altLang="zh-CN" sz="8000" dirty="0">
                <a:solidFill>
                  <a:srgbClr val="000F33"/>
                </a:solidFill>
                <a:latin typeface="Aptos" panose="020B0004020202020204" pitchFamily="34" charset="0"/>
              </a:rPr>
              <a:t>Xi’an University of Architecture and Technology</a:t>
            </a:r>
            <a:endParaRPr lang="en-US" altLang="zh-CN" sz="8000" dirty="0">
              <a:solidFill>
                <a:srgbClr val="000F33"/>
              </a:solidFill>
              <a:latin typeface="Aptos" panose="020B0004020202020204" pitchFamily="34" charset="0"/>
            </a:endParaRPr>
          </a:p>
          <a:p>
            <a:pPr algn="ctr">
              <a:buClrTx/>
              <a:buSzTx/>
            </a:pPr>
            <a:r>
              <a:rPr lang="en-US" altLang="zh-CN" sz="8000" b="1" dirty="0">
                <a:solidFill>
                  <a:srgbClr val="000F33"/>
                </a:solidFill>
                <a:latin typeface="Aptos" panose="020B0004020202020204" pitchFamily="34" charset="0"/>
              </a:rPr>
              <a:t>Yanqi Chen, Yunying Ren</a:t>
            </a:r>
            <a:endParaRPr lang="en-US" altLang="zh-CN" sz="8000" b="1" dirty="0">
              <a:solidFill>
                <a:srgbClr val="000F33"/>
              </a:solidFill>
              <a:latin typeface="Aptos" panose="020B0004020202020204" pitchFamily="34" charset="0"/>
            </a:endParaRPr>
          </a:p>
          <a:p>
            <a:pPr algn="ctr">
              <a:buClrTx/>
              <a:buSzTx/>
            </a:pPr>
            <a:r>
              <a:rPr lang="en-US" altLang="zh-CN" sz="8000" dirty="0">
                <a:solidFill>
                  <a:srgbClr val="000F33"/>
                </a:solidFill>
                <a:latin typeface="Aptos" panose="020B0004020202020204" pitchFamily="34" charset="0"/>
              </a:rPr>
              <a:t>T_06 Session Title: Culture, Heritage, and Meaning</a:t>
            </a:r>
            <a:endParaRPr lang="en-US" altLang="zh-CN" sz="8000" dirty="0">
              <a:solidFill>
                <a:srgbClr val="000F33"/>
              </a:solidFill>
              <a:latin typeface="Aptos" panose="020B0004020202020204" pitchFamily="34" charset="0"/>
            </a:endParaRPr>
          </a:p>
          <a:p>
            <a:pPr algn="ctr">
              <a:buClrTx/>
              <a:buSzTx/>
            </a:pPr>
            <a:r>
              <a:rPr lang="en-US" altLang="zh-CN" sz="8000" dirty="0">
                <a:solidFill>
                  <a:srgbClr val="000F33"/>
                </a:solidFill>
                <a:latin typeface="Aptos" panose="020B0004020202020204" pitchFamily="34" charset="0"/>
              </a:rPr>
              <a:t>537</a:t>
            </a:r>
            <a:endParaRPr lang="en-US" altLang="zh-CN" sz="8000" dirty="0">
              <a:solidFill>
                <a:srgbClr val="000F33"/>
              </a:solidFill>
              <a:latin typeface="Aptos" panose="020B0004020202020204" pitchFamily="34" charset="0"/>
            </a:endParaRPr>
          </a:p>
          <a:p>
            <a:pPr algn="ctr"/>
            <a:endParaRPr lang="en-US" altLang="zh-CN" dirty="0">
              <a:solidFill>
                <a:srgbClr val="000F33"/>
              </a:solidFill>
              <a:latin typeface="Aptos" panose="020B0004020202020204" pitchFamily="34" charset="0"/>
            </a:endParaRPr>
          </a:p>
          <a:p>
            <a:pPr algn="ctr">
              <a:buClrTx/>
              <a:buSzTx/>
            </a:pPr>
            <a:r>
              <a:rPr lang="en-US" altLang="zh-CN" sz="7200" b="1" dirty="0">
                <a:solidFill>
                  <a:srgbClr val="000F33"/>
                </a:solidFill>
                <a:latin typeface="Aptos" panose="020B0004020202020204" pitchFamily="34" charset="0"/>
              </a:rPr>
              <a:t>2025.07.09</a:t>
            </a:r>
            <a:endParaRPr lang="en-US" altLang="zh-CN" sz="7200" b="1" dirty="0">
              <a:solidFill>
                <a:srgbClr val="000F33"/>
              </a:solidFill>
              <a:latin typeface="Aptos" panose="020B0004020202020204" pitchFamily="34" charset="0"/>
            </a:endParaRPr>
          </a:p>
          <a:p>
            <a:pPr algn="ctr"/>
            <a:endParaRPr lang="en-US" altLang="zh-CN" sz="7200" b="1" dirty="0">
              <a:solidFill>
                <a:srgbClr val="000F33"/>
              </a:solidFill>
              <a:latin typeface="Aptos" panose="020B0004020202020204" pitchFamily="34" charset="0"/>
            </a:endParaRPr>
          </a:p>
        </p:txBody>
      </p:sp>
      <p:sp>
        <p:nvSpPr>
          <p:cNvPr id="7" name="Dikdörtgen 6"/>
          <p:cNvSpPr/>
          <p:nvPr/>
        </p:nvSpPr>
        <p:spPr>
          <a:xfrm flipV="1">
            <a:off x="1446834" y="1484452"/>
            <a:ext cx="10745165"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 name="组合 7"/>
          <p:cNvGrpSpPr/>
          <p:nvPr/>
        </p:nvGrpSpPr>
        <p:grpSpPr>
          <a:xfrm>
            <a:off x="7616825" y="610555"/>
            <a:ext cx="4572635" cy="988060"/>
            <a:chOff x="11029" y="294"/>
            <a:chExt cx="7980" cy="1724"/>
          </a:xfrm>
        </p:grpSpPr>
        <p:pic>
          <p:nvPicPr>
            <p:cNvPr id="2" name="图片 1" descr="20110905122913_4261"/>
            <p:cNvPicPr>
              <a:picLocks noChangeAspect="1"/>
            </p:cNvPicPr>
            <p:nvPr/>
          </p:nvPicPr>
          <p:blipFill>
            <a:blip r:embed="rId3"/>
            <a:stretch>
              <a:fillRect/>
            </a:stretch>
          </p:blipFill>
          <p:spPr>
            <a:xfrm>
              <a:off x="11029" y="615"/>
              <a:ext cx="5451" cy="1083"/>
            </a:xfrm>
            <a:prstGeom prst="rect">
              <a:avLst/>
            </a:prstGeom>
          </p:spPr>
        </p:pic>
        <p:pic>
          <p:nvPicPr>
            <p:cNvPr id="21" name="图片 12"/>
            <p:cNvPicPr>
              <a:picLocks noChangeAspect="1"/>
            </p:cNvPicPr>
            <p:nvPr/>
          </p:nvPicPr>
          <p:blipFill>
            <a:blip r:embed="rId4"/>
            <a:srcRect b="26698"/>
            <a:stretch>
              <a:fillRect/>
            </a:stretch>
          </p:blipFill>
          <p:spPr>
            <a:xfrm>
              <a:off x="16655" y="294"/>
              <a:ext cx="2354" cy="1725"/>
            </a:xfrm>
            <a:prstGeom prst="rect">
              <a:avLst/>
            </a:prstGeom>
            <a:noFill/>
            <a:ln w="9525">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465" y="511810"/>
            <a:ext cx="11773535" cy="1099820"/>
          </a:xfrm>
          <a:prstGeom prst="rect">
            <a:avLst/>
          </a:prstGeom>
        </p:spPr>
        <p:txBody>
          <a:bodyPr>
            <a:no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pPr algn="l">
              <a:buClrTx/>
              <a:buSzTx/>
              <a:buFontTx/>
            </a:pPr>
            <a:r>
              <a:rPr lang="en-US" altLang="zh-CN" sz="3200" dirty="0">
                <a:solidFill>
                  <a:srgbClr val="1D4289"/>
                </a:solidFill>
                <a:latin typeface="Aptos" panose="020B0004020202020204" pitchFamily="34" charset="0"/>
              </a:rPr>
              <a:t>4 Heritage Ecosystem Utilisation Pathways in the Duku Heritage Corridor</a:t>
            </a:r>
            <a:br>
              <a:rPr lang="en-US" altLang="zh-CN" sz="2800" dirty="0">
                <a:solidFill>
                  <a:srgbClr val="1D4289"/>
                </a:solidFill>
                <a:latin typeface="Aptos" panose="020B0004020202020204" pitchFamily="34" charset="0"/>
              </a:rPr>
            </a:br>
            <a:r>
              <a:rPr lang="en-US" altLang="zh-CN" sz="2400" dirty="0">
                <a:solidFill>
                  <a:srgbClr val="1D4289"/>
                </a:solidFill>
                <a:latin typeface="Aptos" panose="020B0004020202020204" pitchFamily="34" charset="0"/>
              </a:rPr>
              <a:t>4.2 Segmental revitalisation of health restoration and cultural restoration</a:t>
            </a:r>
            <a:endParaRPr lang="en-US" altLang="zh-CN" sz="2400" dirty="0">
              <a:solidFill>
                <a:srgbClr val="1D4289"/>
              </a:solidFill>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2"/>
              <a:stretch>
                <a:fillRect/>
              </a:stretch>
            </p:blipFill>
            <p:spPr>
              <a:xfrm>
                <a:off x="11029" y="615"/>
                <a:ext cx="5451" cy="1083"/>
              </a:xfrm>
              <a:prstGeom prst="rect">
                <a:avLst/>
              </a:prstGeom>
            </p:spPr>
          </p:pic>
          <p:pic>
            <p:nvPicPr>
              <p:cNvPr id="13" name="图片 12"/>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pic>
        <p:nvPicPr>
          <p:cNvPr id="8" name="图片 7"/>
          <p:cNvPicPr>
            <a:picLocks noChangeAspect="1"/>
          </p:cNvPicPr>
          <p:nvPr/>
        </p:nvPicPr>
        <p:blipFill>
          <a:blip r:embed="rId4"/>
          <a:stretch>
            <a:fillRect/>
          </a:stretch>
        </p:blipFill>
        <p:spPr>
          <a:xfrm>
            <a:off x="418465" y="1829435"/>
            <a:ext cx="5427345" cy="4020820"/>
          </a:xfrm>
          <a:prstGeom prst="rect">
            <a:avLst/>
          </a:prstGeom>
          <a:noFill/>
          <a:ln>
            <a:noFill/>
          </a:ln>
        </p:spPr>
      </p:pic>
      <p:sp>
        <p:nvSpPr>
          <p:cNvPr id="3" name="文本框 2"/>
          <p:cNvSpPr txBox="1"/>
          <p:nvPr/>
        </p:nvSpPr>
        <p:spPr>
          <a:xfrm>
            <a:off x="5948680" y="1807845"/>
            <a:ext cx="6042660" cy="1612265"/>
          </a:xfrm>
          <a:prstGeom prst="rect">
            <a:avLst/>
          </a:prstGeom>
          <a:noFill/>
        </p:spPr>
        <p:txBody>
          <a:bodyPr wrap="square" rtlCol="0" anchor="t">
            <a:spAutoFit/>
          </a:bodyPr>
          <a:p>
            <a:pPr algn="just">
              <a:lnSpc>
                <a:spcPct val="90000"/>
              </a:lnSpc>
              <a:spcBef>
                <a:spcPts val="600"/>
              </a:spcBef>
              <a:buClrTx/>
              <a:buSzTx/>
              <a:buFont typeface="Arial" panose="020B0604020202020204" pitchFamily="34" charset="0"/>
            </a:pPr>
            <a:r>
              <a:rPr lang="en-US" altLang="zh-CN" dirty="0">
                <a:solidFill>
                  <a:schemeClr val="tx1"/>
                </a:solidFill>
                <a:latin typeface="Aptos" panose="020B0004020202020204" pitchFamily="34" charset="0"/>
                <a:ea typeface="Arial" panose="020B0604020202020204"/>
                <a:cs typeface="Arial" panose="020B0604020202020204"/>
              </a:rPr>
              <a:t>Through the G217 Dushanzi to Kuqa section of the highway </a:t>
            </a:r>
            <a:r>
              <a:rPr lang="en-US" altLang="zh-CN" sz="2000" b="1" dirty="0">
                <a:solidFill>
                  <a:srgbClr val="D20035"/>
                </a:solidFill>
                <a:latin typeface="Aptos" panose="020B0004020202020204" pitchFamily="34" charset="0"/>
                <a:ea typeface="Arial" panose="020B0604020202020204"/>
                <a:cs typeface="Arial" panose="020B0604020202020204"/>
              </a:rPr>
              <a:t>‘traffic + tourism’ </a:t>
            </a:r>
            <a:r>
              <a:rPr lang="en-US" altLang="zh-CN" dirty="0">
                <a:solidFill>
                  <a:schemeClr val="tx1"/>
                </a:solidFill>
                <a:latin typeface="Aptos" panose="020B0004020202020204" pitchFamily="34" charset="0"/>
                <a:ea typeface="Arial" panose="020B0604020202020204"/>
                <a:cs typeface="Arial" panose="020B0604020202020204"/>
              </a:rPr>
              <a:t>service quality improvement project, a tourism corridor from the icebergs to the grassland is formed, </a:t>
            </a:r>
            <a:r>
              <a:rPr lang="en-US" altLang="zh-CN" b="1" dirty="0">
                <a:solidFill>
                  <a:srgbClr val="D20035"/>
                </a:solidFill>
                <a:latin typeface="Aptos" panose="020B0004020202020204" pitchFamily="34" charset="0"/>
                <a:ea typeface="Arial" panose="020B0604020202020204"/>
                <a:cs typeface="Arial" panose="020B0604020202020204"/>
              </a:rPr>
              <a:t>displaying the natural landscape, history and culture and ethnic customs.</a:t>
            </a:r>
            <a:endParaRPr lang="en-US" altLang="zh-CN" b="1" dirty="0">
              <a:solidFill>
                <a:srgbClr val="D20035"/>
              </a:solidFill>
              <a:latin typeface="Aptos" panose="020B0004020202020204" pitchFamily="34" charset="0"/>
              <a:ea typeface="Arial" panose="020B0604020202020204"/>
              <a:cs typeface="Arial" panose="020B0604020202020204"/>
            </a:endParaRPr>
          </a:p>
        </p:txBody>
      </p:sp>
      <p:grpSp>
        <p:nvGrpSpPr>
          <p:cNvPr id="9" name="组合 8"/>
          <p:cNvGrpSpPr/>
          <p:nvPr/>
        </p:nvGrpSpPr>
        <p:grpSpPr>
          <a:xfrm>
            <a:off x="5948680" y="3410585"/>
            <a:ext cx="6096000" cy="2547620"/>
            <a:chOff x="9368" y="5044"/>
            <a:chExt cx="9600" cy="4012"/>
          </a:xfrm>
        </p:grpSpPr>
        <p:sp>
          <p:nvSpPr>
            <p:cNvPr id="6" name="文本框 5"/>
            <p:cNvSpPr txBox="1"/>
            <p:nvPr/>
          </p:nvSpPr>
          <p:spPr>
            <a:xfrm>
              <a:off x="9368" y="6562"/>
              <a:ext cx="9600" cy="2494"/>
            </a:xfrm>
            <a:prstGeom prst="rect">
              <a:avLst/>
            </a:prstGeom>
            <a:noFill/>
          </p:spPr>
          <p:txBody>
            <a:bodyPr wrap="square" rtlCol="0" anchor="t">
              <a:spAutoFit/>
            </a:bodyPr>
            <a:p>
              <a:pPr algn="just">
                <a:lnSpc>
                  <a:spcPct val="90000"/>
                </a:lnSpc>
                <a:spcBef>
                  <a:spcPts val="600"/>
                </a:spcBef>
                <a:buClrTx/>
                <a:buSzTx/>
                <a:buFont typeface="Arial" panose="020B0604020202020204" pitchFamily="34" charset="0"/>
              </a:pPr>
              <a:r>
                <a:rPr lang="en-US" altLang="zh-CN" b="1" dirty="0">
                  <a:solidFill>
                    <a:srgbClr val="5B94B0"/>
                  </a:solidFill>
                  <a:latin typeface="Aptos" panose="020B0004020202020204" pitchFamily="34" charset="0"/>
                  <a:ea typeface="Arial" panose="020B0604020202020204"/>
                  <a:cs typeface="Arial" panose="020B0604020202020204"/>
                </a:rPr>
                <a:t>because of the combination of five scenic spots: the scenic beauty of Tianshan Mountain, the scenic beauty of rivers and lakes, the scenic beauty of the countryside, the scenic beauty of canyons, and the scenic beauty of Yadan, Xinjiang's first tourism highway is proposed</a:t>
              </a:r>
              <a:endParaRPr lang="en-US" altLang="zh-CN" b="1" dirty="0">
                <a:solidFill>
                  <a:srgbClr val="5B94B0"/>
                </a:solidFill>
                <a:latin typeface="Aptos" panose="020B0004020202020204" pitchFamily="34" charset="0"/>
                <a:ea typeface="Arial" panose="020B0604020202020204"/>
                <a:cs typeface="Arial" panose="020B0604020202020204"/>
              </a:endParaRPr>
            </a:p>
          </p:txBody>
        </p:sp>
        <p:sp>
          <p:nvSpPr>
            <p:cNvPr id="7" name="文本框 6"/>
            <p:cNvSpPr txBox="1"/>
            <p:nvPr/>
          </p:nvSpPr>
          <p:spPr>
            <a:xfrm>
              <a:off x="9368" y="5044"/>
              <a:ext cx="9600" cy="1319"/>
            </a:xfrm>
            <a:prstGeom prst="rect">
              <a:avLst/>
            </a:prstGeom>
            <a:noFill/>
          </p:spPr>
          <p:txBody>
            <a:bodyPr wrap="square" rtlCol="0" anchor="t">
              <a:spAutoFit/>
            </a:bodyPr>
            <a:p>
              <a:pPr algn="just">
                <a:lnSpc>
                  <a:spcPct val="90000"/>
                </a:lnSpc>
                <a:spcBef>
                  <a:spcPts val="600"/>
                </a:spcBef>
                <a:buClrTx/>
                <a:buSzTx/>
                <a:buFont typeface="Arial" panose="020B0604020202020204" pitchFamily="34" charset="0"/>
              </a:pPr>
              <a:r>
                <a:rPr lang="en-US" altLang="zh-CN" b="1" dirty="0">
                  <a:solidFill>
                    <a:srgbClr val="5B94B0"/>
                  </a:solidFill>
                  <a:latin typeface="Aptos" panose="020B0004020202020204" pitchFamily="34" charset="0"/>
                  <a:ea typeface="Arial" panose="020B0604020202020204"/>
                  <a:cs typeface="Arial" panose="020B0604020202020204"/>
                </a:rPr>
                <a:t>because of the Bayinbruk natural cultural heritage along the route, it is recommended to build a world natural heritage scenic road</a:t>
              </a:r>
              <a:endParaRPr lang="en-US" altLang="zh-CN" b="1" dirty="0">
                <a:solidFill>
                  <a:srgbClr val="5B94B0"/>
                </a:solidFill>
                <a:latin typeface="Aptos" panose="020B0004020202020204" pitchFamily="34" charset="0"/>
                <a:ea typeface="Arial" panose="020B0604020202020204"/>
                <a:cs typeface="Arial" panose="020B0604020202020204"/>
              </a:endParaRPr>
            </a:p>
          </p:txBody>
        </p:sp>
      </p:grpSp>
      <p:sp>
        <p:nvSpPr>
          <p:cNvPr id="10" name="文本框 9"/>
          <p:cNvSpPr txBox="1"/>
          <p:nvPr/>
        </p:nvSpPr>
        <p:spPr>
          <a:xfrm>
            <a:off x="462915" y="5774055"/>
            <a:ext cx="4787900" cy="337185"/>
          </a:xfrm>
          <a:prstGeom prst="rect">
            <a:avLst/>
          </a:prstGeom>
          <a:noFill/>
        </p:spPr>
        <p:txBody>
          <a:bodyPr wrap="square" rtlCol="0">
            <a:spAutoFit/>
          </a:bodyPr>
          <a:p>
            <a:pPr algn="just">
              <a:spcBef>
                <a:spcPct val="20000"/>
              </a:spcBef>
              <a:buClrTx/>
              <a:buSzTx/>
              <a:buFontTx/>
            </a:pPr>
            <a:r>
              <a:rPr lang="en-US" altLang="zh-CN" sz="1600" dirty="0">
                <a:latin typeface="Aptos" panose="020B0004020202020204" pitchFamily="34" charset="0"/>
                <a:ea typeface="Arial" panose="020B0604020202020204"/>
                <a:cs typeface="Arial" panose="020B0604020202020204"/>
              </a:rPr>
              <a:t>Fig. 6 General road map of the Duku Highway</a:t>
            </a:r>
            <a:endParaRPr lang="en-US" altLang="zh-CN" sz="1600" dirty="0">
              <a:latin typeface="Aptos" panose="020B0004020202020204" pitchFamily="34" charset="0"/>
              <a:ea typeface="Arial" panose="020B0604020202020204"/>
              <a:cs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465" y="450850"/>
            <a:ext cx="11773535" cy="1099820"/>
          </a:xfrm>
          <a:prstGeom prst="rect">
            <a:avLst/>
          </a:prstGeom>
        </p:spPr>
        <p:txBody>
          <a:bodyPr>
            <a:no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pPr algn="l">
              <a:buClrTx/>
              <a:buSzTx/>
              <a:buFontTx/>
            </a:pPr>
            <a:r>
              <a:rPr lang="en-US" altLang="zh-CN" sz="3200" dirty="0">
                <a:solidFill>
                  <a:srgbClr val="1D4289"/>
                </a:solidFill>
                <a:latin typeface="Aptos" panose="020B0004020202020204" pitchFamily="34" charset="0"/>
              </a:rPr>
              <a:t>4 Heritage Ecosystem Utilisation Pathways in the Duku Heritage Corridor</a:t>
            </a:r>
            <a:br>
              <a:rPr lang="en-US" altLang="zh-CN" sz="2800" dirty="0">
                <a:solidFill>
                  <a:srgbClr val="1D4289"/>
                </a:solidFill>
                <a:latin typeface="Aptos" panose="020B0004020202020204" pitchFamily="34" charset="0"/>
              </a:rPr>
            </a:br>
            <a:r>
              <a:rPr lang="en-US" altLang="zh-CN" sz="2400" dirty="0">
                <a:solidFill>
                  <a:srgbClr val="1D4289"/>
                </a:solidFill>
                <a:latin typeface="Aptos" panose="020B0004020202020204" pitchFamily="34" charset="0"/>
              </a:rPr>
              <a:t>4.3 Multi-point enhancement of cultural and economic recovery</a:t>
            </a:r>
            <a:endParaRPr lang="en-US" altLang="zh-CN" sz="2400" dirty="0">
              <a:solidFill>
                <a:srgbClr val="1D4289"/>
              </a:solidFill>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2"/>
              <a:stretch>
                <a:fillRect/>
              </a:stretch>
            </p:blipFill>
            <p:spPr>
              <a:xfrm>
                <a:off x="11029" y="615"/>
                <a:ext cx="5451" cy="1083"/>
              </a:xfrm>
              <a:prstGeom prst="rect">
                <a:avLst/>
              </a:prstGeom>
            </p:spPr>
          </p:pic>
          <p:pic>
            <p:nvPicPr>
              <p:cNvPr id="13" name="图片 12"/>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sp>
        <p:nvSpPr>
          <p:cNvPr id="3" name="文本框 2"/>
          <p:cNvSpPr txBox="1"/>
          <p:nvPr/>
        </p:nvSpPr>
        <p:spPr>
          <a:xfrm>
            <a:off x="4688840" y="1997710"/>
            <a:ext cx="6917690" cy="2684145"/>
          </a:xfrm>
          <a:prstGeom prst="rect">
            <a:avLst/>
          </a:prstGeom>
          <a:noFill/>
        </p:spPr>
        <p:txBody>
          <a:bodyPr wrap="square" rtlCol="0" anchor="t">
            <a:spAutoFit/>
          </a:bodyPr>
          <a:p>
            <a:pPr algn="just">
              <a:lnSpc>
                <a:spcPct val="90000"/>
              </a:lnSpc>
              <a:spcBef>
                <a:spcPts val="600"/>
              </a:spcBef>
              <a:buClrTx/>
              <a:buSzTx/>
              <a:buFont typeface="Arial" panose="020B0604020202020204" pitchFamily="34" charset="0"/>
            </a:pPr>
            <a:r>
              <a:rPr lang="en-US" altLang="zh-CN"/>
              <a:t>In the near future, it mainly improves the safety and accessibility of the Duku Highway, and </a:t>
            </a:r>
            <a:r>
              <a:rPr lang="en-US" altLang="zh-CN" b="1" dirty="0">
                <a:solidFill>
                  <a:srgbClr val="5B94B0"/>
                </a:solidFill>
                <a:latin typeface="Aptos" panose="020B0004020202020204" pitchFamily="34" charset="0"/>
                <a:ea typeface="Arial" panose="020B0604020202020204"/>
                <a:cs typeface="Arial" panose="020B0604020202020204"/>
              </a:rPr>
              <a:t>focuses on the treatment of road diseases that can be implemented at present and have an important impact on the improvement of the access conditions; </a:t>
            </a:r>
            <a:endParaRPr lang="en-US" altLang="zh-CN" b="1" dirty="0">
              <a:solidFill>
                <a:srgbClr val="5B94B0"/>
              </a:solidFill>
              <a:latin typeface="Aptos" panose="020B0004020202020204" pitchFamily="34" charset="0"/>
              <a:ea typeface="Arial" panose="020B0604020202020204"/>
              <a:cs typeface="Arial" panose="020B0604020202020204"/>
            </a:endParaRPr>
          </a:p>
          <a:p>
            <a:pPr algn="just"/>
            <a:endParaRPr lang="en-US" altLang="zh-CN"/>
          </a:p>
          <a:p>
            <a:pPr algn="just">
              <a:lnSpc>
                <a:spcPct val="90000"/>
              </a:lnSpc>
              <a:spcBef>
                <a:spcPts val="600"/>
              </a:spcBef>
              <a:buClrTx/>
              <a:buSzTx/>
              <a:buFont typeface="Arial" panose="020B0604020202020204" pitchFamily="34" charset="0"/>
            </a:pPr>
            <a:r>
              <a:rPr lang="en-US" altLang="zh-CN"/>
              <a:t>it also strengthens the function of tourism services, and improves the sightseeing stops, signage systems, service areas, parking areas and other ancillary service facilities in suitable areas along the route; and </a:t>
            </a:r>
            <a:r>
              <a:rPr lang="en-US" altLang="zh-CN" b="1" dirty="0">
                <a:solidFill>
                  <a:srgbClr val="5B94B0"/>
                </a:solidFill>
                <a:latin typeface="Aptos" panose="020B0004020202020204" pitchFamily="34" charset="0"/>
                <a:ea typeface="Arial" panose="020B0604020202020204"/>
                <a:cs typeface="Arial" panose="020B0604020202020204"/>
              </a:rPr>
              <a:t>it also improves the road appearance and the road environment to beautify the highway tourism environment.</a:t>
            </a:r>
            <a:endParaRPr lang="en-US" altLang="zh-CN" b="1" dirty="0">
              <a:solidFill>
                <a:srgbClr val="5B94B0"/>
              </a:solidFill>
              <a:latin typeface="Aptos" panose="020B0004020202020204" pitchFamily="34" charset="0"/>
              <a:ea typeface="Arial" panose="020B0604020202020204"/>
              <a:cs typeface="Arial" panose="020B0604020202020204"/>
            </a:endParaRPr>
          </a:p>
        </p:txBody>
      </p:sp>
      <p:grpSp>
        <p:nvGrpSpPr>
          <p:cNvPr id="16" name="组合 15"/>
          <p:cNvGrpSpPr/>
          <p:nvPr/>
        </p:nvGrpSpPr>
        <p:grpSpPr>
          <a:xfrm>
            <a:off x="645160" y="1649095"/>
            <a:ext cx="3557270" cy="4385945"/>
            <a:chOff x="12246" y="6393"/>
            <a:chExt cx="3288" cy="4269"/>
          </a:xfrm>
        </p:grpSpPr>
        <p:pic>
          <p:nvPicPr>
            <p:cNvPr id="435" name="图片 435" descr="优化后3"/>
            <p:cNvPicPr>
              <a:picLocks noChangeAspect="1"/>
            </p:cNvPicPr>
            <p:nvPr/>
          </p:nvPicPr>
          <p:blipFill>
            <a:blip r:embed="rId4"/>
            <a:stretch>
              <a:fillRect/>
            </a:stretch>
          </p:blipFill>
          <p:spPr>
            <a:xfrm>
              <a:off x="12251" y="6393"/>
              <a:ext cx="3283" cy="1388"/>
            </a:xfrm>
            <a:prstGeom prst="rect">
              <a:avLst/>
            </a:prstGeom>
          </p:spPr>
        </p:pic>
        <p:pic>
          <p:nvPicPr>
            <p:cNvPr id="429" name="图片 429" descr="优化后"/>
            <p:cNvPicPr>
              <a:picLocks noChangeAspect="1"/>
            </p:cNvPicPr>
            <p:nvPr/>
          </p:nvPicPr>
          <p:blipFill>
            <a:blip r:embed="rId5"/>
            <a:stretch>
              <a:fillRect/>
            </a:stretch>
          </p:blipFill>
          <p:spPr>
            <a:xfrm>
              <a:off x="12246" y="7866"/>
              <a:ext cx="3276" cy="1350"/>
            </a:xfrm>
            <a:prstGeom prst="rect">
              <a:avLst/>
            </a:prstGeom>
          </p:spPr>
        </p:pic>
        <p:pic>
          <p:nvPicPr>
            <p:cNvPr id="433" name="图片 433" descr="优化后2"/>
            <p:cNvPicPr>
              <a:picLocks noChangeAspect="1"/>
            </p:cNvPicPr>
            <p:nvPr/>
          </p:nvPicPr>
          <p:blipFill>
            <a:blip r:embed="rId6"/>
            <a:stretch>
              <a:fillRect/>
            </a:stretch>
          </p:blipFill>
          <p:spPr>
            <a:xfrm>
              <a:off x="12263" y="9301"/>
              <a:ext cx="3259" cy="1361"/>
            </a:xfrm>
            <a:prstGeom prst="rect">
              <a:avLst/>
            </a:prstGeom>
          </p:spPr>
        </p:pic>
      </p:grpSp>
      <p:sp>
        <p:nvSpPr>
          <p:cNvPr id="6" name="文本框 5"/>
          <p:cNvSpPr txBox="1"/>
          <p:nvPr/>
        </p:nvSpPr>
        <p:spPr>
          <a:xfrm>
            <a:off x="4429125" y="5024120"/>
            <a:ext cx="7437755" cy="645160"/>
          </a:xfrm>
          <a:prstGeom prst="rect">
            <a:avLst/>
          </a:prstGeom>
          <a:noFill/>
        </p:spPr>
        <p:txBody>
          <a:bodyPr wrap="square" rtlCol="0" anchor="t">
            <a:spAutoFit/>
          </a:bodyPr>
          <a:p>
            <a:pPr algn="just"/>
            <a:r>
              <a:rPr lang="en-US" altLang="zh-CN" b="1" dirty="0">
                <a:solidFill>
                  <a:srgbClr val="D20035"/>
                </a:solidFill>
                <a:latin typeface="Aptos" panose="020B0004020202020204" pitchFamily="34" charset="0"/>
                <a:ea typeface="Arial" panose="020B0604020202020204"/>
                <a:cs typeface="Arial" panose="020B0604020202020204"/>
              </a:rPr>
              <a:t>The medium- and long-term goals can be summarised as strengthening itself, promoting integration and leaving interfaces</a:t>
            </a:r>
            <a:r>
              <a:rPr lang="en-US" altLang="zh-CN"/>
              <a:t> </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465" y="450850"/>
            <a:ext cx="11773535" cy="1099820"/>
          </a:xfrm>
          <a:prstGeom prst="rect">
            <a:avLst/>
          </a:prstGeom>
        </p:spPr>
        <p:txBody>
          <a:bodyPr>
            <a:no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pPr algn="l">
              <a:buClrTx/>
              <a:buSzTx/>
              <a:buFontTx/>
            </a:pPr>
            <a:r>
              <a:rPr lang="en-US" altLang="zh-CN" sz="3600" dirty="0">
                <a:solidFill>
                  <a:srgbClr val="1D4289"/>
                </a:solidFill>
                <a:latin typeface="Aptos" panose="020B0004020202020204" pitchFamily="34" charset="0"/>
              </a:rPr>
              <a:t>5 Conclusions and Implications</a:t>
            </a:r>
            <a:br>
              <a:rPr lang="en-US" altLang="zh-CN" sz="2400" dirty="0">
                <a:solidFill>
                  <a:srgbClr val="1D4289"/>
                </a:solidFill>
                <a:latin typeface="Aptos" panose="020B0004020202020204" pitchFamily="34" charset="0"/>
              </a:rPr>
            </a:br>
            <a:r>
              <a:rPr lang="en-US" altLang="zh-CN" sz="2800" dirty="0">
                <a:solidFill>
                  <a:srgbClr val="1D4289"/>
                </a:solidFill>
                <a:latin typeface="Aptos" panose="020B0004020202020204" pitchFamily="34" charset="0"/>
              </a:rPr>
              <a:t>5.1 Rationalisation of thematic mountain landscapes for travelling through the seasons</a:t>
            </a:r>
            <a:endParaRPr lang="en-US" altLang="zh-CN" sz="2800" dirty="0">
              <a:solidFill>
                <a:srgbClr val="1D4289"/>
              </a:solidFill>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2"/>
              <a:stretch>
                <a:fillRect/>
              </a:stretch>
            </p:blipFill>
            <p:spPr>
              <a:xfrm>
                <a:off x="11029" y="615"/>
                <a:ext cx="5451" cy="1083"/>
              </a:xfrm>
              <a:prstGeom prst="rect">
                <a:avLst/>
              </a:prstGeom>
            </p:spPr>
          </p:pic>
          <p:pic>
            <p:nvPicPr>
              <p:cNvPr id="13" name="图片 12"/>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pic>
        <p:nvPicPr>
          <p:cNvPr id="160" name="图片 160" descr="C:\Users\Administrator\Desktop\预答辩\要画的图\现状分析\独库公路总体规划yu.jpg独库公路总体规划yu"/>
          <p:cNvPicPr>
            <a:picLocks noChangeAspect="1"/>
          </p:cNvPicPr>
          <p:nvPr/>
        </p:nvPicPr>
        <p:blipFill>
          <a:blip r:embed="rId4"/>
          <a:srcRect l="11602"/>
          <a:stretch>
            <a:fillRect/>
          </a:stretch>
        </p:blipFill>
        <p:spPr>
          <a:xfrm>
            <a:off x="7037070" y="1748790"/>
            <a:ext cx="5003800" cy="4344670"/>
          </a:xfrm>
          <a:prstGeom prst="rect">
            <a:avLst/>
          </a:prstGeom>
        </p:spPr>
      </p:pic>
      <p:grpSp>
        <p:nvGrpSpPr>
          <p:cNvPr id="7" name="组合 6"/>
          <p:cNvGrpSpPr/>
          <p:nvPr/>
        </p:nvGrpSpPr>
        <p:grpSpPr>
          <a:xfrm>
            <a:off x="302895" y="1748790"/>
            <a:ext cx="6481445" cy="1387475"/>
            <a:chOff x="766" y="2725"/>
            <a:chExt cx="10207" cy="2185"/>
          </a:xfrm>
        </p:grpSpPr>
        <p:sp>
          <p:nvSpPr>
            <p:cNvPr id="39" name="文本框 38"/>
            <p:cNvSpPr txBox="1"/>
            <p:nvPr/>
          </p:nvSpPr>
          <p:spPr>
            <a:xfrm>
              <a:off x="3447" y="2725"/>
              <a:ext cx="7526" cy="2184"/>
            </a:xfrm>
            <a:prstGeom prst="rect">
              <a:avLst/>
            </a:prstGeom>
            <a:noFill/>
          </p:spPr>
          <p:txBody>
            <a:bodyPr wrap="square" rtlCol="0">
              <a:noAutofit/>
            </a:bodyPr>
            <a:p>
              <a:pPr algn="just">
                <a:spcBef>
                  <a:spcPct val="20000"/>
                </a:spcBef>
                <a:buClrTx/>
                <a:buSzTx/>
                <a:buFontTx/>
              </a:pPr>
              <a:r>
                <a:rPr lang="en-US" altLang="zh-CN" sz="1400" dirty="0">
                  <a:solidFill>
                    <a:schemeClr val="tx1"/>
                  </a:solidFill>
                  <a:latin typeface="Aptos" panose="020B0004020202020204" pitchFamily="34" charset="0"/>
                  <a:ea typeface="Arial" panose="020B0604020202020204"/>
                  <a:cs typeface="Arial" panose="020B0604020202020204"/>
                  <a:sym typeface="+mn-ea"/>
                </a:rPr>
                <a:t>By building a tourism product system with nature sightseeing, folklore experience, self-driving tourism, cultural heritage tourism, cross-country adventure, leisure and holiday as the main body, it creates</a:t>
              </a:r>
              <a:r>
                <a:rPr lang="en-US" altLang="zh-CN" sz="1400" b="1" dirty="0">
                  <a:solidFill>
                    <a:schemeClr val="tx1"/>
                  </a:solidFill>
                  <a:latin typeface="Aptos" panose="020B0004020202020204" pitchFamily="34" charset="0"/>
                  <a:ea typeface="Arial" panose="020B0604020202020204"/>
                  <a:cs typeface="Arial" panose="020B0604020202020204"/>
                  <a:sym typeface="+mn-ea"/>
                </a:rPr>
                <a:t> </a:t>
              </a:r>
              <a:r>
                <a:rPr lang="en-US" altLang="zh-CN" sz="1400" b="1" dirty="0">
                  <a:solidFill>
                    <a:srgbClr val="D20035"/>
                  </a:solidFill>
                  <a:latin typeface="Aptos" panose="020B0004020202020204" pitchFamily="34" charset="0"/>
                  <a:ea typeface="Arial" panose="020B0604020202020204"/>
                  <a:cs typeface="Arial" panose="020B0604020202020204"/>
                  <a:sym typeface="+mn-ea"/>
                </a:rPr>
                <a:t>‘China's first national park road’ </a:t>
              </a:r>
              <a:r>
                <a:rPr lang="en-US" altLang="zh-CN" sz="1400" dirty="0">
                  <a:solidFill>
                    <a:schemeClr val="tx1"/>
                  </a:solidFill>
                  <a:latin typeface="Aptos" panose="020B0004020202020204" pitchFamily="34" charset="0"/>
                  <a:ea typeface="Arial" panose="020B0604020202020204"/>
                  <a:cs typeface="Arial" panose="020B0604020202020204"/>
                  <a:sym typeface="+mn-ea"/>
                </a:rPr>
                <a:t>and becomes a model of China's scenic road development and construction.</a:t>
              </a:r>
              <a:endParaRPr lang="en-US" altLang="zh-CN" sz="1400" dirty="0">
                <a:solidFill>
                  <a:schemeClr val="tx1"/>
                </a:solidFill>
                <a:latin typeface="Aptos" panose="020B0004020202020204" pitchFamily="34" charset="0"/>
                <a:ea typeface="Arial" panose="020B0604020202020204"/>
                <a:cs typeface="Arial" panose="020B0604020202020204"/>
                <a:sym typeface="+mn-ea"/>
              </a:endParaRPr>
            </a:p>
          </p:txBody>
        </p:sp>
        <p:pic>
          <p:nvPicPr>
            <p:cNvPr id="6" name="图片 463" descr="区位分析22"/>
            <p:cNvPicPr>
              <a:picLocks noChangeAspect="1"/>
            </p:cNvPicPr>
            <p:nvPr/>
          </p:nvPicPr>
          <p:blipFill>
            <a:blip r:embed="rId5"/>
            <a:stretch>
              <a:fillRect/>
            </a:stretch>
          </p:blipFill>
          <p:spPr>
            <a:xfrm>
              <a:off x="766" y="2725"/>
              <a:ext cx="2567" cy="2185"/>
            </a:xfrm>
            <a:prstGeom prst="rect">
              <a:avLst/>
            </a:prstGeom>
          </p:spPr>
        </p:pic>
      </p:grpSp>
      <p:sp>
        <p:nvSpPr>
          <p:cNvPr id="8" name="文本框 7"/>
          <p:cNvSpPr txBox="1"/>
          <p:nvPr/>
        </p:nvSpPr>
        <p:spPr>
          <a:xfrm>
            <a:off x="302895" y="3333115"/>
            <a:ext cx="6481445" cy="2762250"/>
          </a:xfrm>
          <a:prstGeom prst="rect">
            <a:avLst/>
          </a:prstGeom>
          <a:noFill/>
        </p:spPr>
        <p:txBody>
          <a:bodyPr wrap="square" rtlCol="0" anchor="t">
            <a:spAutoFit/>
          </a:bodyPr>
          <a:p>
            <a:pPr algn="just">
              <a:spcBef>
                <a:spcPct val="20000"/>
              </a:spcBef>
              <a:buClrTx/>
              <a:buSzTx/>
              <a:buFontTx/>
            </a:pPr>
            <a:r>
              <a:rPr lang="en-US" altLang="zh-CN" sz="1400" dirty="0">
                <a:solidFill>
                  <a:srgbClr val="000F33"/>
                </a:solidFill>
                <a:latin typeface="Aptos" panose="020B0004020202020204" pitchFamily="34" charset="0"/>
                <a:ea typeface="Arial" panose="020B0604020202020204"/>
                <a:cs typeface="Arial" panose="020B0604020202020204"/>
              </a:rPr>
              <a:t>One is to make physical conservation more scientific through digital technology and intelligent management,</a:t>
            </a:r>
            <a:r>
              <a:rPr lang="en-US" altLang="zh-CN" sz="1400" b="1" dirty="0">
                <a:solidFill>
                  <a:srgbClr val="5B94B0"/>
                </a:solidFill>
                <a:latin typeface="Aptos" panose="020B0004020202020204" pitchFamily="34" charset="0"/>
                <a:ea typeface="Arial" panose="020B0604020202020204"/>
                <a:cs typeface="Arial" panose="020B0604020202020204"/>
              </a:rPr>
              <a:t> such as better detection of diseases, more accurate identification of roadblocks and deformation of roadbeds</a:t>
            </a:r>
            <a:r>
              <a:rPr lang="en-US" altLang="zh-CN" sz="1400" dirty="0">
                <a:solidFill>
                  <a:srgbClr val="000F33"/>
                </a:solidFill>
                <a:latin typeface="Aptos" panose="020B0004020202020204" pitchFamily="34" charset="0"/>
                <a:ea typeface="Arial" panose="020B0604020202020204"/>
                <a:cs typeface="Arial" panose="020B0604020202020204"/>
              </a:rPr>
              <a:t>, etc.; and the other refers to the fact that we </a:t>
            </a:r>
            <a:r>
              <a:rPr lang="en-US" altLang="zh-CN" sz="1400" b="1" dirty="0">
                <a:solidFill>
                  <a:srgbClr val="5B94B0"/>
                </a:solidFill>
                <a:latin typeface="Aptos" panose="020B0004020202020204" pitchFamily="34" charset="0"/>
                <a:ea typeface="Arial" panose="020B0604020202020204"/>
                <a:cs typeface="Arial" panose="020B0604020202020204"/>
              </a:rPr>
              <a:t>use modern digital intelligence technology to digitise the heritage corridor itself and even the road environment and the view-scope landscape in a complete and holistic manner. </a:t>
            </a:r>
            <a:endParaRPr lang="en-US" altLang="zh-CN" sz="1400" b="1" dirty="0">
              <a:solidFill>
                <a:srgbClr val="5B94B0"/>
              </a:solidFill>
              <a:latin typeface="Aptos" panose="020B0004020202020204" pitchFamily="34" charset="0"/>
              <a:ea typeface="Arial" panose="020B0604020202020204"/>
              <a:cs typeface="Arial" panose="020B0604020202020204"/>
            </a:endParaRPr>
          </a:p>
          <a:p>
            <a:pPr algn="just">
              <a:spcBef>
                <a:spcPct val="20000"/>
              </a:spcBef>
              <a:buClrTx/>
              <a:buSzTx/>
              <a:buFontTx/>
            </a:pPr>
            <a:endParaRPr lang="en-US" altLang="zh-CN" sz="1400" b="1" dirty="0">
              <a:solidFill>
                <a:srgbClr val="5B94B0"/>
              </a:solidFill>
              <a:latin typeface="Aptos" panose="020B0004020202020204" pitchFamily="34" charset="0"/>
              <a:ea typeface="Arial" panose="020B0604020202020204"/>
              <a:cs typeface="Arial" panose="020B0604020202020204"/>
            </a:endParaRPr>
          </a:p>
          <a:p>
            <a:pPr algn="just">
              <a:spcBef>
                <a:spcPct val="20000"/>
              </a:spcBef>
              <a:buClrTx/>
              <a:buSzTx/>
              <a:buFontTx/>
            </a:pPr>
            <a:r>
              <a:rPr lang="en-US" altLang="zh-CN" sz="1400" dirty="0">
                <a:solidFill>
                  <a:srgbClr val="000F33"/>
                </a:solidFill>
                <a:latin typeface="Aptos" panose="020B0004020202020204" pitchFamily="34" charset="0"/>
                <a:ea typeface="Arial" panose="020B0604020202020204"/>
                <a:cs typeface="Arial" panose="020B0604020202020204"/>
              </a:rPr>
              <a:t>Secondly, through modern digital intelligence technology, </a:t>
            </a:r>
            <a:r>
              <a:rPr lang="en-US" altLang="zh-CN" sz="1400" b="1" dirty="0">
                <a:solidFill>
                  <a:srgbClr val="5B94B0"/>
                </a:solidFill>
                <a:latin typeface="Aptos" panose="020B0004020202020204" pitchFamily="34" charset="0"/>
                <a:ea typeface="Arial" panose="020B0604020202020204"/>
                <a:cs typeface="Arial" panose="020B0604020202020204"/>
              </a:rPr>
              <a:t>we can collect, reconstruct and present the heritage corridor itself and even the road environment and the landscape within the line of sight in a complete and full-fledged way, and save it as ‘data’ permanently.</a:t>
            </a:r>
            <a:endParaRPr lang="en-US" altLang="zh-CN" sz="1400" b="1" dirty="0">
              <a:solidFill>
                <a:srgbClr val="5B94B0"/>
              </a:solidFill>
              <a:latin typeface="Aptos" panose="020B0004020202020204" pitchFamily="34" charset="0"/>
              <a:ea typeface="Arial" panose="020B0604020202020204"/>
              <a:cs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465" y="450850"/>
            <a:ext cx="11773535" cy="1099820"/>
          </a:xfrm>
          <a:prstGeom prst="rect">
            <a:avLst/>
          </a:prstGeom>
        </p:spPr>
        <p:txBody>
          <a:bodyPr>
            <a:no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pPr algn="l">
              <a:buClrTx/>
              <a:buSzTx/>
              <a:buFontTx/>
            </a:pPr>
            <a:r>
              <a:rPr lang="en-US" altLang="zh-CN" sz="3600" dirty="0">
                <a:solidFill>
                  <a:srgbClr val="1D4289"/>
                </a:solidFill>
                <a:latin typeface="Aptos" panose="020B0004020202020204" pitchFamily="34" charset="0"/>
              </a:rPr>
              <a:t>5 Conclusions and Implications</a:t>
            </a:r>
            <a:br>
              <a:rPr lang="en-US" altLang="zh-CN" sz="2400" dirty="0">
                <a:solidFill>
                  <a:srgbClr val="1D4289"/>
                </a:solidFill>
                <a:latin typeface="Aptos" panose="020B0004020202020204" pitchFamily="34" charset="0"/>
              </a:rPr>
            </a:br>
            <a:r>
              <a:rPr lang="en-US" altLang="zh-CN" sz="2800" dirty="0">
                <a:solidFill>
                  <a:srgbClr val="1D4289"/>
                </a:solidFill>
                <a:latin typeface="Aptos" panose="020B0004020202020204" pitchFamily="34" charset="0"/>
              </a:rPr>
              <a:t>5.2 Systematic cognition of cultural landscape corridors of heritage world heritage sites</a:t>
            </a:r>
            <a:endParaRPr lang="en-US" altLang="zh-CN" sz="2800" dirty="0">
              <a:solidFill>
                <a:srgbClr val="1D4289"/>
              </a:solidFill>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2"/>
              <a:stretch>
                <a:fillRect/>
              </a:stretch>
            </p:blipFill>
            <p:spPr>
              <a:xfrm>
                <a:off x="11029" y="615"/>
                <a:ext cx="5451" cy="1083"/>
              </a:xfrm>
              <a:prstGeom prst="rect">
                <a:avLst/>
              </a:prstGeom>
            </p:spPr>
          </p:pic>
          <p:pic>
            <p:nvPicPr>
              <p:cNvPr id="13" name="图片 12"/>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pic>
        <p:nvPicPr>
          <p:cNvPr id="380" name="图片 380" descr="景观节点营造"/>
          <p:cNvPicPr>
            <a:picLocks noChangeAspect="1"/>
          </p:cNvPicPr>
          <p:nvPr/>
        </p:nvPicPr>
        <p:blipFill>
          <a:blip r:embed="rId4"/>
          <a:stretch>
            <a:fillRect/>
          </a:stretch>
        </p:blipFill>
        <p:spPr>
          <a:xfrm>
            <a:off x="170815" y="1675130"/>
            <a:ext cx="5897880" cy="4343400"/>
          </a:xfrm>
          <a:prstGeom prst="rect">
            <a:avLst/>
          </a:prstGeom>
        </p:spPr>
      </p:pic>
      <p:sp>
        <p:nvSpPr>
          <p:cNvPr id="10" name="文本框 9"/>
          <p:cNvSpPr txBox="1"/>
          <p:nvPr/>
        </p:nvSpPr>
        <p:spPr>
          <a:xfrm>
            <a:off x="170815" y="5802630"/>
            <a:ext cx="7772400" cy="337185"/>
          </a:xfrm>
          <a:prstGeom prst="rect">
            <a:avLst/>
          </a:prstGeom>
          <a:noFill/>
        </p:spPr>
        <p:txBody>
          <a:bodyPr wrap="square" rtlCol="0">
            <a:spAutoFit/>
          </a:bodyPr>
          <a:p>
            <a:pPr algn="just">
              <a:spcBef>
                <a:spcPct val="20000"/>
              </a:spcBef>
              <a:buClrTx/>
              <a:buSzTx/>
              <a:buFontTx/>
            </a:pPr>
            <a:r>
              <a:rPr lang="en-US" altLang="zh-CN" sz="1600" dirty="0">
                <a:latin typeface="Aptos" panose="020B0004020202020204" pitchFamily="34" charset="0"/>
                <a:ea typeface="Arial" panose="020B0604020202020204"/>
                <a:cs typeface="Arial" panose="020B0604020202020204"/>
              </a:rPr>
              <a:t>Fig. 7 Duku Highway Route and Main Landscape Distribution Map along the Route</a:t>
            </a:r>
            <a:endParaRPr lang="en-US" altLang="zh-CN" sz="1600" dirty="0">
              <a:latin typeface="Aptos" panose="020B0004020202020204" pitchFamily="34" charset="0"/>
              <a:ea typeface="Arial" panose="020B0604020202020204"/>
              <a:cs typeface="Arial" panose="020B0604020202020204"/>
            </a:endParaRPr>
          </a:p>
        </p:txBody>
      </p:sp>
      <p:sp>
        <p:nvSpPr>
          <p:cNvPr id="3" name="文本框 2"/>
          <p:cNvSpPr txBox="1"/>
          <p:nvPr/>
        </p:nvSpPr>
        <p:spPr>
          <a:xfrm>
            <a:off x="6068695" y="4328795"/>
            <a:ext cx="6096000" cy="1322070"/>
          </a:xfrm>
          <a:prstGeom prst="rect">
            <a:avLst/>
          </a:prstGeom>
          <a:noFill/>
        </p:spPr>
        <p:txBody>
          <a:bodyPr wrap="square" rtlCol="0" anchor="t">
            <a:spAutoFit/>
          </a:bodyPr>
          <a:p>
            <a:pPr algn="just">
              <a:spcBef>
                <a:spcPct val="20000"/>
              </a:spcBef>
              <a:buClrTx/>
              <a:buSzTx/>
              <a:buFontTx/>
            </a:pPr>
            <a:r>
              <a:rPr lang="en-US" altLang="zh-CN" sz="1600" dirty="0">
                <a:latin typeface="Aptos" panose="020B0004020202020204" pitchFamily="34" charset="0"/>
                <a:ea typeface="Arial" panose="020B0604020202020204"/>
                <a:cs typeface="Arial" panose="020B0604020202020204"/>
              </a:rPr>
              <a:t>Acquire high-precision images and 3D models of various types of natural-cultural heritage in the heritage corridor and accurately digitally record them, and provide support for </a:t>
            </a:r>
            <a:r>
              <a:rPr lang="en-US" altLang="zh-CN" sz="1600" b="1" dirty="0">
                <a:solidFill>
                  <a:srgbClr val="D20035"/>
                </a:solidFill>
                <a:latin typeface="Aptos" panose="020B0004020202020204" pitchFamily="34" charset="0"/>
                <a:ea typeface="Arial" panose="020B0604020202020204"/>
                <a:cs typeface="Arial" panose="020B0604020202020204"/>
              </a:rPr>
              <a:t>the restoration of complex heritage corridor environments</a:t>
            </a:r>
            <a:r>
              <a:rPr lang="en-US" altLang="zh-CN" sz="1600" dirty="0">
                <a:latin typeface="Aptos" panose="020B0004020202020204" pitchFamily="34" charset="0"/>
                <a:ea typeface="Arial" panose="020B0604020202020204"/>
                <a:cs typeface="Arial" panose="020B0604020202020204"/>
              </a:rPr>
              <a:t> through the establishment of high-precision 3D models.</a:t>
            </a:r>
            <a:endParaRPr lang="en-US" altLang="zh-CN" sz="1600" dirty="0">
              <a:latin typeface="Aptos" panose="020B0004020202020204" pitchFamily="34" charset="0"/>
              <a:ea typeface="Arial" panose="020B0604020202020204"/>
              <a:cs typeface="Arial" panose="020B0604020202020204"/>
            </a:endParaRPr>
          </a:p>
        </p:txBody>
      </p:sp>
      <p:sp>
        <p:nvSpPr>
          <p:cNvPr id="6" name="文本框 5"/>
          <p:cNvSpPr txBox="1"/>
          <p:nvPr/>
        </p:nvSpPr>
        <p:spPr>
          <a:xfrm>
            <a:off x="6068695" y="1877060"/>
            <a:ext cx="6096000" cy="1322070"/>
          </a:xfrm>
          <a:prstGeom prst="rect">
            <a:avLst/>
          </a:prstGeom>
          <a:noFill/>
        </p:spPr>
        <p:txBody>
          <a:bodyPr wrap="square" rtlCol="0" anchor="t">
            <a:spAutoFit/>
          </a:bodyPr>
          <a:p>
            <a:pPr algn="just">
              <a:spcBef>
                <a:spcPct val="20000"/>
              </a:spcBef>
              <a:buClrTx/>
              <a:buSzTx/>
              <a:buFontTx/>
            </a:pPr>
            <a:r>
              <a:rPr lang="en-US" altLang="zh-CN" sz="1600" b="1" dirty="0">
                <a:solidFill>
                  <a:srgbClr val="D20035"/>
                </a:solidFill>
                <a:latin typeface="Aptos" panose="020B0004020202020204" pitchFamily="34" charset="0"/>
                <a:ea typeface="Arial" panose="020B0604020202020204"/>
                <a:cs typeface="Arial" panose="020B0604020202020204"/>
              </a:rPr>
              <a:t>The core of the cultural landscape corridor as a world heritage site is to focus on the historical and human resources along the route, and the organisation of traditional festivals and events to bring economic benefits and brand economic benefits. </a:t>
            </a:r>
            <a:endParaRPr lang="en-US" altLang="zh-CN" sz="1600" b="1" dirty="0">
              <a:solidFill>
                <a:srgbClr val="D20035"/>
              </a:solidFill>
              <a:latin typeface="Aptos" panose="020B0004020202020204" pitchFamily="34" charset="0"/>
              <a:ea typeface="Arial" panose="020B0604020202020204"/>
              <a:cs typeface="Arial" panose="020B0604020202020204"/>
            </a:endParaRPr>
          </a:p>
        </p:txBody>
      </p:sp>
      <p:sp>
        <p:nvSpPr>
          <p:cNvPr id="8" name="文本框 7"/>
          <p:cNvSpPr txBox="1"/>
          <p:nvPr/>
        </p:nvSpPr>
        <p:spPr>
          <a:xfrm>
            <a:off x="6068695" y="3287395"/>
            <a:ext cx="6096000" cy="953135"/>
          </a:xfrm>
          <a:prstGeom prst="rect">
            <a:avLst/>
          </a:prstGeom>
          <a:noFill/>
        </p:spPr>
        <p:txBody>
          <a:bodyPr wrap="square" rtlCol="0" anchor="t">
            <a:spAutoFit/>
          </a:bodyPr>
          <a:p>
            <a:pPr algn="just">
              <a:spcBef>
                <a:spcPct val="20000"/>
              </a:spcBef>
              <a:buClrTx/>
              <a:buSzTx/>
              <a:buFontTx/>
            </a:pPr>
            <a:r>
              <a:rPr lang="en-US" altLang="zh-CN" sz="1400" b="1" dirty="0">
                <a:solidFill>
                  <a:srgbClr val="5B94B0"/>
                </a:solidFill>
                <a:latin typeface="Aptos" panose="020B0004020202020204" pitchFamily="34" charset="0"/>
                <a:ea typeface="Arial" panose="020B0604020202020204"/>
                <a:cs typeface="Arial" panose="020B0604020202020204"/>
              </a:rPr>
              <a:t>Using digital twin technology, panoramic 3D modelling and other technologies, the collected data can be transformed into virtual models, providing intuitive and accurate information support for management. </a:t>
            </a:r>
            <a:endParaRPr lang="en-US" altLang="zh-CN" sz="1400" b="1" dirty="0">
              <a:solidFill>
                <a:srgbClr val="5B94B0"/>
              </a:solidFill>
              <a:latin typeface="Aptos" panose="020B0004020202020204" pitchFamily="34" charset="0"/>
              <a:ea typeface="Arial" panose="020B0604020202020204"/>
              <a:cs typeface="Arial"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465" y="450850"/>
            <a:ext cx="11773535" cy="1099820"/>
          </a:xfrm>
          <a:prstGeom prst="rect">
            <a:avLst/>
          </a:prstGeom>
        </p:spPr>
        <p:txBody>
          <a:bodyPr>
            <a:no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pPr algn="l">
              <a:buClrTx/>
              <a:buSzTx/>
              <a:buFontTx/>
            </a:pPr>
            <a:r>
              <a:rPr lang="en-US" altLang="zh-CN" sz="3600" dirty="0">
                <a:solidFill>
                  <a:srgbClr val="1D4289"/>
                </a:solidFill>
                <a:latin typeface="Aptos" panose="020B0004020202020204" pitchFamily="34" charset="0"/>
              </a:rPr>
              <a:t>5 Conclusions and Implications</a:t>
            </a:r>
            <a:br>
              <a:rPr lang="en-US" altLang="zh-CN" sz="2400" dirty="0">
                <a:solidFill>
                  <a:srgbClr val="1D4289"/>
                </a:solidFill>
                <a:latin typeface="Aptos" panose="020B0004020202020204" pitchFamily="34" charset="0"/>
              </a:rPr>
            </a:br>
            <a:r>
              <a:rPr lang="en-US" altLang="zh-CN" sz="2800" dirty="0">
                <a:solidFill>
                  <a:srgbClr val="1D4289"/>
                </a:solidFill>
                <a:latin typeface="Aptos" panose="020B0004020202020204" pitchFamily="34" charset="0"/>
              </a:rPr>
              <a:t>5.3 Digital restoration of exemplary national parkways with Chinese characteristics</a:t>
            </a:r>
            <a:endParaRPr lang="en-US" altLang="zh-CN" sz="2800" dirty="0">
              <a:solidFill>
                <a:srgbClr val="1D4289"/>
              </a:solidFill>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2"/>
              <a:stretch>
                <a:fillRect/>
              </a:stretch>
            </p:blipFill>
            <p:spPr>
              <a:xfrm>
                <a:off x="11029" y="615"/>
                <a:ext cx="5451" cy="1083"/>
              </a:xfrm>
              <a:prstGeom prst="rect">
                <a:avLst/>
              </a:prstGeom>
            </p:spPr>
          </p:pic>
          <p:pic>
            <p:nvPicPr>
              <p:cNvPr id="13" name="图片 12"/>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grpSp>
        <p:nvGrpSpPr>
          <p:cNvPr id="6" name="组合 5"/>
          <p:cNvGrpSpPr/>
          <p:nvPr/>
        </p:nvGrpSpPr>
        <p:grpSpPr>
          <a:xfrm>
            <a:off x="6741795" y="1550670"/>
            <a:ext cx="5297170" cy="4457700"/>
            <a:chOff x="10752" y="1774"/>
            <a:chExt cx="7336" cy="5921"/>
          </a:xfrm>
        </p:grpSpPr>
        <p:pic>
          <p:nvPicPr>
            <p:cNvPr id="129" name="图片 129" descr="截屏 2022.3.29"/>
            <p:cNvPicPr>
              <a:picLocks noChangeAspect="1"/>
            </p:cNvPicPr>
            <p:nvPr/>
          </p:nvPicPr>
          <p:blipFill>
            <a:blip r:embed="rId4"/>
            <a:stretch>
              <a:fillRect/>
            </a:stretch>
          </p:blipFill>
          <p:spPr>
            <a:xfrm>
              <a:off x="10752" y="1774"/>
              <a:ext cx="7328" cy="4907"/>
            </a:xfrm>
            <a:prstGeom prst="rect">
              <a:avLst/>
            </a:prstGeom>
          </p:spPr>
        </p:pic>
        <p:pic>
          <p:nvPicPr>
            <p:cNvPr id="399" name="图片 399" descr="ffg"/>
            <p:cNvPicPr>
              <a:picLocks noChangeAspect="1"/>
            </p:cNvPicPr>
            <p:nvPr/>
          </p:nvPicPr>
          <p:blipFill>
            <a:blip r:embed="rId5"/>
            <a:stretch>
              <a:fillRect/>
            </a:stretch>
          </p:blipFill>
          <p:spPr>
            <a:xfrm>
              <a:off x="14024" y="6681"/>
              <a:ext cx="4065" cy="1007"/>
            </a:xfrm>
            <a:prstGeom prst="rect">
              <a:avLst/>
            </a:prstGeom>
          </p:spPr>
        </p:pic>
        <p:grpSp>
          <p:nvGrpSpPr>
            <p:cNvPr id="3" name="组合 2"/>
            <p:cNvGrpSpPr/>
            <p:nvPr/>
          </p:nvGrpSpPr>
          <p:grpSpPr>
            <a:xfrm>
              <a:off x="10776" y="6681"/>
              <a:ext cx="3248" cy="1015"/>
              <a:chOff x="6696" y="4189"/>
              <a:chExt cx="5588" cy="1747"/>
            </a:xfrm>
          </p:grpSpPr>
          <p:pic>
            <p:nvPicPr>
              <p:cNvPr id="403" name="图片 1"/>
              <p:cNvPicPr>
                <a:picLocks noChangeAspect="1"/>
              </p:cNvPicPr>
              <p:nvPr/>
            </p:nvPicPr>
            <p:blipFill>
              <a:blip r:embed="rId6"/>
              <a:stretch>
                <a:fillRect/>
              </a:stretch>
            </p:blipFill>
            <p:spPr>
              <a:xfrm>
                <a:off x="6696" y="4202"/>
                <a:ext cx="2945" cy="1734"/>
              </a:xfrm>
              <a:prstGeom prst="rect">
                <a:avLst/>
              </a:prstGeom>
              <a:noFill/>
              <a:ln>
                <a:noFill/>
              </a:ln>
            </p:spPr>
          </p:pic>
          <p:pic>
            <p:nvPicPr>
              <p:cNvPr id="404" name="图片 2"/>
              <p:cNvPicPr>
                <a:picLocks noChangeAspect="1"/>
              </p:cNvPicPr>
              <p:nvPr/>
            </p:nvPicPr>
            <p:blipFill>
              <a:blip r:embed="rId7"/>
              <a:stretch>
                <a:fillRect/>
              </a:stretch>
            </p:blipFill>
            <p:spPr>
              <a:xfrm>
                <a:off x="9678" y="4189"/>
                <a:ext cx="2606" cy="1736"/>
              </a:xfrm>
              <a:prstGeom prst="rect">
                <a:avLst/>
              </a:prstGeom>
              <a:noFill/>
              <a:ln>
                <a:noFill/>
              </a:ln>
            </p:spPr>
          </p:pic>
        </p:grpSp>
      </p:grpSp>
      <p:sp>
        <p:nvSpPr>
          <p:cNvPr id="7" name="文本框 6"/>
          <p:cNvSpPr txBox="1"/>
          <p:nvPr/>
        </p:nvSpPr>
        <p:spPr>
          <a:xfrm>
            <a:off x="418465" y="1597025"/>
            <a:ext cx="6096000" cy="1445260"/>
          </a:xfrm>
          <a:prstGeom prst="rect">
            <a:avLst/>
          </a:prstGeom>
          <a:noFill/>
        </p:spPr>
        <p:txBody>
          <a:bodyPr wrap="square" rtlCol="0" anchor="t">
            <a:spAutoFit/>
          </a:bodyPr>
          <a:p>
            <a:pPr algn="just"/>
            <a:r>
              <a:rPr lang="en-US" altLang="zh-CN"/>
              <a:t>Carry out monitoring and big data analysis of </a:t>
            </a:r>
            <a:r>
              <a:rPr lang="en-US" altLang="zh-CN" sz="1600" b="1" dirty="0">
                <a:solidFill>
                  <a:srgbClr val="D20035"/>
                </a:solidFill>
                <a:latin typeface="Aptos" panose="020B0004020202020204" pitchFamily="34" charset="0"/>
                <a:ea typeface="Arial" panose="020B0604020202020204"/>
                <a:cs typeface="Arial" panose="020B0604020202020204"/>
              </a:rPr>
              <a:t>important historical and cultural heritage sites, nature reserves, special viewpoints, parking spots, etc. </a:t>
            </a:r>
            <a:r>
              <a:rPr lang="en-US" altLang="zh-CN"/>
              <a:t>in the road area to monitor the status of the heritage in real time and carry out preventive protection of the heritage corridor. </a:t>
            </a:r>
            <a:endParaRPr lang="zh-CN" altLang="en-US"/>
          </a:p>
        </p:txBody>
      </p:sp>
      <p:sp>
        <p:nvSpPr>
          <p:cNvPr id="8" name="文本框 7"/>
          <p:cNvSpPr txBox="1"/>
          <p:nvPr/>
        </p:nvSpPr>
        <p:spPr>
          <a:xfrm>
            <a:off x="418465" y="3042285"/>
            <a:ext cx="6096000" cy="3138170"/>
          </a:xfrm>
          <a:prstGeom prst="rect">
            <a:avLst/>
          </a:prstGeom>
          <a:noFill/>
        </p:spPr>
        <p:txBody>
          <a:bodyPr wrap="square" rtlCol="0" anchor="t">
            <a:spAutoFit/>
          </a:bodyPr>
          <a:p>
            <a:pPr algn="just"/>
            <a:r>
              <a:rPr lang="en-US" altLang="zh-CN" b="1">
                <a:solidFill>
                  <a:srgbClr val="5B94B0"/>
                </a:solidFill>
              </a:rPr>
              <a:t>To comprehensively improve</a:t>
            </a:r>
            <a:r>
              <a:rPr lang="en-US" altLang="zh-CN"/>
              <a:t> the systematic protection and digital intelligent management level of the Duku Heritage Corridor, gradually realise the digital transformation of the whole road section and the whole network of heritage sites</a:t>
            </a:r>
            <a:endParaRPr lang="en-US" altLang="zh-CN"/>
          </a:p>
          <a:p>
            <a:pPr algn="just"/>
            <a:r>
              <a:rPr lang="en-US" altLang="zh-CN" b="1">
                <a:solidFill>
                  <a:srgbClr val="5B94B0"/>
                </a:solidFill>
              </a:rPr>
              <a:t>To form</a:t>
            </a:r>
            <a:r>
              <a:rPr lang="en-US" altLang="zh-CN"/>
              <a:t> a provincial intelligent heritage corridor system</a:t>
            </a:r>
            <a:endParaRPr lang="en-US" altLang="zh-CN"/>
          </a:p>
          <a:p>
            <a:pPr algn="just"/>
            <a:r>
              <a:rPr lang="en-US" altLang="zh-CN"/>
              <a:t>to promote the development of an intelligent restoration management system of the heritage sites, to let the public understand the importance of digital restoration</a:t>
            </a:r>
            <a:endParaRPr lang="en-US" altLang="zh-CN"/>
          </a:p>
          <a:p>
            <a:pPr algn="just"/>
            <a:r>
              <a:rPr lang="en-US" altLang="zh-CN" b="1">
                <a:solidFill>
                  <a:srgbClr val="5B94B0"/>
                </a:solidFill>
              </a:rPr>
              <a:t>To enhance the public's cognition</a:t>
            </a:r>
            <a:r>
              <a:rPr lang="en-US" altLang="zh-CN"/>
              <a:t> of the multifaceted value of heritage protection and the national Parkway construction participation.</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rPr>
              <a:t>Reference</a:t>
            </a:r>
            <a:endParaRPr lang="en-US" altLang="zh-CN" sz="3600" dirty="0">
              <a:solidFill>
                <a:srgbClr val="1D4289"/>
              </a:solidFill>
              <a:latin typeface="Aptos" panose="020B0004020202020204" pitchFamily="34" charset="0"/>
            </a:endParaRPr>
          </a:p>
        </p:txBody>
      </p:sp>
      <p:sp>
        <p:nvSpPr>
          <p:cNvPr id="8" name="Satura vietturis 2"/>
          <p:cNvSpPr txBox="1"/>
          <p:nvPr/>
        </p:nvSpPr>
        <p:spPr>
          <a:xfrm>
            <a:off x="417830" y="1254760"/>
            <a:ext cx="11400155" cy="4349115"/>
          </a:xfrm>
          <a:prstGeom prst="rect">
            <a:avLst/>
          </a:prstGeom>
        </p:spPr>
        <p:txBody>
          <a:bodyPr vert="horz" lIns="91440" tIns="45720" rIns="91440" bIns="45720" rtlCol="0"/>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b="1" i="1" dirty="0">
                <a:latin typeface="Aptos" panose="020B0004020202020204" pitchFamily="34" charset="0"/>
              </a:rPr>
              <a:t>[1]Xinjiang Culture and Tourism Department (2024) Xi Jinping stresses important instructions on tourism work [Online] available at: https://wlt.xinjiang.gov.cn/.</a:t>
            </a:r>
            <a:endParaRPr lang="en-US" altLang="zh-CN" sz="1400" b="1" i="1" dirty="0">
              <a:latin typeface="Aptos" panose="020B0004020202020204" pitchFamily="34" charset="0"/>
            </a:endParaRPr>
          </a:p>
          <a:p>
            <a:r>
              <a:rPr lang="en-US" altLang="zh-CN" sz="1400" b="1" i="1" dirty="0">
                <a:latin typeface="Aptos" panose="020B0004020202020204" pitchFamily="34" charset="0"/>
              </a:rPr>
              <a:t>[2]Flink C A, Searns R M (1993) Greenways: a guide to planning design and development. Washington: Island Press.</a:t>
            </a:r>
            <a:endParaRPr lang="en-US" altLang="zh-CN" sz="1400" b="1" i="1" dirty="0">
              <a:latin typeface="Aptos" panose="020B0004020202020204" pitchFamily="34" charset="0"/>
            </a:endParaRPr>
          </a:p>
          <a:p>
            <a:r>
              <a:rPr lang="en-US" altLang="zh-CN" sz="1400" b="1" i="1" dirty="0">
                <a:latin typeface="Aptos" panose="020B0004020202020204" pitchFamily="34" charset="0"/>
              </a:rPr>
              <a:t>[3]Zhong Jingqiu, Gao Mengfan, Han Zenglin (2024) Spatial reconstruction of human-land relationship based on ecosystem cultural services . Journal of Geography,79 (07), pp.1682-1699.</a:t>
            </a:r>
            <a:endParaRPr lang="en-US" altLang="zh-CN" sz="1400" b="1" i="1" dirty="0">
              <a:latin typeface="Aptos" panose="020B0004020202020204" pitchFamily="34" charset="0"/>
            </a:endParaRPr>
          </a:p>
          <a:p>
            <a:r>
              <a:rPr lang="en-US" altLang="zh-CN" sz="1400" b="1" i="1" dirty="0">
                <a:latin typeface="Aptos" panose="020B0004020202020204" pitchFamily="34" charset="0"/>
              </a:rPr>
              <a:t>[4]FABRIZIO AIMAR (2024) The Resilience of Cultural Landscapes</a:t>
            </a:r>
            <a:r>
              <a:rPr lang="zh-CN" altLang="en-US" sz="1400" b="1" i="1" dirty="0">
                <a:latin typeface="Aptos" panose="020B0004020202020204" pitchFamily="34" charset="0"/>
              </a:rPr>
              <a:t>：</a:t>
            </a:r>
            <a:r>
              <a:rPr lang="en-US" altLang="zh-CN" sz="1400" b="1" i="1" dirty="0">
                <a:latin typeface="Aptos" panose="020B0004020202020204" pitchFamily="34" charset="0"/>
              </a:rPr>
              <a:t>Perspectives from UNESCO World Heritage Sites. Springer</a:t>
            </a:r>
            <a:r>
              <a:rPr lang="zh-CN" altLang="en-US" sz="1400" b="1" i="1" dirty="0">
                <a:latin typeface="Aptos" panose="020B0004020202020204" pitchFamily="34" charset="0"/>
              </a:rPr>
              <a:t>：</a:t>
            </a:r>
            <a:r>
              <a:rPr lang="en-US" altLang="zh-CN" sz="1400" b="1" i="1" dirty="0">
                <a:latin typeface="Aptos" panose="020B0004020202020204" pitchFamily="34" charset="0"/>
              </a:rPr>
              <a:t>Berlin.</a:t>
            </a:r>
            <a:endParaRPr lang="en-US" altLang="zh-CN" sz="1400" b="1" i="1" dirty="0">
              <a:latin typeface="Aptos" panose="020B0004020202020204" pitchFamily="34" charset="0"/>
            </a:endParaRPr>
          </a:p>
          <a:p>
            <a:r>
              <a:rPr lang="en-US" altLang="zh-CN" sz="1400" b="1" i="1" dirty="0">
                <a:latin typeface="Aptos" panose="020B0004020202020204" pitchFamily="34" charset="0"/>
              </a:rPr>
              <a:t>[5]QUAN Fengmei, TSU Xulu, WANG Shaosen (2022) A study on heritage site protection and planning intervention based on adaptive balance - A case study of Gulangyu Campus of Xiamen College of Arts and Crafts. Planner,38(02), pp.102-107.</a:t>
            </a:r>
            <a:endParaRPr lang="en-US" altLang="zh-CN" sz="1400" b="1" i="1" dirty="0">
              <a:latin typeface="Aptos" panose="020B0004020202020204" pitchFamily="34" charset="0"/>
            </a:endParaRPr>
          </a:p>
          <a:p>
            <a:r>
              <a:rPr lang="en-US" altLang="zh-CN" sz="1400" b="1" i="1" dirty="0">
                <a:latin typeface="Aptos" panose="020B0004020202020204" pitchFamily="34" charset="0"/>
              </a:rPr>
              <a:t>[6]Bai Xuelong (2021) Research on Tourism Route Development and Governance Policies of Dokku Highway . Xinjiang University.</a:t>
            </a:r>
            <a:endParaRPr lang="en-US" altLang="zh-CN" sz="1400" b="1" i="1" dirty="0">
              <a:latin typeface="Aptos" panose="020B0004020202020204" pitchFamily="34" charset="0"/>
            </a:endParaRPr>
          </a:p>
          <a:p>
            <a:r>
              <a:rPr lang="en-US" altLang="zh-CN" sz="1400" b="1" i="1" dirty="0">
                <a:latin typeface="Aptos" panose="020B0004020202020204" pitchFamily="34" charset="0"/>
              </a:rPr>
              <a:t>[7]CHEN Yanqi,REN Yunying,ZHAO Nina (2024) Study on the protection of multiple values and resilience management model of Duku Highway based on urban historic landscape [J]. Garden, 41 (10), pp.105-113.</a:t>
            </a:r>
            <a:endParaRPr lang="en-US" altLang="zh-CN" sz="1400" b="1" i="1" dirty="0">
              <a:latin typeface="Aptos" panose="020B0004020202020204" pitchFamily="34" charset="0"/>
            </a:endParaRPr>
          </a:p>
          <a:p>
            <a:r>
              <a:rPr lang="en-US" altLang="zh-CN" sz="1400" b="1" i="1" dirty="0">
                <a:latin typeface="Aptos" panose="020B0004020202020204" pitchFamily="34" charset="0"/>
              </a:rPr>
              <a:t>[8]CHEN Yining, CHENG Xiang, FAN Mengyu (2023) A study on tourist perception and spatial differentiation in corridor-type tourist destinations - A case study of Dukou Highway. Arid Zone Resources and Environment, 37 (10), pp.199-208.</a:t>
            </a:r>
            <a:endParaRPr lang="en-US" altLang="zh-CN" sz="1400" b="1" i="1" dirty="0">
              <a:latin typeface="Aptos" panose="020B0004020202020204" pitchFamily="34" charset="0"/>
            </a:endParaRPr>
          </a:p>
          <a:p>
            <a:r>
              <a:rPr lang="en-US" altLang="zh-CN" sz="1400" b="1" i="1" dirty="0">
                <a:latin typeface="Aptos" panose="020B0004020202020204" pitchFamily="34" charset="0"/>
              </a:rPr>
              <a:t>[9]Zhou Xiang, Tang Yuhang, Su Junji (2023) The Route Selection Method of Heritage Corridors Based on the Perspectives of Historical Urban Landscapes and Digital Footprints: A Case Study of the Historical Urban Area of Nanjing City, China . Landscape Architecture (Chinese and English), 11 (03) pp.11-37.</a:t>
            </a:r>
            <a:endParaRPr lang="en-US" altLang="zh-CN" sz="1400" b="1" i="1" dirty="0">
              <a:latin typeface="Aptos" panose="020B0004020202020204" pitchFamily="34" charset="0"/>
            </a:endParaRPr>
          </a:p>
          <a:p>
            <a:r>
              <a:rPr lang="en-US" altLang="zh-CN" sz="1400" b="1" i="1" dirty="0">
                <a:latin typeface="Aptos" panose="020B0004020202020204" pitchFamily="34" charset="0"/>
              </a:rPr>
              <a:t>[10]Liang Jianing, Li Wenzhu, Li Weijian (2023) Application Scenarios and Practical Paths of Urban Landscape Driven by Digital Technology. Landscape Architecture, 30 (07) pp.29-35.</a:t>
            </a:r>
            <a:endParaRPr lang="en-US" altLang="zh-CN" sz="1400" b="1" i="1" dirty="0">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2"/>
              <a:stretch>
                <a:fillRect/>
              </a:stretch>
            </p:blipFill>
            <p:spPr>
              <a:xfrm>
                <a:off x="11029" y="615"/>
                <a:ext cx="5451" cy="1083"/>
              </a:xfrm>
              <a:prstGeom prst="rect">
                <a:avLst/>
              </a:prstGeom>
            </p:spPr>
          </p:pic>
          <p:pic>
            <p:nvPicPr>
              <p:cNvPr id="13" name="图片 12"/>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1"/>
          <a:stretch>
            <a:fillRect/>
          </a:stretch>
        </p:blipFill>
        <p:spPr>
          <a:xfrm>
            <a:off x="4226988" y="4969896"/>
            <a:ext cx="3738022" cy="1479834"/>
          </a:xfrm>
          <a:prstGeom prst="rect">
            <a:avLst/>
          </a:prstGeom>
        </p:spPr>
      </p:pic>
      <p:sp>
        <p:nvSpPr>
          <p:cNvPr id="2" name="Title 1"/>
          <p:cNvSpPr txBox="1">
            <a:spLocks noGrp="1"/>
          </p:cNvSpPr>
          <p:nvPr>
            <p:ph type="title"/>
          </p:nvPr>
        </p:nvSpPr>
        <p:spPr>
          <a:xfrm>
            <a:off x="1277412" y="687070"/>
            <a:ext cx="9660671" cy="1600200"/>
          </a:xfrm>
          <a:prstGeom prst="rect">
            <a:avLst/>
          </a:prstGeom>
        </p:spPr>
        <p:txBody>
          <a:bodyPr anchor="ctr">
            <a:normAutofit/>
          </a:bodyPr>
          <a:lstStyle/>
          <a:p>
            <a:pPr algn="ctr">
              <a:defRPr b="1">
                <a:solidFill>
                  <a:srgbClr val="1B5089"/>
                </a:solidFill>
                <a:latin typeface="Arial" panose="020B0604020202020204"/>
                <a:ea typeface="Arial" panose="020B0604020202020204"/>
                <a:cs typeface="Arial" panose="020B0604020202020204"/>
                <a:sym typeface="Arial" panose="020B0604020202020204"/>
              </a:defRPr>
            </a:pPr>
            <a:r>
              <a:rPr lang="lv-LV" sz="6000" dirty="0" err="1">
                <a:solidFill>
                  <a:srgbClr val="000F33"/>
                </a:solidFill>
                <a:latin typeface="Helvetica" pitchFamily="2" charset="0"/>
              </a:rPr>
              <a:t>Thank</a:t>
            </a:r>
            <a:r>
              <a:rPr lang="lv-LV" sz="6000" dirty="0">
                <a:solidFill>
                  <a:srgbClr val="000F33"/>
                </a:solidFill>
                <a:latin typeface="Helvetica" pitchFamily="2" charset="0"/>
              </a:rPr>
              <a:t> </a:t>
            </a:r>
            <a:r>
              <a:rPr lang="lv-LV" sz="6000" dirty="0" err="1">
                <a:solidFill>
                  <a:srgbClr val="000F33"/>
                </a:solidFill>
                <a:latin typeface="Helvetica" pitchFamily="2" charset="0"/>
              </a:rPr>
              <a:t>you</a:t>
            </a:r>
            <a:r>
              <a:rPr lang="lv-LV" sz="6000" dirty="0">
                <a:solidFill>
                  <a:srgbClr val="000F33"/>
                </a:solidFill>
                <a:latin typeface="Helvetica" pitchFamily="2" charset="0"/>
              </a:rPr>
              <a:t>!</a:t>
            </a:r>
            <a:endParaRPr sz="6000" dirty="0">
              <a:solidFill>
                <a:srgbClr val="000F33"/>
              </a:solidFill>
              <a:latin typeface="Helvetica" pitchFamily="2" charset="0"/>
            </a:endParaRPr>
          </a:p>
        </p:txBody>
      </p:sp>
      <p:sp>
        <p:nvSpPr>
          <p:cNvPr id="3" name="Dikdörtgen 2"/>
          <p:cNvSpPr/>
          <p:nvPr/>
        </p:nvSpPr>
        <p:spPr>
          <a:xfrm>
            <a:off x="0" y="4595439"/>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pakšvirsraksts 2"/>
          <p:cNvSpPr txBox="1">
            <a:spLocks noGrp="1"/>
          </p:cNvSpPr>
          <p:nvPr>
            <p:ph type="subTitle" sz="quarter" idx="1"/>
          </p:nvPr>
        </p:nvSpPr>
        <p:spPr>
          <a:xfrm>
            <a:off x="582930" y="2287270"/>
            <a:ext cx="11049635" cy="1997710"/>
          </a:xfrm>
          <a:prstGeom prst="rect">
            <a:avLst/>
          </a:prstGeom>
        </p:spPr>
        <p:txBody>
          <a:bodyPr>
            <a:normAutofit/>
          </a:bodyPr>
          <a:lstStyle>
            <a:lvl1pPr algn="l">
              <a:defRPr sz="2800">
                <a:solidFill>
                  <a:srgbClr val="FFFFFF"/>
                </a:solidFill>
                <a:latin typeface="Arial" panose="020B0604020202020204"/>
                <a:ea typeface="Arial" panose="020B0604020202020204"/>
                <a:cs typeface="Arial" panose="020B0604020202020204"/>
                <a:sym typeface="Arial" panose="020B0604020202020204"/>
              </a:defRPr>
            </a:lvl1pPr>
          </a:lstStyle>
          <a:p>
            <a:pPr marL="0" indent="0" algn="ctr">
              <a:buNone/>
            </a:pPr>
            <a:r>
              <a:rPr lang="en-US" altLang="zh-CN" sz="3600" b="1" i="1" dirty="0">
                <a:solidFill>
                  <a:srgbClr val="000F33"/>
                </a:solidFill>
                <a:latin typeface="Aptos" panose="020B0004020202020204" pitchFamily="34" charset="0"/>
              </a:rPr>
              <a:t>Research on Cultural Adaptation Mechanisms </a:t>
            </a:r>
            <a:endParaRPr lang="en-US" altLang="zh-CN" sz="3600" b="1" i="1" dirty="0">
              <a:solidFill>
                <a:srgbClr val="000F33"/>
              </a:solidFill>
              <a:latin typeface="Aptos" panose="020B0004020202020204" pitchFamily="34" charset="0"/>
            </a:endParaRPr>
          </a:p>
          <a:p>
            <a:pPr marL="0" indent="0" algn="ctr">
              <a:buNone/>
            </a:pPr>
            <a:r>
              <a:rPr lang="en-US" altLang="zh-CN" sz="3600" b="1" i="1" dirty="0">
                <a:solidFill>
                  <a:srgbClr val="000F33"/>
                </a:solidFill>
                <a:latin typeface="Aptos" panose="020B0004020202020204" pitchFamily="34" charset="0"/>
              </a:rPr>
              <a:t>of the Duku Heritage Corridor Based on </a:t>
            </a:r>
            <a:endParaRPr lang="en-US" altLang="zh-CN" sz="3600" b="1" i="1" dirty="0">
              <a:solidFill>
                <a:srgbClr val="000F33"/>
              </a:solidFill>
              <a:latin typeface="Aptos" panose="020B0004020202020204" pitchFamily="34" charset="0"/>
            </a:endParaRPr>
          </a:p>
          <a:p>
            <a:pPr marL="0" indent="0" algn="ctr">
              <a:buNone/>
            </a:pPr>
            <a:r>
              <a:rPr lang="en-US" altLang="zh-CN" sz="3600" b="1" i="1" dirty="0">
                <a:solidFill>
                  <a:srgbClr val="000F33"/>
                </a:solidFill>
                <a:latin typeface="Aptos" panose="020B0004020202020204" pitchFamily="34" charset="0"/>
              </a:rPr>
              <a:t>Heritage Ecosystems</a:t>
            </a:r>
            <a:endParaRPr lang="en-US" altLang="zh-CN" sz="7200" b="1" dirty="0">
              <a:solidFill>
                <a:srgbClr val="000F33"/>
              </a:solidFill>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组合 7"/>
          <p:cNvGrpSpPr/>
          <p:nvPr/>
        </p:nvGrpSpPr>
        <p:grpSpPr>
          <a:xfrm>
            <a:off x="7538085" y="457520"/>
            <a:ext cx="4572635" cy="988060"/>
            <a:chOff x="11029" y="294"/>
            <a:chExt cx="7980" cy="1724"/>
          </a:xfrm>
        </p:grpSpPr>
        <p:pic>
          <p:nvPicPr>
            <p:cNvPr id="2" name="图片 1" descr="20110905122913_4261"/>
            <p:cNvPicPr>
              <a:picLocks noChangeAspect="1"/>
            </p:cNvPicPr>
            <p:nvPr/>
          </p:nvPicPr>
          <p:blipFill>
            <a:blip r:embed="rId1"/>
            <a:stretch>
              <a:fillRect/>
            </a:stretch>
          </p:blipFill>
          <p:spPr>
            <a:xfrm>
              <a:off x="11029" y="615"/>
              <a:ext cx="5451" cy="1083"/>
            </a:xfrm>
            <a:prstGeom prst="rect">
              <a:avLst/>
            </a:prstGeom>
          </p:spPr>
        </p:pic>
        <p:pic>
          <p:nvPicPr>
            <p:cNvPr id="21" name="图片 12"/>
            <p:cNvPicPr>
              <a:picLocks noChangeAspect="1"/>
            </p:cNvPicPr>
            <p:nvPr/>
          </p:nvPicPr>
          <p:blipFill>
            <a:blip r:embed="rId2"/>
            <a:srcRect b="26698"/>
            <a:stretch>
              <a:fillRect/>
            </a:stretch>
          </p:blipFill>
          <p:spPr>
            <a:xfrm>
              <a:off x="16655" y="294"/>
              <a:ext cx="2354" cy="1725"/>
            </a:xfrm>
            <a:prstGeom prst="rect">
              <a:avLst/>
            </a:prstGeom>
            <a:noFill/>
            <a:ln w="9525">
              <a:noFill/>
            </a:ln>
          </p:spPr>
        </p:pic>
      </p:grpSp>
      <p:grpSp>
        <p:nvGrpSpPr>
          <p:cNvPr id="17" name="组合 16"/>
          <p:cNvGrpSpPr/>
          <p:nvPr/>
        </p:nvGrpSpPr>
        <p:grpSpPr>
          <a:xfrm>
            <a:off x="203200" y="1445895"/>
            <a:ext cx="11788775" cy="5425440"/>
            <a:chOff x="319" y="2257"/>
            <a:chExt cx="18565" cy="8544"/>
          </a:xfrm>
        </p:grpSpPr>
        <p:pic>
          <p:nvPicPr>
            <p:cNvPr id="11" name="图片 10" descr="C:\Users\陈彦祺\Desktop\VCG211290601643.jpgVCG211290601643"/>
            <p:cNvPicPr>
              <a:picLocks noChangeAspect="1"/>
            </p:cNvPicPr>
            <p:nvPr/>
          </p:nvPicPr>
          <p:blipFill>
            <a:blip r:embed="rId3"/>
            <a:srcRect t="22110"/>
            <a:stretch>
              <a:fillRect/>
            </a:stretch>
          </p:blipFill>
          <p:spPr>
            <a:xfrm>
              <a:off x="319" y="2410"/>
              <a:ext cx="18563" cy="8391"/>
            </a:xfrm>
            <a:prstGeom prst="rect">
              <a:avLst/>
            </a:prstGeom>
          </p:spPr>
        </p:pic>
        <p:sp>
          <p:nvSpPr>
            <p:cNvPr id="16" name="矩形 15"/>
            <p:cNvSpPr/>
            <p:nvPr/>
          </p:nvSpPr>
          <p:spPr>
            <a:xfrm>
              <a:off x="319" y="2409"/>
              <a:ext cx="18564" cy="8392"/>
            </a:xfrm>
            <a:prstGeom prst="rect">
              <a:avLst/>
            </a:prstGeom>
            <a:solidFill>
              <a:schemeClr val="bg1">
                <a:alpha val="50000"/>
              </a:scheme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Freeform 5"/>
            <p:cNvSpPr/>
            <p:nvPr/>
          </p:nvSpPr>
          <p:spPr bwMode="auto">
            <a:xfrm>
              <a:off x="320" y="5351"/>
              <a:ext cx="18564" cy="2319"/>
            </a:xfrm>
            <a:custGeom>
              <a:avLst/>
              <a:gdLst>
                <a:gd name="T0" fmla="*/ 0 w 2601"/>
                <a:gd name="T1" fmla="*/ 139 h 306"/>
                <a:gd name="T2" fmla="*/ 647 w 2601"/>
                <a:gd name="T3" fmla="*/ 304 h 306"/>
                <a:gd name="T4" fmla="*/ 1863 w 2601"/>
                <a:gd name="T5" fmla="*/ 11 h 306"/>
                <a:gd name="T6" fmla="*/ 2601 w 2601"/>
                <a:gd name="T7" fmla="*/ 259 h 306"/>
              </a:gdLst>
              <a:ahLst/>
              <a:cxnLst>
                <a:cxn ang="0">
                  <a:pos x="T0" y="T1"/>
                </a:cxn>
                <a:cxn ang="0">
                  <a:pos x="T2" y="T3"/>
                </a:cxn>
                <a:cxn ang="0">
                  <a:pos x="T4" y="T5"/>
                </a:cxn>
                <a:cxn ang="0">
                  <a:pos x="T6" y="T7"/>
                </a:cxn>
              </a:cxnLst>
              <a:rect l="0" t="0" r="r" b="b"/>
              <a:pathLst>
                <a:path w="2601" h="306">
                  <a:moveTo>
                    <a:pt x="0" y="139"/>
                  </a:moveTo>
                  <a:cubicBezTo>
                    <a:pt x="0" y="139"/>
                    <a:pt x="179" y="301"/>
                    <a:pt x="647" y="304"/>
                  </a:cubicBezTo>
                  <a:cubicBezTo>
                    <a:pt x="1090" y="306"/>
                    <a:pt x="1474" y="0"/>
                    <a:pt x="1863" y="11"/>
                  </a:cubicBezTo>
                  <a:cubicBezTo>
                    <a:pt x="2253" y="21"/>
                    <a:pt x="2601" y="259"/>
                    <a:pt x="2601" y="259"/>
                  </a:cubicBezTo>
                </a:path>
              </a:pathLst>
            </a:custGeom>
            <a:noFill/>
            <a:ln w="31750" cap="flat">
              <a:solidFill>
                <a:srgbClr val="5B94B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solidFill>
                  <a:schemeClr val="bg1"/>
                </a:solidFill>
              </a:endParaRPr>
            </a:p>
          </p:txBody>
        </p:sp>
        <p:grpSp>
          <p:nvGrpSpPr>
            <p:cNvPr id="14" name="组合 13"/>
            <p:cNvGrpSpPr/>
            <p:nvPr/>
          </p:nvGrpSpPr>
          <p:grpSpPr>
            <a:xfrm rot="0">
              <a:off x="1625" y="6768"/>
              <a:ext cx="1113" cy="1121"/>
              <a:chOff x="3437020" y="1033173"/>
              <a:chExt cx="863676" cy="865577"/>
            </a:xfrm>
          </p:grpSpPr>
          <p:sp>
            <p:nvSpPr>
              <p:cNvPr id="15" name="椭圆 18"/>
              <p:cNvSpPr>
                <a:spLocks noChangeArrowheads="1"/>
              </p:cNvSpPr>
              <p:nvPr/>
            </p:nvSpPr>
            <p:spPr bwMode="auto">
              <a:xfrm>
                <a:off x="3437020" y="1033173"/>
                <a:ext cx="863676" cy="865577"/>
              </a:xfrm>
              <a:prstGeom prst="ellipse">
                <a:avLst/>
              </a:prstGeom>
              <a:solidFill>
                <a:srgbClr val="000F33"/>
              </a:solidFill>
              <a:ln w="38100">
                <a:solidFill>
                  <a:sysClr val="window" lastClr="FFFFFF">
                    <a:lumMod val="75000"/>
                  </a:sysClr>
                </a:solidFill>
                <a:miter lim="800000"/>
              </a:ln>
            </p:spPr>
            <p:txBody>
              <a:bodyPr anchor="ct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chemeClr val="bg1"/>
                  </a:solidFill>
                  <a:sym typeface="微软雅黑" panose="020B0503020204020204" charset="-122"/>
                </a:endParaRPr>
              </a:p>
            </p:txBody>
          </p:sp>
          <p:pic>
            <p:nvPicPr>
              <p:cNvPr id="9" name="图片 8"/>
              <p:cNvPicPr>
                <a:picLocks noChangeAspect="1"/>
              </p:cNvPicPr>
              <p:nvPr/>
            </p:nvPicPr>
            <p:blipFill>
              <a:blip r:embed="rId4" cstate="screen">
                <a:biLevel thresh="25000"/>
              </a:blip>
              <a:stretch>
                <a:fillRect/>
              </a:stretch>
            </p:blipFill>
            <p:spPr>
              <a:xfrm>
                <a:off x="3587275" y="1169757"/>
                <a:ext cx="552644" cy="566109"/>
              </a:xfrm>
              <a:prstGeom prst="rect">
                <a:avLst/>
              </a:prstGeom>
            </p:spPr>
          </p:pic>
        </p:grpSp>
        <p:grpSp>
          <p:nvGrpSpPr>
            <p:cNvPr id="18" name="组合 17"/>
            <p:cNvGrpSpPr/>
            <p:nvPr/>
          </p:nvGrpSpPr>
          <p:grpSpPr>
            <a:xfrm rot="0">
              <a:off x="4709" y="6951"/>
              <a:ext cx="1153" cy="1162"/>
              <a:chOff x="3437020" y="2074814"/>
              <a:chExt cx="863676" cy="865577"/>
            </a:xfrm>
          </p:grpSpPr>
          <p:sp>
            <p:nvSpPr>
              <p:cNvPr id="19" name="椭圆 19"/>
              <p:cNvSpPr>
                <a:spLocks noChangeArrowheads="1"/>
              </p:cNvSpPr>
              <p:nvPr/>
            </p:nvSpPr>
            <p:spPr bwMode="auto">
              <a:xfrm>
                <a:off x="3437020" y="2074814"/>
                <a:ext cx="863676" cy="865577"/>
              </a:xfrm>
              <a:prstGeom prst="ellipse">
                <a:avLst/>
              </a:prstGeom>
              <a:solidFill>
                <a:srgbClr val="000F33"/>
              </a:solidFill>
              <a:ln w="38100">
                <a:solidFill>
                  <a:sysClr val="window" lastClr="FFFFFF">
                    <a:lumMod val="75000"/>
                  </a:sysClr>
                </a:solidFill>
                <a:miter lim="800000"/>
              </a:ln>
            </p:spPr>
            <p:txBody>
              <a:bodyPr anchor="ct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chemeClr val="bg1"/>
                  </a:solidFill>
                  <a:sym typeface="微软雅黑" panose="020B0503020204020204" charset="-122"/>
                </a:endParaRPr>
              </a:p>
            </p:txBody>
          </p:sp>
          <p:pic>
            <p:nvPicPr>
              <p:cNvPr id="20" name="图片 19"/>
              <p:cNvPicPr>
                <a:picLocks noChangeAspect="1"/>
              </p:cNvPicPr>
              <p:nvPr/>
            </p:nvPicPr>
            <p:blipFill>
              <a:blip r:embed="rId5" cstate="screen">
                <a:biLevel thresh="25000"/>
              </a:blip>
              <a:stretch>
                <a:fillRect/>
              </a:stretch>
            </p:blipFill>
            <p:spPr>
              <a:xfrm>
                <a:off x="3596360" y="2243692"/>
                <a:ext cx="553608" cy="567096"/>
              </a:xfrm>
              <a:prstGeom prst="rect">
                <a:avLst/>
              </a:prstGeom>
            </p:spPr>
          </p:pic>
        </p:grpSp>
        <p:grpSp>
          <p:nvGrpSpPr>
            <p:cNvPr id="29" name="组合 28"/>
            <p:cNvGrpSpPr/>
            <p:nvPr/>
          </p:nvGrpSpPr>
          <p:grpSpPr>
            <a:xfrm rot="0">
              <a:off x="8867" y="5795"/>
              <a:ext cx="1147" cy="1155"/>
              <a:chOff x="3437020" y="4201727"/>
              <a:chExt cx="863676" cy="865576"/>
            </a:xfrm>
          </p:grpSpPr>
          <p:sp>
            <p:nvSpPr>
              <p:cNvPr id="30" name="椭圆 21"/>
              <p:cNvSpPr>
                <a:spLocks noChangeArrowheads="1"/>
              </p:cNvSpPr>
              <p:nvPr/>
            </p:nvSpPr>
            <p:spPr bwMode="auto">
              <a:xfrm>
                <a:off x="3437020" y="4201727"/>
                <a:ext cx="863676" cy="865576"/>
              </a:xfrm>
              <a:prstGeom prst="ellipse">
                <a:avLst/>
              </a:prstGeom>
              <a:solidFill>
                <a:srgbClr val="000F33"/>
              </a:solidFill>
              <a:ln w="38100">
                <a:solidFill>
                  <a:sysClr val="window" lastClr="FFFFFF">
                    <a:lumMod val="75000"/>
                  </a:sysClr>
                </a:solidFill>
                <a:miter lim="800000"/>
              </a:ln>
            </p:spPr>
            <p:txBody>
              <a:bodyPr anchor="ct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chemeClr val="bg1"/>
                  </a:solidFill>
                  <a:sym typeface="微软雅黑" panose="020B0503020204020204" charset="-122"/>
                </a:endParaRPr>
              </a:p>
            </p:txBody>
          </p:sp>
          <p:grpSp>
            <p:nvGrpSpPr>
              <p:cNvPr id="31" name="Group 4"/>
              <p:cNvGrpSpPr>
                <a:grpSpLocks noChangeAspect="1"/>
              </p:cNvGrpSpPr>
              <p:nvPr/>
            </p:nvGrpSpPr>
            <p:grpSpPr bwMode="auto">
              <a:xfrm>
                <a:off x="3626902" y="4339091"/>
                <a:ext cx="476560" cy="578496"/>
                <a:chOff x="2694" y="1931"/>
                <a:chExt cx="374" cy="454"/>
              </a:xfrm>
              <a:solidFill>
                <a:sysClr val="window" lastClr="FFFFFF"/>
              </a:solidFill>
            </p:grpSpPr>
            <p:sp>
              <p:nvSpPr>
                <p:cNvPr id="32"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3"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4"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5"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6"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7"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8"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39" name="组合 38"/>
            <p:cNvGrpSpPr/>
            <p:nvPr/>
          </p:nvGrpSpPr>
          <p:grpSpPr>
            <a:xfrm rot="0">
              <a:off x="12597" y="4879"/>
              <a:ext cx="1146" cy="1153"/>
              <a:chOff x="3437020" y="5246272"/>
              <a:chExt cx="863676" cy="865576"/>
            </a:xfrm>
          </p:grpSpPr>
          <p:sp>
            <p:nvSpPr>
              <p:cNvPr id="40" name="椭圆 21"/>
              <p:cNvSpPr>
                <a:spLocks noChangeArrowheads="1"/>
              </p:cNvSpPr>
              <p:nvPr/>
            </p:nvSpPr>
            <p:spPr bwMode="auto">
              <a:xfrm>
                <a:off x="3437020" y="5246272"/>
                <a:ext cx="863676" cy="865576"/>
              </a:xfrm>
              <a:prstGeom prst="ellipse">
                <a:avLst/>
              </a:prstGeom>
              <a:solidFill>
                <a:srgbClr val="000F33"/>
              </a:solidFill>
              <a:ln w="38100">
                <a:solidFill>
                  <a:sysClr val="window" lastClr="FFFFFF">
                    <a:lumMod val="75000"/>
                  </a:sysClr>
                </a:solidFill>
                <a:miter lim="800000"/>
              </a:ln>
            </p:spPr>
            <p:txBody>
              <a:bodyPr anchor="ct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chemeClr val="bg1"/>
                  </a:solidFill>
                  <a:sym typeface="微软雅黑" panose="020B0503020204020204" charset="-122"/>
                </a:endParaRPr>
              </a:p>
            </p:txBody>
          </p:sp>
          <p:sp>
            <p:nvSpPr>
              <p:cNvPr id="41" name="Freeform 9"/>
              <p:cNvSpPr>
                <a:spLocks noEditPoints="1"/>
              </p:cNvSpPr>
              <p:nvPr/>
            </p:nvSpPr>
            <p:spPr bwMode="auto">
              <a:xfrm>
                <a:off x="3564624" y="5446833"/>
                <a:ext cx="605440" cy="464249"/>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12" name="组合 11"/>
            <p:cNvGrpSpPr/>
            <p:nvPr/>
          </p:nvGrpSpPr>
          <p:grpSpPr>
            <a:xfrm rot="0">
              <a:off x="661" y="5207"/>
              <a:ext cx="5001" cy="1888"/>
              <a:chOff x="733" y="7136"/>
              <a:chExt cx="5001" cy="1888"/>
            </a:xfrm>
          </p:grpSpPr>
          <p:sp>
            <p:nvSpPr>
              <p:cNvPr id="13" name="矩形 30"/>
              <p:cNvSpPr>
                <a:spLocks noChangeArrowheads="1"/>
              </p:cNvSpPr>
              <p:nvPr/>
            </p:nvSpPr>
            <p:spPr bwMode="auto">
              <a:xfrm>
                <a:off x="1518" y="7705"/>
                <a:ext cx="4216"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algn="l" eaLnBrk="1" hangingPunct="1">
                  <a:lnSpc>
                    <a:spcPct val="90000"/>
                  </a:lnSpc>
                  <a:buClrTx/>
                  <a:buSzTx/>
                  <a:buFontTx/>
                  <a:buNone/>
                </a:pPr>
                <a:r>
                  <a:rPr lang="en-US" altLang="zh-CN" sz="28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rPr>
                  <a:t>Introduction</a:t>
                </a:r>
                <a:endParaRPr lang="en-US" altLang="zh-CN" sz="28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endParaRPr>
              </a:p>
            </p:txBody>
          </p:sp>
          <p:sp>
            <p:nvSpPr>
              <p:cNvPr id="42" name="矩形 41"/>
              <p:cNvSpPr/>
              <p:nvPr/>
            </p:nvSpPr>
            <p:spPr>
              <a:xfrm>
                <a:off x="733" y="7136"/>
                <a:ext cx="1058" cy="1888"/>
              </a:xfrm>
              <a:prstGeom prst="rect">
                <a:avLst/>
              </a:prstGeom>
            </p:spPr>
            <p:txBody>
              <a:bodyPr wrap="square">
                <a:spAutoFit/>
              </a:bodyPr>
              <a:p>
                <a:pPr algn="ctr">
                  <a:buClrTx/>
                  <a:buSzTx/>
                  <a:buFontTx/>
                </a:pPr>
                <a:r>
                  <a:rPr lang="en-US" altLang="zh-CN" sz="7200" b="1">
                    <a:solidFill>
                      <a:srgbClr val="D20035"/>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endParaRPr lang="en-US" altLang="zh-CN" sz="7200" b="1">
                  <a:solidFill>
                    <a:srgbClr val="D20035"/>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43" name="组合 42"/>
            <p:cNvGrpSpPr/>
            <p:nvPr/>
          </p:nvGrpSpPr>
          <p:grpSpPr>
            <a:xfrm rot="0">
              <a:off x="2680" y="8267"/>
              <a:ext cx="6187" cy="1888"/>
              <a:chOff x="3023" y="3831"/>
              <a:chExt cx="6187" cy="1888"/>
            </a:xfrm>
          </p:grpSpPr>
          <p:sp>
            <p:nvSpPr>
              <p:cNvPr id="44" name="矩形 64"/>
              <p:cNvSpPr>
                <a:spLocks noChangeArrowheads="1"/>
              </p:cNvSpPr>
              <p:nvPr/>
            </p:nvSpPr>
            <p:spPr bwMode="auto">
              <a:xfrm>
                <a:off x="3943" y="4400"/>
                <a:ext cx="5267" cy="751"/>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lvl="0" algn="l">
                  <a:lnSpc>
                    <a:spcPct val="90000"/>
                  </a:lnSpc>
                  <a:buClrTx/>
                  <a:buSzTx/>
                  <a:buFontTx/>
                  <a:buNone/>
                </a:pPr>
                <a:r>
                  <a:rPr lang="en-US" altLang="zh-CN" sz="2800" b="1" dirty="0">
                    <a:solidFill>
                      <a:srgbClr val="D20035"/>
                    </a:solidFill>
                    <a:latin typeface="Aptos" panose="020B0004020202020204" pitchFamily="34" charset="0"/>
                    <a:ea typeface="Arial" panose="020B0604020202020204"/>
                    <a:cs typeface="Arial" panose="020B0604020202020204"/>
                    <a:sym typeface="微软雅黑" panose="020B0503020204020204" charset="-122"/>
                  </a:rPr>
                  <a:t>Related concepts</a:t>
                </a:r>
                <a:endParaRPr lang="en-US" altLang="zh-CN" sz="2800" b="1" dirty="0">
                  <a:solidFill>
                    <a:srgbClr val="D20035"/>
                  </a:solidFill>
                  <a:latin typeface="Aptos" panose="020B0004020202020204" pitchFamily="34" charset="0"/>
                  <a:ea typeface="Arial" panose="020B0604020202020204"/>
                  <a:cs typeface="Arial" panose="020B0604020202020204"/>
                  <a:sym typeface="微软雅黑" panose="020B0503020204020204" charset="-122"/>
                </a:endParaRPr>
              </a:p>
            </p:txBody>
          </p:sp>
          <p:sp>
            <p:nvSpPr>
              <p:cNvPr id="113" name="矩形 112"/>
              <p:cNvSpPr/>
              <p:nvPr/>
            </p:nvSpPr>
            <p:spPr>
              <a:xfrm>
                <a:off x="3023" y="3831"/>
                <a:ext cx="1058" cy="1888"/>
              </a:xfrm>
              <a:prstGeom prst="rect">
                <a:avLst/>
              </a:prstGeom>
            </p:spPr>
            <p:txBody>
              <a:bodyPr wrap="square">
                <a:spAutoFit/>
              </a:bodyPr>
              <a:p>
                <a:pPr algn="ctr">
                  <a:buClrTx/>
                  <a:buSzTx/>
                  <a:buFontTx/>
                </a:pPr>
                <a:r>
                  <a:rPr lang="en-US" altLang="zh-CN" sz="7200" b="1">
                    <a:solidFill>
                      <a:srgbClr val="D20035"/>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endParaRPr lang="en-US" altLang="zh-CN" sz="7200" b="1">
                  <a:solidFill>
                    <a:srgbClr val="D20035"/>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 name="矩形 64"/>
              <p:cNvSpPr>
                <a:spLocks noChangeArrowheads="1"/>
              </p:cNvSpPr>
              <p:nvPr/>
            </p:nvSpPr>
            <p:spPr bwMode="auto">
              <a:xfrm>
                <a:off x="3943" y="4400"/>
                <a:ext cx="5267" cy="751"/>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8" tIns="45719" rIns="91438" bIns="45719">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lvl="0" algn="l">
                  <a:lnSpc>
                    <a:spcPct val="90000"/>
                  </a:lnSpc>
                  <a:buClrTx/>
                  <a:buSzTx/>
                  <a:buFontTx/>
                  <a:buNone/>
                </a:pPr>
                <a:r>
                  <a:rPr lang="en-US" altLang="zh-CN" sz="28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rPr>
                  <a:t>Related concepts</a:t>
                </a:r>
                <a:endParaRPr lang="en-US" altLang="zh-CN" sz="28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endParaRPr>
              </a:p>
            </p:txBody>
          </p:sp>
        </p:grpSp>
        <p:grpSp>
          <p:nvGrpSpPr>
            <p:cNvPr id="45" name="组合 44"/>
            <p:cNvGrpSpPr/>
            <p:nvPr/>
          </p:nvGrpSpPr>
          <p:grpSpPr>
            <a:xfrm rot="0">
              <a:off x="5213" y="4227"/>
              <a:ext cx="7409" cy="1888"/>
              <a:chOff x="7948" y="7333"/>
              <a:chExt cx="7409" cy="1888"/>
            </a:xfrm>
          </p:grpSpPr>
          <p:sp>
            <p:nvSpPr>
              <p:cNvPr id="46" name="矩形 66"/>
              <p:cNvSpPr>
                <a:spLocks noChangeArrowheads="1"/>
              </p:cNvSpPr>
              <p:nvPr/>
            </p:nvSpPr>
            <p:spPr bwMode="auto">
              <a:xfrm>
                <a:off x="9006" y="7364"/>
                <a:ext cx="6351" cy="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algn="l" eaLnBrk="1" hangingPunct="1">
                  <a:lnSpc>
                    <a:spcPct val="90000"/>
                  </a:lnSpc>
                  <a:buClrTx/>
                  <a:buSzTx/>
                  <a:buFontTx/>
                  <a:buNone/>
                </a:pPr>
                <a:r>
                  <a:rPr lang="en-US" altLang="zh-CN" sz="24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rPr>
                  <a:t>Adaptive mechanisms </a:t>
                </a:r>
                <a:endParaRPr lang="en-US" altLang="zh-CN" sz="24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endParaRPr>
              </a:p>
              <a:p>
                <a:pPr algn="l" eaLnBrk="1" hangingPunct="1">
                  <a:lnSpc>
                    <a:spcPct val="90000"/>
                  </a:lnSpc>
                  <a:buClrTx/>
                  <a:buSzTx/>
                  <a:buFontTx/>
                  <a:buNone/>
                </a:pPr>
                <a:r>
                  <a:rPr lang="en-US" altLang="zh-CN" sz="24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rPr>
                  <a:t>for the Duku Heritage Corridor</a:t>
                </a:r>
                <a:endParaRPr lang="en-US" altLang="zh-CN" sz="24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endParaRPr>
              </a:p>
            </p:txBody>
          </p:sp>
          <p:sp>
            <p:nvSpPr>
              <p:cNvPr id="76" name="矩形 75"/>
              <p:cNvSpPr/>
              <p:nvPr/>
            </p:nvSpPr>
            <p:spPr>
              <a:xfrm>
                <a:off x="7948" y="7333"/>
                <a:ext cx="1058" cy="1888"/>
              </a:xfrm>
              <a:prstGeom prst="rect">
                <a:avLst/>
              </a:prstGeom>
            </p:spPr>
            <p:txBody>
              <a:bodyPr wrap="square">
                <a:spAutoFit/>
              </a:bodyPr>
              <a:p>
                <a:pPr algn="ctr">
                  <a:buClrTx/>
                  <a:buSzTx/>
                  <a:buFontTx/>
                </a:pPr>
                <a:r>
                  <a:rPr lang="en-US" altLang="zh-CN" sz="7200" b="1">
                    <a:solidFill>
                      <a:srgbClr val="D20035"/>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endParaRPr lang="en-US" altLang="zh-CN" sz="7200" b="1">
                  <a:solidFill>
                    <a:srgbClr val="D20035"/>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47" name="组合 46"/>
            <p:cNvGrpSpPr/>
            <p:nvPr/>
          </p:nvGrpSpPr>
          <p:grpSpPr>
            <a:xfrm rot="0">
              <a:off x="10340" y="7639"/>
              <a:ext cx="7584" cy="1913"/>
              <a:chOff x="11329" y="3973"/>
              <a:chExt cx="7584" cy="1913"/>
            </a:xfrm>
          </p:grpSpPr>
          <p:sp>
            <p:nvSpPr>
              <p:cNvPr id="48" name="矩形 68"/>
              <p:cNvSpPr>
                <a:spLocks noChangeArrowheads="1"/>
              </p:cNvSpPr>
              <p:nvPr/>
            </p:nvSpPr>
            <p:spPr bwMode="auto">
              <a:xfrm>
                <a:off x="12377" y="3973"/>
                <a:ext cx="6536" cy="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algn="l" eaLnBrk="1" hangingPunct="1">
                  <a:spcBef>
                    <a:spcPct val="20000"/>
                  </a:spcBef>
                  <a:buClrTx/>
                  <a:buSzTx/>
                  <a:buFont typeface="Arial" panose="020B0604020202020204" pitchFamily="34" charset="0"/>
                  <a:buNone/>
                </a:pPr>
                <a:r>
                  <a:rPr lang="en-US" altLang="zh-CN" sz="24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rPr>
                  <a:t>Heritage Ecosystem Utilisation Pathways in the Duku Heritage Corridor</a:t>
                </a:r>
                <a:endParaRPr lang="en-US" altLang="zh-CN" sz="24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endParaRPr>
              </a:p>
            </p:txBody>
          </p:sp>
          <p:sp>
            <p:nvSpPr>
              <p:cNvPr id="81" name="矩形 80"/>
              <p:cNvSpPr/>
              <p:nvPr/>
            </p:nvSpPr>
            <p:spPr>
              <a:xfrm>
                <a:off x="11329" y="3998"/>
                <a:ext cx="1058" cy="1888"/>
              </a:xfrm>
              <a:prstGeom prst="rect">
                <a:avLst/>
              </a:prstGeom>
              <a:noFill/>
            </p:spPr>
            <p:txBody>
              <a:bodyPr wrap="square">
                <a:spAutoFit/>
              </a:bodyPr>
              <a:p>
                <a:pPr algn="ctr">
                  <a:buClrTx/>
                  <a:buSzTx/>
                  <a:buFontTx/>
                </a:pPr>
                <a:r>
                  <a:rPr lang="en-US" altLang="zh-CN" sz="7200" b="1">
                    <a:solidFill>
                      <a:srgbClr val="D20035"/>
                    </a:solidFill>
                    <a:effectLst>
                      <a:outerShdw blurRad="38100" dist="38100" dir="2700000" algn="tl">
                        <a:srgbClr val="000000">
                          <a:alpha val="43137"/>
                        </a:srgbClr>
                      </a:outerShdw>
                    </a:effectLst>
                    <a:latin typeface="微软雅黑" panose="020B0503020204020204" charset="-122"/>
                    <a:ea typeface="微软雅黑" panose="020B0503020204020204" charset="-122"/>
                  </a:rPr>
                  <a:t>4</a:t>
                </a:r>
                <a:endParaRPr lang="en-US" altLang="zh-CN" sz="7200" b="1">
                  <a:solidFill>
                    <a:srgbClr val="D20035"/>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49" name="组合 48"/>
            <p:cNvGrpSpPr/>
            <p:nvPr/>
          </p:nvGrpSpPr>
          <p:grpSpPr>
            <a:xfrm rot="0">
              <a:off x="12773" y="2968"/>
              <a:ext cx="5535" cy="2082"/>
              <a:chOff x="11818" y="5368"/>
              <a:chExt cx="5535" cy="2082"/>
            </a:xfrm>
          </p:grpSpPr>
          <p:sp>
            <p:nvSpPr>
              <p:cNvPr id="50" name="矩形 68"/>
              <p:cNvSpPr>
                <a:spLocks noChangeArrowheads="1"/>
              </p:cNvSpPr>
              <p:nvPr/>
            </p:nvSpPr>
            <p:spPr bwMode="auto">
              <a:xfrm>
                <a:off x="12867" y="5815"/>
                <a:ext cx="4486"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algn="l" eaLnBrk="1" hangingPunct="1">
                  <a:lnSpc>
                    <a:spcPct val="90000"/>
                  </a:lnSpc>
                  <a:spcBef>
                    <a:spcPct val="20000"/>
                  </a:spcBef>
                  <a:buClrTx/>
                  <a:buSzTx/>
                  <a:buFontTx/>
                  <a:buNone/>
                </a:pPr>
                <a:r>
                  <a:rPr lang="en-US" altLang="zh-CN" sz="24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rPr>
                  <a:t>Conclusions and Implications</a:t>
                </a:r>
                <a:endParaRPr lang="en-US" altLang="zh-CN" sz="2400" b="1" dirty="0">
                  <a:solidFill>
                    <a:srgbClr val="D20035"/>
                  </a:solidFill>
                  <a:effectLst>
                    <a:outerShdw blurRad="38100" dist="38100" dir="2700000" algn="tl">
                      <a:srgbClr val="000000">
                        <a:alpha val="43137"/>
                      </a:srgbClr>
                    </a:outerShdw>
                  </a:effectLst>
                  <a:latin typeface="Aptos" panose="020B0004020202020204" pitchFamily="34" charset="0"/>
                  <a:ea typeface="Arial" panose="020B0604020202020204"/>
                  <a:cs typeface="Arial" panose="020B0604020202020204"/>
                  <a:sym typeface="微软雅黑" panose="020B0503020204020204" charset="-122"/>
                </a:endParaRPr>
              </a:p>
            </p:txBody>
          </p:sp>
          <p:sp>
            <p:nvSpPr>
              <p:cNvPr id="86" name="矩形 85"/>
              <p:cNvSpPr/>
              <p:nvPr/>
            </p:nvSpPr>
            <p:spPr>
              <a:xfrm>
                <a:off x="11818" y="5368"/>
                <a:ext cx="1058" cy="2082"/>
              </a:xfrm>
              <a:prstGeom prst="rect">
                <a:avLst/>
              </a:prstGeom>
            </p:spPr>
            <p:txBody>
              <a:bodyPr wrap="square">
                <a:spAutoFit/>
              </a:bodyPr>
              <a:p>
                <a:pPr algn="ctr"/>
                <a:r>
                  <a:rPr lang="en-US" altLang="zh-CN" sz="7200" b="1">
                    <a:solidFill>
                      <a:srgbClr val="D20035"/>
                    </a:solidFill>
                    <a:effectLst>
                      <a:outerShdw blurRad="38100" dist="38100" dir="2700000" algn="tl">
                        <a:srgbClr val="000000">
                          <a:alpha val="43137"/>
                        </a:srgbClr>
                      </a:outerShdw>
                    </a:effectLst>
                    <a:latin typeface="微软雅黑" panose="020B0503020204020204" charset="-122"/>
                    <a:ea typeface="微软雅黑" panose="020B0503020204020204" charset="-122"/>
                  </a:rPr>
                  <a:t>5</a:t>
                </a:r>
                <a:r>
                  <a:rPr lang="en-US" altLang="zh-CN" sz="8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endParaRPr lang="en-US" altLang="zh-CN" sz="8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53" name="组合 52"/>
            <p:cNvGrpSpPr/>
            <p:nvPr/>
          </p:nvGrpSpPr>
          <p:grpSpPr>
            <a:xfrm rot="0">
              <a:off x="15765" y="5608"/>
              <a:ext cx="1146" cy="1152"/>
              <a:chOff x="14623" y="4383"/>
              <a:chExt cx="1146" cy="1152"/>
            </a:xfrm>
          </p:grpSpPr>
          <p:sp>
            <p:nvSpPr>
              <p:cNvPr id="51" name="椭圆 21"/>
              <p:cNvSpPr>
                <a:spLocks noChangeArrowheads="1"/>
              </p:cNvSpPr>
              <p:nvPr/>
            </p:nvSpPr>
            <p:spPr bwMode="auto">
              <a:xfrm>
                <a:off x="14623" y="4383"/>
                <a:ext cx="1146" cy="1153"/>
              </a:xfrm>
              <a:prstGeom prst="ellipse">
                <a:avLst/>
              </a:prstGeom>
              <a:solidFill>
                <a:srgbClr val="000F33"/>
              </a:solidFill>
              <a:ln w="38100">
                <a:solidFill>
                  <a:sysClr val="window" lastClr="FFFFFF">
                    <a:lumMod val="75000"/>
                  </a:sysClr>
                </a:solidFill>
                <a:miter lim="800000"/>
              </a:ln>
            </p:spPr>
            <p:txBody>
              <a:bodyPr anchor="ctr"/>
              <a:lstStyle>
                <a:lvl1pPr>
                  <a:spcBef>
                    <a:spcPct val="20000"/>
                  </a:spcBef>
                  <a:buFont typeface="Arial" panose="020B0604020202020204" pitchFamily="34" charset="0"/>
                  <a:buChar char="•"/>
                  <a:defRPr sz="3200">
                    <a:solidFill>
                      <a:sysClr val="windowText" lastClr="000000"/>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ysClr val="windowText" lastClr="000000"/>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ysClr val="windowText" lastClr="000000"/>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ysClr val="windowText" lastClr="000000"/>
                    </a:solidFill>
                    <a:latin typeface="微软雅黑" panose="020B0503020204020204" charset="-122"/>
                    <a:ea typeface="微软雅黑" panose="020B0503020204020204" charset="-122"/>
                    <a:sym typeface="Calibri" panose="020F0502020204030204" charset="0"/>
                  </a:defRPr>
                </a:lvl9pPr>
              </a:lstStyle>
              <a:p>
                <a:pPr algn="ctr" eaLnBrk="1" hangingPunct="1">
                  <a:spcBef>
                    <a:spcPct val="0"/>
                  </a:spcBef>
                  <a:buFont typeface="Arial" panose="020B0604020202020204" pitchFamily="34" charset="0"/>
                  <a:buNone/>
                </a:pPr>
                <a:endParaRPr lang="zh-CN" altLang="zh-CN" sz="1800">
                  <a:solidFill>
                    <a:schemeClr val="bg1"/>
                  </a:solidFill>
                  <a:sym typeface="微软雅黑" panose="020B0503020204020204" charset="-122"/>
                </a:endParaRPr>
              </a:p>
            </p:txBody>
          </p:sp>
          <p:sp>
            <p:nvSpPr>
              <p:cNvPr id="52" name="Freeform 17"/>
              <p:cNvSpPr>
                <a:spLocks noEditPoints="1"/>
              </p:cNvSpPr>
              <p:nvPr/>
            </p:nvSpPr>
            <p:spPr bwMode="auto">
              <a:xfrm>
                <a:off x="14816" y="4635"/>
                <a:ext cx="760" cy="608"/>
              </a:xfrm>
              <a:custGeom>
                <a:avLst/>
                <a:gdLst>
                  <a:gd name="T0" fmla="*/ 2147483647 w 400"/>
                  <a:gd name="T1" fmla="*/ 2147483647 h 320"/>
                  <a:gd name="T2" fmla="*/ 2147483647 w 400"/>
                  <a:gd name="T3" fmla="*/ 2147483647 h 320"/>
                  <a:gd name="T4" fmla="*/ 2147483647 w 400"/>
                  <a:gd name="T5" fmla="*/ 2147483647 h 320"/>
                  <a:gd name="T6" fmla="*/ 2147483647 w 400"/>
                  <a:gd name="T7" fmla="*/ 2147483647 h 320"/>
                  <a:gd name="T8" fmla="*/ 2147483647 w 400"/>
                  <a:gd name="T9" fmla="*/ 2147483647 h 320"/>
                  <a:gd name="T10" fmla="*/ 2147483647 w 400"/>
                  <a:gd name="T11" fmla="*/ 2147483647 h 320"/>
                  <a:gd name="T12" fmla="*/ 2147483647 w 400"/>
                  <a:gd name="T13" fmla="*/ 2147483647 h 320"/>
                  <a:gd name="T14" fmla="*/ 2147483647 w 400"/>
                  <a:gd name="T15" fmla="*/ 2147483647 h 320"/>
                  <a:gd name="T16" fmla="*/ 2147483647 w 400"/>
                  <a:gd name="T17" fmla="*/ 2147483647 h 320"/>
                  <a:gd name="T18" fmla="*/ 2147483647 w 400"/>
                  <a:gd name="T19" fmla="*/ 0 h 320"/>
                  <a:gd name="T20" fmla="*/ 2147483647 w 400"/>
                  <a:gd name="T21" fmla="*/ 0 h 320"/>
                  <a:gd name="T22" fmla="*/ 2147483647 w 400"/>
                  <a:gd name="T23" fmla="*/ 2147483647 h 320"/>
                  <a:gd name="T24" fmla="*/ 2147483647 w 400"/>
                  <a:gd name="T25" fmla="*/ 2147483647 h 320"/>
                  <a:gd name="T26" fmla="*/ 2147483647 w 400"/>
                  <a:gd name="T27" fmla="*/ 2147483647 h 320"/>
                  <a:gd name="T28" fmla="*/ 2147483647 w 400"/>
                  <a:gd name="T29" fmla="*/ 2147483647 h 320"/>
                  <a:gd name="T30" fmla="*/ 0 w 400"/>
                  <a:gd name="T31" fmla="*/ 2147483647 h 320"/>
                  <a:gd name="T32" fmla="*/ 0 w 400"/>
                  <a:gd name="T33" fmla="*/ 2147483647 h 320"/>
                  <a:gd name="T34" fmla="*/ 2147483647 w 400"/>
                  <a:gd name="T35" fmla="*/ 2147483647 h 320"/>
                  <a:gd name="T36" fmla="*/ 2147483647 w 400"/>
                  <a:gd name="T37" fmla="*/ 2147483647 h 320"/>
                  <a:gd name="T38" fmla="*/ 2147483647 w 400"/>
                  <a:gd name="T39" fmla="*/ 2147483647 h 320"/>
                  <a:gd name="T40" fmla="*/ 2147483647 w 400"/>
                  <a:gd name="T41" fmla="*/ 2147483647 h 320"/>
                  <a:gd name="T42" fmla="*/ 2147483647 w 400"/>
                  <a:gd name="T43" fmla="*/ 2147483647 h 320"/>
                  <a:gd name="T44" fmla="*/ 2147483647 w 400"/>
                  <a:gd name="T45" fmla="*/ 2147483647 h 320"/>
                  <a:gd name="T46" fmla="*/ 2147483647 w 400"/>
                  <a:gd name="T47" fmla="*/ 2147483647 h 320"/>
                  <a:gd name="T48" fmla="*/ 2147483647 w 400"/>
                  <a:gd name="T49" fmla="*/ 2147483647 h 320"/>
                  <a:gd name="T50" fmla="*/ 2147483647 w 400"/>
                  <a:gd name="T51" fmla="*/ 2147483647 h 320"/>
                  <a:gd name="T52" fmla="*/ 2147483647 w 400"/>
                  <a:gd name="T53" fmla="*/ 2147483647 h 320"/>
                  <a:gd name="T54" fmla="*/ 2147483647 w 400"/>
                  <a:gd name="T55" fmla="*/ 2147483647 h 320"/>
                  <a:gd name="T56" fmla="*/ 2147483647 w 400"/>
                  <a:gd name="T57" fmla="*/ 2147483647 h 320"/>
                  <a:gd name="T58" fmla="*/ 2147483647 w 400"/>
                  <a:gd name="T59" fmla="*/ 2147483647 h 320"/>
                  <a:gd name="T60" fmla="*/ 2147483647 w 400"/>
                  <a:gd name="T61" fmla="*/ 2147483647 h 320"/>
                  <a:gd name="T62" fmla="*/ 2147483647 w 400"/>
                  <a:gd name="T63" fmla="*/ 214748364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w="9525">
                <a:noFill/>
                <a:round/>
              </a:ln>
            </p:spPr>
            <p:txBody>
              <a:bodyPr lIns="121920" tIns="60960" rIns="121920" bIns="60960"/>
              <a:p>
                <a:endParaRPr lang="zh-CN" altLang="en-US"/>
              </a:p>
            </p:txBody>
          </p:sp>
        </p:grpSp>
        <p:sp>
          <p:nvSpPr>
            <p:cNvPr id="7" name="Dikdörtgen 6"/>
            <p:cNvSpPr/>
            <p:nvPr/>
          </p:nvSpPr>
          <p:spPr>
            <a:xfrm flipV="1">
              <a:off x="319" y="2257"/>
              <a:ext cx="18562" cy="153"/>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5" name="Resim 4"/>
          <p:cNvPicPr>
            <a:picLocks noChangeAspect="1"/>
          </p:cNvPicPr>
          <p:nvPr/>
        </p:nvPicPr>
        <p:blipFill>
          <a:blip r:embed="rId6"/>
          <a:stretch>
            <a:fillRect/>
          </a:stretch>
        </p:blipFill>
        <p:spPr>
          <a:xfrm>
            <a:off x="203835" y="0"/>
            <a:ext cx="3649980" cy="14452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3"/>
          <p:cNvPicPr>
            <a:picLocks noChangeAspect="1"/>
          </p:cNvPicPr>
          <p:nvPr/>
        </p:nvPicPr>
        <p:blipFill>
          <a:blip r:embed="rId1"/>
          <a:stretch>
            <a:fillRect/>
          </a:stretch>
        </p:blipFill>
        <p:spPr>
          <a:xfrm>
            <a:off x="5943600" y="2820670"/>
            <a:ext cx="5739130" cy="2605405"/>
          </a:xfrm>
          <a:prstGeom prst="rect">
            <a:avLst/>
          </a:prstGeom>
          <a:noFill/>
          <a:ln>
            <a:noFill/>
          </a:ln>
        </p:spPr>
      </p:pic>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7830" y="193675"/>
            <a:ext cx="5677535" cy="1099820"/>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rPr>
              <a:t> 1 Introduction</a:t>
            </a:r>
            <a:endParaRPr lang="en-US" altLang="zh-CN" sz="3600" dirty="0">
              <a:solidFill>
                <a:srgbClr val="1D4289"/>
              </a:solidFill>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3"/>
              <a:stretch>
                <a:fillRect/>
              </a:stretch>
            </p:blipFill>
            <p:spPr>
              <a:xfrm>
                <a:off x="11029" y="615"/>
                <a:ext cx="5451" cy="1083"/>
              </a:xfrm>
              <a:prstGeom prst="rect">
                <a:avLst/>
              </a:prstGeom>
            </p:spPr>
          </p:pic>
          <p:pic>
            <p:nvPicPr>
              <p:cNvPr id="13" name="图片 12"/>
              <p:cNvPicPr>
                <a:picLocks noChangeAspect="1"/>
              </p:cNvPicPr>
              <p:nvPr/>
            </p:nvPicPr>
            <p:blipFill>
              <a:blip r:embed="rId4"/>
              <a:srcRect b="26698"/>
              <a:stretch>
                <a:fillRect/>
              </a:stretch>
            </p:blipFill>
            <p:spPr>
              <a:xfrm>
                <a:off x="16655" y="294"/>
                <a:ext cx="2354" cy="1725"/>
              </a:xfrm>
              <a:prstGeom prst="rect">
                <a:avLst/>
              </a:prstGeom>
              <a:noFill/>
              <a:ln w="9525">
                <a:noFill/>
              </a:ln>
            </p:spPr>
          </p:pic>
        </p:grpSp>
      </p:grpSp>
      <p:grpSp>
        <p:nvGrpSpPr>
          <p:cNvPr id="17" name="组合 16"/>
          <p:cNvGrpSpPr/>
          <p:nvPr/>
        </p:nvGrpSpPr>
        <p:grpSpPr>
          <a:xfrm>
            <a:off x="605790" y="1068070"/>
            <a:ext cx="11212830" cy="4358005"/>
            <a:chOff x="954" y="1682"/>
            <a:chExt cx="17502" cy="6863"/>
          </a:xfrm>
        </p:grpSpPr>
        <p:sp>
          <p:nvSpPr>
            <p:cNvPr id="3" name="Satura vietturis 2"/>
            <p:cNvSpPr txBox="1"/>
            <p:nvPr/>
          </p:nvSpPr>
          <p:spPr>
            <a:xfrm>
              <a:off x="954" y="3400"/>
              <a:ext cx="17502" cy="160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1800" b="1" dirty="0">
                  <a:solidFill>
                    <a:srgbClr val="D20035"/>
                  </a:solidFill>
                  <a:latin typeface="Aptos" panose="020B0004020202020204" pitchFamily="34" charset="0"/>
                </a:rPr>
                <a:t>In 2019, </a:t>
              </a:r>
              <a:r>
                <a:rPr lang="en-US" altLang="zh-CN" sz="1800" dirty="0">
                  <a:latin typeface="Aptos" panose="020B0004020202020204" pitchFamily="34" charset="0"/>
                </a:rPr>
                <a:t>in order to promote the vigorous development of ‘transport + tourism’ new industry, in response to the transport to support the development of culture and tourism, culture and tourism to feed the dynamic growth of transport management model.</a:t>
              </a:r>
              <a:endParaRPr lang="en-US" altLang="zh-CN" sz="1800" dirty="0">
                <a:latin typeface="Aptos" panose="020B0004020202020204" pitchFamily="34" charset="0"/>
              </a:endParaRPr>
            </a:p>
          </p:txBody>
        </p:sp>
        <p:sp>
          <p:nvSpPr>
            <p:cNvPr id="2" name="Satura vietturis 2"/>
            <p:cNvSpPr txBox="1"/>
            <p:nvPr/>
          </p:nvSpPr>
          <p:spPr>
            <a:xfrm>
              <a:off x="954" y="1682"/>
              <a:ext cx="17502" cy="160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1800" b="1" dirty="0">
                  <a:solidFill>
                    <a:srgbClr val="D20035"/>
                  </a:solidFill>
                  <a:latin typeface="Aptos" panose="020B0004020202020204" pitchFamily="34" charset="0"/>
                </a:rPr>
                <a:t>In 2013, </a:t>
              </a:r>
              <a:r>
                <a:rPr lang="en-US" altLang="zh-CN" sz="1800" dirty="0">
                  <a:latin typeface="Aptos" panose="020B0004020202020204" pitchFamily="34" charset="0"/>
                </a:rPr>
                <a:t>the ‘One Belt, One Road’ programme was launched to give full play to Xinjiang's unique geographical advantages and its role as an important window for opening up to the west, and to create the core area of the Silk Road Economic Belt.</a:t>
              </a:r>
              <a:endParaRPr lang="en-US" altLang="zh-CN" sz="1800" dirty="0">
                <a:latin typeface="Aptos" panose="020B0004020202020204" pitchFamily="34" charset="0"/>
              </a:endParaRPr>
            </a:p>
          </p:txBody>
        </p:sp>
        <p:sp>
          <p:nvSpPr>
            <p:cNvPr id="9" name="Satura vietturis 2"/>
            <p:cNvSpPr txBox="1"/>
            <p:nvPr/>
          </p:nvSpPr>
          <p:spPr>
            <a:xfrm>
              <a:off x="954" y="5117"/>
              <a:ext cx="7424" cy="3428"/>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Tx/>
              </a:pPr>
              <a:r>
                <a:rPr lang="en-US" altLang="zh-CN" sz="1800" b="1" dirty="0">
                  <a:solidFill>
                    <a:srgbClr val="D20035"/>
                  </a:solidFill>
                  <a:latin typeface="Aptos" panose="020B0004020202020204" pitchFamily="34" charset="0"/>
                </a:rPr>
                <a:t>In 2024, </a:t>
              </a:r>
              <a:r>
                <a:rPr lang="en-US" altLang="zh-CN" sz="1800" dirty="0">
                  <a:latin typeface="Aptos" panose="020B0004020202020204" pitchFamily="34" charset="0"/>
                </a:rPr>
                <a:t>General Secretary Xi Jinping gave important instructions on tourism, stressing the importance of shaping tourism with culture, manifesting culture with tourism, and protecting cultural heritage and ecological resources.</a:t>
              </a:r>
              <a:endParaRPr lang="en-US" altLang="zh-CN" sz="1800" dirty="0">
                <a:latin typeface="Aptos" panose="020B0004020202020204" pitchFamily="34" charset="0"/>
              </a:endParaRPr>
            </a:p>
          </p:txBody>
        </p:sp>
      </p:grpSp>
      <p:sp>
        <p:nvSpPr>
          <p:cNvPr id="10" name="文本框 9"/>
          <p:cNvSpPr txBox="1"/>
          <p:nvPr/>
        </p:nvSpPr>
        <p:spPr>
          <a:xfrm>
            <a:off x="593090" y="5067300"/>
            <a:ext cx="11225530" cy="914400"/>
          </a:xfrm>
          <a:prstGeom prst="rect">
            <a:avLst/>
          </a:prstGeom>
          <a:noFill/>
        </p:spPr>
        <p:txBody>
          <a:bodyPr wrap="square" rtlCol="0">
            <a:spAutoFit/>
          </a:bodyPr>
          <a:p>
            <a:pPr algn="just">
              <a:lnSpc>
                <a:spcPct val="90000"/>
              </a:lnSpc>
              <a:spcBef>
                <a:spcPts val="600"/>
              </a:spcBef>
              <a:buClrTx/>
              <a:buSzTx/>
              <a:buFont typeface="Arial" panose="020B0604020202020204" pitchFamily="34" charset="0"/>
            </a:pPr>
            <a:r>
              <a:rPr lang="en-US" altLang="zh-CN" b="1" dirty="0">
                <a:solidFill>
                  <a:srgbClr val="D20035"/>
                </a:solidFill>
                <a:latin typeface="Aptos" panose="020B0004020202020204" pitchFamily="34" charset="0"/>
                <a:ea typeface="Arial" panose="020B0604020202020204"/>
                <a:cs typeface="Arial" panose="020B0604020202020204"/>
              </a:rPr>
              <a:t>Lead the whole territory tourism ‘boom’, </a:t>
            </a:r>
            <a:endParaRPr lang="en-US" altLang="zh-CN" b="1" dirty="0">
              <a:solidFill>
                <a:srgbClr val="D20035"/>
              </a:solidFill>
              <a:latin typeface="Aptos" panose="020B0004020202020204" pitchFamily="34" charset="0"/>
              <a:ea typeface="Arial" panose="020B0604020202020204"/>
              <a:cs typeface="Arial" panose="020B0604020202020204"/>
            </a:endParaRPr>
          </a:p>
          <a:p>
            <a:pPr algn="just">
              <a:lnSpc>
                <a:spcPct val="90000"/>
              </a:lnSpc>
              <a:spcBef>
                <a:spcPts val="600"/>
              </a:spcBef>
              <a:buClrTx/>
              <a:buSzTx/>
              <a:buFont typeface="Arial" panose="020B0604020202020204" pitchFamily="34" charset="0"/>
            </a:pPr>
            <a:r>
              <a:rPr lang="en-US" altLang="zh-CN" b="1" dirty="0">
                <a:solidFill>
                  <a:srgbClr val="D20035"/>
                </a:solidFill>
                <a:latin typeface="Aptos" panose="020B0004020202020204" pitchFamily="34" charset="0"/>
                <a:ea typeface="Arial" panose="020B0604020202020204"/>
                <a:cs typeface="Arial" panose="020B0604020202020204"/>
              </a:rPr>
              <a:t>but also shoulder the protection and management and show the use of road cultural heritage of the responsibility of the times.</a:t>
            </a:r>
            <a:endParaRPr lang="en-US" altLang="zh-CN" b="1" dirty="0">
              <a:solidFill>
                <a:srgbClr val="D20035"/>
              </a:solidFill>
              <a:latin typeface="Aptos" panose="020B0004020202020204" pitchFamily="34" charset="0"/>
              <a:ea typeface="Arial" panose="020B0604020202020204"/>
              <a:cs typeface="Arial" panose="020B0604020202020204"/>
            </a:endParaRPr>
          </a:p>
        </p:txBody>
      </p:sp>
      <p:sp>
        <p:nvSpPr>
          <p:cNvPr id="18" name="文本框 17"/>
          <p:cNvSpPr txBox="1"/>
          <p:nvPr/>
        </p:nvSpPr>
        <p:spPr>
          <a:xfrm>
            <a:off x="7152640" y="4989195"/>
            <a:ext cx="4462145" cy="337185"/>
          </a:xfrm>
          <a:prstGeom prst="rect">
            <a:avLst/>
          </a:prstGeom>
          <a:noFill/>
        </p:spPr>
        <p:txBody>
          <a:bodyPr wrap="square" rtlCol="0">
            <a:spAutoFit/>
          </a:bodyPr>
          <a:p>
            <a:pPr algn="l">
              <a:buClrTx/>
              <a:buSzTx/>
              <a:buFontTx/>
            </a:pPr>
            <a:r>
              <a:rPr lang="en-US" altLang="zh-CN" sz="1600" dirty="0">
                <a:latin typeface="Aptos" panose="020B0004020202020204" pitchFamily="34" charset="0"/>
                <a:ea typeface="Arial" panose="020B0604020202020204"/>
                <a:cs typeface="Arial" panose="020B0604020202020204"/>
              </a:rPr>
              <a:t>Fig. 1 The Duku Heritage Ecosystem</a:t>
            </a:r>
            <a:endParaRPr lang="en-US" altLang="zh-CN" sz="1600" dirty="0">
              <a:latin typeface="Aptos" panose="020B0004020202020204" pitchFamily="34" charset="0"/>
              <a:ea typeface="Arial" panose="020B0604020202020204"/>
              <a:cs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010" y="321822"/>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rPr>
              <a:t>2 Related concepts</a:t>
            </a:r>
            <a:br>
              <a:rPr lang="en-US" altLang="zh-CN" sz="3600" dirty="0">
                <a:solidFill>
                  <a:srgbClr val="1D4289"/>
                </a:solidFill>
                <a:latin typeface="Aptos" panose="020B0004020202020204" pitchFamily="34" charset="0"/>
              </a:rPr>
            </a:br>
            <a:r>
              <a:rPr lang="en-US" altLang="zh-CN" sz="2800" dirty="0">
                <a:solidFill>
                  <a:srgbClr val="1D4289"/>
                </a:solidFill>
                <a:latin typeface="Aptos" panose="020B0004020202020204" pitchFamily="34" charset="0"/>
              </a:rPr>
              <a:t>2.1 Adaptation of heritage ecosystems</a:t>
            </a:r>
            <a:endParaRPr lang="en-US" altLang="zh-CN" sz="2800" dirty="0">
              <a:solidFill>
                <a:srgbClr val="1D4289"/>
              </a:solidFill>
              <a:latin typeface="Aptos" panose="020B0004020202020204" pitchFamily="34" charset="0"/>
            </a:endParaRPr>
          </a:p>
        </p:txBody>
      </p:sp>
      <p:sp>
        <p:nvSpPr>
          <p:cNvPr id="3" name="Satura vietturis 2"/>
          <p:cNvSpPr txBox="1"/>
          <p:nvPr/>
        </p:nvSpPr>
        <p:spPr>
          <a:xfrm>
            <a:off x="417830" y="1370965"/>
            <a:ext cx="11398885" cy="122936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2400" b="1" dirty="0">
                <a:solidFill>
                  <a:srgbClr val="D20035"/>
                </a:solidFill>
                <a:latin typeface="Aptos" panose="020B0004020202020204" pitchFamily="34" charset="0"/>
              </a:rPr>
              <a:t>In 2025,</a:t>
            </a:r>
            <a:r>
              <a:rPr lang="en-US" altLang="zh-CN" sz="2400" dirty="0">
                <a:latin typeface="Aptos" panose="020B0004020202020204" pitchFamily="34" charset="0"/>
              </a:rPr>
              <a:t> </a:t>
            </a:r>
            <a:r>
              <a:rPr lang="en-US" altLang="zh-CN" sz="2000" dirty="0">
                <a:latin typeface="Aptos" panose="020B0004020202020204" pitchFamily="34" charset="0"/>
              </a:rPr>
              <a:t>the Gunma Declaration introduced the concept of</a:t>
            </a:r>
            <a:r>
              <a:rPr lang="en-US" altLang="zh-CN" sz="2400" b="1" dirty="0">
                <a:solidFill>
                  <a:srgbClr val="D20035"/>
                </a:solidFill>
                <a:latin typeface="Aptos" panose="020B0004020202020204" pitchFamily="34" charset="0"/>
              </a:rPr>
              <a:t> ‘heritage ecosystems’ </a:t>
            </a:r>
            <a:r>
              <a:rPr lang="en-US" altLang="zh-CN" sz="2000" dirty="0">
                <a:latin typeface="Aptos" panose="020B0004020202020204" pitchFamily="34" charset="0"/>
              </a:rPr>
              <a:t>, which aims to deepen the understanding of heritage by emphasising the interconnections between tangible and intangible, cultural and natural heritage. </a:t>
            </a:r>
            <a:endParaRPr lang="en-US" altLang="zh-CN" sz="2000" dirty="0">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3" name="组合 12"/>
            <p:cNvGrpSpPr/>
            <p:nvPr/>
          </p:nvGrpSpPr>
          <p:grpSpPr>
            <a:xfrm>
              <a:off x="5945" y="7435"/>
              <a:ext cx="6432" cy="1390"/>
              <a:chOff x="11029" y="294"/>
              <a:chExt cx="7980" cy="1724"/>
            </a:xfrm>
          </p:grpSpPr>
          <p:pic>
            <p:nvPicPr>
              <p:cNvPr id="16" name="图片 15" descr="20110905122913_4261"/>
              <p:cNvPicPr>
                <a:picLocks noChangeAspect="1"/>
              </p:cNvPicPr>
              <p:nvPr/>
            </p:nvPicPr>
            <p:blipFill>
              <a:blip r:embed="rId2"/>
              <a:stretch>
                <a:fillRect/>
              </a:stretch>
            </p:blipFill>
            <p:spPr>
              <a:xfrm>
                <a:off x="11029" y="615"/>
                <a:ext cx="5451" cy="1083"/>
              </a:xfrm>
              <a:prstGeom prst="rect">
                <a:avLst/>
              </a:prstGeom>
            </p:spPr>
          </p:pic>
          <p:pic>
            <p:nvPicPr>
              <p:cNvPr id="17" name="图片 16"/>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grpSp>
        <p:nvGrpSpPr>
          <p:cNvPr id="8" name="组合 7"/>
          <p:cNvGrpSpPr/>
          <p:nvPr/>
        </p:nvGrpSpPr>
        <p:grpSpPr>
          <a:xfrm>
            <a:off x="7404100" y="2197100"/>
            <a:ext cx="4787900" cy="3914140"/>
            <a:chOff x="11803" y="3377"/>
            <a:chExt cx="7540" cy="6164"/>
          </a:xfrm>
        </p:grpSpPr>
        <p:pic>
          <p:nvPicPr>
            <p:cNvPr id="6" name="图片 5"/>
            <p:cNvPicPr>
              <a:picLocks noChangeAspect="1"/>
            </p:cNvPicPr>
            <p:nvPr/>
          </p:nvPicPr>
          <p:blipFill>
            <a:blip r:embed="rId4"/>
            <a:stretch>
              <a:fillRect/>
            </a:stretch>
          </p:blipFill>
          <p:spPr>
            <a:xfrm>
              <a:off x="11947" y="3377"/>
              <a:ext cx="7253" cy="5670"/>
            </a:xfrm>
            <a:prstGeom prst="rect">
              <a:avLst/>
            </a:prstGeom>
          </p:spPr>
        </p:pic>
        <p:sp>
          <p:nvSpPr>
            <p:cNvPr id="7" name="文本框 6"/>
            <p:cNvSpPr txBox="1"/>
            <p:nvPr/>
          </p:nvSpPr>
          <p:spPr>
            <a:xfrm>
              <a:off x="11803" y="9010"/>
              <a:ext cx="7540" cy="531"/>
            </a:xfrm>
            <a:prstGeom prst="rect">
              <a:avLst/>
            </a:prstGeom>
            <a:noFill/>
          </p:spPr>
          <p:txBody>
            <a:bodyPr wrap="square" rtlCol="0">
              <a:spAutoFit/>
            </a:bodyPr>
            <a:p>
              <a:pPr algn="l">
                <a:buClrTx/>
                <a:buSzTx/>
                <a:buFontTx/>
              </a:pPr>
              <a:r>
                <a:rPr lang="en-US" altLang="zh-CN" sz="1600" dirty="0">
                  <a:latin typeface="Aptos" panose="020B0004020202020204" pitchFamily="34" charset="0"/>
                  <a:ea typeface="Arial" panose="020B0604020202020204"/>
                  <a:cs typeface="Arial" panose="020B0604020202020204"/>
                </a:rPr>
                <a:t>Fig.2  Overview of the location of the study area</a:t>
              </a:r>
              <a:endParaRPr lang="en-US" altLang="zh-CN" sz="1600" dirty="0">
                <a:latin typeface="Aptos" panose="020B0004020202020204" pitchFamily="34" charset="0"/>
                <a:ea typeface="Arial" panose="020B0604020202020204"/>
                <a:cs typeface="Arial" panose="020B0604020202020204"/>
              </a:endParaRPr>
            </a:p>
          </p:txBody>
        </p:sp>
      </p:grpSp>
      <p:sp>
        <p:nvSpPr>
          <p:cNvPr id="11" name="文本框 10"/>
          <p:cNvSpPr txBox="1"/>
          <p:nvPr/>
        </p:nvSpPr>
        <p:spPr>
          <a:xfrm>
            <a:off x="417830" y="5521325"/>
            <a:ext cx="6595110" cy="665480"/>
          </a:xfrm>
          <a:prstGeom prst="rect">
            <a:avLst/>
          </a:prstGeom>
          <a:noFill/>
        </p:spPr>
        <p:txBody>
          <a:bodyPr wrap="square" rtlCol="0" anchor="t">
            <a:spAutoFit/>
          </a:bodyPr>
          <a:p>
            <a:pPr algn="ctr">
              <a:lnSpc>
                <a:spcPct val="90000"/>
              </a:lnSpc>
              <a:spcBef>
                <a:spcPts val="600"/>
              </a:spcBef>
              <a:buClrTx/>
              <a:buSzTx/>
              <a:buFont typeface="Arial" panose="020B0604020202020204" pitchFamily="34" charset="0"/>
            </a:pPr>
            <a:r>
              <a:rPr lang="en-US" altLang="zh-CN" b="1" dirty="0">
                <a:solidFill>
                  <a:srgbClr val="D20035"/>
                </a:solidFill>
                <a:latin typeface="Aptos" panose="020B0004020202020204" pitchFamily="34" charset="0"/>
                <a:ea typeface="Arial" panose="020B0604020202020204"/>
                <a:cs typeface="Arial" panose="020B0604020202020204"/>
              </a:rPr>
              <a:t> ‘ecological restoration - health restoration - </a:t>
            </a:r>
            <a:endParaRPr lang="en-US" altLang="zh-CN" b="1" dirty="0">
              <a:solidFill>
                <a:srgbClr val="D20035"/>
              </a:solidFill>
              <a:latin typeface="Aptos" panose="020B0004020202020204" pitchFamily="34" charset="0"/>
              <a:ea typeface="Arial" panose="020B0604020202020204"/>
              <a:cs typeface="Arial" panose="020B0604020202020204"/>
            </a:endParaRPr>
          </a:p>
          <a:p>
            <a:pPr algn="ctr">
              <a:lnSpc>
                <a:spcPct val="90000"/>
              </a:lnSpc>
              <a:spcBef>
                <a:spcPts val="600"/>
              </a:spcBef>
              <a:buClrTx/>
              <a:buSzTx/>
              <a:buFont typeface="Arial" panose="020B0604020202020204" pitchFamily="34" charset="0"/>
            </a:pPr>
            <a:r>
              <a:rPr lang="en-US" altLang="zh-CN" b="1" dirty="0">
                <a:solidFill>
                  <a:srgbClr val="D20035"/>
                </a:solidFill>
                <a:latin typeface="Aptos" panose="020B0004020202020204" pitchFamily="34" charset="0"/>
                <a:ea typeface="Arial" panose="020B0604020202020204"/>
                <a:cs typeface="Arial" panose="020B0604020202020204"/>
              </a:rPr>
              <a:t>cultural restoration - economic restoration’</a:t>
            </a:r>
            <a:endParaRPr lang="en-US" altLang="zh-CN" b="1" dirty="0">
              <a:solidFill>
                <a:srgbClr val="D20035"/>
              </a:solidFill>
              <a:latin typeface="Aptos" panose="020B0004020202020204" pitchFamily="34" charset="0"/>
              <a:ea typeface="Arial" panose="020B0604020202020204"/>
              <a:cs typeface="Arial" panose="020B0604020202020204"/>
            </a:endParaRPr>
          </a:p>
        </p:txBody>
      </p:sp>
      <p:grpSp>
        <p:nvGrpSpPr>
          <p:cNvPr id="19" name="组合 18"/>
          <p:cNvGrpSpPr/>
          <p:nvPr/>
        </p:nvGrpSpPr>
        <p:grpSpPr>
          <a:xfrm>
            <a:off x="551815" y="2574925"/>
            <a:ext cx="6326505" cy="3008630"/>
            <a:chOff x="658" y="4175"/>
            <a:chExt cx="9963" cy="4738"/>
          </a:xfrm>
        </p:grpSpPr>
        <p:sp>
          <p:nvSpPr>
            <p:cNvPr id="9" name="文本框 8"/>
            <p:cNvSpPr txBox="1"/>
            <p:nvPr/>
          </p:nvSpPr>
          <p:spPr>
            <a:xfrm>
              <a:off x="658" y="4175"/>
              <a:ext cx="9962" cy="1452"/>
            </a:xfrm>
            <a:prstGeom prst="rect">
              <a:avLst/>
            </a:prstGeom>
            <a:noFill/>
          </p:spPr>
          <p:txBody>
            <a:bodyPr wrap="square" rtlCol="0">
              <a:spAutoFit/>
            </a:bodyPr>
            <a:p>
              <a:pPr algn="just"/>
              <a:r>
                <a:rPr lang="en-US" altLang="zh-CN" b="1" dirty="0">
                  <a:solidFill>
                    <a:srgbClr val="5B94B0"/>
                  </a:solidFill>
                  <a:latin typeface="Aptos" panose="020B0004020202020204" pitchFamily="34" charset="0"/>
                  <a:ea typeface="Arial" panose="020B0604020202020204"/>
                  <a:cs typeface="Arial" panose="020B0604020202020204"/>
                </a:rPr>
                <a:t>· Adaptive heritage ecosystems emphasise the ability to respond to environmental change and the ability of ecosystems to repair and renew themselves.</a:t>
              </a:r>
              <a:r>
                <a:rPr lang="en-US" altLang="zh-CN" b="1">
                  <a:solidFill>
                    <a:srgbClr val="5B94B0"/>
                  </a:solidFill>
                </a:rPr>
                <a:t> </a:t>
              </a:r>
              <a:endParaRPr lang="en-US" altLang="zh-CN" b="1">
                <a:solidFill>
                  <a:srgbClr val="5B94B0"/>
                </a:solidFill>
              </a:endParaRPr>
            </a:p>
          </p:txBody>
        </p:sp>
        <p:sp>
          <p:nvSpPr>
            <p:cNvPr id="10" name="文本框 9"/>
            <p:cNvSpPr txBox="1"/>
            <p:nvPr/>
          </p:nvSpPr>
          <p:spPr>
            <a:xfrm>
              <a:off x="658" y="5600"/>
              <a:ext cx="9963" cy="1888"/>
            </a:xfrm>
            <a:prstGeom prst="rect">
              <a:avLst/>
            </a:prstGeom>
            <a:noFill/>
          </p:spPr>
          <p:txBody>
            <a:bodyPr wrap="square" rtlCol="0">
              <a:spAutoFit/>
            </a:bodyPr>
            <a:p>
              <a:pPr algn="just">
                <a:buClrTx/>
                <a:buSzTx/>
                <a:buFontTx/>
              </a:pPr>
              <a:r>
                <a:rPr lang="en-US" altLang="zh-CN" b="1" dirty="0">
                  <a:solidFill>
                    <a:srgbClr val="5B94B0"/>
                  </a:solidFill>
                  <a:latin typeface="Aptos" panose="020B0004020202020204" pitchFamily="34" charset="0"/>
                  <a:ea typeface="Arial" panose="020B0604020202020204"/>
                  <a:cs typeface="Arial" panose="020B0604020202020204"/>
                </a:rPr>
                <a:t>· Cultural adaptation of heritage ecosystems plays an important role in achieving a balance between cultural heritage and ecosystems by fostering harmony between them. </a:t>
              </a:r>
              <a:endParaRPr lang="en-US" altLang="zh-CN" b="1" dirty="0">
                <a:solidFill>
                  <a:srgbClr val="5B94B0"/>
                </a:solidFill>
                <a:latin typeface="Aptos" panose="020B0004020202020204" pitchFamily="34" charset="0"/>
                <a:ea typeface="Arial" panose="020B0604020202020204"/>
                <a:cs typeface="Arial" panose="020B0604020202020204"/>
              </a:endParaRPr>
            </a:p>
          </p:txBody>
        </p:sp>
        <p:sp>
          <p:nvSpPr>
            <p:cNvPr id="18" name="文本框 17"/>
            <p:cNvSpPr txBox="1"/>
            <p:nvPr/>
          </p:nvSpPr>
          <p:spPr>
            <a:xfrm>
              <a:off x="658" y="7461"/>
              <a:ext cx="9963" cy="1452"/>
            </a:xfrm>
            <a:prstGeom prst="rect">
              <a:avLst/>
            </a:prstGeom>
            <a:noFill/>
          </p:spPr>
          <p:txBody>
            <a:bodyPr wrap="square" rtlCol="0" anchor="t">
              <a:spAutoFit/>
            </a:bodyPr>
            <a:p>
              <a:pPr algn="just"/>
              <a:r>
                <a:rPr lang="en-US" altLang="zh-CN" b="1" dirty="0">
                  <a:solidFill>
                    <a:srgbClr val="5B94B0"/>
                  </a:solidFill>
                  <a:latin typeface="Aptos" panose="020B0004020202020204" pitchFamily="34" charset="0"/>
                  <a:ea typeface="Arial" panose="020B0604020202020204"/>
                  <a:cs typeface="Arial" panose="020B0604020202020204"/>
                </a:rPr>
                <a:t>· Cultural adaptation relies on the subjective status of the heritage-holding community, such as community empowerment.</a:t>
              </a:r>
              <a:r>
                <a:rPr lang="en-US" altLang="zh-CN"/>
                <a:t> </a:t>
              </a: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010" y="42689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rPr>
              <a:t>2 Related concepts</a:t>
            </a:r>
            <a:br>
              <a:rPr lang="en-US" altLang="zh-CN" sz="3600" dirty="0">
                <a:solidFill>
                  <a:srgbClr val="1D4289"/>
                </a:solidFill>
                <a:latin typeface="Aptos" panose="020B0004020202020204" pitchFamily="34" charset="0"/>
              </a:rPr>
            </a:br>
            <a:r>
              <a:rPr lang="en-US" altLang="zh-CN" sz="2800" dirty="0">
                <a:solidFill>
                  <a:srgbClr val="1D4289"/>
                </a:solidFill>
                <a:latin typeface="Aptos" panose="020B0004020202020204" pitchFamily="34" charset="0"/>
              </a:rPr>
              <a:t>2.2 Discriminating between resilience and adaptability</a:t>
            </a:r>
            <a:endParaRPr lang="en-US" altLang="zh-CN" sz="2800" dirty="0">
              <a:solidFill>
                <a:srgbClr val="1D4289"/>
              </a:solidFill>
              <a:latin typeface="Aptos" panose="020B0004020202020204" pitchFamily="34" charset="0"/>
            </a:endParaRPr>
          </a:p>
        </p:txBody>
      </p:sp>
      <p:sp>
        <p:nvSpPr>
          <p:cNvPr id="3" name="Satura vietturis 2"/>
          <p:cNvSpPr txBox="1"/>
          <p:nvPr/>
        </p:nvSpPr>
        <p:spPr>
          <a:xfrm>
            <a:off x="417830" y="1489075"/>
            <a:ext cx="11619230" cy="14833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2000" dirty="0">
                <a:latin typeface="Aptos" panose="020B0004020202020204" pitchFamily="34" charset="0"/>
              </a:rPr>
              <a:t>The Duku Highway Cultural Landscape Corridor is a major transport route connecting the north and south of the Tianshan Mountains, and its mode of protection should be resilience and sustainable management. The word ‘resilience’ (resilience), meaning ‘recovery to the original state’ is divided into three dimensions, namely:</a:t>
            </a:r>
            <a:r>
              <a:rPr lang="en-US" altLang="zh-CN" sz="2000" b="1" dirty="0">
                <a:solidFill>
                  <a:srgbClr val="D20035"/>
                </a:solidFill>
                <a:latin typeface="Aptos" panose="020B0004020202020204" pitchFamily="34" charset="0"/>
              </a:rPr>
              <a:t> resistance (Resistance)</a:t>
            </a:r>
            <a:r>
              <a:rPr lang="en-US" altLang="zh-CN" sz="2000" dirty="0">
                <a:latin typeface="Aptos" panose="020B0004020202020204" pitchFamily="34" charset="0"/>
              </a:rPr>
              <a:t>, </a:t>
            </a:r>
            <a:r>
              <a:rPr lang="en-US" altLang="zh-CN" sz="2000" b="1" dirty="0">
                <a:solidFill>
                  <a:srgbClr val="D20035"/>
                </a:solidFill>
                <a:latin typeface="Aptos" panose="020B0004020202020204" pitchFamily="34" charset="0"/>
              </a:rPr>
              <a:t>recovery (Recovery)</a:t>
            </a:r>
            <a:r>
              <a:rPr lang="en-US" altLang="zh-CN" sz="2000" dirty="0">
                <a:latin typeface="Aptos" panose="020B0004020202020204" pitchFamily="34" charset="0"/>
              </a:rPr>
              <a:t> and </a:t>
            </a:r>
            <a:r>
              <a:rPr lang="en-US" altLang="zh-CN" sz="2000" b="1" dirty="0">
                <a:solidFill>
                  <a:srgbClr val="D20035"/>
                </a:solidFill>
                <a:latin typeface="Aptos" panose="020B0004020202020204" pitchFamily="34" charset="0"/>
              </a:rPr>
              <a:t>evolution (Renewal). </a:t>
            </a:r>
            <a:endParaRPr lang="en-US" altLang="zh-CN" sz="2000" b="1" dirty="0">
              <a:solidFill>
                <a:srgbClr val="D20035"/>
              </a:solidFill>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2"/>
              <a:stretch>
                <a:fillRect/>
              </a:stretch>
            </p:blipFill>
            <p:spPr>
              <a:xfrm>
                <a:off x="11029" y="615"/>
                <a:ext cx="5451" cy="1083"/>
              </a:xfrm>
              <a:prstGeom prst="rect">
                <a:avLst/>
              </a:prstGeom>
            </p:spPr>
          </p:pic>
          <p:pic>
            <p:nvPicPr>
              <p:cNvPr id="13" name="图片 12"/>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pic>
        <p:nvPicPr>
          <p:cNvPr id="38" name="图片 55" descr="C:\Users\Administrator\Desktop\预答辩\要画的图\挑战与目标1.jpg挑战与目标1"/>
          <p:cNvPicPr>
            <a:picLocks noChangeAspect="1"/>
          </p:cNvPicPr>
          <p:nvPr/>
        </p:nvPicPr>
        <p:blipFill>
          <a:blip r:embed="rId4"/>
          <a:srcRect/>
          <a:stretch>
            <a:fillRect/>
          </a:stretch>
        </p:blipFill>
        <p:spPr>
          <a:xfrm>
            <a:off x="417830" y="2934335"/>
            <a:ext cx="5010150" cy="2881630"/>
          </a:xfrm>
          <a:prstGeom prst="rect">
            <a:avLst/>
          </a:prstGeom>
        </p:spPr>
      </p:pic>
      <p:sp>
        <p:nvSpPr>
          <p:cNvPr id="9" name="文本框 8"/>
          <p:cNvSpPr txBox="1"/>
          <p:nvPr/>
        </p:nvSpPr>
        <p:spPr>
          <a:xfrm>
            <a:off x="5619115" y="2934335"/>
            <a:ext cx="6325870" cy="2584450"/>
          </a:xfrm>
          <a:prstGeom prst="rect">
            <a:avLst/>
          </a:prstGeom>
          <a:noFill/>
        </p:spPr>
        <p:txBody>
          <a:bodyPr wrap="square" rtlCol="0">
            <a:spAutoFit/>
          </a:bodyPr>
          <a:p>
            <a:pPr algn="just"/>
            <a:r>
              <a:rPr lang="en-US" altLang="zh-CN" b="1" dirty="0">
                <a:solidFill>
                  <a:srgbClr val="5B94B0"/>
                </a:solidFill>
                <a:latin typeface="Aptos" panose="020B0004020202020204" pitchFamily="34" charset="0"/>
                <a:ea typeface="Arial" panose="020B0604020202020204"/>
                <a:cs typeface="Arial" panose="020B0604020202020204"/>
              </a:rPr>
              <a:t>· </a:t>
            </a:r>
            <a:r>
              <a:rPr lang="en-US" altLang="zh-CN" b="1">
                <a:solidFill>
                  <a:srgbClr val="5B94B0"/>
                </a:solidFill>
              </a:rPr>
              <a:t>T</a:t>
            </a:r>
            <a:r>
              <a:rPr lang="en-US" altLang="zh-CN" b="1">
                <a:solidFill>
                  <a:srgbClr val="5B94B0"/>
                </a:solidFill>
              </a:rPr>
              <a:t>he study emphasised the necessity of building an integrated management system and a heritage space that is more capable of responding to continuous change.</a:t>
            </a:r>
            <a:endParaRPr lang="en-US" altLang="zh-CN" b="1">
              <a:solidFill>
                <a:srgbClr val="5B94B0"/>
              </a:solidFill>
            </a:endParaRPr>
          </a:p>
          <a:p>
            <a:pPr algn="just"/>
            <a:r>
              <a:rPr lang="en-US" altLang="zh-CN" b="1" dirty="0">
                <a:solidFill>
                  <a:srgbClr val="5B94B0"/>
                </a:solidFill>
                <a:latin typeface="Aptos" panose="020B0004020202020204" pitchFamily="34" charset="0"/>
                <a:ea typeface="Arial" panose="020B0604020202020204"/>
                <a:cs typeface="Arial" panose="020B0604020202020204"/>
              </a:rPr>
              <a:t>· </a:t>
            </a:r>
            <a:r>
              <a:rPr lang="en-US" altLang="zh-CN" b="1">
                <a:solidFill>
                  <a:srgbClr val="5B94B0"/>
                </a:solidFill>
              </a:rPr>
              <a:t> Proposed the need to build an integrated management system and a heritage space that is more capable of responding to continuous change.</a:t>
            </a:r>
            <a:endParaRPr lang="en-US" altLang="zh-CN" b="1">
              <a:solidFill>
                <a:srgbClr val="5B94B0"/>
              </a:solidFill>
            </a:endParaRPr>
          </a:p>
          <a:p>
            <a:pPr algn="just"/>
            <a:r>
              <a:rPr lang="en-US" altLang="zh-CN" b="1" dirty="0">
                <a:solidFill>
                  <a:srgbClr val="5B94B0"/>
                </a:solidFill>
                <a:latin typeface="Aptos" panose="020B0004020202020204" pitchFamily="34" charset="0"/>
                <a:ea typeface="Arial" panose="020B0604020202020204"/>
                <a:cs typeface="Arial" panose="020B0604020202020204"/>
              </a:rPr>
              <a:t>· </a:t>
            </a:r>
            <a:r>
              <a:rPr lang="en-US" altLang="zh-CN" b="1">
                <a:solidFill>
                  <a:srgbClr val="5B94B0"/>
                </a:solidFill>
              </a:rPr>
              <a:t> As well as to build an integrated management system, and proposes a resilience management model with multidimensional synergistic enhancements .</a:t>
            </a:r>
            <a:endParaRPr lang="en-US" altLang="zh-CN" b="1">
              <a:solidFill>
                <a:srgbClr val="5B94B0"/>
              </a:solidFill>
            </a:endParaRPr>
          </a:p>
        </p:txBody>
      </p:sp>
      <p:sp>
        <p:nvSpPr>
          <p:cNvPr id="6" name="文本框 5"/>
          <p:cNvSpPr txBox="1"/>
          <p:nvPr/>
        </p:nvSpPr>
        <p:spPr>
          <a:xfrm>
            <a:off x="5695950" y="5572760"/>
            <a:ext cx="6096000" cy="588645"/>
          </a:xfrm>
          <a:prstGeom prst="rect">
            <a:avLst/>
          </a:prstGeom>
          <a:noFill/>
        </p:spPr>
        <p:txBody>
          <a:bodyPr wrap="square" rtlCol="0" anchor="t">
            <a:spAutoFit/>
          </a:bodyPr>
          <a:p>
            <a:pPr algn="just">
              <a:lnSpc>
                <a:spcPct val="90000"/>
              </a:lnSpc>
              <a:spcBef>
                <a:spcPts val="600"/>
              </a:spcBef>
              <a:buClrTx/>
              <a:buSzTx/>
              <a:buFont typeface="Arial" panose="020B0604020202020204" pitchFamily="34" charset="0"/>
            </a:pPr>
            <a:r>
              <a:rPr lang="en-US" altLang="zh-CN" b="1" dirty="0">
                <a:solidFill>
                  <a:srgbClr val="D20035"/>
                </a:solidFill>
                <a:latin typeface="Aptos" panose="020B0004020202020204" pitchFamily="34" charset="0"/>
                <a:ea typeface="Arial" panose="020B0604020202020204"/>
                <a:cs typeface="Arial" panose="020B0604020202020204"/>
              </a:rPr>
              <a:t>The main purpose of the project is to assess the cultural landscape of Duku. </a:t>
            </a:r>
            <a:endParaRPr lang="en-US" altLang="zh-CN" b="1" dirty="0">
              <a:solidFill>
                <a:srgbClr val="D20035"/>
              </a:solidFill>
              <a:latin typeface="Aptos" panose="020B0004020202020204" pitchFamily="34" charset="0"/>
              <a:ea typeface="Arial" panose="020B0604020202020204"/>
              <a:cs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010" y="450603"/>
            <a:ext cx="11399522" cy="1099998"/>
          </a:xfrm>
          <a:prstGeom prst="rect">
            <a:avLst/>
          </a:prstGeom>
        </p:spPr>
        <p:txBody>
          <a:bodyPr>
            <a:normAutofit fontScale="90000"/>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780" dirty="0">
                <a:solidFill>
                  <a:srgbClr val="1D4289"/>
                </a:solidFill>
                <a:latin typeface="Aptos" panose="020B0004020202020204" pitchFamily="34" charset="0"/>
              </a:rPr>
              <a:t>3 Adaptive mechanisms for the Duku Heritage Corridor</a:t>
            </a:r>
            <a:br>
              <a:rPr lang="en-US" altLang="zh-CN" sz="2800" dirty="0">
                <a:solidFill>
                  <a:srgbClr val="1D4289"/>
                </a:solidFill>
                <a:latin typeface="Aptos" panose="020B0004020202020204" pitchFamily="34" charset="0"/>
              </a:rPr>
            </a:br>
            <a:r>
              <a:rPr lang="en-US" altLang="zh-CN" sz="3100" dirty="0">
                <a:solidFill>
                  <a:srgbClr val="1D4289"/>
                </a:solidFill>
                <a:latin typeface="Aptos" panose="020B0004020202020204" pitchFamily="34" charset="0"/>
              </a:rPr>
              <a:t>3.1 Mechanism for the Integration of Tourism</a:t>
            </a:r>
            <a:endParaRPr lang="en-US" altLang="zh-CN" sz="3100" dirty="0">
              <a:solidFill>
                <a:srgbClr val="1D4289"/>
              </a:solidFill>
              <a:latin typeface="Aptos" panose="020B0004020202020204" pitchFamily="34" charset="0"/>
            </a:endParaRPr>
          </a:p>
        </p:txBody>
      </p:sp>
      <p:sp>
        <p:nvSpPr>
          <p:cNvPr id="3" name="Satura vietturis 2"/>
          <p:cNvSpPr txBox="1"/>
          <p:nvPr/>
        </p:nvSpPr>
        <p:spPr>
          <a:xfrm>
            <a:off x="506095" y="4358640"/>
            <a:ext cx="11399520" cy="1869440"/>
          </a:xfrm>
          <a:prstGeom prst="rect">
            <a:avLst/>
          </a:prstGeom>
        </p:spPr>
        <p:txBody>
          <a:bodyPr vert="horz" lIns="91440" tIns="45720" rIns="91440" bIns="45720" rtlCol="0">
            <a:normAutofit fontScale="250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8000" dirty="0">
                <a:latin typeface="Aptos" panose="020B0004020202020204" pitchFamily="34" charset="0"/>
              </a:rPr>
              <a:t> As an important corridor connecting the northern and southern parts of the Tianshan Mountains in Xinjiang, the Duku Heritage Corridor, with its unique geographical location and spectacular natural scenery, has become a typical example of the deep integration of transport and tourism. </a:t>
            </a:r>
            <a:endParaRPr lang="en-US" altLang="zh-CN" sz="8000" dirty="0">
              <a:latin typeface="Aptos" panose="020B0004020202020204" pitchFamily="34" charset="0"/>
            </a:endParaRPr>
          </a:p>
          <a:p>
            <a:pPr algn="just"/>
            <a:endParaRPr lang="en-US" altLang="zh-CN" sz="2000" dirty="0">
              <a:latin typeface="Aptos" panose="020B0004020202020204" pitchFamily="34" charset="0"/>
            </a:endParaRPr>
          </a:p>
          <a:p>
            <a:pPr algn="just">
              <a:lnSpc>
                <a:spcPct val="90000"/>
              </a:lnSpc>
              <a:buClrTx/>
            </a:pPr>
            <a:r>
              <a:rPr lang="en-US" altLang="zh-CN" sz="8000" b="1" dirty="0">
                <a:solidFill>
                  <a:srgbClr val="D20035"/>
                </a:solidFill>
                <a:latin typeface="Aptos" panose="020B0004020202020204" pitchFamily="34" charset="0"/>
              </a:rPr>
              <a:t>It has become a typical representative of promoting the deep integration of transport and tourism.</a:t>
            </a:r>
            <a:endParaRPr lang="en-US" altLang="zh-CN" sz="8000" b="1" dirty="0">
              <a:solidFill>
                <a:srgbClr val="D20035"/>
              </a:solidFill>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2"/>
              <a:stretch>
                <a:fillRect/>
              </a:stretch>
            </p:blipFill>
            <p:spPr>
              <a:xfrm>
                <a:off x="11029" y="615"/>
                <a:ext cx="5451" cy="1083"/>
              </a:xfrm>
              <a:prstGeom prst="rect">
                <a:avLst/>
              </a:prstGeom>
            </p:spPr>
          </p:pic>
          <p:pic>
            <p:nvPicPr>
              <p:cNvPr id="13" name="图片 12"/>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grpSp>
        <p:nvGrpSpPr>
          <p:cNvPr id="6" name="组合 5"/>
          <p:cNvGrpSpPr/>
          <p:nvPr/>
        </p:nvGrpSpPr>
        <p:grpSpPr>
          <a:xfrm>
            <a:off x="424815" y="1549400"/>
            <a:ext cx="11480800" cy="2210435"/>
            <a:chOff x="658" y="2442"/>
            <a:chExt cx="21247" cy="3504"/>
          </a:xfrm>
        </p:grpSpPr>
        <p:pic>
          <p:nvPicPr>
            <p:cNvPr id="446" name="图片 446" descr="中国世界遗产分布"/>
            <p:cNvPicPr>
              <a:picLocks noChangeAspect="1"/>
            </p:cNvPicPr>
            <p:nvPr/>
          </p:nvPicPr>
          <p:blipFill>
            <a:blip r:embed="rId4"/>
            <a:stretch>
              <a:fillRect/>
            </a:stretch>
          </p:blipFill>
          <p:spPr>
            <a:xfrm>
              <a:off x="658" y="2442"/>
              <a:ext cx="7718" cy="3505"/>
            </a:xfrm>
            <a:prstGeom prst="rect">
              <a:avLst/>
            </a:prstGeom>
          </p:spPr>
        </p:pic>
        <p:pic>
          <p:nvPicPr>
            <p:cNvPr id="62" name="图片 24" descr="562c11dfa9ec8a1363272ca4344b868fa0ec08fa6a14"/>
            <p:cNvPicPr>
              <a:picLocks noChangeAspect="1"/>
            </p:cNvPicPr>
            <p:nvPr/>
          </p:nvPicPr>
          <p:blipFill>
            <a:blip r:embed="rId5"/>
            <a:stretch>
              <a:fillRect/>
            </a:stretch>
          </p:blipFill>
          <p:spPr>
            <a:xfrm>
              <a:off x="8552" y="2442"/>
              <a:ext cx="6309" cy="3505"/>
            </a:xfrm>
            <a:prstGeom prst="rect">
              <a:avLst/>
            </a:prstGeom>
          </p:spPr>
        </p:pic>
        <p:pic>
          <p:nvPicPr>
            <p:cNvPr id="65" name="图片 41" descr="src=http___x0.ifengimg.com_res_2020_58104F7B96B0376EA054E1CCEEC09EBB31C7A544_size69_w1080_h633.jpeg&amp;refer=http___x0.ifengimg"/>
            <p:cNvPicPr>
              <a:picLocks noChangeAspect="1"/>
            </p:cNvPicPr>
            <p:nvPr/>
          </p:nvPicPr>
          <p:blipFill>
            <a:blip r:embed="rId6"/>
            <a:stretch>
              <a:fillRect/>
            </a:stretch>
          </p:blipFill>
          <p:spPr>
            <a:xfrm>
              <a:off x="15037" y="2442"/>
              <a:ext cx="6868" cy="3504"/>
            </a:xfrm>
            <a:prstGeom prst="rect">
              <a:avLst/>
            </a:prstGeom>
          </p:spPr>
        </p:pic>
      </p:grpSp>
      <p:grpSp>
        <p:nvGrpSpPr>
          <p:cNvPr id="10" name="组合 9"/>
          <p:cNvGrpSpPr/>
          <p:nvPr/>
        </p:nvGrpSpPr>
        <p:grpSpPr>
          <a:xfrm>
            <a:off x="347980" y="3741420"/>
            <a:ext cx="11775440" cy="665480"/>
            <a:chOff x="658" y="5892"/>
            <a:chExt cx="18544" cy="1048"/>
          </a:xfrm>
        </p:grpSpPr>
        <p:sp>
          <p:nvSpPr>
            <p:cNvPr id="7" name="文本框 6"/>
            <p:cNvSpPr txBox="1"/>
            <p:nvPr/>
          </p:nvSpPr>
          <p:spPr>
            <a:xfrm>
              <a:off x="658" y="5892"/>
              <a:ext cx="6577" cy="535"/>
            </a:xfrm>
            <a:prstGeom prst="rect">
              <a:avLst/>
            </a:prstGeom>
            <a:noFill/>
          </p:spPr>
          <p:txBody>
            <a:bodyPr wrap="square" rtlCol="0" anchor="t">
              <a:spAutoFit/>
            </a:bodyPr>
            <a:p>
              <a:pPr algn="ctr">
                <a:lnSpc>
                  <a:spcPct val="90000"/>
                </a:lnSpc>
                <a:spcBef>
                  <a:spcPts val="600"/>
                </a:spcBef>
                <a:buClrTx/>
                <a:buSzTx/>
                <a:buFont typeface="Arial" panose="020B0604020202020204" pitchFamily="34" charset="0"/>
              </a:pPr>
              <a:r>
                <a:rPr lang="en-US" altLang="zh-CN" b="1" dirty="0">
                  <a:solidFill>
                    <a:srgbClr val="D20035"/>
                  </a:solidFill>
                  <a:latin typeface="Aptos" panose="020B0004020202020204" pitchFamily="34" charset="0"/>
                  <a:ea typeface="Arial" panose="020B0604020202020204"/>
                  <a:cs typeface="Arial" panose="020B0604020202020204"/>
                </a:rPr>
                <a:t>Reinventing Planning Objectives</a:t>
              </a:r>
              <a:endParaRPr lang="en-US" altLang="zh-CN" b="1" dirty="0">
                <a:solidFill>
                  <a:srgbClr val="D20035"/>
                </a:solidFill>
                <a:latin typeface="Aptos" panose="020B0004020202020204" pitchFamily="34" charset="0"/>
                <a:ea typeface="Arial" panose="020B0604020202020204"/>
                <a:cs typeface="Arial" panose="020B0604020202020204"/>
              </a:endParaRPr>
            </a:p>
          </p:txBody>
        </p:sp>
        <p:sp>
          <p:nvSpPr>
            <p:cNvPr id="8" name="文本框 7"/>
            <p:cNvSpPr txBox="1"/>
            <p:nvPr/>
          </p:nvSpPr>
          <p:spPr>
            <a:xfrm>
              <a:off x="7184" y="5892"/>
              <a:ext cx="5624" cy="1048"/>
            </a:xfrm>
            <a:prstGeom prst="rect">
              <a:avLst/>
            </a:prstGeom>
            <a:noFill/>
          </p:spPr>
          <p:txBody>
            <a:bodyPr wrap="square" rtlCol="0" anchor="t">
              <a:spAutoFit/>
            </a:bodyPr>
            <a:p>
              <a:pPr algn="ctr">
                <a:lnSpc>
                  <a:spcPct val="90000"/>
                </a:lnSpc>
                <a:spcBef>
                  <a:spcPts val="600"/>
                </a:spcBef>
                <a:buClrTx/>
                <a:buSzTx/>
                <a:buFont typeface="Arial" panose="020B0604020202020204" pitchFamily="34" charset="0"/>
              </a:pPr>
              <a:r>
                <a:rPr lang="en-US" altLang="zh-CN" b="1" dirty="0">
                  <a:solidFill>
                    <a:srgbClr val="D20035"/>
                  </a:solidFill>
                  <a:latin typeface="Aptos" panose="020B0004020202020204" pitchFamily="34" charset="0"/>
                  <a:ea typeface="Arial" panose="020B0604020202020204"/>
                  <a:cs typeface="Arial" panose="020B0604020202020204"/>
                </a:rPr>
                <a:t>Establishing the centre of </a:t>
              </a:r>
              <a:endParaRPr lang="en-US" altLang="zh-CN" b="1" dirty="0">
                <a:solidFill>
                  <a:srgbClr val="D20035"/>
                </a:solidFill>
                <a:latin typeface="Aptos" panose="020B0004020202020204" pitchFamily="34" charset="0"/>
                <a:ea typeface="Arial" panose="020B0604020202020204"/>
                <a:cs typeface="Arial" panose="020B0604020202020204"/>
              </a:endParaRPr>
            </a:p>
            <a:p>
              <a:pPr algn="ctr">
                <a:lnSpc>
                  <a:spcPct val="90000"/>
                </a:lnSpc>
                <a:spcBef>
                  <a:spcPts val="600"/>
                </a:spcBef>
                <a:buClrTx/>
                <a:buSzTx/>
                <a:buFont typeface="Arial" panose="020B0604020202020204" pitchFamily="34" charset="0"/>
              </a:pPr>
              <a:r>
                <a:rPr lang="en-US" altLang="zh-CN" b="1" dirty="0">
                  <a:solidFill>
                    <a:srgbClr val="D20035"/>
                  </a:solidFill>
                  <a:latin typeface="Aptos" panose="020B0004020202020204" pitchFamily="34" charset="0"/>
                  <a:ea typeface="Arial" panose="020B0604020202020204"/>
                  <a:cs typeface="Arial" panose="020B0604020202020204"/>
                </a:rPr>
                <a:t>the ring road</a:t>
              </a:r>
              <a:endParaRPr lang="en-US" altLang="zh-CN" b="1" dirty="0">
                <a:solidFill>
                  <a:srgbClr val="D20035"/>
                </a:solidFill>
                <a:latin typeface="Aptos" panose="020B0004020202020204" pitchFamily="34" charset="0"/>
                <a:ea typeface="Arial" panose="020B0604020202020204"/>
                <a:cs typeface="Arial" panose="020B0604020202020204"/>
              </a:endParaRPr>
            </a:p>
          </p:txBody>
        </p:sp>
        <p:sp>
          <p:nvSpPr>
            <p:cNvPr id="9" name="文本框 8"/>
            <p:cNvSpPr txBox="1"/>
            <p:nvPr/>
          </p:nvSpPr>
          <p:spPr>
            <a:xfrm>
              <a:off x="12757" y="5892"/>
              <a:ext cx="6445" cy="535"/>
            </a:xfrm>
            <a:prstGeom prst="rect">
              <a:avLst/>
            </a:prstGeom>
            <a:noFill/>
          </p:spPr>
          <p:txBody>
            <a:bodyPr wrap="square" rtlCol="0" anchor="t">
              <a:spAutoFit/>
            </a:bodyPr>
            <a:p>
              <a:pPr algn="ctr">
                <a:lnSpc>
                  <a:spcPct val="90000"/>
                </a:lnSpc>
                <a:spcBef>
                  <a:spcPts val="600"/>
                </a:spcBef>
                <a:buClrTx/>
                <a:buSzTx/>
                <a:buFont typeface="Arial" panose="020B0604020202020204" pitchFamily="34" charset="0"/>
              </a:pPr>
              <a:r>
                <a:rPr lang="en-US" altLang="zh-CN" b="1" dirty="0">
                  <a:solidFill>
                    <a:srgbClr val="D20035"/>
                  </a:solidFill>
                  <a:latin typeface="Aptos" panose="020B0004020202020204" pitchFamily="34" charset="0"/>
                  <a:ea typeface="Arial" panose="020B0604020202020204"/>
                  <a:cs typeface="Arial" panose="020B0604020202020204"/>
                </a:rPr>
                <a:t>Promoting core area development</a:t>
              </a:r>
              <a:endParaRPr lang="en-US" altLang="zh-CN" b="1" dirty="0">
                <a:solidFill>
                  <a:srgbClr val="D20035"/>
                </a:solidFill>
                <a:latin typeface="Aptos" panose="020B0004020202020204" pitchFamily="34" charset="0"/>
                <a:ea typeface="Arial" panose="020B0604020202020204"/>
                <a:cs typeface="Arial" panose="020B0604020202020204"/>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010" y="450603"/>
            <a:ext cx="11399522" cy="1099998"/>
          </a:xfrm>
          <a:prstGeom prst="rect">
            <a:avLst/>
          </a:prstGeom>
        </p:spPr>
        <p:txBody>
          <a:bodyPr>
            <a:normAutofit fontScale="90000"/>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780" dirty="0">
                <a:solidFill>
                  <a:srgbClr val="1D4289"/>
                </a:solidFill>
                <a:latin typeface="Aptos" panose="020B0004020202020204" pitchFamily="34" charset="0"/>
              </a:rPr>
              <a:t>3 Adaptive mechanisms for the Duku Heritage Corridor</a:t>
            </a:r>
            <a:br>
              <a:rPr lang="en-US" altLang="zh-CN" sz="2800" dirty="0">
                <a:solidFill>
                  <a:srgbClr val="1D4289"/>
                </a:solidFill>
                <a:latin typeface="Aptos" panose="020B0004020202020204" pitchFamily="34" charset="0"/>
              </a:rPr>
            </a:br>
            <a:r>
              <a:rPr lang="en-US" altLang="zh-CN" sz="3100" dirty="0">
                <a:solidFill>
                  <a:srgbClr val="1D4289"/>
                </a:solidFill>
                <a:latin typeface="Aptos" panose="020B0004020202020204" pitchFamily="34" charset="0"/>
              </a:rPr>
              <a:t>3.2 Mechanism of cultural and tourism integration</a:t>
            </a:r>
            <a:endParaRPr lang="en-US" altLang="zh-CN" sz="3100" dirty="0">
              <a:solidFill>
                <a:srgbClr val="1D4289"/>
              </a:solidFill>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2"/>
              <a:stretch>
                <a:fillRect/>
              </a:stretch>
            </p:blipFill>
            <p:spPr>
              <a:xfrm>
                <a:off x="11029" y="615"/>
                <a:ext cx="5451" cy="1083"/>
              </a:xfrm>
              <a:prstGeom prst="rect">
                <a:avLst/>
              </a:prstGeom>
            </p:spPr>
          </p:pic>
          <p:pic>
            <p:nvPicPr>
              <p:cNvPr id="13" name="图片 12"/>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pic>
        <p:nvPicPr>
          <p:cNvPr id="6" name="图片 1" descr="历史沿革"/>
          <p:cNvPicPr>
            <a:picLocks noChangeAspect="1"/>
          </p:cNvPicPr>
          <p:nvPr/>
        </p:nvPicPr>
        <p:blipFill>
          <a:blip r:embed="rId4"/>
          <a:srcRect t="11680" b="6215"/>
          <a:stretch>
            <a:fillRect/>
          </a:stretch>
        </p:blipFill>
        <p:spPr>
          <a:xfrm>
            <a:off x="417830" y="1460500"/>
            <a:ext cx="7492365" cy="3460750"/>
          </a:xfrm>
          <a:prstGeom prst="rect">
            <a:avLst/>
          </a:prstGeom>
        </p:spPr>
      </p:pic>
      <p:grpSp>
        <p:nvGrpSpPr>
          <p:cNvPr id="8" name="组合 7"/>
          <p:cNvGrpSpPr/>
          <p:nvPr/>
        </p:nvGrpSpPr>
        <p:grpSpPr>
          <a:xfrm>
            <a:off x="587375" y="5277485"/>
            <a:ext cx="7092295" cy="1176020"/>
            <a:chOff x="925" y="7821"/>
            <a:chExt cx="11532" cy="1852"/>
          </a:xfrm>
        </p:grpSpPr>
        <p:sp>
          <p:nvSpPr>
            <p:cNvPr id="3" name="Satura vietturis 2"/>
            <p:cNvSpPr txBox="1"/>
            <p:nvPr/>
          </p:nvSpPr>
          <p:spPr>
            <a:xfrm>
              <a:off x="925" y="7821"/>
              <a:ext cx="9162" cy="1046"/>
            </a:xfrm>
            <a:prstGeom prst="rect">
              <a:avLst/>
            </a:prstGeom>
          </p:spPr>
          <p:txBody>
            <a:bodyPr vert="horz" lIns="91440" tIns="45720" rIns="91440" bIns="45720" rtlCol="0"/>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90000"/>
                </a:lnSpc>
                <a:buClrTx/>
              </a:pPr>
              <a:r>
                <a:rPr lang="en-US" altLang="zh-CN" sz="2400" b="1" dirty="0">
                  <a:solidFill>
                    <a:srgbClr val="D20035"/>
                  </a:solidFill>
                  <a:latin typeface="Aptos" panose="020B0004020202020204" pitchFamily="34" charset="0"/>
                </a:rPr>
                <a:t>‘minority cultural value + tourism’ </a:t>
              </a:r>
              <a:endParaRPr lang="en-US" altLang="zh-CN" sz="2400" b="1" dirty="0">
                <a:solidFill>
                  <a:srgbClr val="D20035"/>
                </a:solidFill>
                <a:latin typeface="Aptos" panose="020B0004020202020204" pitchFamily="34" charset="0"/>
              </a:endParaRPr>
            </a:p>
          </p:txBody>
        </p:sp>
        <p:sp>
          <p:nvSpPr>
            <p:cNvPr id="7" name="Satura vietturis 2"/>
            <p:cNvSpPr txBox="1"/>
            <p:nvPr/>
          </p:nvSpPr>
          <p:spPr>
            <a:xfrm>
              <a:off x="4958" y="8627"/>
              <a:ext cx="7499" cy="1046"/>
            </a:xfrm>
            <a:prstGeom prst="rect">
              <a:avLst/>
            </a:prstGeom>
          </p:spPr>
          <p:txBody>
            <a:bodyPr vert="horz" lIns="91440" tIns="45720" rIns="91440" bIns="45720" rtlCol="0"/>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90000"/>
                </a:lnSpc>
                <a:buClrTx/>
              </a:pPr>
              <a:r>
                <a:rPr lang="en-US" altLang="zh-CN" sz="2400" b="1" dirty="0">
                  <a:solidFill>
                    <a:srgbClr val="D20035"/>
                  </a:solidFill>
                  <a:latin typeface="Aptos" panose="020B0004020202020204" pitchFamily="34" charset="0"/>
                </a:rPr>
                <a:t>‘red cultural value + tourism’</a:t>
              </a:r>
              <a:endParaRPr lang="en-US" altLang="zh-CN" sz="2400" b="1" dirty="0">
                <a:solidFill>
                  <a:srgbClr val="D20035"/>
                </a:solidFill>
                <a:latin typeface="Aptos" panose="020B0004020202020204" pitchFamily="34" charset="0"/>
              </a:endParaRPr>
            </a:p>
          </p:txBody>
        </p:sp>
      </p:grpSp>
      <p:sp>
        <p:nvSpPr>
          <p:cNvPr id="18" name="文本框 17"/>
          <p:cNvSpPr txBox="1"/>
          <p:nvPr/>
        </p:nvSpPr>
        <p:spPr>
          <a:xfrm>
            <a:off x="7910195" y="1642745"/>
            <a:ext cx="4006215" cy="1285875"/>
          </a:xfrm>
          <a:prstGeom prst="rect">
            <a:avLst/>
          </a:prstGeom>
          <a:noFill/>
        </p:spPr>
        <p:txBody>
          <a:bodyPr wrap="square" rtlCol="0" anchor="t">
            <a:noAutofit/>
          </a:bodyPr>
          <a:p>
            <a:pPr algn="just">
              <a:lnSpc>
                <a:spcPct val="90000"/>
              </a:lnSpc>
              <a:spcBef>
                <a:spcPts val="600"/>
              </a:spcBef>
              <a:buClrTx/>
              <a:buSzTx/>
              <a:buFont typeface="Arial" panose="020B0604020202020204" pitchFamily="34" charset="0"/>
            </a:pPr>
            <a:r>
              <a:rPr lang="en-US" altLang="zh-CN" sz="2000" b="1" dirty="0">
                <a:solidFill>
                  <a:srgbClr val="5B94B0"/>
                </a:solidFill>
                <a:latin typeface="Aptos" panose="020B0004020202020204" pitchFamily="34" charset="0"/>
                <a:ea typeface="Arial" panose="020B0604020202020204"/>
                <a:cs typeface="Arial" panose="020B0604020202020204"/>
              </a:rPr>
              <a:t>·  Which fully embodies the functional value of guaranteeing ancient social and economic development, contemporary military defence and cultural exchange. </a:t>
            </a:r>
            <a:endParaRPr lang="en-US" altLang="zh-CN" sz="2000" b="1" dirty="0">
              <a:solidFill>
                <a:srgbClr val="5B94B0"/>
              </a:solidFill>
              <a:latin typeface="Aptos" panose="020B0004020202020204" pitchFamily="34" charset="0"/>
              <a:ea typeface="Arial" panose="020B0604020202020204"/>
              <a:cs typeface="Arial" panose="020B0604020202020204"/>
            </a:endParaRPr>
          </a:p>
        </p:txBody>
      </p:sp>
      <p:sp>
        <p:nvSpPr>
          <p:cNvPr id="9" name="文本框 8"/>
          <p:cNvSpPr txBox="1"/>
          <p:nvPr/>
        </p:nvSpPr>
        <p:spPr>
          <a:xfrm>
            <a:off x="7910195" y="3635375"/>
            <a:ext cx="4006215" cy="1285875"/>
          </a:xfrm>
          <a:prstGeom prst="rect">
            <a:avLst/>
          </a:prstGeom>
          <a:noFill/>
        </p:spPr>
        <p:txBody>
          <a:bodyPr wrap="square" rtlCol="0" anchor="t">
            <a:noAutofit/>
          </a:bodyPr>
          <a:p>
            <a:pPr algn="just">
              <a:lnSpc>
                <a:spcPct val="90000"/>
              </a:lnSpc>
              <a:spcBef>
                <a:spcPts val="600"/>
              </a:spcBef>
              <a:buClrTx/>
              <a:buSzTx/>
              <a:buFont typeface="Arial" panose="020B0604020202020204" pitchFamily="34" charset="0"/>
            </a:pPr>
            <a:r>
              <a:rPr lang="en-US" altLang="zh-CN" sz="2000" b="1" dirty="0">
                <a:solidFill>
                  <a:srgbClr val="5B94B0"/>
                </a:solidFill>
                <a:latin typeface="Aptos" panose="020B0004020202020204" pitchFamily="34" charset="0"/>
                <a:ea typeface="Arial" panose="020B0604020202020204"/>
                <a:cs typeface="Arial" panose="020B0604020202020204"/>
              </a:rPr>
              <a:t>·  Mudslides and other causes, and were buried in the Chorma Martyrs' Cemetery along the route, and a Duku Highway Museum was built to commemorate this epic piece of road-building culture.</a:t>
            </a:r>
            <a:endParaRPr lang="en-US" altLang="zh-CN" sz="2000" b="1" dirty="0">
              <a:solidFill>
                <a:srgbClr val="5B94B0"/>
              </a:solidFill>
              <a:latin typeface="Aptos" panose="020B0004020202020204" pitchFamily="34" charset="0"/>
              <a:ea typeface="Arial" panose="020B0604020202020204"/>
              <a:cs typeface="Arial" panose="020B0604020202020204"/>
            </a:endParaRPr>
          </a:p>
        </p:txBody>
      </p:sp>
      <p:sp>
        <p:nvSpPr>
          <p:cNvPr id="10" name="文本框 9"/>
          <p:cNvSpPr txBox="1"/>
          <p:nvPr/>
        </p:nvSpPr>
        <p:spPr>
          <a:xfrm>
            <a:off x="587375" y="4832350"/>
            <a:ext cx="4787900" cy="337185"/>
          </a:xfrm>
          <a:prstGeom prst="rect">
            <a:avLst/>
          </a:prstGeom>
          <a:noFill/>
        </p:spPr>
        <p:txBody>
          <a:bodyPr wrap="square" rtlCol="0">
            <a:spAutoFit/>
          </a:bodyPr>
          <a:p>
            <a:r>
              <a:rPr lang="en-US" altLang="zh-CN" sz="1600" dirty="0">
                <a:latin typeface="Aptos" panose="020B0004020202020204" pitchFamily="34" charset="0"/>
                <a:ea typeface="Arial" panose="020B0604020202020204"/>
                <a:cs typeface="Arial" panose="020B0604020202020204"/>
              </a:rPr>
              <a:t>Fig. 4 History of the Duku Highway</a:t>
            </a:r>
            <a:endParaRPr lang="en-US" altLang="zh-CN" sz="1600" dirty="0">
              <a:latin typeface="Aptos" panose="020B0004020202020204" pitchFamily="34" charset="0"/>
              <a:ea typeface="Arial" panose="020B0604020202020204"/>
              <a:cs typeface="Arial"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7 “三旅融合”创新发展路径"/>
          <p:cNvPicPr>
            <a:picLocks noChangeAspect="1"/>
          </p:cNvPicPr>
          <p:nvPr/>
        </p:nvPicPr>
        <p:blipFill>
          <a:blip r:embed="rId1"/>
          <a:stretch>
            <a:fillRect/>
          </a:stretch>
        </p:blipFill>
        <p:spPr>
          <a:xfrm>
            <a:off x="6412865" y="1056005"/>
            <a:ext cx="5671185" cy="5362575"/>
          </a:xfrm>
          <a:prstGeom prst="rect">
            <a:avLst/>
          </a:prstGeom>
        </p:spPr>
      </p:pic>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010" y="450603"/>
            <a:ext cx="11399522" cy="1099998"/>
          </a:xfrm>
          <a:prstGeom prst="rect">
            <a:avLst/>
          </a:prstGeom>
        </p:spPr>
        <p:txBody>
          <a:bodyPr>
            <a:normAutofit fontScale="90000"/>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780" dirty="0">
                <a:solidFill>
                  <a:srgbClr val="1D4289"/>
                </a:solidFill>
                <a:latin typeface="Aptos" panose="020B0004020202020204" pitchFamily="34" charset="0"/>
              </a:rPr>
              <a:t>3 Adaptive mechanisms for the Duku Heritage Corridor</a:t>
            </a:r>
            <a:br>
              <a:rPr lang="en-US" altLang="zh-CN" sz="2800" dirty="0">
                <a:solidFill>
                  <a:srgbClr val="1D4289"/>
                </a:solidFill>
                <a:latin typeface="Aptos" panose="020B0004020202020204" pitchFamily="34" charset="0"/>
              </a:rPr>
            </a:br>
            <a:r>
              <a:rPr lang="en-US" altLang="zh-CN" sz="3100" dirty="0">
                <a:solidFill>
                  <a:srgbClr val="1D4289"/>
                </a:solidFill>
                <a:latin typeface="Aptos" panose="020B0004020202020204" pitchFamily="34" charset="0"/>
              </a:rPr>
              <a:t>3.3 Mechanism of production and tourism integration</a:t>
            </a:r>
            <a:endParaRPr lang="en-US" altLang="zh-CN" sz="3100" dirty="0">
              <a:solidFill>
                <a:srgbClr val="1D4289"/>
              </a:solidFill>
              <a:latin typeface="Aptos" panose="020B0004020202020204" pitchFamily="34" charset="0"/>
            </a:endParaRPr>
          </a:p>
        </p:txBody>
      </p:sp>
      <p:sp>
        <p:nvSpPr>
          <p:cNvPr id="3" name="Satura vietturis 2"/>
          <p:cNvSpPr txBox="1"/>
          <p:nvPr/>
        </p:nvSpPr>
        <p:spPr>
          <a:xfrm>
            <a:off x="501015" y="1666240"/>
            <a:ext cx="5850890" cy="208470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1800" dirty="0">
                <a:latin typeface="Aptos" panose="020B0004020202020204" pitchFamily="34" charset="0"/>
              </a:rPr>
              <a:t>The value of industry-tourism integration of the Duku Heritage Corridor lies in the sustainability of resource protection and management along the route, which improves the regeneration of </a:t>
            </a:r>
            <a:r>
              <a:rPr lang="en-US" altLang="zh-CN" sz="1800" b="1" dirty="0">
                <a:solidFill>
                  <a:srgbClr val="D20035"/>
                </a:solidFill>
                <a:latin typeface="Aptos" panose="020B0004020202020204" pitchFamily="34" charset="0"/>
              </a:rPr>
              <a:t>the heritage sites, nature reserves, characteristic landscape nodes and parking spots in the road area,</a:t>
            </a:r>
            <a:r>
              <a:rPr lang="en-US" altLang="zh-CN" sz="1800" dirty="0">
                <a:latin typeface="Aptos" panose="020B0004020202020204" pitchFamily="34" charset="0"/>
              </a:rPr>
              <a:t> thus enhancing the effectiveness of the production space along the route. </a:t>
            </a:r>
            <a:endParaRPr lang="en-US" altLang="zh-CN" sz="1800" dirty="0">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3"/>
              <a:stretch>
                <a:fillRect/>
              </a:stretch>
            </p:blipFill>
            <p:spPr>
              <a:xfrm>
                <a:off x="11029" y="615"/>
                <a:ext cx="5451" cy="1083"/>
              </a:xfrm>
              <a:prstGeom prst="rect">
                <a:avLst/>
              </a:prstGeom>
            </p:spPr>
          </p:pic>
          <p:pic>
            <p:nvPicPr>
              <p:cNvPr id="13" name="图片 12"/>
              <p:cNvPicPr>
                <a:picLocks noChangeAspect="1"/>
              </p:cNvPicPr>
              <p:nvPr/>
            </p:nvPicPr>
            <p:blipFill>
              <a:blip r:embed="rId4"/>
              <a:srcRect b="26698"/>
              <a:stretch>
                <a:fillRect/>
              </a:stretch>
            </p:blipFill>
            <p:spPr>
              <a:xfrm>
                <a:off x="16655" y="294"/>
                <a:ext cx="2354" cy="1725"/>
              </a:xfrm>
              <a:prstGeom prst="rect">
                <a:avLst/>
              </a:prstGeom>
              <a:noFill/>
              <a:ln w="9525">
                <a:noFill/>
              </a:ln>
            </p:spPr>
          </p:pic>
        </p:grpSp>
      </p:grpSp>
      <p:grpSp>
        <p:nvGrpSpPr>
          <p:cNvPr id="9" name="组合 8"/>
          <p:cNvGrpSpPr/>
          <p:nvPr/>
        </p:nvGrpSpPr>
        <p:grpSpPr>
          <a:xfrm>
            <a:off x="501015" y="3893820"/>
            <a:ext cx="5850890" cy="1986915"/>
            <a:chOff x="885" y="5843"/>
            <a:chExt cx="9214" cy="3129"/>
          </a:xfrm>
        </p:grpSpPr>
        <p:sp>
          <p:nvSpPr>
            <p:cNvPr id="7" name="文本框 6"/>
            <p:cNvSpPr txBox="1"/>
            <p:nvPr/>
          </p:nvSpPr>
          <p:spPr>
            <a:xfrm>
              <a:off x="885" y="5843"/>
              <a:ext cx="9214" cy="1888"/>
            </a:xfrm>
            <a:prstGeom prst="rect">
              <a:avLst/>
            </a:prstGeom>
            <a:noFill/>
          </p:spPr>
          <p:txBody>
            <a:bodyPr wrap="square" rtlCol="0" anchor="t">
              <a:spAutoFit/>
            </a:bodyPr>
            <a:p>
              <a:pPr algn="just"/>
              <a:r>
                <a:rPr lang="en-US" altLang="zh-CN" b="1" dirty="0">
                  <a:solidFill>
                    <a:srgbClr val="5B94B0"/>
                  </a:solidFill>
                  <a:latin typeface="Aptos" panose="020B0004020202020204" pitchFamily="34" charset="0"/>
                  <a:ea typeface="Arial" panose="020B0604020202020204"/>
                  <a:cs typeface="Arial" panose="020B0604020202020204"/>
                </a:rPr>
                <a:t>The translation value of its production and tourism integration value consists of the resource utilisation value and the socio-economic value brought by tourism</a:t>
              </a:r>
              <a:endParaRPr lang="zh-CN" altLang="en-US"/>
            </a:p>
          </p:txBody>
        </p:sp>
        <p:sp>
          <p:nvSpPr>
            <p:cNvPr id="8" name="文本框 7"/>
            <p:cNvSpPr txBox="1"/>
            <p:nvPr/>
          </p:nvSpPr>
          <p:spPr>
            <a:xfrm>
              <a:off x="885" y="7956"/>
              <a:ext cx="9032" cy="1016"/>
            </a:xfrm>
            <a:prstGeom prst="rect">
              <a:avLst/>
            </a:prstGeom>
            <a:noFill/>
          </p:spPr>
          <p:txBody>
            <a:bodyPr wrap="square" rtlCol="0" anchor="t">
              <a:spAutoFit/>
            </a:bodyPr>
            <a:p>
              <a:pPr algn="just">
                <a:buClrTx/>
                <a:buSzTx/>
                <a:buFontTx/>
              </a:pPr>
              <a:r>
                <a:rPr lang="en-US" altLang="zh-CN" b="1" dirty="0">
                  <a:solidFill>
                    <a:srgbClr val="5B94B0"/>
                  </a:solidFill>
                  <a:latin typeface="Aptos" panose="020B0004020202020204" pitchFamily="34" charset="0"/>
                  <a:ea typeface="Arial" panose="020B0604020202020204"/>
                  <a:cs typeface="Arial" panose="020B0604020202020204"/>
                  <a:sym typeface="+mn-ea"/>
                </a:rPr>
                <a:t>Which can be broken down into the tourism resource value and the industrial resource value</a:t>
              </a:r>
              <a:endParaRPr lang="en-US" altLang="zh-CN" b="1" dirty="0">
                <a:solidFill>
                  <a:srgbClr val="5B94B0"/>
                </a:solidFill>
                <a:latin typeface="Aptos" panose="020B0004020202020204" pitchFamily="34" charset="0"/>
                <a:ea typeface="Arial" panose="020B0604020202020204"/>
                <a:cs typeface="Arial" panose="020B0604020202020204"/>
                <a:sym typeface="+mn-ea"/>
              </a:endParaRPr>
            </a:p>
          </p:txBody>
        </p:sp>
      </p:grpSp>
      <p:sp>
        <p:nvSpPr>
          <p:cNvPr id="10" name="文本框 9"/>
          <p:cNvSpPr txBox="1"/>
          <p:nvPr/>
        </p:nvSpPr>
        <p:spPr>
          <a:xfrm>
            <a:off x="6412865" y="5775960"/>
            <a:ext cx="5779135" cy="337185"/>
          </a:xfrm>
          <a:prstGeom prst="rect">
            <a:avLst/>
          </a:prstGeom>
          <a:noFill/>
        </p:spPr>
        <p:txBody>
          <a:bodyPr wrap="square" rtlCol="0" anchor="t">
            <a:spAutoFit/>
          </a:bodyPr>
          <a:p>
            <a:pPr algn="just">
              <a:spcBef>
                <a:spcPct val="20000"/>
              </a:spcBef>
              <a:buClrTx/>
              <a:buSzTx/>
              <a:buFontTx/>
            </a:pPr>
            <a:r>
              <a:rPr lang="en-US" altLang="zh-CN" sz="1600" dirty="0">
                <a:latin typeface="Aptos" panose="020B0004020202020204" pitchFamily="34" charset="0"/>
                <a:ea typeface="Arial" panose="020B0604020202020204"/>
                <a:cs typeface="Arial" panose="020B0604020202020204"/>
              </a:rPr>
              <a:t>Fig. 5 Adaptive mechanisms for the Duku Heritage Corridor</a:t>
            </a:r>
            <a:endParaRPr lang="en-US" altLang="zh-CN" sz="1600" dirty="0">
              <a:latin typeface="Aptos" panose="020B0004020202020204" pitchFamily="34" charset="0"/>
              <a:ea typeface="Arial" panose="020B0604020202020204"/>
              <a:cs typeface="Arial" panose="020B06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2" name="Virsraksts 1"/>
          <p:cNvSpPr txBox="1">
            <a:spLocks noGrp="1"/>
          </p:cNvSpPr>
          <p:nvPr>
            <p:ph type="title"/>
          </p:nvPr>
        </p:nvSpPr>
        <p:spPr>
          <a:xfrm>
            <a:off x="418465" y="744855"/>
            <a:ext cx="11773535" cy="1099820"/>
          </a:xfrm>
          <a:prstGeom prst="rect">
            <a:avLst/>
          </a:prstGeom>
        </p:spPr>
        <p:txBody>
          <a:bodyPr>
            <a:no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pPr algn="l">
              <a:buClrTx/>
              <a:buSzTx/>
              <a:buFontTx/>
            </a:pPr>
            <a:r>
              <a:rPr lang="en-US" altLang="zh-CN" sz="3200" dirty="0">
                <a:solidFill>
                  <a:srgbClr val="1D4289"/>
                </a:solidFill>
                <a:latin typeface="Aptos" panose="020B0004020202020204" pitchFamily="34" charset="0"/>
              </a:rPr>
              <a:t>4 Heritage Ecosystem Utilisation Pathways in the Duku Heritage Corridor</a:t>
            </a:r>
            <a:br>
              <a:rPr lang="en-US" altLang="zh-CN" sz="2800" dirty="0">
                <a:solidFill>
                  <a:srgbClr val="1D4289"/>
                </a:solidFill>
                <a:latin typeface="Aptos" panose="020B0004020202020204" pitchFamily="34" charset="0"/>
              </a:rPr>
            </a:br>
            <a:r>
              <a:rPr lang="en-US" altLang="zh-CN" sz="2400" dirty="0">
                <a:solidFill>
                  <a:srgbClr val="1D4289"/>
                </a:solidFill>
                <a:latin typeface="Aptos" panose="020B0004020202020204" pitchFamily="34" charset="0"/>
              </a:rPr>
              <a:t>4.1 Zoning protection for ecological </a:t>
            </a:r>
            <a:br>
              <a:rPr lang="en-US" altLang="zh-CN" sz="2400" dirty="0">
                <a:solidFill>
                  <a:srgbClr val="1D4289"/>
                </a:solidFill>
                <a:latin typeface="Aptos" panose="020B0004020202020204" pitchFamily="34" charset="0"/>
              </a:rPr>
            </a:br>
            <a:r>
              <a:rPr lang="en-US" altLang="zh-CN" sz="2400" dirty="0">
                <a:solidFill>
                  <a:srgbClr val="1D4289"/>
                </a:solidFill>
                <a:latin typeface="Aptos" panose="020B0004020202020204" pitchFamily="34" charset="0"/>
              </a:rPr>
              <a:t>restoration-healthy recovery</a:t>
            </a:r>
            <a:endParaRPr lang="en-US" altLang="zh-CN" sz="2400" dirty="0">
              <a:solidFill>
                <a:srgbClr val="1D4289"/>
              </a:solidFill>
              <a:latin typeface="Aptos" panose="020B0004020202020204" pitchFamily="34" charset="0"/>
            </a:endParaRPr>
          </a:p>
        </p:txBody>
      </p:sp>
      <p:grpSp>
        <p:nvGrpSpPr>
          <p:cNvPr id="15" name="组合 14"/>
          <p:cNvGrpSpPr/>
          <p:nvPr/>
        </p:nvGrpSpPr>
        <p:grpSpPr>
          <a:xfrm>
            <a:off x="717550" y="6046470"/>
            <a:ext cx="2377440" cy="514985"/>
            <a:chOff x="5945" y="7435"/>
            <a:chExt cx="6432" cy="1390"/>
          </a:xfrm>
        </p:grpSpPr>
        <p:sp>
          <p:nvSpPr>
            <p:cNvPr id="14" name="矩形 13"/>
            <p:cNvSpPr/>
            <p:nvPr/>
          </p:nvSpPr>
          <p:spPr>
            <a:xfrm>
              <a:off x="5945" y="7549"/>
              <a:ext cx="4720" cy="1018"/>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945" y="7435"/>
              <a:ext cx="6432" cy="1390"/>
              <a:chOff x="11029" y="294"/>
              <a:chExt cx="7980" cy="1724"/>
            </a:xfrm>
          </p:grpSpPr>
          <p:pic>
            <p:nvPicPr>
              <p:cNvPr id="12" name="图片 11" descr="20110905122913_4261"/>
              <p:cNvPicPr>
                <a:picLocks noChangeAspect="1"/>
              </p:cNvPicPr>
              <p:nvPr/>
            </p:nvPicPr>
            <p:blipFill>
              <a:blip r:embed="rId2"/>
              <a:stretch>
                <a:fillRect/>
              </a:stretch>
            </p:blipFill>
            <p:spPr>
              <a:xfrm>
                <a:off x="11029" y="615"/>
                <a:ext cx="5451" cy="1083"/>
              </a:xfrm>
              <a:prstGeom prst="rect">
                <a:avLst/>
              </a:prstGeom>
            </p:spPr>
          </p:pic>
          <p:pic>
            <p:nvPicPr>
              <p:cNvPr id="13" name="图片 12"/>
              <p:cNvPicPr>
                <a:picLocks noChangeAspect="1"/>
              </p:cNvPicPr>
              <p:nvPr/>
            </p:nvPicPr>
            <p:blipFill>
              <a:blip r:embed="rId3"/>
              <a:srcRect b="26698"/>
              <a:stretch>
                <a:fillRect/>
              </a:stretch>
            </p:blipFill>
            <p:spPr>
              <a:xfrm>
                <a:off x="16655" y="294"/>
                <a:ext cx="2354" cy="1725"/>
              </a:xfrm>
              <a:prstGeom prst="rect">
                <a:avLst/>
              </a:prstGeom>
              <a:noFill/>
              <a:ln w="9525">
                <a:noFill/>
              </a:ln>
            </p:spPr>
          </p:pic>
        </p:grpSp>
      </p:grpSp>
      <p:sp>
        <p:nvSpPr>
          <p:cNvPr id="3" name="文本框 2"/>
          <p:cNvSpPr txBox="1"/>
          <p:nvPr/>
        </p:nvSpPr>
        <p:spPr>
          <a:xfrm>
            <a:off x="418465" y="2163445"/>
            <a:ext cx="7285990" cy="1583690"/>
          </a:xfrm>
          <a:prstGeom prst="rect">
            <a:avLst/>
          </a:prstGeom>
          <a:noFill/>
        </p:spPr>
        <p:txBody>
          <a:bodyPr wrap="square" rtlCol="0" anchor="t">
            <a:spAutoFit/>
          </a:bodyPr>
          <a:p>
            <a:pPr algn="just">
              <a:lnSpc>
                <a:spcPct val="90000"/>
              </a:lnSpc>
              <a:spcBef>
                <a:spcPts val="600"/>
              </a:spcBef>
              <a:buClrTx/>
              <a:buSzTx/>
              <a:buFont typeface="Arial" panose="020B0604020202020204" pitchFamily="34" charset="0"/>
            </a:pPr>
            <a:r>
              <a:rPr lang="en-US" altLang="zh-CN" dirty="0">
                <a:latin typeface="Aptos" panose="020B0004020202020204" pitchFamily="34" charset="0"/>
                <a:ea typeface="Arial" panose="020B0604020202020204"/>
                <a:cs typeface="Arial" panose="020B0604020202020204"/>
              </a:rPr>
              <a:t>The Duku Heritage Corridor Plan divides the Duku Highway into six regions based on the principles of </a:t>
            </a:r>
            <a:r>
              <a:rPr lang="en-US" altLang="zh-CN" b="1" dirty="0">
                <a:solidFill>
                  <a:srgbClr val="D20035"/>
                </a:solidFill>
                <a:latin typeface="Aptos" panose="020B0004020202020204" pitchFamily="34" charset="0"/>
                <a:ea typeface="Arial" panose="020B0604020202020204"/>
                <a:cs typeface="Arial" panose="020B0604020202020204"/>
              </a:rPr>
              <a:t>resource similarity, cultural uniqueness, and regional coordination, including the Kuiduwu Area, the Qorma-Tangbra Area, the Nalati-Gongnaix Area, the Bayinbruk-Bayin Goleng Area, the Dalongchi -Yanshigou Area, and Baicheng County-Kuche County Area.</a:t>
            </a:r>
            <a:endParaRPr lang="en-US" altLang="zh-CN" b="1" dirty="0">
              <a:solidFill>
                <a:srgbClr val="D20035"/>
              </a:solidFill>
              <a:latin typeface="Aptos" panose="020B0004020202020204" pitchFamily="34" charset="0"/>
              <a:ea typeface="Arial" panose="020B0604020202020204"/>
              <a:cs typeface="Arial" panose="020B0604020202020204"/>
            </a:endParaRPr>
          </a:p>
        </p:txBody>
      </p:sp>
      <p:grpSp>
        <p:nvGrpSpPr>
          <p:cNvPr id="7" name="组合 6"/>
          <p:cNvGrpSpPr/>
          <p:nvPr/>
        </p:nvGrpSpPr>
        <p:grpSpPr>
          <a:xfrm>
            <a:off x="7858760" y="905510"/>
            <a:ext cx="4023360" cy="5113655"/>
            <a:chOff x="12361" y="1321"/>
            <a:chExt cx="6336" cy="8053"/>
          </a:xfrm>
        </p:grpSpPr>
        <p:grpSp>
          <p:nvGrpSpPr>
            <p:cNvPr id="19" name="组合 18"/>
            <p:cNvGrpSpPr/>
            <p:nvPr/>
          </p:nvGrpSpPr>
          <p:grpSpPr>
            <a:xfrm rot="0">
              <a:off x="13159" y="1321"/>
              <a:ext cx="4741" cy="6850"/>
              <a:chOff x="7073" y="1082"/>
              <a:chExt cx="5053" cy="7300"/>
            </a:xfrm>
          </p:grpSpPr>
          <p:sp>
            <p:nvSpPr>
              <p:cNvPr id="31" name="文本框 30"/>
              <p:cNvSpPr txBox="1"/>
              <p:nvPr/>
            </p:nvSpPr>
            <p:spPr>
              <a:xfrm>
                <a:off x="7600" y="1082"/>
                <a:ext cx="4000" cy="515"/>
              </a:xfrm>
              <a:prstGeom prst="rect">
                <a:avLst/>
              </a:prstGeom>
              <a:noFill/>
            </p:spPr>
            <p:txBody>
              <a:bodyPr wrap="square" rtlCol="0" anchor="t">
                <a:spAutoFit/>
              </a:bodyPr>
              <a:p>
                <a:pPr algn="ctr">
                  <a:buClrTx/>
                  <a:buSzTx/>
                  <a:buFontTx/>
                </a:pPr>
                <a:r>
                  <a:rPr lang="en-US" altLang="zh-CN" sz="1400" b="1" dirty="0">
                    <a:solidFill>
                      <a:srgbClr val="D20035"/>
                    </a:solidFill>
                    <a:latin typeface="Aptos" panose="020B0004020202020204" pitchFamily="34" charset="0"/>
                    <a:ea typeface="Arial" panose="020B0604020202020204"/>
                    <a:cs typeface="Arial" panose="020B0604020202020204"/>
                  </a:rPr>
                  <a:t>Status-of-access issues</a:t>
                </a:r>
                <a:endParaRPr lang="en-US" altLang="zh-CN" sz="1400" b="1" dirty="0">
                  <a:solidFill>
                    <a:srgbClr val="D20035"/>
                  </a:solidFill>
                  <a:latin typeface="Aptos" panose="020B0004020202020204" pitchFamily="34" charset="0"/>
                  <a:ea typeface="Arial" panose="020B0604020202020204"/>
                  <a:cs typeface="Arial" panose="020B0604020202020204"/>
                </a:endParaRPr>
              </a:p>
            </p:txBody>
          </p:sp>
          <p:sp>
            <p:nvSpPr>
              <p:cNvPr id="20" name="文本框 19"/>
              <p:cNvSpPr txBox="1"/>
              <p:nvPr/>
            </p:nvSpPr>
            <p:spPr>
              <a:xfrm>
                <a:off x="7073" y="2869"/>
                <a:ext cx="4862" cy="876"/>
              </a:xfrm>
              <a:prstGeom prst="rect">
                <a:avLst/>
              </a:prstGeom>
              <a:noFill/>
            </p:spPr>
            <p:txBody>
              <a:bodyPr wrap="square" rtlCol="0" anchor="t">
                <a:spAutoFit/>
              </a:bodyPr>
              <a:p>
                <a:pPr algn="ctr">
                  <a:buClrTx/>
                  <a:buSzTx/>
                  <a:buFontTx/>
                </a:pPr>
                <a:r>
                  <a:rPr lang="en-US" altLang="zh-CN" sz="1400" b="1" dirty="0">
                    <a:solidFill>
                      <a:srgbClr val="D20035"/>
                    </a:solidFill>
                    <a:latin typeface="Aptos" panose="020B0004020202020204" pitchFamily="34" charset="0"/>
                    <a:ea typeface="Arial" panose="020B0604020202020204"/>
                    <a:cs typeface="Arial" panose="020B0604020202020204"/>
                  </a:rPr>
                  <a:t>Planning Development Issues</a:t>
                </a:r>
                <a:endParaRPr lang="en-US" altLang="zh-CN" sz="1400" b="1" dirty="0">
                  <a:solidFill>
                    <a:srgbClr val="D20035"/>
                  </a:solidFill>
                  <a:latin typeface="Aptos" panose="020B0004020202020204" pitchFamily="34" charset="0"/>
                  <a:ea typeface="Arial" panose="020B0604020202020204"/>
                  <a:cs typeface="Arial" panose="020B0604020202020204"/>
                </a:endParaRPr>
              </a:p>
            </p:txBody>
          </p:sp>
          <p:sp>
            <p:nvSpPr>
              <p:cNvPr id="21" name="文本框 20"/>
              <p:cNvSpPr txBox="1"/>
              <p:nvPr/>
            </p:nvSpPr>
            <p:spPr>
              <a:xfrm>
                <a:off x="7169" y="4597"/>
                <a:ext cx="4861" cy="876"/>
              </a:xfrm>
              <a:prstGeom prst="rect">
                <a:avLst/>
              </a:prstGeom>
              <a:noFill/>
            </p:spPr>
            <p:txBody>
              <a:bodyPr wrap="square" rtlCol="0" anchor="t">
                <a:spAutoFit/>
              </a:bodyPr>
              <a:p>
                <a:pPr algn="ctr">
                  <a:buClrTx/>
                  <a:buSzTx/>
                  <a:buFontTx/>
                </a:pPr>
                <a:r>
                  <a:rPr lang="en-US" altLang="zh-CN" sz="1400" b="1" dirty="0">
                    <a:solidFill>
                      <a:srgbClr val="D20035"/>
                    </a:solidFill>
                    <a:latin typeface="Aptos" panose="020B0004020202020204" pitchFamily="34" charset="0"/>
                    <a:ea typeface="Arial" panose="020B0604020202020204"/>
                    <a:cs typeface="Arial" panose="020B0604020202020204"/>
                  </a:rPr>
                  <a:t>Problems in the tourism industry</a:t>
                </a:r>
                <a:endParaRPr lang="en-US" altLang="zh-CN" sz="1400" b="1" dirty="0">
                  <a:solidFill>
                    <a:srgbClr val="D20035"/>
                  </a:solidFill>
                  <a:latin typeface="Aptos" panose="020B0004020202020204" pitchFamily="34" charset="0"/>
                  <a:ea typeface="Arial" panose="020B0604020202020204"/>
                  <a:cs typeface="Arial" panose="020B0604020202020204"/>
                </a:endParaRPr>
              </a:p>
            </p:txBody>
          </p:sp>
          <p:sp>
            <p:nvSpPr>
              <p:cNvPr id="22" name="文本框 21"/>
              <p:cNvSpPr txBox="1"/>
              <p:nvPr/>
            </p:nvSpPr>
            <p:spPr>
              <a:xfrm>
                <a:off x="7600" y="7867"/>
                <a:ext cx="4000" cy="515"/>
              </a:xfrm>
              <a:prstGeom prst="rect">
                <a:avLst/>
              </a:prstGeom>
              <a:noFill/>
            </p:spPr>
            <p:txBody>
              <a:bodyPr wrap="square" rtlCol="0" anchor="t">
                <a:spAutoFit/>
              </a:bodyPr>
              <a:p>
                <a:pPr algn="ctr">
                  <a:buClrTx/>
                  <a:buSzTx/>
                  <a:buFontTx/>
                </a:pPr>
                <a:r>
                  <a:rPr lang="en-US" altLang="zh-CN" sz="1400" b="1" dirty="0">
                    <a:solidFill>
                      <a:srgbClr val="D20035"/>
                    </a:solidFill>
                    <a:latin typeface="Aptos" panose="020B0004020202020204" pitchFamily="34" charset="0"/>
                    <a:ea typeface="Arial" panose="020B0604020202020204"/>
                    <a:cs typeface="Arial" panose="020B0604020202020204"/>
                  </a:rPr>
                  <a:t>Infrastructure issues</a:t>
                </a:r>
                <a:endParaRPr lang="en-US" altLang="zh-CN" sz="1400" b="1" dirty="0">
                  <a:solidFill>
                    <a:srgbClr val="D20035"/>
                  </a:solidFill>
                  <a:latin typeface="Aptos" panose="020B0004020202020204" pitchFamily="34" charset="0"/>
                  <a:ea typeface="Arial" panose="020B0604020202020204"/>
                  <a:cs typeface="Arial" panose="020B0604020202020204"/>
                </a:endParaRPr>
              </a:p>
            </p:txBody>
          </p:sp>
          <p:sp>
            <p:nvSpPr>
              <p:cNvPr id="23" name="文本框 22"/>
              <p:cNvSpPr txBox="1"/>
              <p:nvPr/>
            </p:nvSpPr>
            <p:spPr>
              <a:xfrm>
                <a:off x="7168" y="6196"/>
                <a:ext cx="4958" cy="825"/>
              </a:xfrm>
              <a:prstGeom prst="rect">
                <a:avLst/>
              </a:prstGeom>
              <a:noFill/>
            </p:spPr>
            <p:txBody>
              <a:bodyPr wrap="square" rtlCol="0" anchor="t">
                <a:spAutoFit/>
              </a:bodyPr>
              <a:p>
                <a:pPr algn="ctr">
                  <a:buClrTx/>
                  <a:buSzTx/>
                  <a:buFontTx/>
                </a:pPr>
                <a:r>
                  <a:rPr lang="en-US" altLang="zh-CN" sz="1400" b="1" dirty="0">
                    <a:solidFill>
                      <a:srgbClr val="D20035"/>
                    </a:solidFill>
                    <a:latin typeface="Aptos" panose="020B0004020202020204" pitchFamily="34" charset="0"/>
                    <a:ea typeface="Arial" panose="020B0604020202020204"/>
                    <a:cs typeface="Arial" panose="020B0604020202020204"/>
                  </a:rPr>
                  <a:t>Ecological and environmental</a:t>
                </a:r>
                <a:r>
                  <a:rPr lang="en-US" altLang="zh-CN" sz="1200" b="1">
                    <a:gradFill flip="none" rotWithShape="1">
                      <a:gsLst>
                        <a:gs pos="0">
                          <a:srgbClr val="E30000"/>
                        </a:gs>
                        <a:gs pos="100000">
                          <a:srgbClr val="760303"/>
                        </a:gs>
                      </a:gsLst>
                      <a:lin scaled="0"/>
                      <a:tileRect/>
                    </a:gradFill>
                    <a:latin typeface="方正小标宋_GBK" panose="03000509000000000000" charset="-122"/>
                    <a:ea typeface="方正小标宋_GBK" panose="03000509000000000000" charset="-122"/>
                    <a:cs typeface="方正小标宋_GBK" panose="03000509000000000000" charset="-122"/>
                  </a:rPr>
                  <a:t> issues</a:t>
                </a:r>
                <a:endParaRPr lang="en-US" altLang="zh-CN" sz="1200" b="1">
                  <a:gradFill flip="none" rotWithShape="1">
                    <a:gsLst>
                      <a:gs pos="0">
                        <a:srgbClr val="E30000"/>
                      </a:gs>
                      <a:gs pos="100000">
                        <a:srgbClr val="760303"/>
                      </a:gs>
                    </a:gsLst>
                    <a:lin scaled="0"/>
                    <a:tileRect/>
                  </a:gradFill>
                  <a:latin typeface="方正小标宋_GBK" panose="03000509000000000000" charset="-122"/>
                  <a:ea typeface="方正小标宋_GBK" panose="03000509000000000000" charset="-122"/>
                  <a:cs typeface="方正小标宋_GBK" panose="03000509000000000000" charset="-122"/>
                </a:endParaRPr>
              </a:p>
            </p:txBody>
          </p:sp>
        </p:grpSp>
        <p:grpSp>
          <p:nvGrpSpPr>
            <p:cNvPr id="281" name="组合 281"/>
            <p:cNvGrpSpPr/>
            <p:nvPr/>
          </p:nvGrpSpPr>
          <p:grpSpPr>
            <a:xfrm rot="0">
              <a:off x="12362" y="5012"/>
              <a:ext cx="6334" cy="1143"/>
              <a:chOff x="5909" y="1650525"/>
              <a:chExt cx="9659" cy="2405"/>
            </a:xfrm>
          </p:grpSpPr>
          <p:pic>
            <p:nvPicPr>
              <p:cNvPr id="279" name="图片 279" descr="20210828_IMG_7639"/>
              <p:cNvPicPr>
                <a:picLocks noChangeAspect="1"/>
              </p:cNvPicPr>
              <p:nvPr/>
            </p:nvPicPr>
            <p:blipFill>
              <a:blip r:embed="rId4"/>
              <a:srcRect t="9547" b="32313"/>
              <a:stretch>
                <a:fillRect/>
              </a:stretch>
            </p:blipFill>
            <p:spPr>
              <a:xfrm>
                <a:off x="9194" y="1650527"/>
                <a:ext cx="3065" cy="2403"/>
              </a:xfrm>
              <a:prstGeom prst="rect">
                <a:avLst/>
              </a:prstGeom>
            </p:spPr>
          </p:pic>
          <p:pic>
            <p:nvPicPr>
              <p:cNvPr id="278" name="图片 278" descr="20210827_IMG_7255"/>
              <p:cNvPicPr>
                <a:picLocks noChangeAspect="1"/>
              </p:cNvPicPr>
              <p:nvPr/>
            </p:nvPicPr>
            <p:blipFill>
              <a:blip r:embed="rId5"/>
              <a:stretch>
                <a:fillRect/>
              </a:stretch>
            </p:blipFill>
            <p:spPr>
              <a:xfrm>
                <a:off x="5909" y="1650542"/>
                <a:ext cx="3169" cy="2377"/>
              </a:xfrm>
              <a:prstGeom prst="rect">
                <a:avLst/>
              </a:prstGeom>
            </p:spPr>
          </p:pic>
          <p:pic>
            <p:nvPicPr>
              <p:cNvPr id="280" name="图片 280" descr="20210828_IMG_7984"/>
              <p:cNvPicPr>
                <a:picLocks noChangeAspect="1"/>
              </p:cNvPicPr>
              <p:nvPr/>
            </p:nvPicPr>
            <p:blipFill>
              <a:blip r:embed="rId6"/>
              <a:stretch>
                <a:fillRect/>
              </a:stretch>
            </p:blipFill>
            <p:spPr>
              <a:xfrm>
                <a:off x="12394" y="1650525"/>
                <a:ext cx="3174" cy="2380"/>
              </a:xfrm>
              <a:prstGeom prst="rect">
                <a:avLst/>
              </a:prstGeom>
            </p:spPr>
          </p:pic>
        </p:grpSp>
        <p:grpSp>
          <p:nvGrpSpPr>
            <p:cNvPr id="208" name="组合 208"/>
            <p:cNvGrpSpPr/>
            <p:nvPr/>
          </p:nvGrpSpPr>
          <p:grpSpPr>
            <a:xfrm rot="0">
              <a:off x="12362" y="1759"/>
              <a:ext cx="6334" cy="1278"/>
              <a:chOff x="7457" y="1209067"/>
              <a:chExt cx="6388" cy="3090"/>
            </a:xfrm>
          </p:grpSpPr>
          <p:pic>
            <p:nvPicPr>
              <p:cNvPr id="205" name="图片 205" descr="44"/>
              <p:cNvPicPr>
                <a:picLocks noChangeAspect="1"/>
              </p:cNvPicPr>
              <p:nvPr/>
            </p:nvPicPr>
            <p:blipFill>
              <a:blip r:embed="rId7"/>
              <a:stretch>
                <a:fillRect/>
              </a:stretch>
            </p:blipFill>
            <p:spPr>
              <a:xfrm>
                <a:off x="7457" y="1209067"/>
                <a:ext cx="4019" cy="3090"/>
              </a:xfrm>
              <a:prstGeom prst="rect">
                <a:avLst/>
              </a:prstGeom>
            </p:spPr>
          </p:pic>
          <p:pic>
            <p:nvPicPr>
              <p:cNvPr id="206" name="图片 206" descr="20210827_IMG_6925"/>
              <p:cNvPicPr>
                <a:picLocks noChangeAspect="1"/>
              </p:cNvPicPr>
              <p:nvPr/>
            </p:nvPicPr>
            <p:blipFill>
              <a:blip r:embed="rId8"/>
              <a:stretch>
                <a:fillRect/>
              </a:stretch>
            </p:blipFill>
            <p:spPr>
              <a:xfrm rot="5400000">
                <a:off x="11144" y="1209455"/>
                <a:ext cx="3087" cy="2316"/>
              </a:xfrm>
              <a:prstGeom prst="rect">
                <a:avLst/>
              </a:prstGeom>
            </p:spPr>
          </p:pic>
        </p:grpSp>
        <p:pic>
          <p:nvPicPr>
            <p:cNvPr id="24" name="图片 23"/>
            <p:cNvPicPr>
              <a:picLocks noChangeAspect="1"/>
            </p:cNvPicPr>
            <p:nvPr/>
          </p:nvPicPr>
          <p:blipFill>
            <a:blip r:embed="rId9"/>
            <a:srcRect t="28780" b="33241"/>
            <a:stretch>
              <a:fillRect/>
            </a:stretch>
          </p:blipFill>
          <p:spPr>
            <a:xfrm>
              <a:off x="12362" y="8118"/>
              <a:ext cx="6334" cy="1256"/>
            </a:xfrm>
            <a:prstGeom prst="rect">
              <a:avLst/>
            </a:prstGeom>
          </p:spPr>
        </p:pic>
        <p:grpSp>
          <p:nvGrpSpPr>
            <p:cNvPr id="187" name="组合 181"/>
            <p:cNvGrpSpPr/>
            <p:nvPr/>
          </p:nvGrpSpPr>
          <p:grpSpPr>
            <a:xfrm rot="0">
              <a:off x="12361" y="6499"/>
              <a:ext cx="6336" cy="1270"/>
              <a:chOff x="6967" y="984971"/>
              <a:chExt cx="8280" cy="2037"/>
            </a:xfrm>
          </p:grpSpPr>
          <p:pic>
            <p:nvPicPr>
              <p:cNvPr id="188" name="图片 177" descr="C:\Users\Administrator\Desktop\微信图片_20210925214501.jpg微信图片_20210925214501"/>
              <p:cNvPicPr>
                <a:picLocks noChangeAspect="1"/>
              </p:cNvPicPr>
              <p:nvPr/>
            </p:nvPicPr>
            <p:blipFill>
              <a:blip r:embed="rId10"/>
              <a:srcRect/>
              <a:stretch>
                <a:fillRect/>
              </a:stretch>
            </p:blipFill>
            <p:spPr>
              <a:xfrm>
                <a:off x="12556" y="984971"/>
                <a:ext cx="2691" cy="2034"/>
              </a:xfrm>
              <a:prstGeom prst="rect">
                <a:avLst/>
              </a:prstGeom>
            </p:spPr>
          </p:pic>
          <p:pic>
            <p:nvPicPr>
              <p:cNvPr id="189" name="图片 179" descr="C:\Users\Administrator\Desktop\微信图片_20210925214629.jpg微信图片_20210925214629"/>
              <p:cNvPicPr>
                <a:picLocks noChangeAspect="1"/>
              </p:cNvPicPr>
              <p:nvPr/>
            </p:nvPicPr>
            <p:blipFill>
              <a:blip r:embed="rId11"/>
              <a:srcRect/>
              <a:stretch>
                <a:fillRect/>
              </a:stretch>
            </p:blipFill>
            <p:spPr>
              <a:xfrm>
                <a:off x="9766" y="984985"/>
                <a:ext cx="2672" cy="2023"/>
              </a:xfrm>
              <a:prstGeom prst="rect">
                <a:avLst/>
              </a:prstGeom>
            </p:spPr>
          </p:pic>
          <p:pic>
            <p:nvPicPr>
              <p:cNvPr id="190" name="图片 180" descr="C:\Users\Administrator\Desktop\中期调研用\iTools Photos\20210901_IMG_9165.JPG20210901_IMG_9165"/>
              <p:cNvPicPr>
                <a:picLocks noChangeAspect="1"/>
              </p:cNvPicPr>
              <p:nvPr/>
            </p:nvPicPr>
            <p:blipFill>
              <a:blip r:embed="rId12"/>
              <a:srcRect/>
              <a:stretch>
                <a:fillRect/>
              </a:stretch>
            </p:blipFill>
            <p:spPr>
              <a:xfrm>
                <a:off x="6967" y="984989"/>
                <a:ext cx="2680" cy="2010"/>
              </a:xfrm>
              <a:prstGeom prst="rect">
                <a:avLst/>
              </a:prstGeom>
            </p:spPr>
          </p:pic>
        </p:grpSp>
        <p:grpSp>
          <p:nvGrpSpPr>
            <p:cNvPr id="185" name="组合 181"/>
            <p:cNvGrpSpPr/>
            <p:nvPr/>
          </p:nvGrpSpPr>
          <p:grpSpPr>
            <a:xfrm rot="0">
              <a:off x="12363" y="3493"/>
              <a:ext cx="6333" cy="1167"/>
              <a:chOff x="6948" y="984971"/>
              <a:chExt cx="8319" cy="2028"/>
            </a:xfrm>
          </p:grpSpPr>
          <p:pic>
            <p:nvPicPr>
              <p:cNvPr id="177" name="图片 177" descr="20210828_IMG_8021"/>
              <p:cNvPicPr>
                <a:picLocks noChangeAspect="1"/>
              </p:cNvPicPr>
              <p:nvPr/>
            </p:nvPicPr>
            <p:blipFill>
              <a:blip r:embed="rId13"/>
              <a:stretch>
                <a:fillRect/>
              </a:stretch>
            </p:blipFill>
            <p:spPr>
              <a:xfrm>
                <a:off x="12536" y="984971"/>
                <a:ext cx="2731" cy="2018"/>
              </a:xfrm>
              <a:prstGeom prst="rect">
                <a:avLst/>
              </a:prstGeom>
            </p:spPr>
          </p:pic>
          <p:pic>
            <p:nvPicPr>
              <p:cNvPr id="179" name="图片 179" descr="微信图片_20210925212557"/>
              <p:cNvPicPr>
                <a:picLocks noChangeAspect="1"/>
              </p:cNvPicPr>
              <p:nvPr/>
            </p:nvPicPr>
            <p:blipFill>
              <a:blip r:embed="rId14"/>
              <a:stretch>
                <a:fillRect/>
              </a:stretch>
            </p:blipFill>
            <p:spPr>
              <a:xfrm>
                <a:off x="9739" y="984984"/>
                <a:ext cx="2726" cy="2004"/>
              </a:xfrm>
              <a:prstGeom prst="rect">
                <a:avLst/>
              </a:prstGeom>
            </p:spPr>
          </p:pic>
          <p:pic>
            <p:nvPicPr>
              <p:cNvPr id="180" name="图片 180" descr="20210828_IMG_8032"/>
              <p:cNvPicPr>
                <a:picLocks noChangeAspect="1"/>
              </p:cNvPicPr>
              <p:nvPr/>
            </p:nvPicPr>
            <p:blipFill>
              <a:blip r:embed="rId15"/>
              <a:stretch>
                <a:fillRect/>
              </a:stretch>
            </p:blipFill>
            <p:spPr>
              <a:xfrm>
                <a:off x="6948" y="984989"/>
                <a:ext cx="2718" cy="2010"/>
              </a:xfrm>
              <a:prstGeom prst="rect">
                <a:avLst/>
              </a:prstGeom>
            </p:spPr>
          </p:pic>
        </p:grpSp>
      </p:grpSp>
      <p:grpSp>
        <p:nvGrpSpPr>
          <p:cNvPr id="16" name="组合 15"/>
          <p:cNvGrpSpPr/>
          <p:nvPr/>
        </p:nvGrpSpPr>
        <p:grpSpPr>
          <a:xfrm>
            <a:off x="418465" y="3836670"/>
            <a:ext cx="7242175" cy="2244725"/>
            <a:chOff x="1749" y="5902"/>
            <a:chExt cx="9294" cy="3535"/>
          </a:xfrm>
        </p:grpSpPr>
        <p:sp>
          <p:nvSpPr>
            <p:cNvPr id="6" name="文本框 5"/>
            <p:cNvSpPr txBox="1"/>
            <p:nvPr/>
          </p:nvSpPr>
          <p:spPr>
            <a:xfrm>
              <a:off x="1749" y="5902"/>
              <a:ext cx="9294" cy="535"/>
            </a:xfrm>
            <a:prstGeom prst="rect">
              <a:avLst/>
            </a:prstGeom>
          </p:spPr>
          <p:txBody>
            <a:bodyPr wrap="square">
              <a:spAutoFit/>
            </a:bodyPr>
            <a:p>
              <a:pPr algn="just" defTabSz="914400">
                <a:lnSpc>
                  <a:spcPct val="90000"/>
                </a:lnSpc>
                <a:spcBef>
                  <a:spcPts val="600"/>
                </a:spcBef>
                <a:buClrTx/>
                <a:buSzTx/>
                <a:buFont typeface="Arial" panose="020B0604020202020204" pitchFamily="34" charset="0"/>
              </a:pPr>
              <a:r>
                <a:rPr lang="en-US" altLang="zh-CN" sz="1800" b="1" dirty="0">
                  <a:solidFill>
                    <a:srgbClr val="5B94B0"/>
                  </a:solidFill>
                  <a:latin typeface="Aptos" panose="020B0004020202020204" pitchFamily="34" charset="0"/>
                  <a:ea typeface="Arial" panose="020B0604020202020204"/>
                  <a:cs typeface="Arial" panose="020B0604020202020204"/>
                </a:rPr>
                <a:t>(1) Rational development of regional tourism resources</a:t>
              </a:r>
              <a:endParaRPr lang="en-US" altLang="zh-CN" sz="1800" b="1" dirty="0">
                <a:solidFill>
                  <a:srgbClr val="5B94B0"/>
                </a:solidFill>
                <a:latin typeface="Aptos" panose="020B0004020202020204" pitchFamily="34" charset="0"/>
                <a:ea typeface="Arial" panose="020B0604020202020204"/>
                <a:cs typeface="Arial" panose="020B0604020202020204"/>
              </a:endParaRPr>
            </a:p>
          </p:txBody>
        </p:sp>
        <p:sp>
          <p:nvSpPr>
            <p:cNvPr id="8" name="文本框 7"/>
            <p:cNvSpPr txBox="1"/>
            <p:nvPr/>
          </p:nvSpPr>
          <p:spPr>
            <a:xfrm>
              <a:off x="1749" y="6510"/>
              <a:ext cx="9294" cy="1319"/>
            </a:xfrm>
            <a:prstGeom prst="rect">
              <a:avLst/>
            </a:prstGeom>
          </p:spPr>
          <p:txBody>
            <a:bodyPr wrap="square">
              <a:spAutoFit/>
            </a:bodyPr>
            <a:p>
              <a:pPr algn="just" defTabSz="914400">
                <a:lnSpc>
                  <a:spcPct val="90000"/>
                </a:lnSpc>
                <a:spcBef>
                  <a:spcPts val="600"/>
                </a:spcBef>
                <a:buClrTx/>
                <a:buSzTx/>
                <a:buFont typeface="Arial" panose="020B0604020202020204" pitchFamily="34" charset="0"/>
              </a:pPr>
              <a:r>
                <a:rPr lang="en-US" altLang="zh-CN" sz="1800" b="1" dirty="0">
                  <a:solidFill>
                    <a:srgbClr val="5B94B0"/>
                  </a:solidFill>
                  <a:latin typeface="Aptos" panose="020B0004020202020204" pitchFamily="34" charset="0"/>
                  <a:ea typeface="Arial" panose="020B0604020202020204"/>
                  <a:cs typeface="Arial" panose="020B0604020202020204"/>
                </a:rPr>
                <a:t>(2) Drive the tourism service industry, catering and accommodation industry, tourism equipment and other industries</a:t>
              </a:r>
              <a:endParaRPr lang="en-US" altLang="zh-CN" sz="1800" b="1" dirty="0">
                <a:solidFill>
                  <a:srgbClr val="5B94B0"/>
                </a:solidFill>
                <a:latin typeface="Aptos" panose="020B0004020202020204" pitchFamily="34" charset="0"/>
                <a:ea typeface="Arial" panose="020B0604020202020204"/>
                <a:cs typeface="Arial" panose="020B0604020202020204"/>
              </a:endParaRPr>
            </a:p>
          </p:txBody>
        </p:sp>
        <p:sp>
          <p:nvSpPr>
            <p:cNvPr id="9" name="文本框 8"/>
            <p:cNvSpPr txBox="1"/>
            <p:nvPr/>
          </p:nvSpPr>
          <p:spPr>
            <a:xfrm>
              <a:off x="1749" y="7902"/>
              <a:ext cx="9294" cy="927"/>
            </a:xfrm>
            <a:prstGeom prst="rect">
              <a:avLst/>
            </a:prstGeom>
          </p:spPr>
          <p:txBody>
            <a:bodyPr wrap="square">
              <a:spAutoFit/>
            </a:bodyPr>
            <a:p>
              <a:pPr algn="just" defTabSz="914400">
                <a:lnSpc>
                  <a:spcPct val="90000"/>
                </a:lnSpc>
                <a:spcBef>
                  <a:spcPts val="600"/>
                </a:spcBef>
                <a:buClrTx/>
                <a:buSzTx/>
                <a:buFont typeface="Arial" panose="020B0604020202020204" pitchFamily="34" charset="0"/>
              </a:pPr>
              <a:r>
                <a:rPr lang="en-US" altLang="zh-CN" sz="1800" b="1" dirty="0">
                  <a:solidFill>
                    <a:srgbClr val="5B94B0"/>
                  </a:solidFill>
                  <a:latin typeface="Aptos" panose="020B0004020202020204" pitchFamily="34" charset="0"/>
                  <a:ea typeface="Arial" panose="020B0604020202020204"/>
                  <a:cs typeface="Arial" panose="020B0604020202020204"/>
                </a:rPr>
                <a:t>(3) Create a favourable atmosphere conducive to private tourism investment</a:t>
              </a:r>
              <a:endParaRPr lang="en-US" altLang="zh-CN" sz="1800" b="1" dirty="0">
                <a:solidFill>
                  <a:srgbClr val="5B94B0"/>
                </a:solidFill>
                <a:latin typeface="Aptos" panose="020B0004020202020204" pitchFamily="34" charset="0"/>
                <a:ea typeface="Arial" panose="020B0604020202020204"/>
                <a:cs typeface="Arial" panose="020B0604020202020204"/>
              </a:endParaRPr>
            </a:p>
          </p:txBody>
        </p:sp>
        <p:sp>
          <p:nvSpPr>
            <p:cNvPr id="10" name="文本框 9"/>
            <p:cNvSpPr txBox="1"/>
            <p:nvPr/>
          </p:nvSpPr>
          <p:spPr>
            <a:xfrm>
              <a:off x="1749" y="8902"/>
              <a:ext cx="9294" cy="535"/>
            </a:xfrm>
            <a:prstGeom prst="rect">
              <a:avLst/>
            </a:prstGeom>
          </p:spPr>
          <p:txBody>
            <a:bodyPr wrap="square">
              <a:spAutoFit/>
            </a:bodyPr>
            <a:p>
              <a:pPr algn="just" defTabSz="914400">
                <a:lnSpc>
                  <a:spcPct val="90000"/>
                </a:lnSpc>
                <a:spcBef>
                  <a:spcPts val="600"/>
                </a:spcBef>
                <a:buClrTx/>
                <a:buSzTx/>
                <a:buFont typeface="Arial" panose="020B0604020202020204" pitchFamily="34" charset="0"/>
              </a:pPr>
              <a:r>
                <a:rPr lang="en-US" altLang="zh-CN" sz="1800" b="1" dirty="0">
                  <a:solidFill>
                    <a:srgbClr val="5B94B0"/>
                  </a:solidFill>
                  <a:latin typeface="Aptos" panose="020B0004020202020204" pitchFamily="34" charset="0"/>
                  <a:ea typeface="Arial" panose="020B0604020202020204"/>
                  <a:cs typeface="Arial" panose="020B0604020202020204"/>
                </a:rPr>
                <a:t>(4) Developing various types of tourism products along the route</a:t>
              </a:r>
              <a:endParaRPr lang="en-US" altLang="zh-CN" sz="1800" b="1" dirty="0">
                <a:solidFill>
                  <a:srgbClr val="5B94B0"/>
                </a:solidFill>
                <a:latin typeface="Aptos" panose="020B0004020202020204" pitchFamily="34" charset="0"/>
                <a:ea typeface="Arial" panose="020B0604020202020204"/>
                <a:cs typeface="Arial" panose="020B0604020202020204"/>
              </a:endParaRPr>
            </a:p>
          </p:txBody>
        </p:sp>
      </p:gr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12773</Words>
  <Application>WPS 演示</Application>
  <PresentationFormat>Widescreen</PresentationFormat>
  <Paragraphs>195</Paragraphs>
  <Slides>16</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16</vt:i4>
      </vt:variant>
    </vt:vector>
  </HeadingPairs>
  <TitlesOfParts>
    <vt:vector size="31" baseType="lpstr">
      <vt:lpstr>Arial</vt:lpstr>
      <vt:lpstr>宋体</vt:lpstr>
      <vt:lpstr>Wingdings</vt:lpstr>
      <vt:lpstr>Arial</vt:lpstr>
      <vt:lpstr>Aptos</vt:lpstr>
      <vt:lpstr>Segoe UI</vt:lpstr>
      <vt:lpstr>微软雅黑</vt:lpstr>
      <vt:lpstr>Calibri</vt:lpstr>
      <vt:lpstr>方正小标宋_GBK</vt:lpstr>
      <vt:lpstr>Helvetica</vt:lpstr>
      <vt:lpstr>Arial Unicode MS</vt:lpstr>
      <vt:lpstr>Calibri Light</vt:lpstr>
      <vt:lpstr>等线</vt:lpstr>
      <vt:lpstr>Office Teması</vt:lpstr>
      <vt:lpstr>1_Office Teması</vt:lpstr>
      <vt:lpstr>PowerPoint 演示文稿</vt:lpstr>
      <vt:lpstr>PowerPoint 演示文稿</vt:lpstr>
      <vt:lpstr> 1 Introduction</vt:lpstr>
      <vt:lpstr>2 Related concepts 2.1 Adaptation of heritage ecosystems</vt:lpstr>
      <vt:lpstr>2 Related concepts 2.2 Discriminating between resilience and adaptability</vt:lpstr>
      <vt:lpstr>3 Adaptive mechanisms for the Duku Heritage Corridor 3.1 Mechanism for the Integration of Tourism</vt:lpstr>
      <vt:lpstr>3 Adaptive mechanisms for the Duku Heritage Corridor 3.2 Mechanism of cultural and tourism integration</vt:lpstr>
      <vt:lpstr>3 Adaptive mechanisms for the Duku Heritage Corridor 3.3 Mechanism of production and tourism integration</vt:lpstr>
      <vt:lpstr>4 Heritage Ecosystem Utilisation Pathways in the Duku Heritage Corridor 4.1 Zoning protection for ecological restoration-healthy recovery</vt:lpstr>
      <vt:lpstr>4 Heritage Ecosystem Utilisation Pathways in the Duku Heritage Corridor 4.2 Segmental revitalisation of health restoration and cultural restoration</vt:lpstr>
      <vt:lpstr>4 Heritage Ecosystem Utilisation Pathways in the Duku Heritage Corridor 4.3 Multi-point enhancement of cultural and economic recovery</vt:lpstr>
      <vt:lpstr>5 Conclusions and Implications 5.1 Rationalisation of thematic mountain landscapes for travelling through the seasons</vt:lpstr>
      <vt:lpstr>5 Conclusions and Implications 5.2 Systematic cognition of cultural landscape corridors of heritage world heritage sites</vt:lpstr>
      <vt:lpstr>5 Conclusions and Implications 5.3 Digital restoration of exemplary national parkways with Chinese characteristics</vt:lpstr>
      <vt:lpstr>Reference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ilayda kılıç</dc:creator>
  <cp:lastModifiedBy>⚠️哈哈祺⚠️</cp:lastModifiedBy>
  <cp:revision>21</cp:revision>
  <dcterms:created xsi:type="dcterms:W3CDTF">2025-03-20T10:04:00Z</dcterms:created>
  <dcterms:modified xsi:type="dcterms:W3CDTF">2025-07-08T01:12:25Z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2350F3CB6DC243B0AE04B7E01336D36F_13</vt:lpwstr>
  </property>
  <property fmtid="{D5CDD505-2E9C-101B-9397-08002B2CF9AE}" pid="3" name="KSOProductBuildVer">
    <vt:lpwstr>2052-12.1.0.21915</vt:lpwstr>
  </property>
</Properties>
</file>