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0" r:id="rId4"/>
    <p:sldId id="262" r:id="rId5"/>
    <p:sldId id="263" r:id="rId6"/>
    <p:sldId id="264" r:id="rId7"/>
    <p:sldId id="265" r:id="rId8"/>
    <p:sldId id="285" r:id="rId9"/>
    <p:sldId id="284" r:id="rId10"/>
    <p:sldId id="269" r:id="rId11"/>
    <p:sldId id="266" r:id="rId12"/>
    <p:sldId id="267" r:id="rId13"/>
    <p:sldId id="261" r:id="rId14"/>
    <p:sldId id="286" r:id="rId15"/>
    <p:sldId id="280" r:id="rId16"/>
    <p:sldId id="281" r:id="rId17"/>
    <p:sldId id="287" r:id="rId18"/>
    <p:sldId id="282" r:id="rId19"/>
    <p:sldId id="271" r:id="rId20"/>
    <p:sldId id="272" r:id="rId21"/>
    <p:sldId id="273" r:id="rId22"/>
    <p:sldId id="276" r:id="rId23"/>
    <p:sldId id="278" r:id="rId24"/>
    <p:sldId id="277" r:id="rId25"/>
    <p:sldId id="259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4B0"/>
    <a:srgbClr val="000F33"/>
    <a:srgbClr val="D20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5"/>
    <p:restoredTop sz="93175"/>
  </p:normalViewPr>
  <p:slideViewPr>
    <p:cSldViewPr snapToGrid="0">
      <p:cViewPr>
        <p:scale>
          <a:sx n="100" d="100"/>
          <a:sy n="100" d="100"/>
        </p:scale>
        <p:origin x="92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4F373-BDFD-F34E-A088-3DBDF4B532E5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2237B-ED0C-6C4F-BC46-9C94FF7BFD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6386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err="1">
                <a:latin typeface="Aptos" panose="020B0004020202020204" pitchFamily="34" charset="0"/>
              </a:rPr>
              <a:t>Despite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project-level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success</a:t>
            </a:r>
            <a:r>
              <a:rPr lang="tr-TR" sz="1200" dirty="0">
                <a:latin typeface="Aptos" panose="020B0004020202020204" pitchFamily="34" charset="0"/>
              </a:rPr>
              <a:t>, </a:t>
            </a:r>
            <a:r>
              <a:rPr lang="tr-TR" sz="1200" dirty="0" err="1">
                <a:latin typeface="Aptos" panose="020B0004020202020204" pitchFamily="34" charset="0"/>
              </a:rPr>
              <a:t>most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surrounding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areas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lack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safe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pedestrian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access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to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child-related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amenities</a:t>
            </a:r>
            <a:r>
              <a:rPr lang="tr-TR" sz="1200" dirty="0">
                <a:latin typeface="Aptos" panose="020B0004020202020204" pitchFamily="34" charset="0"/>
              </a:rPr>
              <a:t>. </a:t>
            </a:r>
            <a:r>
              <a:rPr lang="tr-TR" sz="1200" dirty="0" err="1">
                <a:latin typeface="Aptos" panose="020B0004020202020204" pitchFamily="34" charset="0"/>
              </a:rPr>
              <a:t>Traffic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calming</a:t>
            </a:r>
            <a:r>
              <a:rPr lang="tr-TR" sz="1200" dirty="0">
                <a:latin typeface="Aptos" panose="020B0004020202020204" pitchFamily="34" charset="0"/>
              </a:rPr>
              <a:t> is </a:t>
            </a:r>
            <a:r>
              <a:rPr lang="tr-TR" sz="1200" dirty="0" err="1">
                <a:latin typeface="Aptos" panose="020B0004020202020204" pitchFamily="34" charset="0"/>
              </a:rPr>
              <a:t>insufficient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beyond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the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square</a:t>
            </a:r>
            <a:r>
              <a:rPr lang="tr-TR" sz="1200" dirty="0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2237B-ED0C-6C4F-BC46-9C94FF7BFD43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286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err="1">
                <a:latin typeface="Aptos" panose="020B0004020202020204" pitchFamily="34" charset="0"/>
              </a:rPr>
              <a:t>While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sidewalks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and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crossings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mostly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meet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technical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standards</a:t>
            </a:r>
            <a:r>
              <a:rPr lang="tr-TR" sz="1200" dirty="0">
                <a:latin typeface="Aptos" panose="020B0004020202020204" pitchFamily="34" charset="0"/>
              </a:rPr>
              <a:t>, </a:t>
            </a:r>
            <a:r>
              <a:rPr lang="tr-TR" sz="1200" dirty="0" err="1">
                <a:latin typeface="Aptos" panose="020B0004020202020204" pitchFamily="34" charset="0"/>
              </a:rPr>
              <a:t>user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behaviour</a:t>
            </a:r>
            <a:r>
              <a:rPr lang="tr-TR" sz="1200" dirty="0">
                <a:latin typeface="Aptos" panose="020B0004020202020204" pitchFamily="34" charset="0"/>
              </a:rPr>
              <a:t> (</a:t>
            </a:r>
            <a:r>
              <a:rPr lang="tr-TR" sz="1200" dirty="0" err="1">
                <a:latin typeface="Aptos" panose="020B0004020202020204" pitchFamily="34" charset="0"/>
              </a:rPr>
              <a:t>e.g</a:t>
            </a:r>
            <a:r>
              <a:rPr lang="tr-TR" sz="1200" dirty="0">
                <a:latin typeface="Aptos" panose="020B0004020202020204" pitchFamily="34" charset="0"/>
              </a:rPr>
              <a:t>., </a:t>
            </a:r>
            <a:r>
              <a:rPr lang="tr-TR" sz="1200" dirty="0" err="1">
                <a:latin typeface="Aptos" panose="020B0004020202020204" pitchFamily="34" charset="0"/>
              </a:rPr>
              <a:t>informal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crossings</a:t>
            </a:r>
            <a:r>
              <a:rPr lang="tr-TR" sz="1200" dirty="0">
                <a:latin typeface="Aptos" panose="020B0004020202020204" pitchFamily="34" charset="0"/>
              </a:rPr>
              <a:t>) </a:t>
            </a:r>
            <a:r>
              <a:rPr lang="tr-TR" sz="1200" dirty="0" err="1">
                <a:latin typeface="Aptos" panose="020B0004020202020204" pitchFamily="34" charset="0"/>
              </a:rPr>
              <a:t>reveals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safety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and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usability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concerns</a:t>
            </a:r>
            <a:r>
              <a:rPr lang="tr-TR" sz="1200" dirty="0">
                <a:latin typeface="Aptos" panose="020B0004020202020204" pitchFamily="34" charset="0"/>
              </a:rPr>
              <a:t>.</a:t>
            </a:r>
            <a:br>
              <a:rPr lang="tr-TR" sz="1200" dirty="0">
                <a:latin typeface="Aptos" panose="020B0004020202020204" pitchFamily="34" charset="0"/>
              </a:rPr>
            </a:br>
            <a:r>
              <a:rPr lang="tr-TR" sz="1200" dirty="0" err="1">
                <a:latin typeface="Aptos" panose="020B0004020202020204" pitchFamily="34" charset="0"/>
              </a:rPr>
              <a:t>Parked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vehicles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block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pedestrian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routes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and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compromise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safety</a:t>
            </a:r>
            <a:r>
              <a:rPr lang="tr-TR" sz="1200" dirty="0">
                <a:latin typeface="Aptos" panose="020B0004020202020204" pitchFamily="34" charset="0"/>
              </a:rPr>
              <a:t>; </a:t>
            </a:r>
            <a:r>
              <a:rPr lang="tr-TR" sz="1200" dirty="0" err="1">
                <a:latin typeface="Aptos" panose="020B0004020202020204" pitchFamily="34" charset="0"/>
              </a:rPr>
              <a:t>children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and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caregivers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sometimes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avoid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the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square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entirely</a:t>
            </a:r>
            <a:r>
              <a:rPr lang="tr-TR" sz="1200" dirty="0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2237B-ED0C-6C4F-BC46-9C94FF7BFD43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9268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err="1">
                <a:latin typeface="Aptos" panose="020B0004020202020204" pitchFamily="34" charset="0"/>
              </a:rPr>
              <a:t>Despite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intentions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for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interactive</a:t>
            </a:r>
            <a:r>
              <a:rPr lang="tr-TR" sz="1200" dirty="0">
                <a:latin typeface="Aptos" panose="020B0004020202020204" pitchFamily="34" charset="0"/>
              </a:rPr>
              <a:t>, </a:t>
            </a:r>
            <a:r>
              <a:rPr lang="tr-TR" sz="1200" dirty="0" err="1">
                <a:latin typeface="Aptos" panose="020B0004020202020204" pitchFamily="34" charset="0"/>
              </a:rPr>
              <a:t>child-friendly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use</a:t>
            </a:r>
            <a:r>
              <a:rPr lang="tr-TR" sz="1200" dirty="0">
                <a:latin typeface="Aptos" panose="020B0004020202020204" pitchFamily="34" charset="0"/>
              </a:rPr>
              <a:t>, </a:t>
            </a:r>
            <a:r>
              <a:rPr lang="tr-TR" sz="1200" dirty="0" err="1">
                <a:latin typeface="Aptos" panose="020B0004020202020204" pitchFamily="34" charset="0"/>
              </a:rPr>
              <a:t>the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square’s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actual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function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remains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passive</a:t>
            </a:r>
            <a:r>
              <a:rPr lang="tr-TR" sz="1200" dirty="0">
                <a:latin typeface="Aptos" panose="020B0004020202020204" pitchFamily="34" charset="0"/>
              </a:rPr>
              <a:t>—</a:t>
            </a:r>
            <a:r>
              <a:rPr lang="tr-TR" sz="1200" dirty="0" err="1">
                <a:latin typeface="Aptos" panose="020B0004020202020204" pitchFamily="34" charset="0"/>
              </a:rPr>
              <a:t>failing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to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encourage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active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engagement</a:t>
            </a:r>
            <a:r>
              <a:rPr lang="tr-TR" sz="1200" dirty="0">
                <a:latin typeface="Aptos" panose="020B00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err="1">
                <a:latin typeface="Aptos" panose="020B0004020202020204" pitchFamily="34" charset="0"/>
              </a:rPr>
              <a:t>Field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observations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show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the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space</a:t>
            </a:r>
            <a:r>
              <a:rPr lang="tr-TR" sz="1200" dirty="0">
                <a:latin typeface="Aptos" panose="020B0004020202020204" pitchFamily="34" charset="0"/>
              </a:rPr>
              <a:t> is </a:t>
            </a:r>
            <a:r>
              <a:rPr lang="tr-TR" sz="1200" dirty="0" err="1">
                <a:latin typeface="Aptos" panose="020B0004020202020204" pitchFamily="34" charset="0"/>
              </a:rPr>
              <a:t>mainly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used</a:t>
            </a:r>
            <a:r>
              <a:rPr lang="tr-TR" sz="1200" dirty="0">
                <a:latin typeface="Aptos" panose="020B0004020202020204" pitchFamily="34" charset="0"/>
              </a:rPr>
              <a:t> as a transit </a:t>
            </a:r>
            <a:r>
              <a:rPr lang="tr-TR" sz="1200" dirty="0" err="1">
                <a:latin typeface="Aptos" panose="020B0004020202020204" pitchFamily="34" charset="0"/>
              </a:rPr>
              <a:t>path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by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caregivers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and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children</a:t>
            </a:r>
            <a:r>
              <a:rPr lang="tr-TR" sz="1200" dirty="0">
                <a:latin typeface="Aptos" panose="020B0004020202020204" pitchFamily="34" charset="0"/>
              </a:rPr>
              <a:t>—not as a </a:t>
            </a:r>
            <a:r>
              <a:rPr lang="tr-TR" sz="1200" dirty="0" err="1">
                <a:latin typeface="Aptos" panose="020B0004020202020204" pitchFamily="34" charset="0"/>
              </a:rPr>
              <a:t>place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to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stay</a:t>
            </a:r>
            <a:r>
              <a:rPr lang="tr-TR" sz="1200" dirty="0">
                <a:latin typeface="Aptos" panose="020B0004020202020204" pitchFamily="34" charset="0"/>
              </a:rPr>
              <a:t>, rest, </a:t>
            </a:r>
            <a:r>
              <a:rPr lang="tr-TR" sz="1200" dirty="0" err="1">
                <a:latin typeface="Aptos" panose="020B0004020202020204" pitchFamily="34" charset="0"/>
              </a:rPr>
              <a:t>or</a:t>
            </a:r>
            <a:r>
              <a:rPr lang="tr-TR" sz="1200" dirty="0">
                <a:latin typeface="Aptos" panose="020B0004020202020204" pitchFamily="34" charset="0"/>
              </a:rPr>
              <a:t> </a:t>
            </a:r>
            <a:r>
              <a:rPr lang="tr-TR" sz="1200" dirty="0" err="1">
                <a:latin typeface="Aptos" panose="020B0004020202020204" pitchFamily="34" charset="0"/>
              </a:rPr>
              <a:t>play</a:t>
            </a:r>
            <a:r>
              <a:rPr lang="tr-TR" sz="1200" dirty="0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2237B-ED0C-6C4F-BC46-9C94FF7BFD43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754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8FF0DF-5E93-BB8C-E348-4D8C9BDE2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96A9413-0E7A-1932-5471-409A35479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0A9716-1DD6-74FB-9BA9-1EE0A582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89C73D7-8BB4-8212-EFBD-FA7F96CE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2E7757A-2C7D-51EC-2A79-28F96041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7992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1F94C2-A534-7B25-36D8-C0D0011FE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6FBF3D1-2D17-032E-40C0-4B2B3B457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A7889DB-6ABE-016F-7701-BC9629A3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A22F28-29FB-DFD2-82CA-5E2061FD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7B86B8B-F121-9771-9427-BE8CB1AF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056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5834170E-9B2F-ED61-C45A-6C6BC33D9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59B0246-8D4D-B7AD-9831-FD9F865FB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74ECFE-CB82-CB56-F15E-D9D31737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79F35A-7D33-8CB5-7050-793731F31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8290AB-FD5C-6AE6-68AA-0E55B05E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321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FE3E52-6E8E-5031-D054-5A7F27DE4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33F817-489A-5617-15E3-4A20DF3EE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B8ADF2-3F7D-103F-30D0-46E770033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6D51B84-756D-70FF-DC7E-5B40AD0EC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C3E88BB-518B-241F-6F50-05123748F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495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4ACADF-17C7-4060-D1F4-8D7D6FCD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B3EE07D-6C53-2D01-9836-E86C1061C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4809BD3-B79A-3C47-4D87-73C4A433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23FC46B-1155-2FDD-2A35-BF544C5C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378D608-D052-9862-B819-F7ED2E33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03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262869-BEC7-3488-2E5F-B94EAE17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015720-F5DB-86CA-5558-68462D74D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318C611-3745-F33F-DB5B-BF3EA89F7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1362306-F119-370F-430A-2E9BC4ED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C49CF5F-4961-0FCF-3AFD-288F166B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423F2D2-A769-3B17-6F0E-F32EBA3F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136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578315-6A90-8D2F-3D50-4FA9B765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7092896-C281-ECA0-3243-92B64343A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EF68800-AFAC-39F3-908E-0E8B91CA5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1018581-4AAA-CD97-DFF1-83A8BB4DE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FD24D0C-C852-5A69-258A-7B2A749B5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473E908-2EF0-FEBD-E77F-35BA143CB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08EAF8A-F7B0-2BDD-4F89-660E8B0AA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D2E32E3-8894-715E-FFDA-63EF2DC5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179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1EC121-931A-9A67-BE9C-0B26FE6C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0E8124C-C5F5-A4E0-E2AA-F0EF135B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41230DD-8A6B-908D-B33E-929B0D104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BA67776-0C20-150A-B5C4-576FBB90B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999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24CA195-A5A0-56D5-F39D-EDD8CF9BD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09812B9-DDD3-39C7-475B-6A23F599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E434057-B610-4D9B-35F3-7EB32D62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290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5C950D-3CBE-BA9D-02A5-367346ED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947FC5-3BC7-2B39-EDC6-52653B298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7A30D39-BF4C-4FB3-AD47-0B6476209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B5886F0-BE2E-7196-64F3-A7E7297E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72EFA49-EF60-0784-1632-64FE577F2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3095F1F-8B4E-9169-4EE6-44F2B6FB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3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75FF5A-2137-E980-EA23-1FEC0DEE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CD87FAE-55FF-507F-CE75-245D725BDB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996E62E-DDCA-0CCC-4832-592F260A1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C16B328-42FE-1B1D-EC13-13E2D9E9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77D983B-C6D2-1560-3174-AB3D5D13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287A03B-B008-C99A-0176-86A9C01FC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5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135936E4-61ED-F914-35C5-276C137A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32DDC67-0CEC-94F5-82A1-3D6461AF9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B3D7DD-C749-8F6A-24C8-82581AFA8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F426E-D1B3-C04F-87FE-14721FD9FC5B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A3E388-E655-9B56-F814-5390B6D57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EACFFE-C203-113C-9C1B-CBC6F1DC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2876A-0405-DE4E-8F57-B35FA1FF5C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67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yesil.istanbul/haber_oyun-istanbul" TargetMode="External"/><Relationship Id="rId3" Type="http://schemas.openxmlformats.org/officeDocument/2006/relationships/hyperlink" Target="https://bigumigu.com/haber/oyunsokagi/" TargetMode="External"/><Relationship Id="rId7" Type="http://schemas.openxmlformats.org/officeDocument/2006/relationships/hyperlink" Target="https://yesil.istanbul/haber_istanbul-oyun-master-plani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ities4children.org/blog/why-child-friendly-urban-designmatters/" TargetMode="External"/><Relationship Id="rId5" Type="http://schemas.openxmlformats.org/officeDocument/2006/relationships/hyperlink" Target="https://www.fiafoundation.org/media/hr3fmhin/school-streets-reportpages.pdf" TargetMode="External"/><Relationship Id="rId4" Type="http://schemas.openxmlformats.org/officeDocument/2006/relationships/hyperlink" Target="https://journals.sagepub.com/doi/10.1177/095624789700900212" TargetMode="External"/><Relationship Id="rId9" Type="http://schemas.openxmlformats.org/officeDocument/2006/relationships/hyperlink" Target="https://doi.org/10.1080/17549175.2021.2005120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perpool.org/work/zuemruetevler-square" TargetMode="External"/><Relationship Id="rId3" Type="http://schemas.openxmlformats.org/officeDocument/2006/relationships/hyperlink" Target="https://www.citiesforplay.com/portfoliowhere-do-the-children-play" TargetMode="External"/><Relationship Id="rId7" Type="http://schemas.openxmlformats.org/officeDocument/2006/relationships/hyperlink" Target="https://nclurbandesign.org/child-friendly-urban-design-5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ayingout.net/inspiration/creative-projects/playing-exhibitionbristol-central-library/" TargetMode="External"/><Relationship Id="rId5" Type="http://schemas.openxmlformats.org/officeDocument/2006/relationships/hyperlink" Target="http://escholarship.org/uc/item/4gv825qq" TargetMode="External"/><Relationship Id="rId10" Type="http://schemas.openxmlformats.org/officeDocument/2006/relationships/hyperlink" Target="http://dx.doi.org/10.1007/978-981-4585-96-5_37-1" TargetMode="External"/><Relationship Id="rId4" Type="http://schemas.openxmlformats.org/officeDocument/2006/relationships/hyperlink" Target="https://www.maltepe.bel.tr/upload/strateji/2020_2024_Stratejik_Plan.pdf" TargetMode="External"/><Relationship Id="rId9" Type="http://schemas.openxmlformats.org/officeDocument/2006/relationships/hyperlink" Target="https://www.superpool.org/work/yali-square-and-bike-path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treets.org/case-studies/home-zones" TargetMode="External"/><Relationship Id="rId13" Type="http://schemas.openxmlformats.org/officeDocument/2006/relationships/hyperlink" Target="https://vanleerfoundation.org/about-us/" TargetMode="External"/><Relationship Id="rId18" Type="http://schemas.openxmlformats.org/officeDocument/2006/relationships/hyperlink" Target="https://www.endeksa.com/tr/analiz/turkiye/istanbul/maltepe/demografi" TargetMode="External"/><Relationship Id="rId3" Type="http://schemas.openxmlformats.org/officeDocument/2006/relationships/hyperlink" Target="https://www.unicef.org/tajikistan/what-convention-rights-child" TargetMode="External"/><Relationship Id="rId21" Type="http://schemas.openxmlformats.org/officeDocument/2006/relationships/hyperlink" Target="https://www.apa.org/pi/ses/resources/class/measuring-status" TargetMode="External"/><Relationship Id="rId7" Type="http://schemas.openxmlformats.org/officeDocument/2006/relationships/hyperlink" Target="https://londonplaystreets.org.uk/about/history/" TargetMode="External"/><Relationship Id="rId12" Type="http://schemas.openxmlformats.org/officeDocument/2006/relationships/hyperlink" Target="https://yesil.istanbul/project-detail_cocuklar-tasarladi-ibb-yapti" TargetMode="External"/><Relationship Id="rId17" Type="http://schemas.openxmlformats.org/officeDocument/2006/relationships/hyperlink" Target="https://www.superpool.org/about" TargetMode="External"/><Relationship Id="rId2" Type="http://schemas.openxmlformats.org/officeDocument/2006/relationships/image" Target="../media/image1.jpg"/><Relationship Id="rId16" Type="http://schemas.openxmlformats.org/officeDocument/2006/relationships/hyperlink" Target="https://globaldesigningcities-org.translate.goog/about/?_x_tr_sl=en&amp;_x_tr_tl=tr&amp;_x_tr_hl=tr&amp;_x_tr_pto=tc" TargetMode="External"/><Relationship Id="rId20" Type="http://schemas.openxmlformats.org/officeDocument/2006/relationships/hyperlink" Target="https://pedestriansfirst.itd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cef.org/child-rights-convention/conventiontext-childrens-version" TargetMode="External"/><Relationship Id="rId11" Type="http://schemas.openxmlformats.org/officeDocument/2006/relationships/hyperlink" Target="https://www.birgun.net/haber/sisli-belediyesinden-bizim-sokak-projesi-trafige-kapatilan-sokaklar-cocuklara-acildi-523366" TargetMode="External"/><Relationship Id="rId5" Type="http://schemas.openxmlformats.org/officeDocument/2006/relationships/hyperlink" Target="https://www.unicef.org/turkiye/&#231;ocuk-dostu-&#351;ehirler" TargetMode="External"/><Relationship Id="rId15" Type="http://schemas.openxmlformats.org/officeDocument/2006/relationships/hyperlink" Target="https://nacto.org/about/" TargetMode="External"/><Relationship Id="rId10" Type="http://schemas.openxmlformats.org/officeDocument/2006/relationships/hyperlink" Target="https://www.uskudar.bel.tr/tr/main/news/gezgin-oyun-parki-etkinliklerimizin-ilki-ceng/2582" TargetMode="External"/><Relationship Id="rId19" Type="http://schemas.openxmlformats.org/officeDocument/2006/relationships/hyperlink" Target="https://pedestriansfirst.itdp.org/about" TargetMode="External"/><Relationship Id="rId4" Type="http://schemas.openxmlformats.org/officeDocument/2006/relationships/hyperlink" Target="https://www.childfriendlycities.org/building-child-friendly-city" TargetMode="External"/><Relationship Id="rId9" Type="http://schemas.openxmlformats.org/officeDocument/2006/relationships/hyperlink" Target="https://www.planetizen.com/node/62934" TargetMode="External"/><Relationship Id="rId14" Type="http://schemas.openxmlformats.org/officeDocument/2006/relationships/hyperlink" Target="https://vanleerfoundation.org/where-we-work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C496F7C-EDD8-EA1E-AE81-60336DC52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04800"/>
            <a:ext cx="4043680" cy="1600840"/>
          </a:xfrm>
          <a:prstGeom prst="rect">
            <a:avLst/>
          </a:prstGeom>
        </p:spPr>
      </p:pic>
      <p:sp>
        <p:nvSpPr>
          <p:cNvPr id="11" name="Apakšvirsraksts 2">
            <a:extLst>
              <a:ext uri="{FF2B5EF4-FFF2-40B4-BE49-F238E27FC236}">
                <a16:creationId xmlns:a16="http://schemas.microsoft.com/office/drawing/2014/main" id="{3635D51F-1FE4-46AF-3F37-7BEEE6454CBB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492612" y="2425723"/>
            <a:ext cx="11024197" cy="361149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GB" sz="3500" dirty="0">
                <a:solidFill>
                  <a:srgbClr val="000F33"/>
                </a:solidFill>
                <a:latin typeface="Aptos" panose="020B0004020202020204" pitchFamily="34" charset="0"/>
              </a:rPr>
              <a:t>Comprehensive Evaluation of Child-Friendly Public Spaces: </a:t>
            </a:r>
            <a:r>
              <a:rPr lang="en-GB" sz="3500" dirty="0" err="1">
                <a:solidFill>
                  <a:srgbClr val="000F33"/>
                </a:solidFill>
                <a:latin typeface="Aptos" panose="020B0004020202020204" pitchFamily="34" charset="0"/>
              </a:rPr>
              <a:t>Zumrutevler</a:t>
            </a:r>
            <a:r>
              <a:rPr lang="en-GB" sz="3500" dirty="0">
                <a:solidFill>
                  <a:srgbClr val="000F33"/>
                </a:solidFill>
                <a:latin typeface="Aptos" panose="020B0004020202020204" pitchFamily="34" charset="0"/>
              </a:rPr>
              <a:t> Case as Istanbul's First Permanent Two-Stage Street Transformation</a:t>
            </a:r>
          </a:p>
          <a:p>
            <a:pPr algn="ctr"/>
            <a:endParaRPr lang="en-GB" dirty="0">
              <a:solidFill>
                <a:srgbClr val="000F33"/>
              </a:solidFill>
              <a:latin typeface="Aptos" panose="020B0004020202020204" pitchFamily="34" charset="0"/>
            </a:endParaRPr>
          </a:p>
          <a:p>
            <a:pPr algn="ctr"/>
            <a:r>
              <a:rPr lang="en-GB" dirty="0">
                <a:solidFill>
                  <a:srgbClr val="000F33"/>
                </a:solidFill>
                <a:latin typeface="Aptos" panose="020B0004020202020204" pitchFamily="34" charset="0"/>
              </a:rPr>
              <a:t>Derya KOÇAŞ</a:t>
            </a:r>
          </a:p>
          <a:p>
            <a:pPr algn="ctr"/>
            <a:r>
              <a:rPr lang="en-GB" dirty="0">
                <a:solidFill>
                  <a:srgbClr val="000F33"/>
                </a:solidFill>
                <a:latin typeface="Aptos" panose="020B0004020202020204" pitchFamily="34" charset="0"/>
              </a:rPr>
              <a:t>Assoc. Prof. Dr. Elif KISAR KORAMAZ</a:t>
            </a:r>
          </a:p>
          <a:p>
            <a:pPr algn="ctr"/>
            <a:br>
              <a:rPr lang="en-GB" dirty="0">
                <a:solidFill>
                  <a:srgbClr val="000F33"/>
                </a:solidFill>
                <a:latin typeface="Aptos" panose="020B0004020202020204" pitchFamily="34" charset="0"/>
              </a:rPr>
            </a:br>
            <a:br>
              <a:rPr lang="en-GB" dirty="0">
                <a:solidFill>
                  <a:srgbClr val="000F33"/>
                </a:solidFill>
                <a:latin typeface="Aptos" panose="020B0004020202020204" pitchFamily="34" charset="0"/>
              </a:rPr>
            </a:br>
            <a:endParaRPr lang="en-GB" dirty="0">
              <a:solidFill>
                <a:srgbClr val="000F33"/>
              </a:solidFill>
              <a:latin typeface="Aptos" panose="020B0004020202020204" pitchFamily="34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8678251B-3227-E337-B6DE-C3D40DEA4660}"/>
              </a:ext>
            </a:extLst>
          </p:cNvPr>
          <p:cNvSpPr/>
          <p:nvPr/>
        </p:nvSpPr>
        <p:spPr>
          <a:xfrm flipV="1">
            <a:off x="1446834" y="1484452"/>
            <a:ext cx="10745165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660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39C68-4C2B-9F91-E2A5-DCF372526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989B39FF-2773-865F-0356-F112B7F572B4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0A3C8E0-4A36-4AC7-45D3-D5F49177C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69DD9E18-558F-5CE1-AAC9-2508605CFE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Methodology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89ECC0B4-F1C2-6724-AD00-74DEA08C8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179691"/>
              </p:ext>
            </p:extLst>
          </p:nvPr>
        </p:nvGraphicFramePr>
        <p:xfrm>
          <a:off x="418010" y="1550600"/>
          <a:ext cx="11062789" cy="4160520"/>
        </p:xfrm>
        <a:graphic>
          <a:graphicData uri="http://schemas.openxmlformats.org/drawingml/2006/table">
            <a:tbl>
              <a:tblPr/>
              <a:tblGrid>
                <a:gridCol w="6005092">
                  <a:extLst>
                    <a:ext uri="{9D8B030D-6E8A-4147-A177-3AD203B41FA5}">
                      <a16:colId xmlns:a16="http://schemas.microsoft.com/office/drawing/2014/main" val="2142585411"/>
                    </a:ext>
                  </a:extLst>
                </a:gridCol>
                <a:gridCol w="2921690">
                  <a:extLst>
                    <a:ext uri="{9D8B030D-6E8A-4147-A177-3AD203B41FA5}">
                      <a16:colId xmlns:a16="http://schemas.microsoft.com/office/drawing/2014/main" val="3753849038"/>
                    </a:ext>
                  </a:extLst>
                </a:gridCol>
                <a:gridCol w="975402">
                  <a:extLst>
                    <a:ext uri="{9D8B030D-6E8A-4147-A177-3AD203B41FA5}">
                      <a16:colId xmlns:a16="http://schemas.microsoft.com/office/drawing/2014/main" val="3689682118"/>
                    </a:ext>
                  </a:extLst>
                </a:gridCol>
                <a:gridCol w="1160605">
                  <a:extLst>
                    <a:ext uri="{9D8B030D-6E8A-4147-A177-3AD203B41FA5}">
                      <a16:colId xmlns:a16="http://schemas.microsoft.com/office/drawing/2014/main" val="3675905338"/>
                    </a:ext>
                  </a:extLst>
                </a:gridCol>
              </a:tblGrid>
              <a:tr h="420322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1800" b="1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Name</a:t>
                      </a:r>
                      <a:endParaRPr lang="tr-TR" sz="1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1800" b="1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Institution</a:t>
                      </a:r>
                      <a:endParaRPr lang="tr-TR" sz="1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1800" b="1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Year</a:t>
                      </a:r>
                      <a:endParaRPr lang="tr-TR" sz="1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18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Scope</a:t>
                      </a:r>
                      <a:endParaRPr lang="tr-TR" sz="1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2729859"/>
                  </a:ext>
                </a:extLst>
              </a:tr>
              <a:tr h="454634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Designing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Streets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for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Kids</a:t>
                      </a:r>
                      <a:endParaRPr lang="tr-TR" sz="2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NACTO &amp; GDCI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2019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Global</a:t>
                      </a:r>
                      <a:endParaRPr lang="tr-TR" sz="2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564077"/>
                  </a:ext>
                </a:extLst>
              </a:tr>
              <a:tr h="607576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ITCN Design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Guidelines</a:t>
                      </a:r>
                      <a:endParaRPr lang="tr-TR" sz="2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The Ministry of Housing and Urban Affairs, Government of India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2019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India</a:t>
                      </a:r>
                      <a:endParaRPr lang="tr-TR" sz="2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70112"/>
                  </a:ext>
                </a:extLst>
              </a:tr>
              <a:tr h="454634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2000" b="1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Child-Friendly Cities: Planning and Design Guidelines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Government of Israel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2023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Israel</a:t>
                      </a:r>
                      <a:endParaRPr lang="tr-TR" sz="2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897664"/>
                  </a:ext>
                </a:extLst>
              </a:tr>
              <a:tr h="673146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700"/>
                        </a:spcAft>
                        <a:buNone/>
                      </a:pP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Streets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for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Walking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&amp;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Cycling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: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Designing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for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Safety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, Accessibility,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and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Comfort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in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African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Cities</a:t>
                      </a:r>
                      <a:endParaRPr lang="tr-TR" sz="2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UN-Habitat &amp; ITDP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2015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Africa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433602"/>
                  </a:ext>
                </a:extLst>
              </a:tr>
              <a:tr h="454634">
                <a:tc>
                  <a:txBody>
                    <a:bodyPr/>
                    <a:lstStyle/>
                    <a:p>
                      <a:pPr rtl="0" fontAlgn="t">
                        <a:spcAft>
                          <a:spcPts val="700"/>
                        </a:spcAft>
                        <a:buNone/>
                      </a:pPr>
                      <a:r>
                        <a:rPr lang="tr-TR" sz="2000" b="1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Cities Safer by Design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WRI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2015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Global</a:t>
                      </a:r>
                      <a:endParaRPr lang="tr-TR" sz="2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235488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CD27BDAA-3D5C-8FA7-296F-A93B7E25E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315647"/>
            <a:ext cx="2311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96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28A08-6FFF-3B70-8519-0DEB9C75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A3FF6483-707A-B3CE-FABF-4727024F5997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AE80217-C144-6927-6663-49D46B73D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98431986-DB27-E038-F1B5-4C2CDF45D8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Methodology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859BD43-70D0-CDE2-D536-F39676F5E63D}"/>
              </a:ext>
            </a:extLst>
          </p:cNvPr>
          <p:cNvSpPr txBox="1">
            <a:spLocks/>
          </p:cNvSpPr>
          <p:nvPr/>
        </p:nvSpPr>
        <p:spPr>
          <a:xfrm>
            <a:off x="418010" y="1550601"/>
            <a:ext cx="11618973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>
                <a:latin typeface="Aptos" panose="020B0004020202020204" pitchFamily="34" charset="0"/>
              </a:rPr>
              <a:t>Three </a:t>
            </a:r>
            <a:r>
              <a:rPr lang="tr-TR" sz="2000" b="1" dirty="0" err="1">
                <a:latin typeface="Aptos" panose="020B0004020202020204" pitchFamily="34" charset="0"/>
              </a:rPr>
              <a:t>spatial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scales</a:t>
            </a:r>
            <a:r>
              <a:rPr lang="tr-TR" sz="2000" b="1" dirty="0">
                <a:latin typeface="Aptos" panose="020B0004020202020204" pitchFamily="34" charset="0"/>
              </a:rPr>
              <a:t> of </a:t>
            </a:r>
            <a:r>
              <a:rPr lang="tr-TR" sz="2000" b="1" dirty="0" err="1">
                <a:latin typeface="Aptos" panose="020B0004020202020204" pitchFamily="34" charset="0"/>
              </a:rPr>
              <a:t>evaluation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</a:p>
          <a:p>
            <a:r>
              <a:rPr lang="tr-TR" sz="2000" dirty="0" err="1">
                <a:latin typeface="Aptos" panose="020B0004020202020204" pitchFamily="34" charset="0"/>
              </a:rPr>
              <a:t>Decision-making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process</a:t>
            </a:r>
            <a:endParaRPr lang="tr-TR" sz="2000" dirty="0">
              <a:latin typeface="Aptos" panose="020B0004020202020204" pitchFamily="34" charset="0"/>
            </a:endParaRPr>
          </a:p>
          <a:p>
            <a:r>
              <a:rPr lang="tr-TR" sz="2000" dirty="0" err="1">
                <a:latin typeface="Aptos" panose="020B0004020202020204" pitchFamily="34" charset="0"/>
              </a:rPr>
              <a:t>Neighbourhood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scale</a:t>
            </a:r>
            <a:endParaRPr lang="tr-TR" sz="2000" dirty="0">
              <a:latin typeface="Aptos" panose="020B0004020202020204" pitchFamily="34" charset="0"/>
            </a:endParaRPr>
          </a:p>
          <a:p>
            <a:r>
              <a:rPr lang="tr-TR" sz="2000" dirty="0">
                <a:latin typeface="Aptos" panose="020B0004020202020204" pitchFamily="34" charset="0"/>
              </a:rPr>
              <a:t>Design </a:t>
            </a:r>
            <a:r>
              <a:rPr lang="tr-TR" sz="2000" dirty="0" err="1">
                <a:latin typeface="Aptos" panose="020B0004020202020204" pitchFamily="34" charset="0"/>
              </a:rPr>
              <a:t>detail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scale</a:t>
            </a:r>
            <a:endParaRPr lang="tr-TR" sz="2000" dirty="0">
              <a:latin typeface="Aptos" panose="020B0004020202020204" pitchFamily="34" charset="0"/>
            </a:endParaRPr>
          </a:p>
          <a:p>
            <a:endParaRPr lang="tr-TR" sz="2000" dirty="0">
              <a:latin typeface="Aptos" panose="020B0004020202020204" pitchFamily="34" charset="0"/>
            </a:endParaRPr>
          </a:p>
          <a:p>
            <a:r>
              <a:rPr lang="tr-TR" sz="2000" b="1" dirty="0" err="1">
                <a:latin typeface="Aptos" panose="020B0004020202020204" pitchFamily="34" charset="0"/>
              </a:rPr>
              <a:t>Common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criteria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consolidated</a:t>
            </a:r>
            <a:r>
              <a:rPr lang="tr-TR" sz="2000" b="1" dirty="0">
                <a:latin typeface="Aptos" panose="020B0004020202020204" pitchFamily="34" charset="0"/>
              </a:rPr>
              <a:t>, </a:t>
            </a:r>
            <a:r>
              <a:rPr lang="tr-TR" sz="2000" b="1" dirty="0" err="1">
                <a:latin typeface="Aptos" panose="020B0004020202020204" pitchFamily="34" charset="0"/>
              </a:rPr>
              <a:t>unique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ones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retained</a:t>
            </a:r>
            <a:r>
              <a:rPr lang="tr-TR" sz="2000" b="1" dirty="0">
                <a:latin typeface="Aptos" panose="020B0004020202020204" pitchFamily="34" charset="0"/>
              </a:rPr>
              <a:t>.</a:t>
            </a:r>
          </a:p>
          <a:p>
            <a:r>
              <a:rPr lang="tr-TR" sz="2000" dirty="0">
                <a:latin typeface="Aptos" panose="020B0004020202020204" pitchFamily="34" charset="0"/>
              </a:rPr>
              <a:t>7 </a:t>
            </a:r>
            <a:r>
              <a:rPr lang="tr-TR" sz="2000" dirty="0" err="1">
                <a:latin typeface="Aptos" panose="020B0004020202020204" pitchFamily="34" charset="0"/>
              </a:rPr>
              <a:t>decision-making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criteria</a:t>
            </a:r>
            <a:endParaRPr lang="tr-TR" sz="2000" dirty="0">
              <a:latin typeface="Aptos" panose="020B0004020202020204" pitchFamily="34" charset="0"/>
            </a:endParaRPr>
          </a:p>
          <a:p>
            <a:r>
              <a:rPr lang="tr-TR" sz="2000" dirty="0">
                <a:latin typeface="Aptos" panose="020B0004020202020204" pitchFamily="34" charset="0"/>
              </a:rPr>
              <a:t>7 </a:t>
            </a:r>
            <a:r>
              <a:rPr lang="tr-TR" sz="2000" dirty="0" err="1">
                <a:latin typeface="Aptos" panose="020B0004020202020204" pitchFamily="34" charset="0"/>
              </a:rPr>
              <a:t>neighbourhood-level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criteria</a:t>
            </a:r>
            <a:endParaRPr lang="tr-TR" sz="2000" dirty="0">
              <a:latin typeface="Aptos" panose="020B0004020202020204" pitchFamily="34" charset="0"/>
            </a:endParaRPr>
          </a:p>
          <a:p>
            <a:r>
              <a:rPr lang="tr-TR" sz="2000" dirty="0">
                <a:latin typeface="Aptos" panose="020B0004020202020204" pitchFamily="34" charset="0"/>
              </a:rPr>
              <a:t>36 </a:t>
            </a:r>
            <a:r>
              <a:rPr lang="tr-TR" sz="2000" dirty="0" err="1">
                <a:latin typeface="Aptos" panose="020B0004020202020204" pitchFamily="34" charset="0"/>
              </a:rPr>
              <a:t>design-scale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criteria</a:t>
            </a:r>
            <a:endParaRPr lang="tr-TR" sz="2000" dirty="0">
              <a:latin typeface="Aptos" panose="020B0004020202020204" pitchFamily="34" charset="0"/>
            </a:endParaRPr>
          </a:p>
          <a:p>
            <a:endParaRPr lang="tr-TR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295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CA640-57F6-D1B8-7794-D01FFA38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9F0016D4-4D9C-B206-F871-AC68310CE381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D07FA99-ED3E-E6B4-964C-BD03101BA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0BD4698E-87A3-EA89-F9B6-98726ED0D0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Methodology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4DE20A0-E3E6-543D-7322-D1E00CE08DAA}"/>
              </a:ext>
            </a:extLst>
          </p:cNvPr>
          <p:cNvSpPr txBox="1">
            <a:spLocks/>
          </p:cNvSpPr>
          <p:nvPr/>
        </p:nvSpPr>
        <p:spPr>
          <a:xfrm>
            <a:off x="418010" y="1550601"/>
            <a:ext cx="5677989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tr-TR" sz="2000" b="1" dirty="0">
                <a:latin typeface="Aptos" panose="020B0004020202020204" pitchFamily="34" charset="0"/>
              </a:rPr>
              <a:t>Data Collection </a:t>
            </a:r>
            <a:r>
              <a:rPr lang="tr-TR" sz="2000" b="1" dirty="0" err="1">
                <a:latin typeface="Aptos" panose="020B0004020202020204" pitchFamily="34" charset="0"/>
              </a:rPr>
              <a:t>Methods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</a:p>
          <a:p>
            <a:r>
              <a:rPr lang="tr-TR" sz="1800" dirty="0" err="1">
                <a:latin typeface="Aptos" panose="020B0004020202020204" pitchFamily="34" charset="0"/>
              </a:rPr>
              <a:t>Document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analysis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expert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interviews</a:t>
            </a:r>
            <a:r>
              <a:rPr lang="tr-TR" sz="1800" dirty="0">
                <a:latin typeface="Aptos" panose="020B0004020202020204" pitchFamily="34" charset="0"/>
              </a:rPr>
              <a:t> (</a:t>
            </a:r>
            <a:r>
              <a:rPr lang="tr-TR" sz="1800" dirty="0" err="1">
                <a:latin typeface="Aptos" panose="020B0004020202020204" pitchFamily="34" charset="0"/>
              </a:rPr>
              <a:t>decision-making</a:t>
            </a:r>
            <a:r>
              <a:rPr lang="tr-TR" sz="1800" dirty="0">
                <a:latin typeface="Aptos" panose="020B0004020202020204" pitchFamily="34" charset="0"/>
              </a:rPr>
              <a:t>)</a:t>
            </a:r>
          </a:p>
          <a:p>
            <a:r>
              <a:rPr lang="tr-TR" sz="1800" dirty="0" err="1">
                <a:latin typeface="Aptos" panose="020B0004020202020204" pitchFamily="34" charset="0"/>
              </a:rPr>
              <a:t>Mapping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spatial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analysis</a:t>
            </a:r>
            <a:r>
              <a:rPr lang="tr-TR" sz="1800" dirty="0">
                <a:latin typeface="Aptos" panose="020B0004020202020204" pitchFamily="34" charset="0"/>
              </a:rPr>
              <a:t> (</a:t>
            </a:r>
            <a:r>
              <a:rPr lang="tr-TR" sz="1800" dirty="0" err="1">
                <a:latin typeface="Aptos" panose="020B0004020202020204" pitchFamily="34" charset="0"/>
              </a:rPr>
              <a:t>neighbourhood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scale</a:t>
            </a:r>
            <a:r>
              <a:rPr lang="tr-TR" sz="1800" dirty="0">
                <a:latin typeface="Aptos" panose="020B0004020202020204" pitchFamily="34" charset="0"/>
              </a:rPr>
              <a:t>)</a:t>
            </a:r>
          </a:p>
          <a:p>
            <a:r>
              <a:rPr lang="tr-TR" sz="1800" dirty="0" err="1">
                <a:latin typeface="Aptos" panose="020B0004020202020204" pitchFamily="34" charset="0"/>
              </a:rPr>
              <a:t>Field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observation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measurement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pedestrian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counts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photography</a:t>
            </a:r>
            <a:r>
              <a:rPr lang="tr-TR" sz="1800" dirty="0">
                <a:latin typeface="Aptos" panose="020B0004020202020204" pitchFamily="34" charset="0"/>
              </a:rPr>
              <a:t> (</a:t>
            </a:r>
            <a:r>
              <a:rPr lang="tr-TR" sz="1800" dirty="0" err="1">
                <a:latin typeface="Aptos" panose="020B0004020202020204" pitchFamily="34" charset="0"/>
              </a:rPr>
              <a:t>design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scale</a:t>
            </a:r>
            <a:r>
              <a:rPr lang="tr-TR" sz="1800" dirty="0">
                <a:latin typeface="Aptos" panose="020B0004020202020204" pitchFamily="34" charset="0"/>
              </a:rPr>
              <a:t>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tr-TR" sz="2000" b="1" dirty="0" err="1">
                <a:latin typeface="Aptos" panose="020B0004020202020204" pitchFamily="34" charset="0"/>
              </a:rPr>
              <a:t>Observation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Timing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</a:p>
          <a:p>
            <a:r>
              <a:rPr lang="tr-TR" sz="1800" dirty="0" err="1">
                <a:latin typeface="Aptos" panose="020B0004020202020204" pitchFamily="34" charset="0"/>
              </a:rPr>
              <a:t>January</a:t>
            </a:r>
            <a:r>
              <a:rPr lang="tr-TR" sz="1800" dirty="0">
                <a:latin typeface="Aptos" panose="020B0004020202020204" pitchFamily="34" charset="0"/>
              </a:rPr>
              <a:t> 13, 2025 – 14:35 </a:t>
            </a:r>
            <a:r>
              <a:rPr lang="tr-TR" sz="1800" dirty="0" err="1">
                <a:latin typeface="Aptos" panose="020B0004020202020204" pitchFamily="34" charset="0"/>
              </a:rPr>
              <a:t>to</a:t>
            </a:r>
            <a:r>
              <a:rPr lang="tr-TR" sz="1800" dirty="0">
                <a:latin typeface="Aptos" panose="020B0004020202020204" pitchFamily="34" charset="0"/>
              </a:rPr>
              <a:t> 15:15</a:t>
            </a:r>
          </a:p>
          <a:p>
            <a:r>
              <a:rPr lang="tr-TR" sz="1800" dirty="0" err="1">
                <a:latin typeface="Aptos" panose="020B0004020202020204" pitchFamily="34" charset="0"/>
              </a:rPr>
              <a:t>Targeted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school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dismissal</a:t>
            </a:r>
            <a:r>
              <a:rPr lang="tr-TR" sz="1800" dirty="0">
                <a:latin typeface="Aptos" panose="020B0004020202020204" pitchFamily="34" charset="0"/>
              </a:rPr>
              <a:t> time </a:t>
            </a:r>
            <a:r>
              <a:rPr lang="tr-TR" sz="1800" dirty="0" err="1">
                <a:latin typeface="Aptos" panose="020B0004020202020204" pitchFamily="34" charset="0"/>
              </a:rPr>
              <a:t>to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observe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real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user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behavior</a:t>
            </a:r>
            <a:endParaRPr lang="tr-TR" sz="1800" dirty="0">
              <a:latin typeface="Aptos" panose="020B0004020202020204" pitchFamily="34" charset="0"/>
            </a:endParaRPr>
          </a:p>
        </p:txBody>
      </p:sp>
      <p:sp>
        <p:nvSpPr>
          <p:cNvPr id="6" name="Satura vietturis 2">
            <a:extLst>
              <a:ext uri="{FF2B5EF4-FFF2-40B4-BE49-F238E27FC236}">
                <a16:creationId xmlns:a16="http://schemas.microsoft.com/office/drawing/2014/main" id="{1B355B87-1C6E-642D-FAFA-01840439093B}"/>
              </a:ext>
            </a:extLst>
          </p:cNvPr>
          <p:cNvSpPr txBox="1">
            <a:spLocks/>
          </p:cNvSpPr>
          <p:nvPr/>
        </p:nvSpPr>
        <p:spPr>
          <a:xfrm>
            <a:off x="6095999" y="1550601"/>
            <a:ext cx="5940983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tr-TR" sz="2000" b="1" dirty="0" err="1">
                <a:latin typeface="Aptos" panose="020B0004020202020204" pitchFamily="34" charset="0"/>
              </a:rPr>
              <a:t>Key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Metrics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</a:p>
          <a:p>
            <a:r>
              <a:rPr lang="tr-TR" sz="1800" dirty="0">
                <a:latin typeface="Aptos" panose="020B0004020202020204" pitchFamily="34" charset="0"/>
              </a:rPr>
              <a:t>Accessibility </a:t>
            </a:r>
            <a:r>
              <a:rPr lang="tr-TR" sz="1800" dirty="0" err="1">
                <a:latin typeface="Aptos" panose="020B0004020202020204" pitchFamily="34" charset="0"/>
              </a:rPr>
              <a:t>distances</a:t>
            </a:r>
            <a:r>
              <a:rPr lang="tr-TR" sz="1800" dirty="0">
                <a:latin typeface="Aptos" panose="020B0004020202020204" pitchFamily="34" charset="0"/>
              </a:rPr>
              <a:t> (300–600 m)</a:t>
            </a:r>
          </a:p>
          <a:p>
            <a:r>
              <a:rPr lang="tr-TR" sz="1800" dirty="0" err="1">
                <a:latin typeface="Aptos" panose="020B0004020202020204" pitchFamily="34" charset="0"/>
              </a:rPr>
              <a:t>Pedestrian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crossing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intervals</a:t>
            </a:r>
            <a:r>
              <a:rPr lang="tr-TR" sz="1800" dirty="0">
                <a:latin typeface="Aptos" panose="020B0004020202020204" pitchFamily="34" charset="0"/>
              </a:rPr>
              <a:t> (50–100 m)</a:t>
            </a:r>
          </a:p>
          <a:p>
            <a:r>
              <a:rPr lang="tr-TR" sz="1800" dirty="0" err="1">
                <a:latin typeface="Aptos" panose="020B0004020202020204" pitchFamily="34" charset="0"/>
              </a:rPr>
              <a:t>Sidewalk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widths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surface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quality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seating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play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elements</a:t>
            </a:r>
            <a:endParaRPr lang="tr-TR" sz="1800" dirty="0">
              <a:latin typeface="Aptos" panose="020B00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tr-TR" sz="2000" b="1" dirty="0">
                <a:latin typeface="Aptos" panose="020B0004020202020204" pitchFamily="34" charset="0"/>
              </a:rPr>
              <a:t>Evaluation </a:t>
            </a:r>
            <a:r>
              <a:rPr lang="tr-TR" sz="2000" b="1" dirty="0" err="1">
                <a:latin typeface="Aptos" panose="020B0004020202020204" pitchFamily="34" charset="0"/>
              </a:rPr>
              <a:t>Approach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</a:p>
          <a:p>
            <a:r>
              <a:rPr lang="tr-TR" sz="1800" dirty="0" err="1">
                <a:latin typeface="Aptos" panose="020B0004020202020204" pitchFamily="34" charset="0"/>
              </a:rPr>
              <a:t>Scoring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system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applied</a:t>
            </a:r>
            <a:r>
              <a:rPr lang="tr-TR" sz="1800" dirty="0">
                <a:latin typeface="Aptos" panose="020B0004020202020204" pitchFamily="34" charset="0"/>
              </a:rPr>
              <a:t> at </a:t>
            </a:r>
            <a:r>
              <a:rPr lang="tr-TR" sz="1800" dirty="0" err="1">
                <a:latin typeface="Aptos" panose="020B0004020202020204" pitchFamily="34" charset="0"/>
              </a:rPr>
              <a:t>all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scales</a:t>
            </a:r>
            <a:endParaRPr lang="tr-TR" sz="1800" dirty="0">
              <a:latin typeface="Aptos" panose="020B0004020202020204" pitchFamily="34" charset="0"/>
            </a:endParaRPr>
          </a:p>
          <a:p>
            <a:r>
              <a:rPr lang="tr-TR" sz="1800" dirty="0" err="1">
                <a:latin typeface="Aptos" panose="020B0004020202020204" pitchFamily="34" charset="0"/>
              </a:rPr>
              <a:t>Combined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qualitative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quantitative</a:t>
            </a:r>
            <a:r>
              <a:rPr lang="tr-TR" sz="1800" dirty="0">
                <a:latin typeface="Aptos" panose="020B0004020202020204" pitchFamily="34" charset="0"/>
              </a:rPr>
              <a:t> data </a:t>
            </a:r>
            <a:r>
              <a:rPr lang="tr-TR" sz="1800" dirty="0" err="1">
                <a:latin typeface="Aptos" panose="020B0004020202020204" pitchFamily="34" charset="0"/>
              </a:rPr>
              <a:t>for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holistic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assessment</a:t>
            </a:r>
            <a:endParaRPr lang="tr-TR" sz="1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23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1B199-C2AE-566E-1944-5984F23F2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B13C0E68-2E83-A87F-2F7B-71B79C49A0DA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F913B74-035D-7E80-7009-0CDA4F4B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AD2E3D4B-950C-DDA2-C883-B98A90FAC5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Results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26D37DD-9304-C756-CA76-A353DE4A9DE3}"/>
              </a:ext>
            </a:extLst>
          </p:cNvPr>
          <p:cNvSpPr txBox="1">
            <a:spLocks/>
          </p:cNvSpPr>
          <p:nvPr/>
        </p:nvSpPr>
        <p:spPr>
          <a:xfrm>
            <a:off x="418010" y="1550601"/>
            <a:ext cx="11618973" cy="4264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>
                <a:latin typeface="Aptos" panose="020B0004020202020204" pitchFamily="34" charset="0"/>
              </a:rPr>
              <a:t>Two-</a:t>
            </a:r>
            <a:r>
              <a:rPr lang="tr-TR" sz="2000" b="1" dirty="0" err="1">
                <a:latin typeface="Aptos" panose="020B0004020202020204" pitchFamily="34" charset="0"/>
              </a:rPr>
              <a:t>Phased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Implementation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Success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</a:p>
          <a:p>
            <a:r>
              <a:rPr lang="tr-TR" sz="2400" dirty="0" err="1">
                <a:latin typeface="Aptos" panose="020B0004020202020204" pitchFamily="34" charset="0"/>
              </a:rPr>
              <a:t>The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transformation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followed</a:t>
            </a:r>
            <a:r>
              <a:rPr lang="tr-TR" sz="2400" dirty="0">
                <a:latin typeface="Aptos" panose="020B0004020202020204" pitchFamily="34" charset="0"/>
              </a:rPr>
              <a:t> an </a:t>
            </a:r>
            <a:r>
              <a:rPr lang="tr-TR" sz="2400" dirty="0" err="1">
                <a:latin typeface="Aptos" panose="020B0004020202020204" pitchFamily="34" charset="0"/>
              </a:rPr>
              <a:t>interim</a:t>
            </a:r>
            <a:r>
              <a:rPr lang="tr-TR" sz="2400" dirty="0">
                <a:latin typeface="Aptos" panose="020B0004020202020204" pitchFamily="34" charset="0"/>
              </a:rPr>
              <a:t> (</a:t>
            </a:r>
            <a:r>
              <a:rPr lang="tr-TR" sz="2400" dirty="0" err="1">
                <a:latin typeface="Aptos" panose="020B0004020202020204" pitchFamily="34" charset="0"/>
              </a:rPr>
              <a:t>rehearsal</a:t>
            </a:r>
            <a:r>
              <a:rPr lang="tr-TR" sz="2400" dirty="0">
                <a:latin typeface="Aptos" panose="020B0004020202020204" pitchFamily="34" charset="0"/>
              </a:rPr>
              <a:t>) </a:t>
            </a:r>
            <a:r>
              <a:rPr lang="tr-TR" sz="2400" dirty="0" err="1">
                <a:latin typeface="Aptos" panose="020B0004020202020204" pitchFamily="34" charset="0"/>
              </a:rPr>
              <a:t>and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permanent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phase</a:t>
            </a:r>
            <a:r>
              <a:rPr lang="tr-TR" sz="2400" dirty="0">
                <a:latin typeface="Aptos" panose="020B0004020202020204" pitchFamily="34" charset="0"/>
              </a:rPr>
              <a:t>. </a:t>
            </a:r>
            <a:r>
              <a:rPr lang="tr-TR" sz="2400" dirty="0" err="1">
                <a:latin typeface="Aptos" panose="020B0004020202020204" pitchFamily="34" charset="0"/>
              </a:rPr>
              <a:t>The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temporary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stage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allowed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evaluation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before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permanent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changes</a:t>
            </a:r>
            <a:r>
              <a:rPr lang="tr-TR" sz="2400" dirty="0">
                <a:latin typeface="Aptos" panose="020B0004020202020204" pitchFamily="34" charset="0"/>
              </a:rPr>
              <a:t>.</a:t>
            </a:r>
          </a:p>
          <a:p>
            <a:r>
              <a:rPr lang="tr-TR" sz="2000" b="1" dirty="0" err="1">
                <a:latin typeface="Aptos" panose="020B0004020202020204" pitchFamily="34" charset="0"/>
              </a:rPr>
              <a:t>Significant</a:t>
            </a:r>
            <a:r>
              <a:rPr lang="tr-TR" sz="2000" b="1" dirty="0">
                <a:latin typeface="Aptos" panose="020B0004020202020204" pitchFamily="34" charset="0"/>
              </a:rPr>
              <a:t> Space </a:t>
            </a:r>
            <a:r>
              <a:rPr lang="tr-TR" sz="2000" b="1" dirty="0" err="1">
                <a:latin typeface="Aptos" panose="020B0004020202020204" pitchFamily="34" charset="0"/>
              </a:rPr>
              <a:t>Reallocation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</a:p>
          <a:p>
            <a:r>
              <a:rPr lang="tr-TR" sz="2400" dirty="0">
                <a:latin typeface="Aptos" panose="020B0004020202020204" pitchFamily="34" charset="0"/>
              </a:rPr>
              <a:t>1,075 m² of </a:t>
            </a:r>
            <a:r>
              <a:rPr lang="tr-TR" sz="2400" dirty="0" err="1">
                <a:latin typeface="Aptos" panose="020B0004020202020204" pitchFamily="34" charset="0"/>
              </a:rPr>
              <a:t>vehicular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area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converted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to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pedestrian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use</a:t>
            </a:r>
            <a:r>
              <a:rPr lang="tr-TR" sz="2400" dirty="0">
                <a:latin typeface="Aptos" panose="020B0004020202020204" pitchFamily="34" charset="0"/>
              </a:rPr>
              <a:t>; 550 m² </a:t>
            </a:r>
            <a:r>
              <a:rPr lang="tr-TR" sz="2400" dirty="0" err="1">
                <a:latin typeface="Aptos" panose="020B0004020202020204" pitchFamily="34" charset="0"/>
              </a:rPr>
              <a:t>became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public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space</a:t>
            </a:r>
            <a:r>
              <a:rPr lang="tr-TR" sz="2400" dirty="0">
                <a:latin typeface="Aptos" panose="020B0004020202020204" pitchFamily="34" charset="0"/>
              </a:rPr>
              <a:t>, </a:t>
            </a:r>
            <a:r>
              <a:rPr lang="tr-TR" sz="2400" dirty="0" err="1">
                <a:latin typeface="Aptos" panose="020B0004020202020204" pitchFamily="34" charset="0"/>
              </a:rPr>
              <a:t>with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more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green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and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social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areas</a:t>
            </a:r>
            <a:r>
              <a:rPr lang="tr-TR" sz="2400" dirty="0">
                <a:latin typeface="Aptos" panose="020B0004020202020204" pitchFamily="34" charset="0"/>
              </a:rPr>
              <a:t>.</a:t>
            </a:r>
          </a:p>
          <a:p>
            <a:r>
              <a:rPr lang="tr-TR" sz="2000" b="1" dirty="0" err="1">
                <a:latin typeface="Aptos" panose="020B0004020202020204" pitchFamily="34" charset="0"/>
              </a:rPr>
              <a:t>Increased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Usage</a:t>
            </a:r>
            <a:r>
              <a:rPr lang="tr-TR" sz="2000" b="1" dirty="0">
                <a:latin typeface="Aptos" panose="020B0004020202020204" pitchFamily="34" charset="0"/>
              </a:rPr>
              <a:t> &amp; </a:t>
            </a:r>
            <a:r>
              <a:rPr lang="tr-TR" sz="2000" b="1" dirty="0" err="1">
                <a:latin typeface="Aptos" panose="020B0004020202020204" pitchFamily="34" charset="0"/>
              </a:rPr>
              <a:t>Mobility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</a:p>
          <a:p>
            <a:r>
              <a:rPr lang="tr-TR" sz="2400" dirty="0">
                <a:latin typeface="Aptos" panose="020B0004020202020204" pitchFamily="34" charset="0"/>
              </a:rPr>
              <a:t>Post-</a:t>
            </a:r>
            <a:r>
              <a:rPr lang="tr-TR" sz="2400" dirty="0" err="1">
                <a:latin typeface="Aptos" panose="020B0004020202020204" pitchFamily="34" charset="0"/>
              </a:rPr>
              <a:t>project</a:t>
            </a:r>
            <a:r>
              <a:rPr lang="tr-TR" sz="2400" dirty="0">
                <a:latin typeface="Aptos" panose="020B0004020202020204" pitchFamily="34" charset="0"/>
              </a:rPr>
              <a:t> data </a:t>
            </a:r>
            <a:r>
              <a:rPr lang="tr-TR" sz="2400" dirty="0" err="1">
                <a:latin typeface="Aptos" panose="020B0004020202020204" pitchFamily="34" charset="0"/>
              </a:rPr>
              <a:t>shows</a:t>
            </a:r>
            <a:r>
              <a:rPr lang="tr-TR" sz="2400" dirty="0">
                <a:latin typeface="Aptos" panose="020B0004020202020204" pitchFamily="34" charset="0"/>
              </a:rPr>
              <a:t> a 72% </a:t>
            </a:r>
            <a:r>
              <a:rPr lang="tr-TR" sz="2400" dirty="0" err="1">
                <a:latin typeface="Aptos" panose="020B0004020202020204" pitchFamily="34" charset="0"/>
              </a:rPr>
              <a:t>increase</a:t>
            </a:r>
            <a:r>
              <a:rPr lang="tr-TR" sz="2400" dirty="0">
                <a:latin typeface="Aptos" panose="020B0004020202020204" pitchFamily="34" charset="0"/>
              </a:rPr>
              <a:t> in </a:t>
            </a:r>
            <a:r>
              <a:rPr lang="tr-TR" sz="2400" dirty="0" err="1">
                <a:latin typeface="Aptos" panose="020B0004020202020204" pitchFamily="34" charset="0"/>
              </a:rPr>
              <a:t>square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usage</a:t>
            </a:r>
            <a:r>
              <a:rPr lang="tr-TR" sz="2400" dirty="0">
                <a:latin typeface="Aptos" panose="020B0004020202020204" pitchFamily="34" charset="0"/>
              </a:rPr>
              <a:t>; </a:t>
            </a:r>
            <a:r>
              <a:rPr lang="tr-TR" sz="2400" dirty="0" err="1">
                <a:latin typeface="Aptos" panose="020B0004020202020204" pitchFamily="34" charset="0"/>
              </a:rPr>
              <a:t>child</a:t>
            </a:r>
            <a:r>
              <a:rPr lang="tr-TR" sz="2400" dirty="0">
                <a:latin typeface="Aptos" panose="020B0004020202020204" pitchFamily="34" charset="0"/>
              </a:rPr>
              <a:t> presence </a:t>
            </a:r>
            <a:r>
              <a:rPr lang="tr-TR" sz="2400" dirty="0" err="1">
                <a:latin typeface="Aptos" panose="020B0004020202020204" pitchFamily="34" charset="0"/>
              </a:rPr>
              <a:t>and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elderly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use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rose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dramatically</a:t>
            </a:r>
            <a:r>
              <a:rPr lang="tr-TR" sz="2400" dirty="0">
                <a:latin typeface="Aptos" panose="020B0004020202020204" pitchFamily="34" charset="0"/>
              </a:rPr>
              <a:t>; </a:t>
            </a:r>
            <a:r>
              <a:rPr lang="tr-TR" sz="2400" dirty="0" err="1">
                <a:latin typeface="Aptos" panose="020B0004020202020204" pitchFamily="34" charset="0"/>
              </a:rPr>
              <a:t>independent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mobility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improved</a:t>
            </a:r>
            <a:r>
              <a:rPr lang="tr-TR" sz="2400" dirty="0">
                <a:latin typeface="Aptos" panose="020B0004020202020204" pitchFamily="34" charset="0"/>
              </a:rPr>
              <a:t> </a:t>
            </a:r>
            <a:r>
              <a:rPr lang="tr-TR" sz="2400" dirty="0" err="1">
                <a:latin typeface="Aptos" panose="020B0004020202020204" pitchFamily="34" charset="0"/>
              </a:rPr>
              <a:t>by</a:t>
            </a:r>
            <a:r>
              <a:rPr lang="tr-TR" sz="2400" dirty="0">
                <a:latin typeface="Aptos" panose="020B0004020202020204" pitchFamily="34" charset="0"/>
              </a:rPr>
              <a:t> 43%.</a:t>
            </a:r>
          </a:p>
        </p:txBody>
      </p:sp>
    </p:spTree>
    <p:extLst>
      <p:ext uri="{BB962C8B-B14F-4D97-AF65-F5344CB8AC3E}">
        <p14:creationId xmlns:p14="http://schemas.microsoft.com/office/powerpoint/2010/main" val="3321576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CC189-767D-6CE4-D03C-2A16BDEC1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A2004B3F-4205-31C3-12DB-B2DD5D156963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68203D9-3AE8-F907-9E97-DD3091019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4A843A0-1AE0-9CBA-234D-A048A3C188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Results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6D1DCD1-763F-23B6-5EE2-DA614ECBF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77" y="1678841"/>
            <a:ext cx="9268646" cy="353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047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45188-D0BB-AFB2-F3B5-F71D0ECE5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3D228E45-6985-ED75-7B9D-805439EB2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8" y="1484688"/>
            <a:ext cx="11443064" cy="2113788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FB3E5BB8-52EE-2635-9D02-DA1B6E894B21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6BDE6DE-A3C4-A62C-56D3-486A32714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1F24AB4-8B8A-5FB3-7AEB-A1B1CA059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Results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0D3395A-3E39-47C1-28E9-9292529EA3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76" y="3712481"/>
            <a:ext cx="4869056" cy="196501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06534A8-5DF4-8D1F-5FE5-C58206D9D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" y="3712481"/>
            <a:ext cx="5203748" cy="19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008CA-3AC9-7C1F-69AB-D5079416C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B540E8D3-404D-D0B3-E2E6-9C965FD093E1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3DA39FB-AB7B-91FA-F54E-C613B74CC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767BD729-4AF7-B756-9830-A4AE30264F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Results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727820C-E64D-BAB8-2D1F-A02B7907A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416" y="1276349"/>
            <a:ext cx="9233167" cy="469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61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EDB44-ADB8-BAD4-2B7D-3B5092B53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74DD3126-16D0-7BD7-6594-6FC6DAA2B9B8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302E592-F529-A398-44FC-6BE4FA78A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82101656-8294-E057-B585-CFA11BA6D7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Results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9052658-1BB0-6A08-B9A0-4745B7E51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0" y="1981578"/>
            <a:ext cx="5987004" cy="289484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B3D4B72-27C3-4D29-693C-3D1FCE018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070" y="197480"/>
            <a:ext cx="4376506" cy="584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24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D8AED-6A58-1A8B-C3C3-F3C81C96D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F5D136AE-C2A3-76EC-74B2-8D859D8ACAD5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C0484E0-984D-C605-0D52-020822089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4BD4F695-4316-000E-E293-9C82DC1B52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Results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B0057C2-1D59-75F8-6F12-63724A0B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9" y="1449002"/>
            <a:ext cx="3919796" cy="22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FF7A1-B1DC-CFE9-7C88-C8453B0BE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9" y="3789318"/>
            <a:ext cx="3911974" cy="219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3B31B4A-486F-4C97-24F6-B43AB802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52" y="1449002"/>
            <a:ext cx="2112995" cy="14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86662ABF-F0AA-3405-5602-AD2EE47BB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8"/>
          <a:stretch>
            <a:fillRect/>
          </a:stretch>
        </p:blipFill>
        <p:spPr bwMode="auto">
          <a:xfrm>
            <a:off x="6885880" y="1447897"/>
            <a:ext cx="2437225" cy="140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44845BE4-8974-D688-FE9B-74B83C248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938" y="1449000"/>
            <a:ext cx="2117962" cy="141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0D5E622D-3297-2DBB-8C42-494DB9304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3"/>
          <a:stretch>
            <a:fillRect/>
          </a:stretch>
        </p:blipFill>
        <p:spPr bwMode="auto">
          <a:xfrm>
            <a:off x="4689165" y="2934949"/>
            <a:ext cx="2866200" cy="15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13C9E72F-FCE4-C6EB-E722-29483BF8F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622" r="1866" b="11380"/>
          <a:stretch>
            <a:fillRect/>
          </a:stretch>
        </p:blipFill>
        <p:spPr bwMode="auto">
          <a:xfrm>
            <a:off x="7635158" y="2931654"/>
            <a:ext cx="3883741" cy="15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7BC365C3-5491-16D3-8D13-51737F554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0"/>
          <a:stretch>
            <a:fillRect/>
          </a:stretch>
        </p:blipFill>
        <p:spPr bwMode="auto">
          <a:xfrm>
            <a:off x="4699798" y="4512708"/>
            <a:ext cx="2866200" cy="14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04438933-7281-9060-951C-C3D4BAF6F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3" b="10877"/>
          <a:stretch>
            <a:fillRect/>
          </a:stretch>
        </p:blipFill>
        <p:spPr bwMode="auto">
          <a:xfrm>
            <a:off x="7635158" y="4506196"/>
            <a:ext cx="3883741" cy="14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965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90A5C-4F8D-3AA6-E831-B702D63D7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0B826A49-5165-8072-34B4-9587AF9F826E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7778928-AB32-6AD7-1218-3C84E3C1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0D93779D-F48C-33E0-B4A5-F8E1AAD035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Discussion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51AD3D2-BDCB-EEC6-DD1D-DDADC2D764E2}"/>
              </a:ext>
            </a:extLst>
          </p:cNvPr>
          <p:cNvSpPr txBox="1">
            <a:spLocks/>
          </p:cNvSpPr>
          <p:nvPr/>
        </p:nvSpPr>
        <p:spPr>
          <a:xfrm>
            <a:off x="418011" y="1550601"/>
            <a:ext cx="5677990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err="1">
                <a:latin typeface="Aptos" panose="020B0004020202020204" pitchFamily="34" charset="0"/>
              </a:rPr>
              <a:t>Phased</a:t>
            </a:r>
            <a:r>
              <a:rPr lang="tr-TR" sz="2000" b="1" dirty="0">
                <a:latin typeface="Aptos" panose="020B0004020202020204" pitchFamily="34" charset="0"/>
              </a:rPr>
              <a:t>, </a:t>
            </a:r>
            <a:r>
              <a:rPr lang="tr-TR" sz="2000" b="1" dirty="0" err="1">
                <a:latin typeface="Aptos" panose="020B0004020202020204" pitchFamily="34" charset="0"/>
              </a:rPr>
              <a:t>Inclusive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Process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project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adopted</a:t>
            </a:r>
            <a:r>
              <a:rPr lang="tr-TR" sz="1800" dirty="0">
                <a:latin typeface="Aptos" panose="020B0004020202020204" pitchFamily="34" charset="0"/>
              </a:rPr>
              <a:t> a </a:t>
            </a:r>
            <a:r>
              <a:rPr lang="tr-TR" sz="1800" dirty="0" err="1">
                <a:latin typeface="Aptos" panose="020B0004020202020204" pitchFamily="34" charset="0"/>
              </a:rPr>
              <a:t>flexible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participatory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design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method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with</a:t>
            </a:r>
            <a:r>
              <a:rPr lang="tr-TR" sz="1800" dirty="0">
                <a:latin typeface="Aptos" panose="020B0004020202020204" pitchFamily="34" charset="0"/>
              </a:rPr>
              <a:t> a </a:t>
            </a:r>
            <a:r>
              <a:rPr lang="tr-TR" sz="1800" dirty="0" err="1">
                <a:latin typeface="Aptos" panose="020B0004020202020204" pitchFamily="34" charset="0"/>
              </a:rPr>
              <a:t>rehearsal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phase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enabling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community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input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iteration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000" b="1" dirty="0" err="1">
                <a:latin typeface="Aptos" panose="020B0004020202020204" pitchFamily="34" charset="0"/>
              </a:rPr>
              <a:t>Stakeholder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Engagement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 err="1">
                <a:latin typeface="Aptos" panose="020B0004020202020204" pitchFamily="34" charset="0"/>
              </a:rPr>
              <a:t>Despite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absence</a:t>
            </a:r>
            <a:r>
              <a:rPr lang="tr-TR" sz="1800" dirty="0">
                <a:latin typeface="Aptos" panose="020B0004020202020204" pitchFamily="34" charset="0"/>
              </a:rPr>
              <a:t> of a </a:t>
            </a:r>
            <a:r>
              <a:rPr lang="tr-TR" sz="1800" dirty="0" err="1">
                <a:latin typeface="Aptos" panose="020B0004020202020204" pitchFamily="34" charset="0"/>
              </a:rPr>
              <a:t>larger-scale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directive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project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successfully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coordinated</a:t>
            </a:r>
            <a:r>
              <a:rPr lang="tr-TR" sz="1800" dirty="0">
                <a:latin typeface="Aptos" panose="020B0004020202020204" pitchFamily="34" charset="0"/>
              </a:rPr>
              <a:t> multiple </a:t>
            </a:r>
            <a:r>
              <a:rPr lang="tr-TR" sz="1800" dirty="0" err="1">
                <a:latin typeface="Aptos" panose="020B0004020202020204" pitchFamily="34" charset="0"/>
              </a:rPr>
              <a:t>actors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involved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children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caregivers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000" b="1" dirty="0" err="1">
                <a:latin typeface="Aptos" panose="020B0004020202020204" pitchFamily="34" charset="0"/>
              </a:rPr>
              <a:t>Neighbourhood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Disconnect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square</a:t>
            </a:r>
            <a:r>
              <a:rPr lang="tr-TR" sz="1800" dirty="0">
                <a:latin typeface="Aptos" panose="020B0004020202020204" pitchFamily="34" charset="0"/>
              </a:rPr>
              <a:t> is </a:t>
            </a:r>
            <a:r>
              <a:rPr lang="tr-TR" sz="1800" dirty="0" err="1">
                <a:latin typeface="Aptos" panose="020B0004020202020204" pitchFamily="34" charset="0"/>
              </a:rPr>
              <a:t>well-designed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locally</a:t>
            </a:r>
            <a:r>
              <a:rPr lang="tr-TR" sz="1800" dirty="0">
                <a:latin typeface="Aptos" panose="020B0004020202020204" pitchFamily="34" charset="0"/>
              </a:rPr>
              <a:t> but </a:t>
            </a:r>
            <a:r>
              <a:rPr lang="tr-TR" sz="1800" dirty="0" err="1">
                <a:latin typeface="Aptos" panose="020B0004020202020204" pitchFamily="34" charset="0"/>
              </a:rPr>
              <a:t>lacks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integration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with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wider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neighbourhood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infrastructure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like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schools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parks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calming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zones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  <a:endParaRPr lang="tr-TR" sz="2000" dirty="0">
              <a:latin typeface="Aptos" panose="020B0004020202020204" pitchFamily="34" charset="0"/>
            </a:endParaRPr>
          </a:p>
        </p:txBody>
      </p:sp>
      <p:sp>
        <p:nvSpPr>
          <p:cNvPr id="6" name="Satura vietturis 2">
            <a:extLst>
              <a:ext uri="{FF2B5EF4-FFF2-40B4-BE49-F238E27FC236}">
                <a16:creationId xmlns:a16="http://schemas.microsoft.com/office/drawing/2014/main" id="{D6245CD9-FAA6-CF5B-A9C7-B7C54F98C333}"/>
              </a:ext>
            </a:extLst>
          </p:cNvPr>
          <p:cNvSpPr txBox="1">
            <a:spLocks/>
          </p:cNvSpPr>
          <p:nvPr/>
        </p:nvSpPr>
        <p:spPr>
          <a:xfrm>
            <a:off x="6096000" y="1550601"/>
            <a:ext cx="5721531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>
                <a:latin typeface="Aptos" panose="020B0004020202020204" pitchFamily="34" charset="0"/>
              </a:rPr>
              <a:t>Design-</a:t>
            </a:r>
            <a:r>
              <a:rPr lang="tr-TR" sz="2000" b="1" dirty="0" err="1">
                <a:latin typeface="Aptos" panose="020B0004020202020204" pitchFamily="34" charset="0"/>
              </a:rPr>
              <a:t>Use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Mismatch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>
                <a:latin typeface="Aptos" panose="020B0004020202020204" pitchFamily="34" charset="0"/>
              </a:rPr>
              <a:t>Design </a:t>
            </a:r>
            <a:r>
              <a:rPr lang="tr-TR" sz="1800" dirty="0" err="1">
                <a:latin typeface="Aptos" panose="020B0004020202020204" pitchFamily="34" charset="0"/>
              </a:rPr>
              <a:t>elements</a:t>
            </a:r>
            <a:r>
              <a:rPr lang="tr-TR" sz="1800" dirty="0">
                <a:latin typeface="Aptos" panose="020B0004020202020204" pitchFamily="34" charset="0"/>
              </a:rPr>
              <a:t> met </a:t>
            </a:r>
            <a:r>
              <a:rPr lang="tr-TR" sz="1800" dirty="0" err="1">
                <a:latin typeface="Aptos" panose="020B0004020202020204" pitchFamily="34" charset="0"/>
              </a:rPr>
              <a:t>technical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criteria</a:t>
            </a:r>
            <a:r>
              <a:rPr lang="tr-TR" sz="1800" dirty="0">
                <a:latin typeface="Aptos" panose="020B0004020202020204" pitchFamily="34" charset="0"/>
              </a:rPr>
              <a:t>, but </a:t>
            </a:r>
            <a:r>
              <a:rPr lang="tr-TR" sz="1800" dirty="0" err="1">
                <a:latin typeface="Aptos" panose="020B0004020202020204" pitchFamily="34" charset="0"/>
              </a:rPr>
              <a:t>observed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user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behaviour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did</a:t>
            </a:r>
            <a:r>
              <a:rPr lang="tr-TR" sz="1800" dirty="0">
                <a:latin typeface="Aptos" panose="020B0004020202020204" pitchFamily="34" charset="0"/>
              </a:rPr>
              <a:t> not </a:t>
            </a:r>
            <a:r>
              <a:rPr lang="tr-TR" sz="1800" dirty="0" err="1">
                <a:latin typeface="Aptos" panose="020B0004020202020204" pitchFamily="34" charset="0"/>
              </a:rPr>
              <a:t>align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with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intended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play</a:t>
            </a:r>
            <a:r>
              <a:rPr lang="tr-TR" sz="1800" dirty="0">
                <a:latin typeface="Aptos" panose="020B0004020202020204" pitchFamily="34" charset="0"/>
              </a:rPr>
              <a:t>/</a:t>
            </a:r>
            <a:r>
              <a:rPr lang="tr-TR" sz="1800" dirty="0" err="1">
                <a:latin typeface="Aptos" panose="020B0004020202020204" pitchFamily="34" charset="0"/>
              </a:rPr>
              <a:t>stay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uses</a:t>
            </a:r>
            <a:r>
              <a:rPr lang="tr-TR" sz="1800" dirty="0">
                <a:latin typeface="Aptos" panose="020B0004020202020204" pitchFamily="34" charset="0"/>
              </a:rPr>
              <a:t>—</a:t>
            </a:r>
            <a:r>
              <a:rPr lang="tr-TR" sz="1800" dirty="0" err="1">
                <a:latin typeface="Aptos" panose="020B0004020202020204" pitchFamily="34" charset="0"/>
              </a:rPr>
              <a:t>space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functions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mainly</a:t>
            </a:r>
            <a:r>
              <a:rPr lang="tr-TR" sz="1800" dirty="0">
                <a:latin typeface="Aptos" panose="020B0004020202020204" pitchFamily="34" charset="0"/>
              </a:rPr>
              <a:t> as a transit </a:t>
            </a:r>
            <a:r>
              <a:rPr lang="tr-TR" sz="1800" dirty="0" err="1">
                <a:latin typeface="Aptos" panose="020B0004020202020204" pitchFamily="34" charset="0"/>
              </a:rPr>
              <a:t>route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  <a:endParaRPr lang="tr-TR" sz="2000" dirty="0">
              <a:latin typeface="Aptos" panose="020B00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tr-TR" sz="2000" b="1" dirty="0" err="1">
                <a:latin typeface="Aptos" panose="020B0004020202020204" pitchFamily="34" charset="0"/>
              </a:rPr>
              <a:t>Vehicle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Dominance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 err="1">
                <a:latin typeface="Aptos" panose="020B0004020202020204" pitchFamily="34" charset="0"/>
              </a:rPr>
              <a:t>Persistent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vehicle</a:t>
            </a:r>
            <a:r>
              <a:rPr lang="tr-TR" sz="1800" dirty="0">
                <a:latin typeface="Aptos" panose="020B0004020202020204" pitchFamily="34" charset="0"/>
              </a:rPr>
              <a:t> presence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informal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pedestrian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routes</a:t>
            </a:r>
            <a:r>
              <a:rPr lang="tr-TR" sz="1800" dirty="0">
                <a:latin typeface="Aptos" panose="020B0004020202020204" pitchFamily="34" charset="0"/>
              </a:rPr>
              <a:t> limit </a:t>
            </a:r>
            <a:r>
              <a:rPr lang="tr-TR" sz="1800" dirty="0" err="1">
                <a:latin typeface="Aptos" panose="020B0004020202020204" pitchFamily="34" charset="0"/>
              </a:rPr>
              <a:t>safety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reduce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child-friendliness</a:t>
            </a:r>
            <a:r>
              <a:rPr lang="tr-TR" sz="1800" dirty="0">
                <a:latin typeface="Aptos" panose="020B0004020202020204" pitchFamily="34" charset="0"/>
              </a:rPr>
              <a:t> of </a:t>
            </a: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area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000" b="1" dirty="0">
                <a:latin typeface="Aptos" panose="020B0004020202020204" pitchFamily="34" charset="0"/>
              </a:rPr>
              <a:t>Beyond Technical </a:t>
            </a:r>
            <a:r>
              <a:rPr lang="tr-TR" sz="2000" b="1" dirty="0" err="1">
                <a:latin typeface="Aptos" panose="020B0004020202020204" pitchFamily="34" charset="0"/>
              </a:rPr>
              <a:t>Standards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>
                <a:latin typeface="Aptos" panose="020B0004020202020204" pitchFamily="34" charset="0"/>
              </a:rPr>
              <a:t>Child-</a:t>
            </a:r>
            <a:r>
              <a:rPr lang="tr-TR" sz="1800" dirty="0" err="1">
                <a:latin typeface="Aptos" panose="020B0004020202020204" pitchFamily="34" charset="0"/>
              </a:rPr>
              <a:t>friendly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design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must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account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for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lived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experiences</a:t>
            </a:r>
            <a:r>
              <a:rPr lang="tr-TR" sz="1800" dirty="0">
                <a:latin typeface="Aptos" panose="020B0004020202020204" pitchFamily="34" charset="0"/>
              </a:rPr>
              <a:t>, not </a:t>
            </a:r>
            <a:r>
              <a:rPr lang="tr-TR" sz="1800" dirty="0" err="1">
                <a:latin typeface="Aptos" panose="020B0004020202020204" pitchFamily="34" charset="0"/>
              </a:rPr>
              <a:t>just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technical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benchmarks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  <a:endParaRPr lang="tr-TR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0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E944DA45-CF27-F007-82AC-12C983A731CF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E85A9C2-0791-8A39-5269-B1B8F3DA8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75A34061-D5BF-7E9E-B999-02A295DE50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Contents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838E1B7F-5BDA-5CB1-9323-9CA5D57E4397}"/>
              </a:ext>
            </a:extLst>
          </p:cNvPr>
          <p:cNvSpPr txBox="1">
            <a:spLocks/>
          </p:cNvSpPr>
          <p:nvPr/>
        </p:nvSpPr>
        <p:spPr>
          <a:xfrm>
            <a:off x="418010" y="1550601"/>
            <a:ext cx="11618973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dirty="0" err="1">
                <a:latin typeface="Aptos" panose="020B0004020202020204" pitchFamily="34" charset="0"/>
              </a:rPr>
              <a:t>Introduction</a:t>
            </a:r>
            <a:endParaRPr lang="tr-TR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dirty="0" err="1">
                <a:latin typeface="Aptos" panose="020B0004020202020204" pitchFamily="34" charset="0"/>
              </a:rPr>
              <a:t>Children</a:t>
            </a:r>
            <a:r>
              <a:rPr lang="tr-TR" dirty="0">
                <a:latin typeface="Aptos" panose="020B0004020202020204" pitchFamily="34" charset="0"/>
              </a:rPr>
              <a:t> in </a:t>
            </a:r>
            <a:r>
              <a:rPr lang="tr-TR" dirty="0" err="1">
                <a:latin typeface="Aptos" panose="020B0004020202020204" pitchFamily="34" charset="0"/>
              </a:rPr>
              <a:t>Public</a:t>
            </a:r>
            <a:r>
              <a:rPr lang="tr-TR" dirty="0">
                <a:latin typeface="Aptos" panose="020B0004020202020204" pitchFamily="34" charset="0"/>
              </a:rPr>
              <a:t> </a:t>
            </a:r>
            <a:r>
              <a:rPr lang="tr-TR" dirty="0" err="1">
                <a:latin typeface="Aptos" panose="020B0004020202020204" pitchFamily="34" charset="0"/>
              </a:rPr>
              <a:t>Spaces</a:t>
            </a:r>
            <a:endParaRPr lang="tr-TR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dirty="0">
                <a:latin typeface="Aptos" panose="020B0004020202020204" pitchFamily="34" charset="0"/>
              </a:rPr>
              <a:t>Child-</a:t>
            </a:r>
            <a:r>
              <a:rPr lang="tr-TR" dirty="0" err="1">
                <a:latin typeface="Aptos" panose="020B0004020202020204" pitchFamily="34" charset="0"/>
              </a:rPr>
              <a:t>Centred</a:t>
            </a:r>
            <a:r>
              <a:rPr lang="tr-TR" dirty="0">
                <a:latin typeface="Aptos" panose="020B0004020202020204" pitchFamily="34" charset="0"/>
              </a:rPr>
              <a:t> Street </a:t>
            </a:r>
            <a:r>
              <a:rPr lang="tr-TR" dirty="0" err="1">
                <a:latin typeface="Aptos" panose="020B0004020202020204" pitchFamily="34" charset="0"/>
              </a:rPr>
              <a:t>Transformation</a:t>
            </a:r>
            <a:r>
              <a:rPr lang="tr-TR" dirty="0">
                <a:latin typeface="Aptos" panose="020B0004020202020204" pitchFamily="34" charset="0"/>
              </a:rPr>
              <a:t> 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dirty="0" err="1">
                <a:latin typeface="Aptos" panose="020B0004020202020204" pitchFamily="34" charset="0"/>
              </a:rPr>
              <a:t>Methodology</a:t>
            </a:r>
            <a:endParaRPr lang="tr-TR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dirty="0" err="1">
                <a:latin typeface="Aptos" panose="020B0004020202020204" pitchFamily="34" charset="0"/>
              </a:rPr>
              <a:t>Results</a:t>
            </a:r>
            <a:endParaRPr lang="tr-TR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dirty="0" err="1">
                <a:latin typeface="Aptos" panose="020B0004020202020204" pitchFamily="34" charset="0"/>
              </a:rPr>
              <a:t>Discussion</a:t>
            </a:r>
            <a:endParaRPr lang="tr-TR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dirty="0" err="1">
                <a:latin typeface="Aptos" panose="020B0004020202020204" pitchFamily="34" charset="0"/>
              </a:rPr>
              <a:t>Conclusion</a:t>
            </a:r>
            <a:endParaRPr lang="tr-TR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12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0C35B-2D95-7397-F9F4-4CF47A7E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C8697433-3674-5184-0E59-E85D2FF5866B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9A6262D-F715-09A9-C049-F06B5D0DE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AFF032B5-F382-4022-0368-DFC70E7C10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Conclusion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A3DF3E7-7A83-73BC-5CD2-A00436221DB5}"/>
              </a:ext>
            </a:extLst>
          </p:cNvPr>
          <p:cNvSpPr txBox="1">
            <a:spLocks/>
          </p:cNvSpPr>
          <p:nvPr/>
        </p:nvSpPr>
        <p:spPr>
          <a:xfrm>
            <a:off x="418011" y="1550601"/>
            <a:ext cx="5677990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tr-TR" sz="2000" b="1" dirty="0">
                <a:latin typeface="Aptos" panose="020B0004020202020204" pitchFamily="34" charset="0"/>
              </a:rPr>
              <a:t>Multi-</a:t>
            </a:r>
            <a:r>
              <a:rPr lang="tr-TR" sz="2000" b="1" dirty="0" err="1">
                <a:latin typeface="Aptos" panose="020B0004020202020204" pitchFamily="34" charset="0"/>
              </a:rPr>
              <a:t>Scale</a:t>
            </a:r>
            <a:r>
              <a:rPr lang="tr-TR" sz="2000" b="1" dirty="0">
                <a:latin typeface="Aptos" panose="020B0004020202020204" pitchFamily="34" charset="0"/>
              </a:rPr>
              <a:t> Evaluation is </a:t>
            </a:r>
            <a:r>
              <a:rPr lang="tr-TR" sz="2000" b="1" dirty="0" err="1">
                <a:latin typeface="Aptos" panose="020B0004020202020204" pitchFamily="34" charset="0"/>
              </a:rPr>
              <a:t>Essential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 err="1">
                <a:latin typeface="Aptos" panose="020B0004020202020204" pitchFamily="34" charset="0"/>
              </a:rPr>
              <a:t>Understanding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child-friendly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design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effectiveness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requires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analysis</a:t>
            </a:r>
            <a:r>
              <a:rPr lang="tr-TR" sz="1800" dirty="0">
                <a:latin typeface="Aptos" panose="020B0004020202020204" pitchFamily="34" charset="0"/>
              </a:rPr>
              <a:t> at </a:t>
            </a:r>
            <a:r>
              <a:rPr lang="tr-TR" sz="1800" dirty="0" err="1">
                <a:latin typeface="Aptos" panose="020B0004020202020204" pitchFamily="34" charset="0"/>
              </a:rPr>
              <a:t>process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neighbourhood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detailed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design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levels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000" b="1" dirty="0" err="1">
                <a:latin typeface="Aptos" panose="020B0004020202020204" pitchFamily="34" charset="0"/>
              </a:rPr>
              <a:t>Rigid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Criteria</a:t>
            </a:r>
            <a:r>
              <a:rPr lang="tr-TR" sz="2000" b="1" dirty="0">
                <a:latin typeface="Aptos" panose="020B0004020202020204" pitchFamily="34" charset="0"/>
              </a:rPr>
              <a:t> ≠ Universal </a:t>
            </a:r>
            <a:r>
              <a:rPr lang="tr-TR" sz="2000" b="1" dirty="0" err="1">
                <a:latin typeface="Aptos" panose="020B0004020202020204" pitchFamily="34" charset="0"/>
              </a:rPr>
              <a:t>Success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 err="1">
                <a:latin typeface="Aptos" panose="020B0004020202020204" pitchFamily="34" charset="0"/>
              </a:rPr>
              <a:t>Some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design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parameters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were</a:t>
            </a:r>
            <a:r>
              <a:rPr lang="tr-TR" sz="1800" dirty="0">
                <a:latin typeface="Aptos" panose="020B0004020202020204" pitchFamily="34" charset="0"/>
              </a:rPr>
              <a:t> hard </a:t>
            </a:r>
            <a:r>
              <a:rPr lang="tr-TR" sz="1800" dirty="0" err="1">
                <a:latin typeface="Aptos" panose="020B0004020202020204" pitchFamily="34" charset="0"/>
              </a:rPr>
              <a:t>to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implement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or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maintain</a:t>
            </a:r>
            <a:r>
              <a:rPr lang="tr-TR" sz="1800" dirty="0">
                <a:latin typeface="Aptos" panose="020B0004020202020204" pitchFamily="34" charset="0"/>
              </a:rPr>
              <a:t>; </a:t>
            </a:r>
            <a:r>
              <a:rPr lang="tr-TR" sz="1800" dirty="0" err="1">
                <a:latin typeface="Aptos" panose="020B0004020202020204" pitchFamily="34" charset="0"/>
              </a:rPr>
              <a:t>flexible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context-sensitive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frameworks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are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needed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000" b="1" dirty="0" err="1">
                <a:latin typeface="Aptos" panose="020B0004020202020204" pitchFamily="34" charset="0"/>
              </a:rPr>
              <a:t>Low</a:t>
            </a:r>
            <a:r>
              <a:rPr lang="tr-TR" sz="2000" b="1" dirty="0">
                <a:latin typeface="Aptos" panose="020B0004020202020204" pitchFamily="34" charset="0"/>
              </a:rPr>
              <a:t> Child </a:t>
            </a:r>
            <a:r>
              <a:rPr lang="tr-TR" sz="2000" b="1" dirty="0" err="1">
                <a:latin typeface="Aptos" panose="020B0004020202020204" pitchFamily="34" charset="0"/>
              </a:rPr>
              <a:t>Visibility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 err="1">
                <a:latin typeface="Aptos" panose="020B0004020202020204" pitchFamily="34" charset="0"/>
              </a:rPr>
              <a:t>Despite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child-focused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goal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space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was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underused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by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children</a:t>
            </a:r>
            <a:r>
              <a:rPr lang="tr-TR" sz="1800" dirty="0">
                <a:latin typeface="Aptos" panose="020B0004020202020204" pitchFamily="34" charset="0"/>
              </a:rPr>
              <a:t>—</a:t>
            </a:r>
            <a:r>
              <a:rPr lang="tr-TR" sz="1800" dirty="0" err="1">
                <a:latin typeface="Aptos" panose="020B0004020202020204" pitchFamily="34" charset="0"/>
              </a:rPr>
              <a:t>mainly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serving</a:t>
            </a:r>
            <a:r>
              <a:rPr lang="tr-TR" sz="1800" dirty="0">
                <a:latin typeface="Aptos" panose="020B0004020202020204" pitchFamily="34" charset="0"/>
              </a:rPr>
              <a:t> as a </a:t>
            </a:r>
            <a:r>
              <a:rPr lang="tr-TR" sz="1800" dirty="0" err="1">
                <a:latin typeface="Aptos" panose="020B0004020202020204" pitchFamily="34" charset="0"/>
              </a:rPr>
              <a:t>passageway</a:t>
            </a:r>
            <a:r>
              <a:rPr lang="tr-TR" sz="1800" dirty="0">
                <a:latin typeface="Aptos" panose="020B0004020202020204" pitchFamily="34" charset="0"/>
              </a:rPr>
              <a:t>, not a </a:t>
            </a:r>
            <a:r>
              <a:rPr lang="tr-TR" sz="1800" dirty="0" err="1">
                <a:latin typeface="Aptos" panose="020B0004020202020204" pitchFamily="34" charset="0"/>
              </a:rPr>
              <a:t>play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area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  <a:endParaRPr lang="tr-TR" sz="2000" dirty="0">
              <a:latin typeface="Aptos" panose="020B0004020202020204" pitchFamily="34" charset="0"/>
            </a:endParaRPr>
          </a:p>
        </p:txBody>
      </p:sp>
      <p:sp>
        <p:nvSpPr>
          <p:cNvPr id="6" name="Satura vietturis 2">
            <a:extLst>
              <a:ext uri="{FF2B5EF4-FFF2-40B4-BE49-F238E27FC236}">
                <a16:creationId xmlns:a16="http://schemas.microsoft.com/office/drawing/2014/main" id="{006AF9FE-1A62-6E02-0666-F3A2BCCA12CD}"/>
              </a:ext>
            </a:extLst>
          </p:cNvPr>
          <p:cNvSpPr txBox="1">
            <a:spLocks/>
          </p:cNvSpPr>
          <p:nvPr/>
        </p:nvSpPr>
        <p:spPr>
          <a:xfrm>
            <a:off x="6096000" y="1550601"/>
            <a:ext cx="5677990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err="1">
                <a:latin typeface="Aptos" panose="020B0004020202020204" pitchFamily="34" charset="0"/>
              </a:rPr>
              <a:t>Governance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Challenges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 err="1">
                <a:latin typeface="Aptos" panose="020B0004020202020204" pitchFamily="34" charset="0"/>
              </a:rPr>
              <a:t>Institutional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overlap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caused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coordination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issues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affecting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consistency</a:t>
            </a:r>
            <a:r>
              <a:rPr lang="tr-TR" sz="1800" dirty="0">
                <a:latin typeface="Aptos" panose="020B0004020202020204" pitchFamily="34" charset="0"/>
              </a:rPr>
              <a:t> of </a:t>
            </a:r>
            <a:r>
              <a:rPr lang="tr-TR" sz="1800" dirty="0" err="1">
                <a:latin typeface="Aptos" panose="020B0004020202020204" pitchFamily="34" charset="0"/>
              </a:rPr>
              <a:t>implementation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000" b="1" dirty="0" err="1">
                <a:latin typeface="Aptos" panose="020B0004020202020204" pitchFamily="34" charset="0"/>
              </a:rPr>
              <a:t>Missed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Rehearsal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Opportunity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>
                <a:latin typeface="Aptos" panose="020B0004020202020204" pitchFamily="34" charset="0"/>
              </a:rPr>
              <a:t>A </a:t>
            </a:r>
            <a:r>
              <a:rPr lang="tr-TR" sz="1800" dirty="0" err="1">
                <a:latin typeface="Aptos" panose="020B0004020202020204" pitchFamily="34" charset="0"/>
              </a:rPr>
              <a:t>second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rehearsal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phase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could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have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refined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design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further</a:t>
            </a:r>
            <a:r>
              <a:rPr lang="tr-TR" sz="1800" dirty="0">
                <a:latin typeface="Aptos" panose="020B0004020202020204" pitchFamily="34" charset="0"/>
              </a:rPr>
              <a:t>—</a:t>
            </a:r>
            <a:r>
              <a:rPr lang="tr-TR" sz="1800" dirty="0" err="1">
                <a:latin typeface="Aptos" panose="020B0004020202020204" pitchFamily="34" charset="0"/>
              </a:rPr>
              <a:t>future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projects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should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include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iterative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testing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tr-TR" sz="2000" b="1" dirty="0" err="1">
                <a:latin typeface="Aptos" panose="020B0004020202020204" pitchFamily="34" charset="0"/>
              </a:rPr>
              <a:t>Policy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Implication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  <a:br>
              <a:rPr lang="tr-TR" sz="2000" b="1" dirty="0">
                <a:latin typeface="Aptos" panose="020B0004020202020204" pitchFamily="34" charset="0"/>
              </a:rPr>
            </a:br>
            <a:r>
              <a:rPr lang="tr-TR" sz="1800" dirty="0">
                <a:latin typeface="Aptos" panose="020B0004020202020204" pitchFamily="34" charset="0"/>
              </a:rPr>
              <a:t>Zümrütevler </a:t>
            </a:r>
            <a:r>
              <a:rPr lang="tr-TR" sz="1800" dirty="0" err="1">
                <a:latin typeface="Aptos" panose="020B0004020202020204" pitchFamily="34" charset="0"/>
              </a:rPr>
              <a:t>offers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valuable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lessons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for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scaling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child-friendly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urbanism</a:t>
            </a:r>
            <a:r>
              <a:rPr lang="tr-TR" sz="1800" dirty="0">
                <a:latin typeface="Aptos" panose="020B0004020202020204" pitchFamily="34" charset="0"/>
              </a:rPr>
              <a:t>: </a:t>
            </a:r>
            <a:r>
              <a:rPr lang="tr-TR" sz="1800" dirty="0" err="1">
                <a:latin typeface="Aptos" panose="020B0004020202020204" pitchFamily="34" charset="0"/>
              </a:rPr>
              <a:t>long-term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planning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cross-sector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collaboration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adaptability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are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key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  <a:endParaRPr lang="tr-TR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69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18688-65F9-0AE7-6E25-C6C2781C2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F3179BD1-295B-B4D7-03E0-ED658D8781CE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9EAEA66-F2A5-75C9-F671-9C91EF77A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A00D4E1B-DE10-A8FD-E5C5-536AAB9CB0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Conclusion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11B1F37D-1E0E-7E0B-33AD-0430DB8BA73E}"/>
              </a:ext>
            </a:extLst>
          </p:cNvPr>
          <p:cNvSpPr txBox="1">
            <a:spLocks/>
          </p:cNvSpPr>
          <p:nvPr/>
        </p:nvSpPr>
        <p:spPr>
          <a:xfrm>
            <a:off x="418010" y="1550601"/>
            <a:ext cx="11618973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err="1">
                <a:latin typeface="Aptos" panose="020B0004020202020204" pitchFamily="34" charset="0"/>
              </a:rPr>
              <a:t>Further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Studies</a:t>
            </a:r>
            <a:r>
              <a:rPr lang="tr-TR" sz="2000" b="1" dirty="0">
                <a:latin typeface="Aptos" panose="020B00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800" dirty="0">
                <a:latin typeface="Aptos" panose="020B0004020202020204" pitchFamily="34" charset="0"/>
              </a:rPr>
              <a:t>A </a:t>
            </a:r>
            <a:r>
              <a:rPr lang="tr-TR" sz="1800" dirty="0" err="1">
                <a:latin typeface="Aptos" panose="020B0004020202020204" pitchFamily="34" charset="0"/>
              </a:rPr>
              <a:t>detailed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examination</a:t>
            </a:r>
            <a:r>
              <a:rPr lang="tr-TR" sz="1800" dirty="0">
                <a:latin typeface="Aptos" panose="020B0004020202020204" pitchFamily="34" charset="0"/>
              </a:rPr>
              <a:t> of </a:t>
            </a: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rehearsal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phase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will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provide</a:t>
            </a:r>
            <a:r>
              <a:rPr lang="tr-TR" sz="1800" dirty="0">
                <a:latin typeface="Aptos" panose="020B0004020202020204" pitchFamily="34" charset="0"/>
              </a:rPr>
              <a:t> a </a:t>
            </a:r>
            <a:r>
              <a:rPr lang="tr-TR" sz="1800" dirty="0" err="1">
                <a:latin typeface="Aptos" panose="020B0004020202020204" pitchFamily="34" charset="0"/>
              </a:rPr>
              <a:t>better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understanding</a:t>
            </a:r>
            <a:r>
              <a:rPr lang="tr-TR" sz="1800" dirty="0">
                <a:latin typeface="Aptos" panose="020B0004020202020204" pitchFamily="34" charset="0"/>
              </a:rPr>
              <a:t> of </a:t>
            </a:r>
            <a:r>
              <a:rPr lang="tr-TR" sz="1800" dirty="0" err="1">
                <a:latin typeface="Aptos" panose="020B0004020202020204" pitchFamily="34" charset="0"/>
              </a:rPr>
              <a:t>the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transformation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process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800" dirty="0" err="1">
                <a:latin typeface="Aptos" panose="020B0004020202020204" pitchFamily="34" charset="0"/>
              </a:rPr>
              <a:t>Testing</a:t>
            </a:r>
            <a:r>
              <a:rPr lang="tr-TR" sz="1800" dirty="0">
                <a:latin typeface="Aptos" panose="020B0004020202020204" pitchFamily="34" charset="0"/>
              </a:rPr>
              <a:t> a </a:t>
            </a:r>
            <a:r>
              <a:rPr lang="tr-TR" sz="1800" dirty="0" err="1">
                <a:latin typeface="Aptos" panose="020B0004020202020204" pitchFamily="34" charset="0"/>
              </a:rPr>
              <a:t>second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rehearsal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phase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could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enhance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public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engagement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allow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more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refined</a:t>
            </a:r>
            <a:r>
              <a:rPr lang="tr-TR" sz="1800" dirty="0">
                <a:latin typeface="Aptos" panose="020B0004020202020204" pitchFamily="34" charset="0"/>
              </a:rPr>
              <a:t>, </a:t>
            </a:r>
            <a:r>
              <a:rPr lang="tr-TR" sz="1800" dirty="0" err="1">
                <a:latin typeface="Aptos" panose="020B0004020202020204" pitchFamily="34" charset="0"/>
              </a:rPr>
              <a:t>participatory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design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decisions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800" dirty="0" err="1">
                <a:latin typeface="Aptos" panose="020B0004020202020204" pitchFamily="34" charset="0"/>
              </a:rPr>
              <a:t>Exploring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coordination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models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between</a:t>
            </a:r>
            <a:r>
              <a:rPr lang="tr-TR" sz="1800" dirty="0">
                <a:latin typeface="Aptos" panose="020B0004020202020204" pitchFamily="34" charset="0"/>
              </a:rPr>
              <a:t> multiple </a:t>
            </a:r>
            <a:r>
              <a:rPr lang="tr-TR" sz="1800" dirty="0" err="1">
                <a:latin typeface="Aptos" panose="020B0004020202020204" pitchFamily="34" charset="0"/>
              </a:rPr>
              <a:t>institutions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may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help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overcome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administrative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barriers</a:t>
            </a:r>
            <a:r>
              <a:rPr lang="tr-TR" sz="1800" dirty="0">
                <a:latin typeface="Aptos" panose="020B0004020202020204" pitchFamily="34" charset="0"/>
              </a:rPr>
              <a:t> in </a:t>
            </a:r>
            <a:r>
              <a:rPr lang="tr-TR" sz="1800" dirty="0" err="1">
                <a:latin typeface="Aptos" panose="020B0004020202020204" pitchFamily="34" charset="0"/>
              </a:rPr>
              <a:t>future</a:t>
            </a:r>
            <a:r>
              <a:rPr lang="tr-TR" sz="1800" dirty="0">
                <a:latin typeface="Aptos" panose="020B0004020202020204" pitchFamily="34" charset="0"/>
              </a:rPr>
              <a:t> urban </a:t>
            </a:r>
            <a:r>
              <a:rPr lang="tr-TR" sz="1800" dirty="0" err="1">
                <a:latin typeface="Aptos" panose="020B0004020202020204" pitchFamily="34" charset="0"/>
              </a:rPr>
              <a:t>interventions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800" dirty="0" err="1">
                <a:latin typeface="Aptos" panose="020B0004020202020204" pitchFamily="34" charset="0"/>
              </a:rPr>
              <a:t>Future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studies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could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assess</a:t>
            </a:r>
            <a:r>
              <a:rPr lang="tr-TR" sz="1800" dirty="0">
                <a:latin typeface="Aptos" panose="020B0004020202020204" pitchFamily="34" charset="0"/>
              </a:rPr>
              <a:t> how </a:t>
            </a:r>
            <a:r>
              <a:rPr lang="tr-TR" sz="1800" dirty="0" err="1">
                <a:latin typeface="Aptos" panose="020B0004020202020204" pitchFamily="34" charset="0"/>
              </a:rPr>
              <a:t>child-friendly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strategies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evolve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over</a:t>
            </a:r>
            <a:r>
              <a:rPr lang="tr-TR" sz="1800" dirty="0">
                <a:latin typeface="Aptos" panose="020B0004020202020204" pitchFamily="34" charset="0"/>
              </a:rPr>
              <a:t> time, </a:t>
            </a:r>
            <a:r>
              <a:rPr lang="tr-TR" sz="1800" dirty="0" err="1">
                <a:latin typeface="Aptos" panose="020B0004020202020204" pitchFamily="34" charset="0"/>
              </a:rPr>
              <a:t>especially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under</a:t>
            </a:r>
            <a:r>
              <a:rPr lang="tr-TR" sz="1800" dirty="0">
                <a:latin typeface="Aptos" panose="020B0004020202020204" pitchFamily="34" charset="0"/>
              </a:rPr>
              <a:t> urban </a:t>
            </a:r>
            <a:r>
              <a:rPr lang="tr-TR" sz="1800" dirty="0" err="1">
                <a:latin typeface="Aptos" panose="020B0004020202020204" pitchFamily="34" charset="0"/>
              </a:rPr>
              <a:t>pressures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such</a:t>
            </a:r>
            <a:r>
              <a:rPr lang="tr-TR" sz="1800" dirty="0">
                <a:latin typeface="Aptos" panose="020B0004020202020204" pitchFamily="34" charset="0"/>
              </a:rPr>
              <a:t> as </a:t>
            </a:r>
            <a:r>
              <a:rPr lang="tr-TR" sz="1800" dirty="0" err="1">
                <a:latin typeface="Aptos" panose="020B0004020202020204" pitchFamily="34" charset="0"/>
              </a:rPr>
              <a:t>densification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and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traffic</a:t>
            </a:r>
            <a:r>
              <a:rPr lang="tr-TR" sz="1800" dirty="0">
                <a:latin typeface="Aptos" panose="020B0004020202020204" pitchFamily="34" charset="0"/>
              </a:rPr>
              <a:t> </a:t>
            </a:r>
            <a:r>
              <a:rPr lang="tr-TR" sz="1800" dirty="0" err="1">
                <a:latin typeface="Aptos" panose="020B0004020202020204" pitchFamily="34" charset="0"/>
              </a:rPr>
              <a:t>demands</a:t>
            </a:r>
            <a:r>
              <a:rPr lang="tr-TR" sz="1800" dirty="0">
                <a:latin typeface="Aptos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0221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8A7CE-A292-FCFB-3C2B-DFB6A96E7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111CF42A-4ECD-9C06-4F86-DDD7A8A0FDA9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6991FE3-EB74-D6D4-50BD-776426FA7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156B4DC-4D81-F19F-736C-976ED1B8FF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0"/>
            <a:ext cx="11399522" cy="6918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rgbClr val="1D4289"/>
                </a:solidFill>
                <a:latin typeface="Aptos" panose="020B0004020202020204" pitchFamily="34" charset="0"/>
              </a:rPr>
              <a:t>References</a:t>
            </a:r>
            <a:endParaRPr sz="24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7F2F1B4-0110-D735-4F77-B09DF3C4364F}"/>
              </a:ext>
            </a:extLst>
          </p:cNvPr>
          <p:cNvSpPr txBox="1">
            <a:spLocks/>
          </p:cNvSpPr>
          <p:nvPr/>
        </p:nvSpPr>
        <p:spPr>
          <a:xfrm>
            <a:off x="418010" y="520345"/>
            <a:ext cx="11618973" cy="5771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100" dirty="0">
                <a:latin typeface="Aptos" panose="020B0004020202020204" pitchFamily="34" charset="0"/>
              </a:rPr>
              <a:t>Apaydın, Y. (2024). </a:t>
            </a:r>
            <a:r>
              <a:rPr lang="tr-TR" sz="1100" dirty="0" err="1">
                <a:latin typeface="Aptos" panose="020B0004020202020204" pitchFamily="34" charset="0"/>
              </a:rPr>
              <a:t>Designing</a:t>
            </a:r>
            <a:r>
              <a:rPr lang="tr-TR" sz="1100" dirty="0">
                <a:latin typeface="Aptos" panose="020B0004020202020204" pitchFamily="34" charset="0"/>
              </a:rPr>
              <a:t> Child-</a:t>
            </a:r>
            <a:r>
              <a:rPr lang="tr-TR" sz="1100" dirty="0" err="1">
                <a:latin typeface="Aptos" panose="020B0004020202020204" pitchFamily="34" charset="0"/>
              </a:rPr>
              <a:t>Friendly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. Urban Design </a:t>
            </a:r>
            <a:r>
              <a:rPr lang="tr-TR" sz="1100" dirty="0" err="1">
                <a:latin typeface="Aptos" panose="020B0004020202020204" pitchFamily="34" charset="0"/>
              </a:rPr>
              <a:t>Lab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Barker</a:t>
            </a:r>
            <a:r>
              <a:rPr lang="tr-TR" sz="1100" dirty="0">
                <a:latin typeface="Aptos" panose="020B0004020202020204" pitchFamily="34" charset="0"/>
              </a:rPr>
              <a:t>, J. (2006). ‘“</a:t>
            </a:r>
            <a:r>
              <a:rPr lang="tr-TR" sz="1100" dirty="0" err="1">
                <a:latin typeface="Aptos" panose="020B0004020202020204" pitchFamily="34" charset="0"/>
              </a:rPr>
              <a:t>Are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we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there</a:t>
            </a:r>
            <a:r>
              <a:rPr lang="tr-TR" sz="1100" dirty="0">
                <a:latin typeface="Aptos" panose="020B0004020202020204" pitchFamily="34" charset="0"/>
              </a:rPr>
              <a:t> yet?”: </a:t>
            </a:r>
            <a:r>
              <a:rPr lang="tr-TR" sz="1100" dirty="0" err="1">
                <a:latin typeface="Aptos" panose="020B0004020202020204" pitchFamily="34" charset="0"/>
              </a:rPr>
              <a:t>Exploring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aspects</a:t>
            </a:r>
            <a:r>
              <a:rPr lang="tr-TR" sz="1100" dirty="0">
                <a:latin typeface="Aptos" panose="020B0004020202020204" pitchFamily="34" charset="0"/>
              </a:rPr>
              <a:t> of </a:t>
            </a:r>
            <a:r>
              <a:rPr lang="tr-TR" sz="1100" dirty="0" err="1">
                <a:latin typeface="Aptos" panose="020B0004020202020204" pitchFamily="34" charset="0"/>
              </a:rPr>
              <a:t>automobility</a:t>
            </a:r>
            <a:r>
              <a:rPr lang="tr-TR" sz="1100" dirty="0">
                <a:latin typeface="Aptos" panose="020B0004020202020204" pitchFamily="34" charset="0"/>
              </a:rPr>
              <a:t> in </a:t>
            </a:r>
            <a:r>
              <a:rPr lang="tr-TR" sz="1100" dirty="0" err="1">
                <a:latin typeface="Aptos" panose="020B0004020202020204" pitchFamily="34" charset="0"/>
              </a:rPr>
              <a:t>children’s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lives</a:t>
            </a:r>
            <a:r>
              <a:rPr lang="tr-TR" sz="1100" dirty="0">
                <a:latin typeface="Aptos" panose="020B0004020202020204" pitchFamily="34" charset="0"/>
              </a:rPr>
              <a:t>’, </a:t>
            </a:r>
            <a:r>
              <a:rPr lang="tr-TR" sz="1100" dirty="0" err="1">
                <a:latin typeface="Aptos" panose="020B0004020202020204" pitchFamily="34" charset="0"/>
              </a:rPr>
              <a:t>PhD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thesis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Department</a:t>
            </a:r>
            <a:r>
              <a:rPr lang="tr-TR" sz="1100" dirty="0">
                <a:latin typeface="Aptos" panose="020B0004020202020204" pitchFamily="34" charset="0"/>
              </a:rPr>
              <a:t> of </a:t>
            </a:r>
            <a:r>
              <a:rPr lang="tr-TR" sz="1100" dirty="0" err="1">
                <a:latin typeface="Aptos" panose="020B0004020202020204" pitchFamily="34" charset="0"/>
              </a:rPr>
              <a:t>Geography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Earth </a:t>
            </a:r>
            <a:r>
              <a:rPr lang="tr-TR" sz="1100" dirty="0" err="1">
                <a:latin typeface="Aptos" panose="020B0004020202020204" pitchFamily="34" charset="0"/>
              </a:rPr>
              <a:t>Sciences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Brunel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University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London</a:t>
            </a:r>
            <a:r>
              <a:rPr lang="tr-TR" sz="1100" dirty="0">
                <a:latin typeface="Aptos" panose="020B0004020202020204" pitchFamily="34" charset="0"/>
              </a:rPr>
              <a:t>.</a:t>
            </a:r>
          </a:p>
          <a:p>
            <a:r>
              <a:rPr lang="tr-TR" sz="1100" dirty="0">
                <a:latin typeface="Aptos" panose="020B0004020202020204" pitchFamily="34" charset="0"/>
              </a:rPr>
              <a:t>Bernard </a:t>
            </a:r>
            <a:r>
              <a:rPr lang="tr-TR" sz="1100" dirty="0" err="1">
                <a:latin typeface="Aptos" panose="020B0004020202020204" pitchFamily="34" charset="0"/>
              </a:rPr>
              <a:t>van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Leer</a:t>
            </a:r>
            <a:r>
              <a:rPr lang="tr-TR" sz="1100" dirty="0">
                <a:latin typeface="Aptos" panose="020B0004020202020204" pitchFamily="34" charset="0"/>
              </a:rPr>
              <a:t> Foundation (2019). ITCN Design </a:t>
            </a:r>
            <a:r>
              <a:rPr lang="tr-TR" sz="1100" dirty="0" err="1">
                <a:latin typeface="Aptos" panose="020B0004020202020204" pitchFamily="34" charset="0"/>
              </a:rPr>
              <a:t>Guidelines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>
                <a:latin typeface="Aptos" panose="020B0004020202020204" pitchFamily="34" charset="0"/>
              </a:rPr>
              <a:t>Bernard </a:t>
            </a:r>
            <a:r>
              <a:rPr lang="tr-TR" sz="1100" dirty="0" err="1">
                <a:latin typeface="Aptos" panose="020B0004020202020204" pitchFamily="34" charset="0"/>
              </a:rPr>
              <a:t>van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Leer</a:t>
            </a:r>
            <a:r>
              <a:rPr lang="tr-TR" sz="1100" dirty="0">
                <a:latin typeface="Aptos" panose="020B0004020202020204" pitchFamily="34" charset="0"/>
              </a:rPr>
              <a:t> Foundation (2023). Child-</a:t>
            </a:r>
            <a:r>
              <a:rPr lang="tr-TR" sz="1100" dirty="0" err="1">
                <a:latin typeface="Aptos" panose="020B0004020202020204" pitchFamily="34" charset="0"/>
              </a:rPr>
              <a:t>Friendly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: Planning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Design </a:t>
            </a:r>
            <a:r>
              <a:rPr lang="tr-TR" sz="1100" dirty="0" err="1">
                <a:latin typeface="Aptos" panose="020B0004020202020204" pitchFamily="34" charset="0"/>
              </a:rPr>
              <a:t>Guidelines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Israel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>
                <a:latin typeface="Aptos" panose="020B0004020202020204" pitchFamily="34" charset="0"/>
              </a:rPr>
              <a:t>Bernard </a:t>
            </a:r>
            <a:r>
              <a:rPr lang="tr-TR" sz="1100" dirty="0" err="1">
                <a:latin typeface="Aptos" panose="020B0004020202020204" pitchFamily="34" charset="0"/>
              </a:rPr>
              <a:t>van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Leer</a:t>
            </a:r>
            <a:r>
              <a:rPr lang="tr-TR" sz="1100" dirty="0">
                <a:latin typeface="Aptos" panose="020B0004020202020204" pitchFamily="34" charset="0"/>
              </a:rPr>
              <a:t> Foundation (2021). An Urban95 Starter Kit, </a:t>
            </a:r>
            <a:r>
              <a:rPr lang="tr-TR" sz="1100" dirty="0" err="1">
                <a:latin typeface="Aptos" panose="020B0004020202020204" pitchFamily="34" charset="0"/>
              </a:rPr>
              <a:t>Ideas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Action. </a:t>
            </a:r>
          </a:p>
          <a:p>
            <a:r>
              <a:rPr lang="tr-TR" sz="1100" dirty="0">
                <a:latin typeface="Aptos" panose="020B0004020202020204" pitchFamily="34" charset="0"/>
              </a:rPr>
              <a:t>Burgaz, E. (2022). Oyun Sokağı. </a:t>
            </a:r>
            <a:r>
              <a:rPr lang="tr-TR" sz="1100" dirty="0" err="1">
                <a:latin typeface="Aptos" panose="020B0004020202020204" pitchFamily="34" charset="0"/>
              </a:rPr>
              <a:t>Bigumigu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>
                <a:latin typeface="Aptos" panose="020B0004020202020204" pitchFamily="34" charset="0"/>
                <a:hlinkClick r:id="rId3"/>
              </a:rPr>
              <a:t>https://bigumigu.com/haber/oyunsokagi/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Chawla</a:t>
            </a:r>
            <a:r>
              <a:rPr lang="tr-TR" sz="1100" dirty="0">
                <a:latin typeface="Aptos" panose="020B0004020202020204" pitchFamily="34" charset="0"/>
              </a:rPr>
              <a:t>, L. (1997). </a:t>
            </a:r>
            <a:r>
              <a:rPr lang="tr-TR" sz="1100" dirty="0" err="1">
                <a:latin typeface="Aptos" panose="020B0004020202020204" pitchFamily="34" charset="0"/>
              </a:rPr>
              <a:t>Growing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up</a:t>
            </a:r>
            <a:r>
              <a:rPr lang="tr-TR" sz="1100" dirty="0">
                <a:latin typeface="Aptos" panose="020B0004020202020204" pitchFamily="34" charset="0"/>
              </a:rPr>
              <a:t> in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: a </a:t>
            </a:r>
            <a:r>
              <a:rPr lang="tr-TR" sz="1100" dirty="0" err="1">
                <a:latin typeface="Aptos" panose="020B0004020202020204" pitchFamily="34" charset="0"/>
              </a:rPr>
              <a:t>report</a:t>
            </a:r>
            <a:r>
              <a:rPr lang="tr-TR" sz="1100" dirty="0">
                <a:latin typeface="Aptos" panose="020B0004020202020204" pitchFamily="34" charset="0"/>
              </a:rPr>
              <a:t> on </a:t>
            </a:r>
            <a:r>
              <a:rPr lang="tr-TR" sz="1100" dirty="0" err="1">
                <a:latin typeface="Aptos" panose="020B0004020202020204" pitchFamily="34" charset="0"/>
              </a:rPr>
              <a:t>research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under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way</a:t>
            </a:r>
            <a:r>
              <a:rPr lang="tr-TR" sz="1100" dirty="0">
                <a:latin typeface="Aptos" panose="020B0004020202020204" pitchFamily="34" charset="0"/>
              </a:rPr>
              <a:t>. Environment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Urbanization</a:t>
            </a:r>
            <a:r>
              <a:rPr lang="tr-TR" sz="1100" dirty="0">
                <a:latin typeface="Aptos" panose="020B0004020202020204" pitchFamily="34" charset="0"/>
              </a:rPr>
              <a:t>, 9(2), 247-252. </a:t>
            </a:r>
            <a:r>
              <a:rPr lang="tr-TR" sz="1100" dirty="0">
                <a:latin typeface="Aptos" panose="020B0004020202020204" pitchFamily="34" charset="0"/>
                <a:hlinkClick r:id="rId4"/>
              </a:rPr>
              <a:t>https://journals.sagepub.com/doi/10.1177/095624789700900212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>
                <a:latin typeface="Aptos" panose="020B0004020202020204" pitchFamily="34" charset="0"/>
              </a:rPr>
              <a:t>Clarke, R. (2022). School Streets: </a:t>
            </a:r>
            <a:r>
              <a:rPr lang="tr-TR" sz="1100" dirty="0" err="1">
                <a:latin typeface="Aptos" panose="020B0004020202020204" pitchFamily="34" charset="0"/>
              </a:rPr>
              <a:t>Putting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Children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Planet First. A </a:t>
            </a:r>
            <a:r>
              <a:rPr lang="tr-TR" sz="1100" dirty="0" err="1">
                <a:latin typeface="Aptos" panose="020B0004020202020204" pitchFamily="34" charset="0"/>
              </a:rPr>
              <a:t>Political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Economy</a:t>
            </a:r>
            <a:r>
              <a:rPr lang="tr-TR" sz="1100" dirty="0">
                <a:latin typeface="Aptos" panose="020B0004020202020204" pitchFamily="34" charset="0"/>
              </a:rPr>
              <a:t> Analysis of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Rise of School Streets in Europe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Around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World. Child </a:t>
            </a:r>
            <a:r>
              <a:rPr lang="tr-TR" sz="1100" dirty="0" err="1">
                <a:latin typeface="Aptos" panose="020B0004020202020204" pitchFamily="34" charset="0"/>
              </a:rPr>
              <a:t>Health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Initiative</a:t>
            </a:r>
            <a:r>
              <a:rPr lang="tr-TR" sz="1100" dirty="0">
                <a:latin typeface="Aptos" panose="020B0004020202020204" pitchFamily="34" charset="0"/>
              </a:rPr>
              <a:t>. 29-30. </a:t>
            </a:r>
            <a:r>
              <a:rPr lang="tr-TR" sz="1100" dirty="0">
                <a:latin typeface="Aptos" panose="020B0004020202020204" pitchFamily="34" charset="0"/>
                <a:hlinkClick r:id="rId5"/>
              </a:rPr>
              <a:t>https://www.fiafoundation.org/media/hr3fmhin/school-streets-reportpages.pdf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Freeman</a:t>
            </a:r>
            <a:r>
              <a:rPr lang="tr-TR" sz="1100" dirty="0">
                <a:latin typeface="Aptos" panose="020B0004020202020204" pitchFamily="34" charset="0"/>
              </a:rPr>
              <a:t>, C., &amp; </a:t>
            </a:r>
            <a:r>
              <a:rPr lang="tr-TR" sz="1100" dirty="0" err="1">
                <a:latin typeface="Aptos" panose="020B0004020202020204" pitchFamily="34" charset="0"/>
              </a:rPr>
              <a:t>Tranter</a:t>
            </a:r>
            <a:r>
              <a:rPr lang="tr-TR" sz="1100" dirty="0">
                <a:latin typeface="Aptos" panose="020B0004020202020204" pitchFamily="34" charset="0"/>
              </a:rPr>
              <a:t>, P. (2012). </a:t>
            </a:r>
            <a:r>
              <a:rPr lang="tr-TR" sz="1100" dirty="0" err="1">
                <a:latin typeface="Aptos" panose="020B0004020202020204" pitchFamily="34" charset="0"/>
              </a:rPr>
              <a:t>Children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their</a:t>
            </a:r>
            <a:r>
              <a:rPr lang="tr-TR" sz="1100" dirty="0">
                <a:latin typeface="Aptos" panose="020B0004020202020204" pitchFamily="34" charset="0"/>
              </a:rPr>
              <a:t> urban </a:t>
            </a:r>
            <a:r>
              <a:rPr lang="tr-TR" sz="1100" dirty="0" err="1">
                <a:latin typeface="Aptos" panose="020B0004020202020204" pitchFamily="34" charset="0"/>
              </a:rPr>
              <a:t>environment</a:t>
            </a:r>
            <a:r>
              <a:rPr lang="tr-TR" sz="1100" dirty="0">
                <a:latin typeface="Aptos" panose="020B0004020202020204" pitchFamily="34" charset="0"/>
              </a:rPr>
              <a:t>: </a:t>
            </a:r>
            <a:r>
              <a:rPr lang="tr-TR" sz="1100" dirty="0" err="1">
                <a:latin typeface="Aptos" panose="020B0004020202020204" pitchFamily="34" charset="0"/>
              </a:rPr>
              <a:t>Changing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worlds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Routledge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Gehl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Institute</a:t>
            </a:r>
            <a:r>
              <a:rPr lang="tr-TR" sz="1100" dirty="0">
                <a:latin typeface="Aptos" panose="020B0004020202020204" pitchFamily="34" charset="0"/>
              </a:rPr>
              <a:t> (2018). Space </a:t>
            </a:r>
            <a:r>
              <a:rPr lang="tr-TR" sz="1100" dirty="0" err="1">
                <a:latin typeface="Aptos" panose="020B0004020202020204" pitchFamily="34" charset="0"/>
              </a:rPr>
              <a:t>to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Grow</a:t>
            </a:r>
            <a:r>
              <a:rPr lang="tr-TR" sz="1100" dirty="0">
                <a:latin typeface="Aptos" panose="020B0004020202020204" pitchFamily="34" charset="0"/>
              </a:rPr>
              <a:t>: 10 </a:t>
            </a:r>
            <a:r>
              <a:rPr lang="tr-TR" sz="1100" dirty="0" err="1">
                <a:latin typeface="Aptos" panose="020B0004020202020204" pitchFamily="34" charset="0"/>
              </a:rPr>
              <a:t>Principles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to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Support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Families</a:t>
            </a:r>
            <a:r>
              <a:rPr lang="tr-TR" sz="1100" dirty="0">
                <a:latin typeface="Aptos" panose="020B0004020202020204" pitchFamily="34" charset="0"/>
              </a:rPr>
              <a:t> in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.</a:t>
            </a:r>
          </a:p>
          <a:p>
            <a:r>
              <a:rPr lang="tr-TR" sz="1100" dirty="0">
                <a:latin typeface="Aptos" panose="020B0004020202020204" pitchFamily="34" charset="0"/>
              </a:rPr>
              <a:t>Gill, T. (2007). Can I </a:t>
            </a:r>
            <a:r>
              <a:rPr lang="tr-TR" sz="1100" dirty="0" err="1">
                <a:latin typeface="Aptos" panose="020B0004020202020204" pitchFamily="34" charset="0"/>
              </a:rPr>
              <a:t>play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out</a:t>
            </a:r>
            <a:r>
              <a:rPr lang="tr-TR" sz="1100" dirty="0">
                <a:latin typeface="Aptos" panose="020B0004020202020204" pitchFamily="34" charset="0"/>
              </a:rPr>
              <a:t>? - </a:t>
            </a:r>
            <a:r>
              <a:rPr lang="tr-TR" sz="1100" dirty="0" err="1">
                <a:latin typeface="Aptos" panose="020B0004020202020204" pitchFamily="34" charset="0"/>
              </a:rPr>
              <a:t>Lessons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from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London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Play's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home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zones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project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>
                <a:latin typeface="Aptos" panose="020B0004020202020204" pitchFamily="34" charset="0"/>
              </a:rPr>
              <a:t>Gill, T. (2017). </a:t>
            </a:r>
            <a:r>
              <a:rPr lang="tr-TR" sz="1100" dirty="0" err="1">
                <a:latin typeface="Aptos" panose="020B0004020202020204" pitchFamily="34" charset="0"/>
              </a:rPr>
              <a:t>Announcing</a:t>
            </a:r>
            <a:r>
              <a:rPr lang="tr-TR" sz="1100" dirty="0">
                <a:latin typeface="Aptos" panose="020B0004020202020204" pitchFamily="34" charset="0"/>
              </a:rPr>
              <a:t> a </a:t>
            </a:r>
            <a:r>
              <a:rPr lang="tr-TR" sz="1100" dirty="0" err="1">
                <a:latin typeface="Aptos" panose="020B0004020202020204" pitchFamily="34" charset="0"/>
              </a:rPr>
              <a:t>new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project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to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build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case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more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child-friendly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Rethinking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Childhood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>
                <a:latin typeface="Aptos" panose="020B0004020202020204" pitchFamily="34" charset="0"/>
              </a:rPr>
              <a:t>Gill, T. (2022). </a:t>
            </a:r>
            <a:r>
              <a:rPr lang="tr-TR" sz="1100" dirty="0" err="1">
                <a:latin typeface="Aptos" panose="020B0004020202020204" pitchFamily="34" charset="0"/>
              </a:rPr>
              <a:t>Why</a:t>
            </a:r>
            <a:r>
              <a:rPr lang="tr-TR" sz="1100" dirty="0">
                <a:latin typeface="Aptos" panose="020B0004020202020204" pitchFamily="34" charset="0"/>
              </a:rPr>
              <a:t> Child-</a:t>
            </a:r>
            <a:r>
              <a:rPr lang="tr-TR" sz="1100" dirty="0" err="1">
                <a:latin typeface="Aptos" panose="020B0004020202020204" pitchFamily="34" charset="0"/>
              </a:rPr>
              <a:t>Friendly</a:t>
            </a:r>
            <a:r>
              <a:rPr lang="tr-TR" sz="1100" dirty="0">
                <a:latin typeface="Aptos" panose="020B0004020202020204" pitchFamily="34" charset="0"/>
              </a:rPr>
              <a:t> Urban Design </a:t>
            </a:r>
            <a:r>
              <a:rPr lang="tr-TR" sz="1100" dirty="0" err="1">
                <a:latin typeface="Aptos" panose="020B0004020202020204" pitchFamily="34" charset="0"/>
              </a:rPr>
              <a:t>Matters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 4 </a:t>
            </a:r>
            <a:r>
              <a:rPr lang="tr-TR" sz="1100" dirty="0" err="1">
                <a:latin typeface="Aptos" panose="020B0004020202020204" pitchFamily="34" charset="0"/>
              </a:rPr>
              <a:t>Children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>
                <a:latin typeface="Aptos" panose="020B0004020202020204" pitchFamily="34" charset="0"/>
                <a:hlinkClick r:id="rId6"/>
              </a:rPr>
              <a:t>https://cities4children.org/blog/why-child-friendly-urban-designmatters/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Gürdoğan</a:t>
            </a:r>
            <a:r>
              <a:rPr lang="tr-TR" sz="1100" dirty="0">
                <a:latin typeface="Aptos" panose="020B0004020202020204" pitchFamily="34" charset="0"/>
              </a:rPr>
              <a:t>, B., </a:t>
            </a:r>
            <a:r>
              <a:rPr lang="tr-TR" sz="1100" dirty="0" err="1">
                <a:latin typeface="Aptos" panose="020B0004020202020204" pitchFamily="34" charset="0"/>
              </a:rPr>
              <a:t>Gürdoğan</a:t>
            </a:r>
            <a:r>
              <a:rPr lang="tr-TR" sz="1100" dirty="0">
                <a:latin typeface="Aptos" panose="020B0004020202020204" pitchFamily="34" charset="0"/>
              </a:rPr>
              <a:t>, S. &amp; Thomsen, G. (2020). Zümrütevler Meydanı Dönüşüm Provası. </a:t>
            </a:r>
            <a:r>
              <a:rPr lang="tr-TR" sz="1100" dirty="0" err="1">
                <a:latin typeface="Aptos" panose="020B0004020202020204" pitchFamily="34" charset="0"/>
              </a:rPr>
              <a:t>Superool</a:t>
            </a:r>
            <a:r>
              <a:rPr lang="tr-TR" sz="1100" dirty="0">
                <a:latin typeface="Aptos" panose="020B0004020202020204" pitchFamily="34" charset="0"/>
              </a:rPr>
              <a:t> &amp; Bernard </a:t>
            </a:r>
            <a:r>
              <a:rPr lang="tr-TR" sz="1100" dirty="0" err="1">
                <a:latin typeface="Aptos" panose="020B0004020202020204" pitchFamily="34" charset="0"/>
              </a:rPr>
              <a:t>van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Leer</a:t>
            </a:r>
            <a:r>
              <a:rPr lang="tr-TR" sz="1100" dirty="0">
                <a:latin typeface="Aptos" panose="020B0004020202020204" pitchFamily="34" charset="0"/>
              </a:rPr>
              <a:t> Foundation.</a:t>
            </a:r>
          </a:p>
          <a:p>
            <a:r>
              <a:rPr lang="tr-TR" sz="1100" dirty="0">
                <a:latin typeface="Aptos" panose="020B0004020202020204" pitchFamily="34" charset="0"/>
              </a:rPr>
              <a:t>IMM (2022). </a:t>
            </a:r>
            <a:r>
              <a:rPr lang="tr-TR" sz="1100" dirty="0" err="1">
                <a:latin typeface="Aptos" panose="020B0004020202020204" pitchFamily="34" charset="0"/>
              </a:rPr>
              <a:t>Istanbul</a:t>
            </a:r>
            <a:r>
              <a:rPr lang="tr-TR" sz="1100" dirty="0">
                <a:latin typeface="Aptos" panose="020B0004020202020204" pitchFamily="34" charset="0"/>
              </a:rPr>
              <a:t> Play Master Plan.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from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>
                <a:latin typeface="Aptos" panose="020B0004020202020204" pitchFamily="34" charset="0"/>
                <a:hlinkClick r:id="rId7"/>
              </a:rPr>
              <a:t>https://yesil.istanbul/haber_istanbul-oyun-master-plani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>
                <a:latin typeface="Aptos" panose="020B0004020202020204" pitchFamily="34" charset="0"/>
              </a:rPr>
              <a:t>IMM (2023). Tuzla </a:t>
            </a:r>
            <a:r>
              <a:rPr lang="tr-TR" sz="1100" dirty="0" err="1">
                <a:latin typeface="Aptos" panose="020B0004020202020204" pitchFamily="34" charset="0"/>
              </a:rPr>
              <a:t>Valley</a:t>
            </a:r>
            <a:r>
              <a:rPr lang="tr-TR" sz="1100" dirty="0">
                <a:latin typeface="Aptos" panose="020B0004020202020204" pitchFamily="34" charset="0"/>
              </a:rPr>
              <a:t> of Life Interactive Urban Space Project. Street </a:t>
            </a:r>
            <a:r>
              <a:rPr lang="tr-TR" sz="1100" dirty="0" err="1">
                <a:latin typeface="Aptos" panose="020B0004020202020204" pitchFamily="34" charset="0"/>
              </a:rPr>
              <a:t>Pedestrianisation</a:t>
            </a:r>
            <a:r>
              <a:rPr lang="tr-TR" sz="1100" dirty="0">
                <a:latin typeface="Aptos" panose="020B0004020202020204" pitchFamily="34" charset="0"/>
              </a:rPr>
              <a:t> Project. </a:t>
            </a:r>
          </a:p>
          <a:p>
            <a:r>
              <a:rPr lang="tr-TR" sz="1100" dirty="0">
                <a:latin typeface="Aptos" panose="020B0004020202020204" pitchFamily="34" charset="0"/>
              </a:rPr>
              <a:t>IPA (2024). Araçlardan Çocuklara: Sokakların Dönüşümü. Kent Gündemine Bakış. Nisan 2024.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Istanbul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Green</a:t>
            </a:r>
            <a:r>
              <a:rPr lang="tr-TR" sz="1100" dirty="0">
                <a:latin typeface="Aptos" panose="020B0004020202020204" pitchFamily="34" charset="0"/>
              </a:rPr>
              <a:t> (2020, 12 </a:t>
            </a:r>
            <a:r>
              <a:rPr lang="tr-TR" sz="1100" dirty="0" err="1">
                <a:latin typeface="Aptos" panose="020B0004020202020204" pitchFamily="34" charset="0"/>
              </a:rPr>
              <a:t>November</a:t>
            </a:r>
            <a:r>
              <a:rPr lang="tr-TR" sz="1100" dirty="0">
                <a:latin typeface="Aptos" panose="020B0004020202020204" pitchFamily="34" charset="0"/>
              </a:rPr>
              <a:t>). Oyun Alanları Olan Bir Kentten Oynanabilir Bir Kente!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from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>
                <a:latin typeface="Aptos" panose="020B0004020202020204" pitchFamily="34" charset="0"/>
                <a:hlinkClick r:id="rId8"/>
              </a:rPr>
              <a:t>https://yesil.istanbul/haber_oyun-istanbul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Karsten</a:t>
            </a:r>
            <a:r>
              <a:rPr lang="tr-TR" sz="1100" dirty="0">
                <a:latin typeface="Aptos" panose="020B0004020202020204" pitchFamily="34" charset="0"/>
              </a:rPr>
              <a:t>, L., &amp; Van </a:t>
            </a:r>
            <a:r>
              <a:rPr lang="tr-TR" sz="1100" dirty="0" err="1">
                <a:latin typeface="Aptos" panose="020B0004020202020204" pitchFamily="34" charset="0"/>
              </a:rPr>
              <a:t>Vliet</a:t>
            </a:r>
            <a:r>
              <a:rPr lang="tr-TR" sz="1100" dirty="0">
                <a:latin typeface="Aptos" panose="020B0004020202020204" pitchFamily="34" charset="0"/>
              </a:rPr>
              <a:t>, W. (2006). </a:t>
            </a:r>
            <a:r>
              <a:rPr lang="tr-TR" sz="1100" dirty="0" err="1">
                <a:latin typeface="Aptos" panose="020B0004020202020204" pitchFamily="34" charset="0"/>
              </a:rPr>
              <a:t>Children</a:t>
            </a:r>
            <a:r>
              <a:rPr lang="tr-TR" sz="1100" dirty="0">
                <a:latin typeface="Aptos" panose="020B0004020202020204" pitchFamily="34" charset="0"/>
              </a:rPr>
              <a:t> in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city</a:t>
            </a:r>
            <a:r>
              <a:rPr lang="tr-TR" sz="1100" dirty="0">
                <a:latin typeface="Aptos" panose="020B0004020202020204" pitchFamily="34" charset="0"/>
              </a:rPr>
              <a:t>: </a:t>
            </a:r>
            <a:r>
              <a:rPr lang="tr-TR" sz="1100" dirty="0" err="1">
                <a:latin typeface="Aptos" panose="020B0004020202020204" pitchFamily="34" charset="0"/>
              </a:rPr>
              <a:t>Reclaiming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street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Children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youth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environments</a:t>
            </a:r>
            <a:r>
              <a:rPr lang="tr-TR" sz="1100" dirty="0">
                <a:latin typeface="Aptos" panose="020B0004020202020204" pitchFamily="34" charset="0"/>
              </a:rPr>
              <a:t>, 16(1), 151-167.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Katsavounidou</a:t>
            </a:r>
            <a:r>
              <a:rPr lang="tr-TR" sz="1100" dirty="0">
                <a:latin typeface="Aptos" panose="020B0004020202020204" pitchFamily="34" charset="0"/>
              </a:rPr>
              <a:t>, G. (2023). Child, </a:t>
            </a:r>
            <a:r>
              <a:rPr lang="tr-TR" sz="1100" dirty="0" err="1">
                <a:latin typeface="Aptos" panose="020B0004020202020204" pitchFamily="34" charset="0"/>
              </a:rPr>
              <a:t>play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urban </a:t>
            </a:r>
            <a:r>
              <a:rPr lang="tr-TR" sz="1100" dirty="0" err="1">
                <a:latin typeface="Aptos" panose="020B0004020202020204" pitchFamily="34" charset="0"/>
              </a:rPr>
              <a:t>space</a:t>
            </a:r>
            <a:r>
              <a:rPr lang="tr-TR" sz="1100" dirty="0">
                <a:latin typeface="Aptos" panose="020B0004020202020204" pitchFamily="34" charset="0"/>
              </a:rPr>
              <a:t>: a </a:t>
            </a:r>
            <a:r>
              <a:rPr lang="tr-TR" sz="1100" dirty="0" err="1">
                <a:latin typeface="Aptos" panose="020B0004020202020204" pitchFamily="34" charset="0"/>
              </a:rPr>
              <a:t>historical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overview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a </a:t>
            </a:r>
            <a:r>
              <a:rPr lang="tr-TR" sz="1100" dirty="0" err="1">
                <a:latin typeface="Aptos" panose="020B0004020202020204" pitchFamily="34" charset="0"/>
              </a:rPr>
              <a:t>holistic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paradigm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child-centered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urbanism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Journal</a:t>
            </a:r>
            <a:r>
              <a:rPr lang="tr-TR" sz="1100" dirty="0">
                <a:latin typeface="Aptos" panose="020B0004020202020204" pitchFamily="34" charset="0"/>
              </a:rPr>
              <a:t> of </a:t>
            </a:r>
            <a:r>
              <a:rPr lang="tr-TR" sz="1100" dirty="0" err="1">
                <a:latin typeface="Aptos" panose="020B0004020202020204" pitchFamily="34" charset="0"/>
              </a:rPr>
              <a:t>Urbanism</a:t>
            </a:r>
            <a:r>
              <a:rPr lang="tr-TR" sz="1100" dirty="0">
                <a:latin typeface="Aptos" panose="020B0004020202020204" pitchFamily="34" charset="0"/>
              </a:rPr>
              <a:t>: International </a:t>
            </a:r>
            <a:r>
              <a:rPr lang="tr-TR" sz="1100" dirty="0" err="1">
                <a:latin typeface="Aptos" panose="020B0004020202020204" pitchFamily="34" charset="0"/>
              </a:rPr>
              <a:t>Research</a:t>
            </a:r>
            <a:r>
              <a:rPr lang="tr-TR" sz="1100" dirty="0">
                <a:latin typeface="Aptos" panose="020B0004020202020204" pitchFamily="34" charset="0"/>
              </a:rPr>
              <a:t> on </a:t>
            </a:r>
            <a:r>
              <a:rPr lang="tr-TR" sz="1100" dirty="0" err="1">
                <a:latin typeface="Aptos" panose="020B0004020202020204" pitchFamily="34" charset="0"/>
              </a:rPr>
              <a:t>Placemaking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Urban </a:t>
            </a:r>
            <a:r>
              <a:rPr lang="tr-TR" sz="1100" dirty="0" err="1">
                <a:latin typeface="Aptos" panose="020B0004020202020204" pitchFamily="34" charset="0"/>
              </a:rPr>
              <a:t>Sustainability</a:t>
            </a:r>
            <a:r>
              <a:rPr lang="tr-TR" sz="1100" dirty="0">
                <a:latin typeface="Aptos" panose="020B0004020202020204" pitchFamily="34" charset="0"/>
              </a:rPr>
              <a:t>, 16(4), 430-446. </a:t>
            </a:r>
            <a:r>
              <a:rPr lang="tr-TR" sz="1100" dirty="0">
                <a:latin typeface="Aptos" panose="020B0004020202020204" pitchFamily="34" charset="0"/>
                <a:hlinkClick r:id="rId9"/>
              </a:rPr>
              <a:t>https://doi.org/10.1080/17549175.2021.2005120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Kost</a:t>
            </a:r>
            <a:r>
              <a:rPr lang="tr-TR" sz="1100" dirty="0">
                <a:latin typeface="Aptos" panose="020B0004020202020204" pitchFamily="34" charset="0"/>
              </a:rPr>
              <a:t>, C., </a:t>
            </a:r>
            <a:r>
              <a:rPr lang="tr-TR" sz="1100" dirty="0" err="1">
                <a:latin typeface="Aptos" panose="020B0004020202020204" pitchFamily="34" charset="0"/>
              </a:rPr>
              <a:t>Mwaura</a:t>
            </a:r>
            <a:r>
              <a:rPr lang="tr-TR" sz="1100" dirty="0">
                <a:latin typeface="Aptos" panose="020B0004020202020204" pitchFamily="34" charset="0"/>
              </a:rPr>
              <a:t>, N., </a:t>
            </a:r>
            <a:r>
              <a:rPr lang="tr-TR" sz="1100" dirty="0" err="1">
                <a:latin typeface="Aptos" panose="020B0004020202020204" pitchFamily="34" charset="0"/>
              </a:rPr>
              <a:t>Jani</a:t>
            </a:r>
            <a:r>
              <a:rPr lang="tr-TR" sz="1100" dirty="0">
                <a:latin typeface="Aptos" panose="020B0004020202020204" pitchFamily="34" charset="0"/>
              </a:rPr>
              <a:t>, A. &amp; Van </a:t>
            </a:r>
            <a:r>
              <a:rPr lang="tr-TR" sz="1100" dirty="0" err="1">
                <a:latin typeface="Aptos" panose="020B0004020202020204" pitchFamily="34" charset="0"/>
              </a:rPr>
              <a:t>Eyken</a:t>
            </a:r>
            <a:r>
              <a:rPr lang="tr-TR" sz="1100" dirty="0">
                <a:latin typeface="Aptos" panose="020B0004020202020204" pitchFamily="34" charset="0"/>
              </a:rPr>
              <a:t>, C. (2018). Streets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walking</a:t>
            </a:r>
            <a:r>
              <a:rPr lang="tr-TR" sz="1100" dirty="0">
                <a:latin typeface="Aptos" panose="020B0004020202020204" pitchFamily="34" charset="0"/>
              </a:rPr>
              <a:t> &amp; </a:t>
            </a:r>
            <a:r>
              <a:rPr lang="tr-TR" sz="1100" dirty="0" err="1">
                <a:latin typeface="Aptos" panose="020B0004020202020204" pitchFamily="34" charset="0"/>
              </a:rPr>
              <a:t>cycling</a:t>
            </a:r>
            <a:r>
              <a:rPr lang="tr-TR" sz="1100" dirty="0">
                <a:latin typeface="Aptos" panose="020B0004020202020204" pitchFamily="34" charset="0"/>
              </a:rPr>
              <a:t>: </a:t>
            </a:r>
            <a:r>
              <a:rPr lang="tr-TR" sz="1100" dirty="0" err="1">
                <a:latin typeface="Aptos" panose="020B0004020202020204" pitchFamily="34" charset="0"/>
              </a:rPr>
              <a:t>designing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safety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accessibility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comfort</a:t>
            </a:r>
            <a:r>
              <a:rPr lang="tr-TR" sz="1100" dirty="0">
                <a:latin typeface="Aptos" panose="020B0004020202020204" pitchFamily="34" charset="0"/>
              </a:rPr>
              <a:t> in </a:t>
            </a:r>
            <a:r>
              <a:rPr lang="tr-TR" sz="1100" dirty="0" err="1">
                <a:latin typeface="Aptos" panose="020B0004020202020204" pitchFamily="34" charset="0"/>
              </a:rPr>
              <a:t>African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. UN-Habitat &amp; ITDP.</a:t>
            </a:r>
          </a:p>
        </p:txBody>
      </p:sp>
    </p:spTree>
    <p:extLst>
      <p:ext uri="{BB962C8B-B14F-4D97-AF65-F5344CB8AC3E}">
        <p14:creationId xmlns:p14="http://schemas.microsoft.com/office/powerpoint/2010/main" val="2654683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6E0B2-3A2A-DCDF-92BD-F644A8049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E6F77DDB-28C5-FBE9-D8DD-033C96C9F377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EA6CB2D-8ED5-0E91-196E-2ECE52003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9594A9B0-13B4-52D6-FA25-1C75DAD861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0"/>
            <a:ext cx="11399522" cy="6918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rgbClr val="1D4289"/>
                </a:solidFill>
                <a:latin typeface="Aptos" panose="020B0004020202020204" pitchFamily="34" charset="0"/>
              </a:rPr>
              <a:t>References</a:t>
            </a:r>
            <a:endParaRPr sz="24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B7AF1A9-7F08-884D-F40D-A88BB29CB7B8}"/>
              </a:ext>
            </a:extLst>
          </p:cNvPr>
          <p:cNvSpPr txBox="1">
            <a:spLocks/>
          </p:cNvSpPr>
          <p:nvPr/>
        </p:nvSpPr>
        <p:spPr>
          <a:xfrm>
            <a:off x="418010" y="520345"/>
            <a:ext cx="11618973" cy="5771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100" dirty="0" err="1">
                <a:latin typeface="Aptos" panose="020B0004020202020204" pitchFamily="34" charset="0"/>
              </a:rPr>
              <a:t>Krysiak</a:t>
            </a:r>
            <a:r>
              <a:rPr lang="tr-TR" sz="1100" dirty="0">
                <a:latin typeface="Aptos" panose="020B0004020202020204" pitchFamily="34" charset="0"/>
              </a:rPr>
              <a:t>, N. (2018). </a:t>
            </a:r>
            <a:r>
              <a:rPr lang="tr-TR" sz="1100" dirty="0" err="1">
                <a:latin typeface="Aptos" panose="020B0004020202020204" pitchFamily="34" charset="0"/>
              </a:rPr>
              <a:t>Where</a:t>
            </a:r>
            <a:r>
              <a:rPr lang="tr-TR" sz="1100" dirty="0">
                <a:latin typeface="Aptos" panose="020B0004020202020204" pitchFamily="34" charset="0"/>
              </a:rPr>
              <a:t> do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children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play</a:t>
            </a:r>
            <a:r>
              <a:rPr lang="tr-TR" sz="1100" dirty="0">
                <a:latin typeface="Aptos" panose="020B0004020202020204" pitchFamily="34" charset="0"/>
              </a:rPr>
              <a:t>: </a:t>
            </a:r>
            <a:r>
              <a:rPr lang="tr-TR" sz="1100" dirty="0" err="1">
                <a:latin typeface="Aptos" panose="020B0004020202020204" pitchFamily="34" charset="0"/>
              </a:rPr>
              <a:t>designing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child-friendly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compact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from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play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website</a:t>
            </a:r>
            <a:r>
              <a:rPr lang="tr-TR" sz="1100" dirty="0">
                <a:latin typeface="Aptos" panose="020B0004020202020204" pitchFamily="34" charset="0"/>
              </a:rPr>
              <a:t>: </a:t>
            </a:r>
            <a:r>
              <a:rPr lang="tr-TR" sz="1100" dirty="0">
                <a:latin typeface="Aptos" panose="020B0004020202020204" pitchFamily="34" charset="0"/>
                <a:hlinkClick r:id="rId3"/>
              </a:rPr>
              <a:t>https://www.citiesforplay.com/portfoliowhere-do-the-children-play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Krysiak</a:t>
            </a:r>
            <a:r>
              <a:rPr lang="tr-TR" sz="1100" dirty="0">
                <a:latin typeface="Aptos" panose="020B0004020202020204" pitchFamily="34" charset="0"/>
              </a:rPr>
              <a:t>, N. (2020). </a:t>
            </a:r>
            <a:r>
              <a:rPr lang="tr-TR" sz="1100" dirty="0" err="1">
                <a:latin typeface="Aptos" panose="020B0004020202020204" pitchFamily="34" charset="0"/>
              </a:rPr>
              <a:t>Designing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child-friendly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high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density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neighbourhoods</a:t>
            </a:r>
            <a:r>
              <a:rPr lang="tr-TR" sz="1100" dirty="0">
                <a:latin typeface="Aptos" panose="020B0004020202020204" pitchFamily="34" charset="0"/>
              </a:rPr>
              <a:t>: </a:t>
            </a:r>
            <a:r>
              <a:rPr lang="tr-TR" sz="1100" dirty="0" err="1">
                <a:latin typeface="Aptos" panose="020B0004020202020204" pitchFamily="34" charset="0"/>
              </a:rPr>
              <a:t>transforming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our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health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wellbeing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happiness</a:t>
            </a:r>
            <a:r>
              <a:rPr lang="tr-TR" sz="1100" dirty="0">
                <a:latin typeface="Aptos" panose="020B0004020202020204" pitchFamily="34" charset="0"/>
              </a:rPr>
              <a:t> of </a:t>
            </a:r>
            <a:r>
              <a:rPr lang="tr-TR" sz="1100" dirty="0" err="1">
                <a:latin typeface="Aptos" panose="020B0004020202020204" pitchFamily="34" charset="0"/>
              </a:rPr>
              <a:t>children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Play.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Krysiak</a:t>
            </a:r>
            <a:r>
              <a:rPr lang="tr-TR" sz="1100" dirty="0">
                <a:latin typeface="Aptos" panose="020B0004020202020204" pitchFamily="34" charset="0"/>
              </a:rPr>
              <a:t>, N. (2021).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Play: </a:t>
            </a:r>
            <a:r>
              <a:rPr lang="tr-TR" sz="1100" dirty="0" err="1">
                <a:latin typeface="Aptos" panose="020B0004020202020204" pitchFamily="34" charset="0"/>
              </a:rPr>
              <a:t>Designing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streets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that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prioritise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children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over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cars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Play.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Lydon</a:t>
            </a:r>
            <a:r>
              <a:rPr lang="tr-TR" sz="1100" dirty="0">
                <a:latin typeface="Aptos" panose="020B0004020202020204" pitchFamily="34" charset="0"/>
              </a:rPr>
              <a:t> M, </a:t>
            </a:r>
            <a:r>
              <a:rPr lang="tr-TR" sz="1100" dirty="0" err="1">
                <a:latin typeface="Aptos" panose="020B0004020202020204" pitchFamily="34" charset="0"/>
              </a:rPr>
              <a:t>Bartman</a:t>
            </a:r>
            <a:r>
              <a:rPr lang="tr-TR" sz="1100" dirty="0">
                <a:latin typeface="Aptos" panose="020B0004020202020204" pitchFamily="34" charset="0"/>
              </a:rPr>
              <a:t> D, </a:t>
            </a:r>
            <a:r>
              <a:rPr lang="tr-TR" sz="1100" dirty="0" err="1">
                <a:latin typeface="Aptos" panose="020B0004020202020204" pitchFamily="34" charset="0"/>
              </a:rPr>
              <a:t>Woudstra</a:t>
            </a:r>
            <a:r>
              <a:rPr lang="tr-TR" sz="1100" dirty="0">
                <a:latin typeface="Aptos" panose="020B0004020202020204" pitchFamily="34" charset="0"/>
              </a:rPr>
              <a:t> R, et al. (2011). </a:t>
            </a:r>
            <a:r>
              <a:rPr lang="tr-TR" sz="1100" dirty="0" err="1">
                <a:latin typeface="Aptos" panose="020B0004020202020204" pitchFamily="34" charset="0"/>
              </a:rPr>
              <a:t>Tactical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Urbanism</a:t>
            </a:r>
            <a:r>
              <a:rPr lang="tr-TR" sz="1100" dirty="0">
                <a:latin typeface="Aptos" panose="020B0004020202020204" pitchFamily="34" charset="0"/>
              </a:rPr>
              <a:t> 1: </a:t>
            </a:r>
            <a:r>
              <a:rPr lang="tr-TR" sz="1100" dirty="0" err="1">
                <a:latin typeface="Aptos" panose="020B0004020202020204" pitchFamily="34" charset="0"/>
              </a:rPr>
              <a:t>Short-term</a:t>
            </a:r>
            <a:r>
              <a:rPr lang="tr-TR" sz="1100" dirty="0">
                <a:latin typeface="Aptos" panose="020B0004020202020204" pitchFamily="34" charset="0"/>
              </a:rPr>
              <a:t> Action, </a:t>
            </a:r>
            <a:r>
              <a:rPr lang="tr-TR" sz="1100" dirty="0" err="1">
                <a:latin typeface="Aptos" panose="020B0004020202020204" pitchFamily="34" charset="0"/>
              </a:rPr>
              <a:t>Long-term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Change</a:t>
            </a:r>
            <a:r>
              <a:rPr lang="tr-TR" sz="1100" dirty="0">
                <a:latin typeface="Aptos" panose="020B0004020202020204" pitchFamily="34" charset="0"/>
              </a:rPr>
              <a:t>. Miami: </a:t>
            </a:r>
            <a:r>
              <a:rPr lang="tr-TR" sz="1100" dirty="0" err="1">
                <a:latin typeface="Aptos" panose="020B0004020202020204" pitchFamily="34" charset="0"/>
              </a:rPr>
              <a:t>Next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Generation</a:t>
            </a:r>
            <a:r>
              <a:rPr lang="tr-TR" sz="1100" dirty="0">
                <a:latin typeface="Aptos" panose="020B0004020202020204" pitchFamily="34" charset="0"/>
              </a:rPr>
              <a:t> of New </a:t>
            </a:r>
            <a:r>
              <a:rPr lang="tr-TR" sz="1100" dirty="0" err="1">
                <a:latin typeface="Aptos" panose="020B0004020202020204" pitchFamily="34" charset="0"/>
              </a:rPr>
              <a:t>Urbanists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Lydon</a:t>
            </a:r>
            <a:r>
              <a:rPr lang="tr-TR" sz="1100" dirty="0">
                <a:latin typeface="Aptos" panose="020B0004020202020204" pitchFamily="34" charset="0"/>
              </a:rPr>
              <a:t> M, </a:t>
            </a:r>
            <a:r>
              <a:rPr lang="tr-TR" sz="1100" dirty="0" err="1">
                <a:latin typeface="Aptos" panose="020B0004020202020204" pitchFamily="34" charset="0"/>
              </a:rPr>
              <a:t>Bartman</a:t>
            </a:r>
            <a:r>
              <a:rPr lang="tr-TR" sz="1100" dirty="0">
                <a:latin typeface="Aptos" panose="020B0004020202020204" pitchFamily="34" charset="0"/>
              </a:rPr>
              <a:t> D, </a:t>
            </a:r>
            <a:r>
              <a:rPr lang="tr-TR" sz="1100" dirty="0" err="1">
                <a:latin typeface="Aptos" panose="020B0004020202020204" pitchFamily="34" charset="0"/>
              </a:rPr>
              <a:t>Woudstra</a:t>
            </a:r>
            <a:r>
              <a:rPr lang="tr-TR" sz="1100" dirty="0">
                <a:latin typeface="Aptos" panose="020B0004020202020204" pitchFamily="34" charset="0"/>
              </a:rPr>
              <a:t> R, et al. (2012). </a:t>
            </a:r>
            <a:r>
              <a:rPr lang="tr-TR" sz="1100" dirty="0" err="1">
                <a:latin typeface="Aptos" panose="020B0004020202020204" pitchFamily="34" charset="0"/>
              </a:rPr>
              <a:t>Tactical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Urbanism</a:t>
            </a:r>
            <a:r>
              <a:rPr lang="tr-TR" sz="1100" dirty="0">
                <a:latin typeface="Aptos" panose="020B0004020202020204" pitchFamily="34" charset="0"/>
              </a:rPr>
              <a:t> 2: </a:t>
            </a:r>
            <a:r>
              <a:rPr lang="tr-TR" sz="1100" dirty="0" err="1">
                <a:latin typeface="Aptos" panose="020B0004020202020204" pitchFamily="34" charset="0"/>
              </a:rPr>
              <a:t>Short-term</a:t>
            </a:r>
            <a:r>
              <a:rPr lang="tr-TR" sz="1100" dirty="0">
                <a:latin typeface="Aptos" panose="020B0004020202020204" pitchFamily="34" charset="0"/>
              </a:rPr>
              <a:t> Action, </a:t>
            </a:r>
            <a:r>
              <a:rPr lang="tr-TR" sz="1100" dirty="0" err="1">
                <a:latin typeface="Aptos" panose="020B0004020202020204" pitchFamily="34" charset="0"/>
              </a:rPr>
              <a:t>Long-term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Change</a:t>
            </a:r>
            <a:r>
              <a:rPr lang="tr-TR" sz="1100" dirty="0">
                <a:latin typeface="Aptos" panose="020B0004020202020204" pitchFamily="34" charset="0"/>
              </a:rPr>
              <a:t>. Miami: </a:t>
            </a:r>
            <a:r>
              <a:rPr lang="tr-TR" sz="1100" dirty="0" err="1">
                <a:latin typeface="Aptos" panose="020B0004020202020204" pitchFamily="34" charset="0"/>
              </a:rPr>
              <a:t>Next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Generation</a:t>
            </a:r>
            <a:r>
              <a:rPr lang="tr-TR" sz="1100" dirty="0">
                <a:latin typeface="Aptos" panose="020B0004020202020204" pitchFamily="34" charset="0"/>
              </a:rPr>
              <a:t> of New </a:t>
            </a:r>
            <a:r>
              <a:rPr lang="tr-TR" sz="1100" dirty="0" err="1">
                <a:latin typeface="Aptos" panose="020B0004020202020204" pitchFamily="34" charset="0"/>
              </a:rPr>
              <a:t>Urbanists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>
                <a:latin typeface="Aptos" panose="020B0004020202020204" pitchFamily="34" charset="0"/>
              </a:rPr>
              <a:t>Maltepe </a:t>
            </a:r>
            <a:r>
              <a:rPr lang="tr-TR" sz="1100" dirty="0" err="1">
                <a:latin typeface="Aptos" panose="020B0004020202020204" pitchFamily="34" charset="0"/>
              </a:rPr>
              <a:t>Municipality</a:t>
            </a:r>
            <a:r>
              <a:rPr lang="tr-TR" sz="1100" dirty="0">
                <a:latin typeface="Aptos" panose="020B0004020202020204" pitchFamily="34" charset="0"/>
              </a:rPr>
              <a:t> (2022). 2020–2024 stratejik plan: Güncellenmiş versiyon. </a:t>
            </a:r>
            <a:r>
              <a:rPr lang="tr-TR" sz="1100" dirty="0">
                <a:latin typeface="Aptos" panose="020B0004020202020204" pitchFamily="34" charset="0"/>
                <a:hlinkClick r:id="rId4"/>
              </a:rPr>
              <a:t>https://www.maltepe.bel.tr/upload/strateji/2020_2024_Stratejik_Plan.pdf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>
                <a:latin typeface="Aptos" panose="020B0004020202020204" pitchFamily="34" charset="0"/>
              </a:rPr>
              <a:t>Maltepe </a:t>
            </a:r>
            <a:r>
              <a:rPr lang="tr-TR" sz="1100" dirty="0" err="1">
                <a:latin typeface="Aptos" panose="020B0004020202020204" pitchFamily="34" charset="0"/>
              </a:rPr>
              <a:t>Municipality</a:t>
            </a:r>
            <a:r>
              <a:rPr lang="tr-TR" sz="1100" dirty="0">
                <a:latin typeface="Aptos" panose="020B0004020202020204" pitchFamily="34" charset="0"/>
              </a:rPr>
              <a:t> (2023). 2023 Yılı Sivil Katılım Güçlendirme Eylem Planı.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Moffat</a:t>
            </a:r>
            <a:r>
              <a:rPr lang="tr-TR" sz="1100" dirty="0">
                <a:latin typeface="Aptos" panose="020B0004020202020204" pitchFamily="34" charset="0"/>
              </a:rPr>
              <a:t>, D. (2002). </a:t>
            </a:r>
            <a:r>
              <a:rPr lang="tr-TR" sz="1100" dirty="0" err="1">
                <a:latin typeface="Aptos" panose="020B0004020202020204" pitchFamily="34" charset="0"/>
              </a:rPr>
              <a:t>Growing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Up</a:t>
            </a:r>
            <a:r>
              <a:rPr lang="tr-TR" sz="1100" dirty="0">
                <a:latin typeface="Aptos" panose="020B0004020202020204" pitchFamily="34" charset="0"/>
              </a:rPr>
              <a:t> in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Places</a:t>
            </a:r>
            <a:r>
              <a:rPr lang="tr-TR" sz="1100" dirty="0">
                <a:latin typeface="Aptos" panose="020B0004020202020204" pitchFamily="34" charset="0"/>
              </a:rPr>
              <a:t>, 15(1). </a:t>
            </a:r>
            <a:r>
              <a:rPr lang="tr-TR" sz="1100" dirty="0">
                <a:latin typeface="Aptos" panose="020B0004020202020204" pitchFamily="34" charset="0"/>
                <a:hlinkClick r:id="rId5"/>
              </a:rPr>
              <a:t>http://escholarship.org/uc/item/4gv825qq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>
                <a:latin typeface="Aptos" panose="020B0004020202020204" pitchFamily="34" charset="0"/>
              </a:rPr>
              <a:t>NACTO &amp; GDCI (2019). </a:t>
            </a:r>
            <a:r>
              <a:rPr lang="tr-TR" sz="1100" dirty="0" err="1">
                <a:latin typeface="Aptos" panose="020B0004020202020204" pitchFamily="34" charset="0"/>
              </a:rPr>
              <a:t>Designing</a:t>
            </a:r>
            <a:r>
              <a:rPr lang="tr-TR" sz="1100" dirty="0">
                <a:latin typeface="Aptos" panose="020B0004020202020204" pitchFamily="34" charset="0"/>
              </a:rPr>
              <a:t> Streets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Kids.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O’Brien</a:t>
            </a:r>
            <a:r>
              <a:rPr lang="tr-TR" sz="1100" dirty="0">
                <a:latin typeface="Aptos" panose="020B0004020202020204" pitchFamily="34" charset="0"/>
              </a:rPr>
              <a:t>, C. (2003). ‘</a:t>
            </a:r>
            <a:r>
              <a:rPr lang="tr-TR" sz="1100" dirty="0" err="1">
                <a:latin typeface="Aptos" panose="020B0004020202020204" pitchFamily="34" charset="0"/>
              </a:rPr>
              <a:t>Transportation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that’s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actually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good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soul</a:t>
            </a:r>
            <a:r>
              <a:rPr lang="tr-TR" sz="1100" dirty="0">
                <a:latin typeface="Aptos" panose="020B0004020202020204" pitchFamily="34" charset="0"/>
              </a:rPr>
              <a:t>’, </a:t>
            </a:r>
            <a:r>
              <a:rPr lang="tr-TR" sz="1100" dirty="0" err="1">
                <a:latin typeface="Aptos" panose="020B0004020202020204" pitchFamily="34" charset="0"/>
              </a:rPr>
              <a:t>National</a:t>
            </a:r>
            <a:r>
              <a:rPr lang="tr-TR" sz="1100" dirty="0">
                <a:latin typeface="Aptos" panose="020B0004020202020204" pitchFamily="34" charset="0"/>
              </a:rPr>
              <a:t> Center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Bicycling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Walking</a:t>
            </a:r>
            <a:r>
              <a:rPr lang="tr-TR" sz="1100" dirty="0">
                <a:latin typeface="Aptos" panose="020B0004020202020204" pitchFamily="34" charset="0"/>
              </a:rPr>
              <a:t> (NCBW) Forum (</a:t>
            </a:r>
            <a:r>
              <a:rPr lang="tr-TR" sz="1100" dirty="0" err="1">
                <a:latin typeface="Aptos" panose="020B0004020202020204" pitchFamily="34" charset="0"/>
              </a:rPr>
              <a:t>Canada</a:t>
            </a:r>
            <a:r>
              <a:rPr lang="tr-TR" sz="1100" dirty="0">
                <a:latin typeface="Aptos" panose="020B0004020202020204" pitchFamily="34" charset="0"/>
              </a:rPr>
              <a:t>), </a:t>
            </a:r>
            <a:r>
              <a:rPr lang="tr-TR" sz="1100" dirty="0" err="1">
                <a:latin typeface="Aptos" panose="020B0004020202020204" pitchFamily="34" charset="0"/>
              </a:rPr>
              <a:t>vol</a:t>
            </a:r>
            <a:r>
              <a:rPr lang="tr-TR" sz="1100" dirty="0">
                <a:latin typeface="Aptos" panose="020B0004020202020204" pitchFamily="34" charset="0"/>
              </a:rPr>
              <a:t> 54, pp1–13. </a:t>
            </a:r>
          </a:p>
          <a:p>
            <a:r>
              <a:rPr lang="tr-TR" sz="1100" dirty="0">
                <a:latin typeface="Aptos" panose="020B0004020202020204" pitchFamily="34" charset="0"/>
              </a:rPr>
              <a:t>Perez-del-</a:t>
            </a:r>
            <a:r>
              <a:rPr lang="tr-TR" sz="1100" dirty="0" err="1">
                <a:latin typeface="Aptos" panose="020B0004020202020204" pitchFamily="34" charset="0"/>
              </a:rPr>
              <a:t>Pulgar</a:t>
            </a:r>
            <a:r>
              <a:rPr lang="tr-TR" sz="1100" dirty="0">
                <a:latin typeface="Aptos" panose="020B0004020202020204" pitchFamily="34" charset="0"/>
              </a:rPr>
              <a:t>, C., </a:t>
            </a:r>
            <a:r>
              <a:rPr lang="tr-TR" sz="1100" dirty="0" err="1">
                <a:latin typeface="Aptos" panose="020B0004020202020204" pitchFamily="34" charset="0"/>
              </a:rPr>
              <a:t>Anguelovski</a:t>
            </a:r>
            <a:r>
              <a:rPr lang="tr-TR" sz="1100" dirty="0">
                <a:latin typeface="Aptos" panose="020B0004020202020204" pitchFamily="34" charset="0"/>
              </a:rPr>
              <a:t>, I., &amp; </a:t>
            </a:r>
            <a:r>
              <a:rPr lang="tr-TR" sz="1100" dirty="0" err="1">
                <a:latin typeface="Aptos" panose="020B0004020202020204" pitchFamily="34" charset="0"/>
              </a:rPr>
              <a:t>Connolly</a:t>
            </a:r>
            <a:r>
              <a:rPr lang="tr-TR" sz="1100" dirty="0">
                <a:latin typeface="Aptos" panose="020B0004020202020204" pitchFamily="34" charset="0"/>
              </a:rPr>
              <a:t>, J. J. (2024). Child-</a:t>
            </a:r>
            <a:r>
              <a:rPr lang="tr-TR" sz="1100" dirty="0" err="1">
                <a:latin typeface="Aptos" panose="020B0004020202020204" pitchFamily="34" charset="0"/>
              </a:rPr>
              <a:t>friendly</a:t>
            </a:r>
            <a:r>
              <a:rPr lang="tr-TR" sz="1100" dirty="0">
                <a:latin typeface="Aptos" panose="020B0004020202020204" pitchFamily="34" charset="0"/>
              </a:rPr>
              <a:t> urban </a:t>
            </a:r>
            <a:r>
              <a:rPr lang="tr-TR" sz="1100" dirty="0" err="1">
                <a:latin typeface="Aptos" panose="020B0004020202020204" pitchFamily="34" charset="0"/>
              </a:rPr>
              <a:t>practices</a:t>
            </a:r>
            <a:r>
              <a:rPr lang="tr-TR" sz="1100" dirty="0">
                <a:latin typeface="Aptos" panose="020B0004020202020204" pitchFamily="34" charset="0"/>
              </a:rPr>
              <a:t> as </a:t>
            </a:r>
            <a:r>
              <a:rPr lang="tr-TR" sz="1100" dirty="0" err="1">
                <a:latin typeface="Aptos" panose="020B0004020202020204" pitchFamily="34" charset="0"/>
              </a:rPr>
              <a:t>emergent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place-based</a:t>
            </a:r>
            <a:r>
              <a:rPr lang="tr-TR" sz="1100" dirty="0">
                <a:latin typeface="Aptos" panose="020B0004020202020204" pitchFamily="34" charset="0"/>
              </a:rPr>
              <a:t> neoliberal </a:t>
            </a:r>
            <a:r>
              <a:rPr lang="tr-TR" sz="1100" dirty="0" err="1">
                <a:latin typeface="Aptos" panose="020B0004020202020204" pitchFamily="34" charset="0"/>
              </a:rPr>
              <a:t>subjectivation</a:t>
            </a:r>
            <a:r>
              <a:rPr lang="tr-TR" sz="1100" dirty="0">
                <a:latin typeface="Aptos" panose="020B0004020202020204" pitchFamily="34" charset="0"/>
              </a:rPr>
              <a:t>?. Urban </a:t>
            </a:r>
            <a:r>
              <a:rPr lang="tr-TR" sz="1100" dirty="0" err="1">
                <a:latin typeface="Aptos" panose="020B0004020202020204" pitchFamily="34" charset="0"/>
              </a:rPr>
              <a:t>Studies</a:t>
            </a:r>
            <a:r>
              <a:rPr lang="tr-TR" sz="1100" dirty="0">
                <a:latin typeface="Aptos" panose="020B0004020202020204" pitchFamily="34" charset="0"/>
              </a:rPr>
              <a:t>, 00420980241235781.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Playing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Out</a:t>
            </a:r>
            <a:r>
              <a:rPr lang="tr-TR" sz="1100" dirty="0">
                <a:latin typeface="Aptos" panose="020B0004020202020204" pitchFamily="34" charset="0"/>
              </a:rPr>
              <a:t> (2014). Bristol Library </a:t>
            </a:r>
            <a:r>
              <a:rPr lang="tr-TR" sz="1100" dirty="0" err="1">
                <a:latin typeface="Aptos" panose="020B0004020202020204" pitchFamily="34" charset="0"/>
              </a:rPr>
              <a:t>Exhibition</a:t>
            </a:r>
            <a:r>
              <a:rPr lang="tr-TR" sz="1100" dirty="0">
                <a:latin typeface="Aptos" panose="020B0004020202020204" pitchFamily="34" charset="0"/>
              </a:rPr>
              <a:t> - </a:t>
            </a:r>
            <a:r>
              <a:rPr lang="tr-TR" sz="1100" dirty="0" err="1">
                <a:latin typeface="Aptos" panose="020B0004020202020204" pitchFamily="34" charset="0"/>
              </a:rPr>
              <a:t>October</a:t>
            </a:r>
            <a:r>
              <a:rPr lang="tr-TR" sz="1100" dirty="0">
                <a:latin typeface="Aptos" panose="020B0004020202020204" pitchFamily="34" charset="0"/>
              </a:rPr>
              <a:t> 2014. </a:t>
            </a:r>
            <a:r>
              <a:rPr lang="tr-TR" sz="1100" dirty="0" err="1">
                <a:latin typeface="Aptos" panose="020B0004020202020204" pitchFamily="34" charset="0"/>
              </a:rPr>
              <a:t>Playing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Out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>
                <a:latin typeface="Aptos" panose="020B0004020202020204" pitchFamily="34" charset="0"/>
                <a:hlinkClick r:id="rId6"/>
              </a:rPr>
              <a:t>https://playingout.net/inspiration/creative-projects/playing-exhibitionbristol-central-library/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Prajapati</a:t>
            </a:r>
            <a:r>
              <a:rPr lang="tr-TR" sz="1100" dirty="0">
                <a:latin typeface="Aptos" panose="020B0004020202020204" pitchFamily="34" charset="0"/>
              </a:rPr>
              <a:t>, S. (2024). </a:t>
            </a:r>
            <a:r>
              <a:rPr lang="tr-TR" sz="1100" dirty="0" err="1">
                <a:latin typeface="Aptos" panose="020B0004020202020204" pitchFamily="34" charset="0"/>
              </a:rPr>
              <a:t>Benefits</a:t>
            </a:r>
            <a:r>
              <a:rPr lang="tr-TR" sz="1100" dirty="0">
                <a:latin typeface="Aptos" panose="020B0004020202020204" pitchFamily="34" charset="0"/>
              </a:rPr>
              <a:t> of </a:t>
            </a:r>
            <a:r>
              <a:rPr lang="tr-TR" sz="1100" dirty="0" err="1">
                <a:latin typeface="Aptos" panose="020B0004020202020204" pitchFamily="34" charset="0"/>
              </a:rPr>
              <a:t>Prioritizing</a:t>
            </a:r>
            <a:r>
              <a:rPr lang="tr-TR" sz="1100" dirty="0">
                <a:latin typeface="Aptos" panose="020B0004020202020204" pitchFamily="34" charset="0"/>
              </a:rPr>
              <a:t> Child-</a:t>
            </a:r>
            <a:r>
              <a:rPr lang="tr-TR" sz="1100" dirty="0" err="1">
                <a:latin typeface="Aptos" panose="020B0004020202020204" pitchFamily="34" charset="0"/>
              </a:rPr>
              <a:t>friendly</a:t>
            </a:r>
            <a:r>
              <a:rPr lang="tr-TR" sz="1100" dirty="0">
                <a:latin typeface="Aptos" panose="020B0004020202020204" pitchFamily="34" charset="0"/>
              </a:rPr>
              <a:t> Urban Design. Newcastle </a:t>
            </a:r>
            <a:r>
              <a:rPr lang="tr-TR" sz="1100" dirty="0" err="1">
                <a:latin typeface="Aptos" panose="020B0004020202020204" pitchFamily="34" charset="0"/>
              </a:rPr>
              <a:t>University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from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>
                <a:latin typeface="Aptos" panose="020B0004020202020204" pitchFamily="34" charset="0"/>
                <a:hlinkClick r:id="rId7"/>
              </a:rPr>
              <a:t>https://nclurbandesign.org/child-friendly-urban-design-5/</a:t>
            </a:r>
            <a:endParaRPr lang="tr-TR" sz="1100" dirty="0">
              <a:latin typeface="Aptos" panose="020B0004020202020204" pitchFamily="34" charset="0"/>
            </a:endParaRPr>
          </a:p>
          <a:p>
            <a:r>
              <a:rPr lang="tr-TR" sz="1100" dirty="0" err="1">
                <a:latin typeface="Aptos" panose="020B0004020202020204" pitchFamily="34" charset="0"/>
              </a:rPr>
              <a:t>Sicignano</a:t>
            </a:r>
            <a:r>
              <a:rPr lang="tr-TR" sz="1100" dirty="0">
                <a:latin typeface="Aptos" panose="020B0004020202020204" pitchFamily="34" charset="0"/>
              </a:rPr>
              <a:t>, G. &amp; </a:t>
            </a:r>
            <a:r>
              <a:rPr lang="tr-TR" sz="1100" dirty="0" err="1">
                <a:latin typeface="Aptos" panose="020B0004020202020204" pitchFamily="34" charset="0"/>
              </a:rPr>
              <a:t>Caljé</a:t>
            </a:r>
            <a:r>
              <a:rPr lang="tr-TR" sz="1100" dirty="0">
                <a:latin typeface="Aptos" panose="020B0004020202020204" pitchFamily="34" charset="0"/>
              </a:rPr>
              <a:t>, L. (2022). </a:t>
            </a:r>
            <a:r>
              <a:rPr lang="tr-TR" sz="1100" dirty="0" err="1">
                <a:latin typeface="Aptos" panose="020B0004020202020204" pitchFamily="34" charset="0"/>
              </a:rPr>
              <a:t>Longread</a:t>
            </a:r>
            <a:r>
              <a:rPr lang="tr-TR" sz="1100" dirty="0">
                <a:latin typeface="Aptos" panose="020B0004020202020204" pitchFamily="34" charset="0"/>
              </a:rPr>
              <a:t> — Milan </a:t>
            </a:r>
            <a:r>
              <a:rPr lang="tr-TR" sz="1100" dirty="0" err="1">
                <a:latin typeface="Aptos" panose="020B0004020202020204" pitchFamily="34" charset="0"/>
              </a:rPr>
              <a:t>Before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After</a:t>
            </a:r>
            <a:r>
              <a:rPr lang="tr-TR" sz="1100" dirty="0">
                <a:latin typeface="Aptos" panose="020B0004020202020204" pitchFamily="34" charset="0"/>
              </a:rPr>
              <a:t>: </a:t>
            </a:r>
            <a:r>
              <a:rPr lang="tr-TR" sz="1100" dirty="0" err="1">
                <a:latin typeface="Aptos" panose="020B0004020202020204" pitchFamily="34" charset="0"/>
              </a:rPr>
              <a:t>Citywide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Placemaking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City at </a:t>
            </a:r>
            <a:r>
              <a:rPr lang="tr-TR" sz="1100" dirty="0" err="1">
                <a:latin typeface="Aptos" panose="020B0004020202020204" pitchFamily="34" charset="0"/>
              </a:rPr>
              <a:t>Eye</a:t>
            </a:r>
            <a:r>
              <a:rPr lang="tr-TR" sz="1100" dirty="0">
                <a:latin typeface="Aptos" panose="020B0004020202020204" pitchFamily="34" charset="0"/>
              </a:rPr>
              <a:t> Level.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Silva</a:t>
            </a:r>
            <a:r>
              <a:rPr lang="tr-TR" sz="1100" dirty="0">
                <a:latin typeface="Aptos" panose="020B0004020202020204" pitchFamily="34" charset="0"/>
              </a:rPr>
              <a:t>, P. (2016). </a:t>
            </a:r>
            <a:r>
              <a:rPr lang="tr-TR" sz="1100" dirty="0" err="1">
                <a:latin typeface="Aptos" panose="020B0004020202020204" pitchFamily="34" charset="0"/>
              </a:rPr>
              <a:t>Tactical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urbanism</a:t>
            </a:r>
            <a:r>
              <a:rPr lang="tr-TR" sz="1100" dirty="0">
                <a:latin typeface="Aptos" panose="020B0004020202020204" pitchFamily="34" charset="0"/>
              </a:rPr>
              <a:t>: </a:t>
            </a:r>
            <a:r>
              <a:rPr lang="tr-TR" sz="1100" dirty="0" err="1">
                <a:latin typeface="Aptos" panose="020B0004020202020204" pitchFamily="34" charset="0"/>
              </a:rPr>
              <a:t>Towards</a:t>
            </a:r>
            <a:r>
              <a:rPr lang="tr-TR" sz="1100" dirty="0">
                <a:latin typeface="Aptos" panose="020B0004020202020204" pitchFamily="34" charset="0"/>
              </a:rPr>
              <a:t> an </a:t>
            </a:r>
            <a:r>
              <a:rPr lang="tr-TR" sz="1100" dirty="0" err="1">
                <a:latin typeface="Aptos" panose="020B0004020202020204" pitchFamily="34" charset="0"/>
              </a:rPr>
              <a:t>evolutionary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’ </a:t>
            </a:r>
            <a:r>
              <a:rPr lang="tr-TR" sz="1100" dirty="0" err="1">
                <a:latin typeface="Aptos" panose="020B0004020202020204" pitchFamily="34" charset="0"/>
              </a:rPr>
              <a:t>approach</a:t>
            </a:r>
            <a:r>
              <a:rPr lang="tr-TR" sz="1100" dirty="0">
                <a:latin typeface="Aptos" panose="020B0004020202020204" pitchFamily="34" charset="0"/>
              </a:rPr>
              <a:t>?. Environment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Planning B: Planning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design</a:t>
            </a:r>
            <a:r>
              <a:rPr lang="tr-TR" sz="1100" dirty="0">
                <a:latin typeface="Aptos" panose="020B0004020202020204" pitchFamily="34" charset="0"/>
              </a:rPr>
              <a:t>, 43(6), 1040-1051.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Streetfilms</a:t>
            </a:r>
            <a:r>
              <a:rPr lang="tr-TR" sz="1100" dirty="0">
                <a:latin typeface="Aptos" panose="020B0004020202020204" pitchFamily="34" charset="0"/>
              </a:rPr>
              <a:t> (2024). Paris School Streets: </a:t>
            </a:r>
            <a:r>
              <a:rPr lang="tr-TR" sz="1100" dirty="0" err="1">
                <a:latin typeface="Aptos" panose="020B0004020202020204" pitchFamily="34" charset="0"/>
              </a:rPr>
              <a:t>Safe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Children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Safe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Everyone</a:t>
            </a:r>
            <a:r>
              <a:rPr lang="tr-TR" sz="1100" dirty="0">
                <a:latin typeface="Aptos" panose="020B0004020202020204" pitchFamily="34" charset="0"/>
              </a:rPr>
              <a:t>. Open </a:t>
            </a:r>
            <a:r>
              <a:rPr lang="tr-TR" sz="1100" dirty="0" err="1">
                <a:latin typeface="Aptos" panose="020B0004020202020204" pitchFamily="34" charset="0"/>
              </a:rPr>
              <a:t>Plans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Superpool</a:t>
            </a:r>
            <a:r>
              <a:rPr lang="tr-TR" sz="1100" dirty="0">
                <a:latin typeface="Aptos" panose="020B0004020202020204" pitchFamily="34" charset="0"/>
              </a:rPr>
              <a:t> (2020). Zümrütevler </a:t>
            </a:r>
            <a:r>
              <a:rPr lang="tr-TR" sz="1100" dirty="0" err="1">
                <a:latin typeface="Aptos" panose="020B0004020202020204" pitchFamily="34" charset="0"/>
              </a:rPr>
              <a:t>Square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from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>
                <a:latin typeface="Aptos" panose="020B0004020202020204" pitchFamily="34" charset="0"/>
                <a:hlinkClick r:id="rId8"/>
              </a:rPr>
              <a:t>https://www.superpool.org/work/zuemruetevler-square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Superpool</a:t>
            </a:r>
            <a:r>
              <a:rPr lang="tr-TR" sz="1100" dirty="0">
                <a:latin typeface="Aptos" panose="020B0004020202020204" pitchFamily="34" charset="0"/>
              </a:rPr>
              <a:t> (2022). Yalı </a:t>
            </a:r>
            <a:r>
              <a:rPr lang="tr-TR" sz="1100" dirty="0" err="1">
                <a:latin typeface="Aptos" panose="020B0004020202020204" pitchFamily="34" charset="0"/>
              </a:rPr>
              <a:t>Square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Bike </a:t>
            </a:r>
            <a:r>
              <a:rPr lang="tr-TR" sz="1100" dirty="0" err="1">
                <a:latin typeface="Aptos" panose="020B0004020202020204" pitchFamily="34" charset="0"/>
              </a:rPr>
              <a:t>Path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from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>
                <a:latin typeface="Aptos" panose="020B0004020202020204" pitchFamily="34" charset="0"/>
                <a:hlinkClick r:id="rId9"/>
              </a:rPr>
              <a:t>https://www.superpool.org/work/yali-square-and-bike-path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Tranter</a:t>
            </a:r>
            <a:r>
              <a:rPr lang="tr-TR" sz="1100" dirty="0">
                <a:latin typeface="Aptos" panose="020B0004020202020204" pitchFamily="34" charset="0"/>
              </a:rPr>
              <a:t>, P. (2016). </a:t>
            </a:r>
            <a:r>
              <a:rPr lang="tr-TR" sz="1100" dirty="0" err="1">
                <a:latin typeface="Aptos" panose="020B0004020202020204" pitchFamily="34" charset="0"/>
              </a:rPr>
              <a:t>Children’s</a:t>
            </a:r>
            <a:r>
              <a:rPr lang="tr-TR" sz="1100" dirty="0">
                <a:latin typeface="Aptos" panose="020B0004020202020204" pitchFamily="34" charset="0"/>
              </a:rPr>
              <a:t> Play in </a:t>
            </a:r>
            <a:r>
              <a:rPr lang="tr-TR" sz="1100" dirty="0" err="1">
                <a:latin typeface="Aptos" panose="020B0004020202020204" pitchFamily="34" charset="0"/>
              </a:rPr>
              <a:t>their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Local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Neighborhoods</a:t>
            </a:r>
            <a:r>
              <a:rPr lang="tr-TR" sz="1100" dirty="0">
                <a:latin typeface="Aptos" panose="020B0004020202020204" pitchFamily="34" charset="0"/>
              </a:rPr>
              <a:t>: </a:t>
            </a:r>
            <a:r>
              <a:rPr lang="tr-TR" sz="1100" dirty="0" err="1">
                <a:latin typeface="Aptos" panose="020B0004020202020204" pitchFamily="34" charset="0"/>
              </a:rPr>
              <a:t>Rediscovering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Value of </a:t>
            </a:r>
            <a:r>
              <a:rPr lang="tr-TR" sz="1100" dirty="0" err="1">
                <a:latin typeface="Aptos" panose="020B0004020202020204" pitchFamily="34" charset="0"/>
              </a:rPr>
              <a:t>Residential</a:t>
            </a:r>
            <a:r>
              <a:rPr lang="tr-TR" sz="1100" dirty="0">
                <a:latin typeface="Aptos" panose="020B0004020202020204" pitchFamily="34" charset="0"/>
              </a:rPr>
              <a:t> Streets. Play, </a:t>
            </a:r>
            <a:r>
              <a:rPr lang="tr-TR" sz="1100" dirty="0" err="1">
                <a:latin typeface="Aptos" panose="020B0004020202020204" pitchFamily="34" charset="0"/>
              </a:rPr>
              <a:t>Recreation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Health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Well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Being</a:t>
            </a:r>
            <a:r>
              <a:rPr lang="tr-TR" sz="1100" dirty="0">
                <a:latin typeface="Aptos" panose="020B0004020202020204" pitchFamily="34" charset="0"/>
              </a:rPr>
              <a:t>. 1(1), 211-236. </a:t>
            </a:r>
            <a:r>
              <a:rPr lang="tr-TR" sz="1100" dirty="0">
                <a:latin typeface="Aptos" panose="020B0004020202020204" pitchFamily="34" charset="0"/>
                <a:hlinkClick r:id="rId10"/>
              </a:rPr>
              <a:t>http://dx.doi.org/10.1007/978-981-4585-96-5_37-1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>
                <a:latin typeface="Aptos" panose="020B0004020202020204" pitchFamily="34" charset="0"/>
              </a:rPr>
              <a:t>UN-Habitat (2020). </a:t>
            </a:r>
            <a:r>
              <a:rPr lang="tr-TR" sz="1100" dirty="0" err="1">
                <a:latin typeface="Aptos" panose="020B0004020202020204" pitchFamily="34" charset="0"/>
              </a:rPr>
              <a:t>Monitoring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Reporting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SDGs</a:t>
            </a:r>
            <a:r>
              <a:rPr lang="tr-TR" sz="1100" dirty="0">
                <a:latin typeface="Aptos" panose="020B0004020202020204" pitchFamily="34" charset="0"/>
              </a:rPr>
              <a:t>: PUBLIC SPACE. United Nations Human </a:t>
            </a:r>
            <a:r>
              <a:rPr lang="tr-TR" sz="1100" dirty="0" err="1">
                <a:latin typeface="Aptos" panose="020B0004020202020204" pitchFamily="34" charset="0"/>
              </a:rPr>
              <a:t>Settlement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Programme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a </a:t>
            </a:r>
            <a:r>
              <a:rPr lang="tr-TR" sz="1100" dirty="0" err="1">
                <a:latin typeface="Aptos" panose="020B0004020202020204" pitchFamily="34" charset="0"/>
              </a:rPr>
              <a:t>Better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Future</a:t>
            </a:r>
            <a:r>
              <a:rPr lang="tr-TR" sz="1100" dirty="0">
                <a:latin typeface="Aptos" panose="020B0004020202020204" pitchFamily="34" charset="0"/>
              </a:rPr>
              <a:t>. </a:t>
            </a:r>
            <a:r>
              <a:rPr lang="tr-TR" sz="1100" dirty="0" err="1">
                <a:latin typeface="Aptos" panose="020B0004020202020204" pitchFamily="34" charset="0"/>
              </a:rPr>
              <a:t>UNHabitat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>
                <a:latin typeface="Aptos" panose="020B0004020202020204" pitchFamily="34" charset="0"/>
              </a:rPr>
              <a:t>UNICEF (2015). Child </a:t>
            </a:r>
            <a:r>
              <a:rPr lang="tr-TR" sz="1100" dirty="0" err="1">
                <a:latin typeface="Aptos" panose="020B0004020202020204" pitchFamily="34" charset="0"/>
              </a:rPr>
              <a:t>Friendly</a:t>
            </a:r>
            <a:r>
              <a:rPr lang="tr-TR" sz="1100" dirty="0">
                <a:latin typeface="Aptos" panose="020B0004020202020204" pitchFamily="34" charset="0"/>
              </a:rPr>
              <a:t> City </a:t>
            </a:r>
            <a:r>
              <a:rPr lang="tr-TR" sz="1100" dirty="0" err="1">
                <a:latin typeface="Aptos" panose="020B0004020202020204" pitchFamily="34" charset="0"/>
              </a:rPr>
              <a:t>Initiative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implementation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methodology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for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Republic</a:t>
            </a:r>
            <a:r>
              <a:rPr lang="tr-TR" sz="1100" dirty="0">
                <a:latin typeface="Aptos" panose="020B0004020202020204" pitchFamily="34" charset="0"/>
              </a:rPr>
              <a:t> of </a:t>
            </a:r>
            <a:r>
              <a:rPr lang="tr-TR" sz="1100" dirty="0" err="1">
                <a:latin typeface="Aptos" panose="020B0004020202020204" pitchFamily="34" charset="0"/>
              </a:rPr>
              <a:t>Kazakhstan</a:t>
            </a:r>
            <a:r>
              <a:rPr lang="tr-TR" sz="1100" dirty="0">
                <a:latin typeface="Aptos" panose="020B0004020202020204" pitchFamily="34" charset="0"/>
              </a:rPr>
              <a:t>. ISBN 978-601-7523-25-1. </a:t>
            </a:r>
          </a:p>
          <a:p>
            <a:endParaRPr lang="tr-TR" sz="11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368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3D490-F798-C5AD-1BF9-27C531740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1F2A2731-C30E-198E-B747-D8F62A295CFB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9BE19C8-295F-B1AE-5B12-97AF53C24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806CFBA3-70BF-9593-9242-42184E2697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0"/>
            <a:ext cx="11399522" cy="6918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rgbClr val="1D4289"/>
                </a:solidFill>
                <a:latin typeface="Aptos" panose="020B0004020202020204" pitchFamily="34" charset="0"/>
              </a:rPr>
              <a:t>References</a:t>
            </a:r>
            <a:endParaRPr sz="24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EE5F4C2-8126-53A0-C901-F86CE26E8370}"/>
              </a:ext>
            </a:extLst>
          </p:cNvPr>
          <p:cNvSpPr txBox="1">
            <a:spLocks/>
          </p:cNvSpPr>
          <p:nvPr/>
        </p:nvSpPr>
        <p:spPr>
          <a:xfrm>
            <a:off x="418010" y="520345"/>
            <a:ext cx="11618973" cy="5771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100" dirty="0">
                <a:latin typeface="Aptos" panose="020B0004020202020204" pitchFamily="34" charset="0"/>
              </a:rPr>
              <a:t>UNICEF (2019). </a:t>
            </a:r>
            <a:r>
              <a:rPr lang="tr-TR" sz="1100" dirty="0" err="1">
                <a:latin typeface="Aptos" panose="020B0004020202020204" pitchFamily="34" charset="0"/>
              </a:rPr>
              <a:t>What</a:t>
            </a:r>
            <a:r>
              <a:rPr lang="tr-TR" sz="1100" dirty="0">
                <a:latin typeface="Aptos" panose="020B0004020202020204" pitchFamily="34" charset="0"/>
              </a:rPr>
              <a:t> is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Convention</a:t>
            </a:r>
            <a:r>
              <a:rPr lang="tr-TR" sz="1100" dirty="0">
                <a:latin typeface="Aptos" panose="020B0004020202020204" pitchFamily="34" charset="0"/>
              </a:rPr>
              <a:t> on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Rights</a:t>
            </a:r>
            <a:r>
              <a:rPr lang="tr-TR" sz="1100" dirty="0">
                <a:latin typeface="Aptos" panose="020B0004020202020204" pitchFamily="34" charset="0"/>
              </a:rPr>
              <a:t> of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Child? UNICEF. </a:t>
            </a:r>
            <a:r>
              <a:rPr lang="tr-TR" sz="1100" dirty="0">
                <a:latin typeface="Aptos" panose="020B0004020202020204" pitchFamily="34" charset="0"/>
                <a:hlinkClick r:id="rId3"/>
              </a:rPr>
              <a:t>https://www.unicef.org/tajikistan/what-convention-rights-child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>
                <a:latin typeface="Aptos" panose="020B0004020202020204" pitchFamily="34" charset="0"/>
              </a:rPr>
              <a:t>UNICEF (</a:t>
            </a:r>
            <a:r>
              <a:rPr lang="tr-TR" sz="1100" dirty="0" err="1">
                <a:latin typeface="Aptos" panose="020B0004020202020204" pitchFamily="34" charset="0"/>
              </a:rPr>
              <a:t>n.d</a:t>
            </a:r>
            <a:r>
              <a:rPr lang="tr-TR" sz="1100" dirty="0">
                <a:latin typeface="Aptos" panose="020B0004020202020204" pitchFamily="34" charset="0"/>
              </a:rPr>
              <a:t>.). </a:t>
            </a:r>
            <a:r>
              <a:rPr lang="tr-TR" sz="1100" dirty="0" err="1">
                <a:latin typeface="Aptos" panose="020B0004020202020204" pitchFamily="34" charset="0"/>
              </a:rPr>
              <a:t>Building</a:t>
            </a:r>
            <a:r>
              <a:rPr lang="tr-TR" sz="1100" dirty="0">
                <a:latin typeface="Aptos" panose="020B0004020202020204" pitchFamily="34" charset="0"/>
              </a:rPr>
              <a:t> a Child </a:t>
            </a:r>
            <a:r>
              <a:rPr lang="tr-TR" sz="1100" dirty="0" err="1">
                <a:latin typeface="Aptos" panose="020B0004020202020204" pitchFamily="34" charset="0"/>
              </a:rPr>
              <a:t>Friendly</a:t>
            </a:r>
            <a:r>
              <a:rPr lang="tr-TR" sz="1100" dirty="0">
                <a:latin typeface="Aptos" panose="020B0004020202020204" pitchFamily="34" charset="0"/>
              </a:rPr>
              <a:t> City. </a:t>
            </a:r>
            <a:r>
              <a:rPr lang="tr-TR" sz="1100" dirty="0" err="1">
                <a:latin typeface="Aptos" panose="020B0004020202020204" pitchFamily="34" charset="0"/>
              </a:rPr>
              <a:t>Guiding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Principles</a:t>
            </a:r>
            <a:r>
              <a:rPr lang="tr-TR" sz="1100" dirty="0">
                <a:latin typeface="Aptos" panose="020B0004020202020204" pitchFamily="34" charset="0"/>
              </a:rPr>
              <a:t>. UNICEF. </a:t>
            </a:r>
            <a:r>
              <a:rPr lang="tr-TR" sz="1100" dirty="0">
                <a:latin typeface="Aptos" panose="020B0004020202020204" pitchFamily="34" charset="0"/>
                <a:hlinkClick r:id="rId4"/>
              </a:rPr>
              <a:t>https://www.childfriendlycities.org/building-child-friendly-city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>
                <a:latin typeface="Aptos" panose="020B0004020202020204" pitchFamily="34" charset="0"/>
              </a:rPr>
              <a:t>UNICEF (</a:t>
            </a:r>
            <a:r>
              <a:rPr lang="tr-TR" sz="1100" dirty="0" err="1">
                <a:latin typeface="Aptos" panose="020B0004020202020204" pitchFamily="34" charset="0"/>
              </a:rPr>
              <a:t>n.d</a:t>
            </a:r>
            <a:r>
              <a:rPr lang="tr-TR" sz="1100" dirty="0">
                <a:latin typeface="Aptos" panose="020B0004020202020204" pitchFamily="34" charset="0"/>
              </a:rPr>
              <a:t>.). Çocuk Dostu Şehirler. UNICEF. </a:t>
            </a:r>
            <a:r>
              <a:rPr lang="tr-TR" sz="1100" dirty="0">
                <a:latin typeface="Aptos" panose="020B0004020202020204" pitchFamily="34" charset="0"/>
                <a:hlinkClick r:id="rId5"/>
              </a:rPr>
              <a:t>https://www.unicef.org/turkiye/çocuk-dostu-şehirler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</a:p>
          <a:p>
            <a:r>
              <a:rPr lang="tr-TR" sz="1100" dirty="0">
                <a:latin typeface="Aptos" panose="020B0004020202020204" pitchFamily="34" charset="0"/>
              </a:rPr>
              <a:t>UNICEF (</a:t>
            </a:r>
            <a:r>
              <a:rPr lang="tr-TR" sz="1100" dirty="0" err="1">
                <a:latin typeface="Aptos" panose="020B0004020202020204" pitchFamily="34" charset="0"/>
              </a:rPr>
              <a:t>n.d</a:t>
            </a:r>
            <a:r>
              <a:rPr lang="tr-TR" sz="1100" dirty="0">
                <a:latin typeface="Aptos" panose="020B0004020202020204" pitchFamily="34" charset="0"/>
              </a:rPr>
              <a:t>.).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Convention</a:t>
            </a:r>
            <a:r>
              <a:rPr lang="tr-TR" sz="1100" dirty="0">
                <a:latin typeface="Aptos" panose="020B0004020202020204" pitchFamily="34" charset="0"/>
              </a:rPr>
              <a:t> on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Rights</a:t>
            </a:r>
            <a:r>
              <a:rPr lang="tr-TR" sz="1100" dirty="0">
                <a:latin typeface="Aptos" panose="020B0004020202020204" pitchFamily="34" charset="0"/>
              </a:rPr>
              <a:t> of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Child: </a:t>
            </a:r>
            <a:r>
              <a:rPr lang="tr-TR" sz="1100" dirty="0" err="1">
                <a:latin typeface="Aptos" panose="020B0004020202020204" pitchFamily="34" charset="0"/>
              </a:rPr>
              <a:t>The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children’s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version</a:t>
            </a:r>
            <a:r>
              <a:rPr lang="tr-TR" sz="1100" dirty="0">
                <a:latin typeface="Aptos" panose="020B0004020202020204" pitchFamily="34" charset="0"/>
              </a:rPr>
              <a:t>. UNICEF. </a:t>
            </a:r>
            <a:r>
              <a:rPr lang="tr-TR" sz="1100" dirty="0">
                <a:latin typeface="Aptos" panose="020B0004020202020204" pitchFamily="34" charset="0"/>
                <a:hlinkClick r:id="rId6"/>
              </a:rPr>
              <a:t>https://www.unicef.org/child-rights-convention/conventiontext-childrens-version</a:t>
            </a:r>
            <a:r>
              <a:rPr lang="tr-TR" sz="1100" dirty="0">
                <a:latin typeface="Aptos" panose="020B0004020202020204" pitchFamily="34" charset="0"/>
              </a:rPr>
              <a:t> 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Ville</a:t>
            </a:r>
            <a:r>
              <a:rPr lang="tr-TR" sz="1100" dirty="0">
                <a:latin typeface="Aptos" panose="020B0004020202020204" pitchFamily="34" charset="0"/>
              </a:rPr>
              <a:t> de Paris (2023). Plus de 200 « </a:t>
            </a:r>
            <a:r>
              <a:rPr lang="tr-TR" sz="1100" dirty="0" err="1">
                <a:latin typeface="Aptos" panose="020B0004020202020204" pitchFamily="34" charset="0"/>
              </a:rPr>
              <a:t>rues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aux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écoles</a:t>
            </a:r>
            <a:r>
              <a:rPr lang="tr-TR" sz="1100" dirty="0">
                <a:latin typeface="Aptos" panose="020B0004020202020204" pitchFamily="34" charset="0"/>
              </a:rPr>
              <a:t> » dans Paris. </a:t>
            </a:r>
            <a:r>
              <a:rPr lang="tr-TR" sz="1100" dirty="0" err="1">
                <a:latin typeface="Aptos" panose="020B0004020202020204" pitchFamily="34" charset="0"/>
              </a:rPr>
              <a:t>Directorate</a:t>
            </a:r>
            <a:r>
              <a:rPr lang="tr-TR" sz="1100" dirty="0">
                <a:latin typeface="Aptos" panose="020B0004020202020204" pitchFamily="34" charset="0"/>
              </a:rPr>
              <a:t> of </a:t>
            </a:r>
            <a:r>
              <a:rPr lang="tr-TR" sz="1100" dirty="0" err="1">
                <a:latin typeface="Aptos" panose="020B0004020202020204" pitchFamily="34" charset="0"/>
              </a:rPr>
              <a:t>Roads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and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Travels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Welle</a:t>
            </a:r>
            <a:r>
              <a:rPr lang="tr-TR" sz="1100" dirty="0">
                <a:latin typeface="Aptos" panose="020B0004020202020204" pitchFamily="34" charset="0"/>
              </a:rPr>
              <a:t>, B., </a:t>
            </a:r>
            <a:r>
              <a:rPr lang="tr-TR" sz="1100" dirty="0" err="1">
                <a:latin typeface="Aptos" panose="020B0004020202020204" pitchFamily="34" charset="0"/>
              </a:rPr>
              <a:t>Li</a:t>
            </a:r>
            <a:r>
              <a:rPr lang="tr-TR" sz="1100" dirty="0">
                <a:latin typeface="Aptos" panose="020B0004020202020204" pitchFamily="34" charset="0"/>
              </a:rPr>
              <a:t>, W., </a:t>
            </a:r>
            <a:r>
              <a:rPr lang="tr-TR" sz="1100" dirty="0" err="1">
                <a:latin typeface="Aptos" panose="020B0004020202020204" pitchFamily="34" charset="0"/>
              </a:rPr>
              <a:t>Adriazola-Steil</a:t>
            </a:r>
            <a:r>
              <a:rPr lang="tr-TR" sz="1100" dirty="0">
                <a:latin typeface="Aptos" panose="020B0004020202020204" pitchFamily="34" charset="0"/>
              </a:rPr>
              <a:t>, C., King, R., </a:t>
            </a:r>
            <a:r>
              <a:rPr lang="tr-TR" sz="1100" dirty="0" err="1">
                <a:latin typeface="Aptos" panose="020B0004020202020204" pitchFamily="34" charset="0"/>
              </a:rPr>
              <a:t>Obelheiro</a:t>
            </a:r>
            <a:r>
              <a:rPr lang="tr-TR" sz="1100" dirty="0">
                <a:latin typeface="Aptos" panose="020B0004020202020204" pitchFamily="34" charset="0"/>
              </a:rPr>
              <a:t>, M., </a:t>
            </a:r>
            <a:r>
              <a:rPr lang="tr-TR" sz="1100" dirty="0" err="1">
                <a:latin typeface="Aptos" panose="020B0004020202020204" pitchFamily="34" charset="0"/>
              </a:rPr>
              <a:t>Sarmiento</a:t>
            </a:r>
            <a:r>
              <a:rPr lang="tr-TR" sz="1100" dirty="0">
                <a:latin typeface="Aptos" panose="020B0004020202020204" pitchFamily="34" charset="0"/>
              </a:rPr>
              <a:t>, C., &amp; </a:t>
            </a:r>
            <a:r>
              <a:rPr lang="tr-TR" sz="1100" dirty="0" err="1">
                <a:latin typeface="Aptos" panose="020B0004020202020204" pitchFamily="34" charset="0"/>
              </a:rPr>
              <a:t>Liu</a:t>
            </a:r>
            <a:r>
              <a:rPr lang="tr-TR" sz="1100" dirty="0">
                <a:latin typeface="Aptos" panose="020B0004020202020204" pitchFamily="34" charset="0"/>
              </a:rPr>
              <a:t>, </a:t>
            </a:r>
            <a:r>
              <a:rPr lang="tr-TR" sz="1100" dirty="0" err="1">
                <a:latin typeface="Aptos" panose="020B0004020202020204" pitchFamily="34" charset="0"/>
              </a:rPr>
              <a:t>Q</a:t>
            </a:r>
            <a:r>
              <a:rPr lang="tr-TR" sz="1100" dirty="0">
                <a:latin typeface="Aptos" panose="020B0004020202020204" pitchFamily="34" charset="0"/>
              </a:rPr>
              <a:t>. (2015). </a:t>
            </a:r>
            <a:r>
              <a:rPr lang="tr-TR" sz="1100" dirty="0" err="1">
                <a:latin typeface="Aptos" panose="020B0004020202020204" pitchFamily="34" charset="0"/>
              </a:rPr>
              <a:t>Cities</a:t>
            </a:r>
            <a:r>
              <a:rPr lang="tr-TR" sz="1100" dirty="0">
                <a:latin typeface="Aptos" panose="020B0004020202020204" pitchFamily="34" charset="0"/>
              </a:rPr>
              <a:t> safer </a:t>
            </a:r>
            <a:r>
              <a:rPr lang="tr-TR" sz="1100" dirty="0" err="1">
                <a:latin typeface="Aptos" panose="020B0004020202020204" pitchFamily="34" charset="0"/>
              </a:rPr>
              <a:t>by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design</a:t>
            </a:r>
            <a:r>
              <a:rPr lang="tr-TR" sz="1100" dirty="0">
                <a:latin typeface="Aptos" panose="020B0004020202020204" pitchFamily="34" charset="0"/>
              </a:rPr>
              <a:t>. World </a:t>
            </a:r>
            <a:r>
              <a:rPr lang="tr-TR" sz="1100" dirty="0" err="1">
                <a:latin typeface="Aptos" panose="020B0004020202020204" pitchFamily="34" charset="0"/>
              </a:rPr>
              <a:t>Resources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Institute</a:t>
            </a:r>
            <a:r>
              <a:rPr lang="tr-TR" sz="1100" dirty="0">
                <a:latin typeface="Aptos" panose="020B0004020202020204" pitchFamily="34" charset="0"/>
              </a:rPr>
              <a:t>. </a:t>
            </a:r>
          </a:p>
          <a:p>
            <a:r>
              <a:rPr lang="tr-TR" sz="1100" dirty="0" err="1">
                <a:latin typeface="Aptos" panose="020B0004020202020204" pitchFamily="34" charset="0"/>
              </a:rPr>
              <a:t>Yassin</a:t>
            </a:r>
            <a:r>
              <a:rPr lang="tr-TR" sz="1100" dirty="0">
                <a:latin typeface="Aptos" panose="020B0004020202020204" pitchFamily="34" charset="0"/>
              </a:rPr>
              <a:t>, H. H. (2019). </a:t>
            </a:r>
            <a:r>
              <a:rPr lang="tr-TR" sz="1100" dirty="0" err="1">
                <a:latin typeface="Aptos" panose="020B0004020202020204" pitchFamily="34" charset="0"/>
              </a:rPr>
              <a:t>Livable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city</a:t>
            </a:r>
            <a:r>
              <a:rPr lang="tr-TR" sz="1100" dirty="0">
                <a:latin typeface="Aptos" panose="020B0004020202020204" pitchFamily="34" charset="0"/>
              </a:rPr>
              <a:t>: An </a:t>
            </a:r>
            <a:r>
              <a:rPr lang="tr-TR" sz="1100" dirty="0" err="1">
                <a:latin typeface="Aptos" panose="020B0004020202020204" pitchFamily="34" charset="0"/>
              </a:rPr>
              <a:t>approach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to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pedestrianization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through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tactical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urbanism</a:t>
            </a:r>
            <a:r>
              <a:rPr lang="tr-TR" sz="1100" dirty="0">
                <a:latin typeface="Aptos" panose="020B0004020202020204" pitchFamily="34" charset="0"/>
              </a:rPr>
              <a:t>. Alexandria </a:t>
            </a:r>
            <a:r>
              <a:rPr lang="tr-TR" sz="1100" dirty="0" err="1">
                <a:latin typeface="Aptos" panose="020B0004020202020204" pitchFamily="34" charset="0"/>
              </a:rPr>
              <a:t>engineering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journal</a:t>
            </a:r>
            <a:r>
              <a:rPr lang="tr-TR" sz="1100" dirty="0">
                <a:latin typeface="Aptos" panose="020B0004020202020204" pitchFamily="34" charset="0"/>
              </a:rPr>
              <a:t>, 58(1), 251-259.</a:t>
            </a:r>
          </a:p>
          <a:p>
            <a:r>
              <a:rPr lang="tr-TR" sz="1100" dirty="0">
                <a:latin typeface="Aptos" panose="020B0004020202020204" pitchFamily="34" charset="0"/>
              </a:rPr>
              <a:t>Yıldız, D., &amp; Evren, A. (2010). </a:t>
            </a:r>
            <a:r>
              <a:rPr lang="tr-TR" sz="1100" dirty="0" err="1">
                <a:latin typeface="Aptos" panose="020B0004020202020204" pitchFamily="34" charset="0"/>
              </a:rPr>
              <a:t>Socioeconomic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Status</a:t>
            </a:r>
            <a:r>
              <a:rPr lang="tr-TR" sz="1100" dirty="0">
                <a:latin typeface="Aptos" panose="020B0004020202020204" pitchFamily="34" charset="0"/>
              </a:rPr>
              <a:t> (SES) </a:t>
            </a:r>
            <a:r>
              <a:rPr lang="tr-TR" sz="1100" dirty="0" err="1">
                <a:latin typeface="Aptos" panose="020B0004020202020204" pitchFamily="34" charset="0"/>
              </a:rPr>
              <a:t>Scores</a:t>
            </a:r>
            <a:r>
              <a:rPr lang="tr-TR" sz="1100" dirty="0">
                <a:latin typeface="Aptos" panose="020B0004020202020204" pitchFamily="34" charset="0"/>
              </a:rPr>
              <a:t> of </a:t>
            </a:r>
            <a:r>
              <a:rPr lang="tr-TR" sz="1100" dirty="0" err="1">
                <a:latin typeface="Aptos" panose="020B0004020202020204" pitchFamily="34" charset="0"/>
              </a:rPr>
              <a:t>Turkish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Statistics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Students</a:t>
            </a:r>
            <a:r>
              <a:rPr lang="tr-TR" sz="1100" dirty="0">
                <a:latin typeface="Aptos" panose="020B0004020202020204" pitchFamily="34" charset="0"/>
              </a:rPr>
              <a:t>. İstatistik Araştırma Dergisi, 7(2), 87-100.</a:t>
            </a:r>
          </a:p>
          <a:p>
            <a:r>
              <a:rPr lang="tr-TR" sz="1100" dirty="0">
                <a:latin typeface="Aptos" panose="020B0004020202020204" pitchFamily="34" charset="0"/>
                <a:hlinkClick r:id="rId7"/>
              </a:rPr>
              <a:t>https://londonplaystreets.org.uk/about/history/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02.11.2024</a:t>
            </a:r>
          </a:p>
          <a:p>
            <a:r>
              <a:rPr lang="tr-TR" sz="1100" dirty="0">
                <a:latin typeface="Aptos" panose="020B0004020202020204" pitchFamily="34" charset="0"/>
                <a:hlinkClick r:id="rId8"/>
              </a:rPr>
              <a:t>https://www.restreets.org/case-studies/home-zones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17.11.2024</a:t>
            </a:r>
          </a:p>
          <a:p>
            <a:r>
              <a:rPr lang="tr-TR" sz="1100" dirty="0">
                <a:latin typeface="Aptos" panose="020B0004020202020204" pitchFamily="34" charset="0"/>
                <a:hlinkClick r:id="rId9"/>
              </a:rPr>
              <a:t>https://www.planetizen.com/node/62934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17.11.2024</a:t>
            </a:r>
          </a:p>
          <a:p>
            <a:r>
              <a:rPr lang="tr-TR" sz="1100" dirty="0">
                <a:latin typeface="Aptos" panose="020B0004020202020204" pitchFamily="34" charset="0"/>
                <a:hlinkClick r:id="rId10"/>
              </a:rPr>
              <a:t>https://www.uskudar.bel.tr/tr/main/news/gezgin-oyun-parki-etkinliklerimizin-ilki-ceng/2582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date</a:t>
            </a:r>
            <a:r>
              <a:rPr lang="tr-TR" sz="1100" dirty="0">
                <a:latin typeface="Aptos" panose="020B0004020202020204" pitchFamily="34" charset="0"/>
              </a:rPr>
              <a:t>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30.12.2024</a:t>
            </a:r>
          </a:p>
          <a:p>
            <a:r>
              <a:rPr lang="tr-TR" sz="1100" dirty="0">
                <a:latin typeface="Aptos" panose="020B0004020202020204" pitchFamily="34" charset="0"/>
                <a:hlinkClick r:id="rId11"/>
              </a:rPr>
              <a:t>https://www.birgun.net/haber/sisli-belediyesinden-bizim-sokak-projesi-trafige-kapatilan-sokaklar-cocuklara-acildi-523366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30.12.2024</a:t>
            </a:r>
          </a:p>
          <a:p>
            <a:r>
              <a:rPr lang="tr-TR" sz="1100" dirty="0">
                <a:latin typeface="Aptos" panose="020B0004020202020204" pitchFamily="34" charset="0"/>
                <a:hlinkClick r:id="rId12"/>
              </a:rPr>
              <a:t>https://yesil.istanbul/project-detail_cocuklar-tasarladi-ibb-yapti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24.12.2024</a:t>
            </a:r>
          </a:p>
          <a:p>
            <a:r>
              <a:rPr lang="tr-TR" sz="1100" dirty="0">
                <a:latin typeface="Aptos" panose="020B0004020202020204" pitchFamily="34" charset="0"/>
                <a:hlinkClick r:id="rId13"/>
              </a:rPr>
              <a:t>https://vanleerfoundation.org/about-us/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29.12.2024</a:t>
            </a:r>
          </a:p>
          <a:p>
            <a:r>
              <a:rPr lang="tr-TR" sz="1100" dirty="0">
                <a:latin typeface="Aptos" panose="020B0004020202020204" pitchFamily="34" charset="0"/>
                <a:hlinkClick r:id="rId14"/>
              </a:rPr>
              <a:t>https://vanleerfoundation.org/where-we-work/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29.12.2024</a:t>
            </a:r>
          </a:p>
          <a:p>
            <a:r>
              <a:rPr lang="tr-TR" sz="1100" dirty="0">
                <a:latin typeface="Aptos" panose="020B0004020202020204" pitchFamily="34" charset="0"/>
                <a:hlinkClick r:id="rId15"/>
              </a:rPr>
              <a:t>https://nacto.org/about/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29.12.2024</a:t>
            </a:r>
          </a:p>
          <a:p>
            <a:r>
              <a:rPr lang="tr-TR" sz="1100" dirty="0">
                <a:latin typeface="Aptos" panose="020B0004020202020204" pitchFamily="34" charset="0"/>
                <a:hlinkClick r:id="rId16"/>
              </a:rPr>
              <a:t>https://globaldesigningcities-org.translate.goog/about/?_x_tr_sl=en&amp;_x_tr_tl=tr&amp;_x_tr_hl=tr&amp;_x_tr_pto=tc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29.12.2024</a:t>
            </a:r>
          </a:p>
          <a:p>
            <a:r>
              <a:rPr lang="tr-TR" sz="1100" dirty="0">
                <a:latin typeface="Aptos" panose="020B0004020202020204" pitchFamily="34" charset="0"/>
                <a:hlinkClick r:id="rId17"/>
              </a:rPr>
              <a:t>https://www.superpool.org/about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24.01.2025</a:t>
            </a:r>
          </a:p>
          <a:p>
            <a:r>
              <a:rPr lang="tr-TR" sz="1100" dirty="0">
                <a:latin typeface="Aptos" panose="020B0004020202020204" pitchFamily="34" charset="0"/>
                <a:hlinkClick r:id="rId18"/>
              </a:rPr>
              <a:t>https://www.endeksa.com/tr/analiz/turkiye/istanbul/maltepe/demografi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05.04.2025</a:t>
            </a:r>
          </a:p>
          <a:p>
            <a:r>
              <a:rPr lang="tr-TR" sz="1100" dirty="0">
                <a:latin typeface="Aptos" panose="020B0004020202020204" pitchFamily="34" charset="0"/>
                <a:hlinkClick r:id="rId19"/>
              </a:rPr>
              <a:t>https://pedestriansfirst.itdp.org/about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27.04.2025</a:t>
            </a:r>
          </a:p>
          <a:p>
            <a:r>
              <a:rPr lang="tr-TR" sz="1100" dirty="0">
                <a:latin typeface="Aptos" panose="020B0004020202020204" pitchFamily="34" charset="0"/>
                <a:hlinkClick r:id="rId20"/>
              </a:rPr>
              <a:t>https://pedestriansfirst.itdp.org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24.04.2025</a:t>
            </a:r>
          </a:p>
          <a:p>
            <a:r>
              <a:rPr lang="tr-TR" sz="1100" dirty="0">
                <a:latin typeface="Aptos" panose="020B0004020202020204" pitchFamily="34" charset="0"/>
                <a:hlinkClick r:id="rId21"/>
              </a:rPr>
              <a:t>https://www.apa.org/pi/ses/resources/class/measuring-status</a:t>
            </a:r>
            <a:r>
              <a:rPr lang="tr-TR" sz="1100" dirty="0">
                <a:latin typeface="Aptos" panose="020B0004020202020204" pitchFamily="34" charset="0"/>
              </a:rPr>
              <a:t> data </a:t>
            </a:r>
            <a:r>
              <a:rPr lang="tr-TR" sz="1100" dirty="0" err="1">
                <a:latin typeface="Aptos" panose="020B0004020202020204" pitchFamily="34" charset="0"/>
              </a:rPr>
              <a:t>retrieved</a:t>
            </a:r>
            <a:r>
              <a:rPr lang="tr-TR" sz="1100" dirty="0">
                <a:latin typeface="Aptos" panose="020B0004020202020204" pitchFamily="34" charset="0"/>
              </a:rPr>
              <a:t> 02.05.2025</a:t>
            </a:r>
          </a:p>
        </p:txBody>
      </p:sp>
    </p:spTree>
    <p:extLst>
      <p:ext uri="{BB962C8B-B14F-4D97-AF65-F5344CB8AC3E}">
        <p14:creationId xmlns:p14="http://schemas.microsoft.com/office/powerpoint/2010/main" val="1550287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FE13F-9752-2B0F-5A46-E5C937DAB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6683339-6CEE-D553-F90B-1E000CD3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988" y="4969896"/>
            <a:ext cx="3738022" cy="1479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AA661-B46A-DC9C-F705-E01EFFD55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5664" y="1828800"/>
            <a:ext cx="9660671" cy="1600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lv-LV" sz="6000" dirty="0" err="1">
                <a:solidFill>
                  <a:srgbClr val="000F33"/>
                </a:solidFill>
                <a:latin typeface="Helvetica" pitchFamily="2" charset="0"/>
              </a:rPr>
              <a:t>Thank</a:t>
            </a:r>
            <a:r>
              <a:rPr lang="lv-LV" sz="6000" dirty="0">
                <a:solidFill>
                  <a:srgbClr val="000F33"/>
                </a:solidFill>
                <a:latin typeface="Helvetica" pitchFamily="2" charset="0"/>
              </a:rPr>
              <a:t> </a:t>
            </a:r>
            <a:r>
              <a:rPr lang="lv-LV" sz="6000" dirty="0" err="1">
                <a:solidFill>
                  <a:srgbClr val="000F33"/>
                </a:solidFill>
                <a:latin typeface="Helvetica" pitchFamily="2" charset="0"/>
              </a:rPr>
              <a:t>you</a:t>
            </a:r>
            <a:r>
              <a:rPr lang="lv-LV" sz="6000" dirty="0">
                <a:solidFill>
                  <a:srgbClr val="000F33"/>
                </a:solidFill>
                <a:latin typeface="Helvetica" pitchFamily="2" charset="0"/>
              </a:rPr>
              <a:t>!</a:t>
            </a:r>
            <a:endParaRPr sz="6000" dirty="0">
              <a:solidFill>
                <a:srgbClr val="000F33"/>
              </a:solidFill>
              <a:latin typeface="Helvetica" pitchFamily="2" charset="0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1C50212D-0A18-6B6C-24FE-2A75E35B8CBD}"/>
              </a:ext>
            </a:extLst>
          </p:cNvPr>
          <p:cNvSpPr/>
          <p:nvPr/>
        </p:nvSpPr>
        <p:spPr>
          <a:xfrm>
            <a:off x="0" y="4595439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3067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370ED-7DE0-DEA6-9662-93AF45D7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B4DC177C-37ED-84BE-092C-331C311FB839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1E6D75E-1C64-C8C3-8F02-1E3FEA562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57B0152A-AE2B-A9A0-F402-421E9DA122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Introduction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F38A85F0-BE81-FEDD-CC87-AEC930925061}"/>
              </a:ext>
            </a:extLst>
          </p:cNvPr>
          <p:cNvSpPr txBox="1">
            <a:spLocks/>
          </p:cNvSpPr>
          <p:nvPr/>
        </p:nvSpPr>
        <p:spPr>
          <a:xfrm>
            <a:off x="418010" y="1550601"/>
            <a:ext cx="11618973" cy="42645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err="1">
                <a:latin typeface="Aptos" panose="020B0004020202020204" pitchFamily="34" charset="0"/>
              </a:rPr>
              <a:t>Purpose</a:t>
            </a:r>
            <a:r>
              <a:rPr lang="tr-TR" sz="2000" b="1" dirty="0">
                <a:latin typeface="Aptos" panose="020B0004020202020204" pitchFamily="34" charset="0"/>
              </a:rPr>
              <a:t> of </a:t>
            </a:r>
            <a:r>
              <a:rPr lang="tr-TR" sz="2000" b="1" dirty="0" err="1">
                <a:latin typeface="Aptos" panose="020B0004020202020204" pitchFamily="34" charset="0"/>
              </a:rPr>
              <a:t>the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Thesis</a:t>
            </a:r>
            <a:endParaRPr lang="tr-TR" sz="2000" dirty="0">
              <a:latin typeface="Aptos" panose="020B0004020202020204" pitchFamily="34" charset="0"/>
            </a:endParaRPr>
          </a:p>
          <a:p>
            <a:r>
              <a:rPr lang="tr-TR" sz="2000" dirty="0" err="1">
                <a:latin typeface="Aptos" panose="020B0004020202020204" pitchFamily="34" charset="0"/>
              </a:rPr>
              <a:t>Assessment</a:t>
            </a:r>
            <a:r>
              <a:rPr lang="tr-TR" sz="2000" dirty="0">
                <a:latin typeface="Aptos" panose="020B0004020202020204" pitchFamily="34" charset="0"/>
              </a:rPr>
              <a:t> on </a:t>
            </a:r>
            <a:r>
              <a:rPr lang="tr-TR" sz="2000" dirty="0" err="1">
                <a:latin typeface="Aptos" panose="020B0004020202020204" pitchFamily="34" charset="0"/>
              </a:rPr>
              <a:t>whether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the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environments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or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streets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transformed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through</a:t>
            </a:r>
            <a:r>
              <a:rPr lang="tr-TR" sz="2000" dirty="0">
                <a:latin typeface="Aptos" panose="020B0004020202020204" pitchFamily="34" charset="0"/>
              </a:rPr>
              <a:t> a </a:t>
            </a:r>
            <a:r>
              <a:rPr lang="tr-TR" sz="2000" dirty="0" err="1">
                <a:latin typeface="Aptos" panose="020B0004020202020204" pitchFamily="34" charset="0"/>
              </a:rPr>
              <a:t>phased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design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approach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result</a:t>
            </a:r>
            <a:r>
              <a:rPr lang="tr-TR" sz="2000" dirty="0">
                <a:latin typeface="Aptos" panose="020B0004020202020204" pitchFamily="34" charset="0"/>
              </a:rPr>
              <a:t> in </a:t>
            </a:r>
            <a:r>
              <a:rPr lang="tr-TR" sz="2000" dirty="0" err="1">
                <a:latin typeface="Aptos" panose="020B0004020202020204" pitchFamily="34" charset="0"/>
              </a:rPr>
              <a:t>sustainably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child-friendly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spaces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once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permanently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implemented</a:t>
            </a:r>
            <a:endParaRPr lang="tr-TR" sz="2000" dirty="0">
              <a:latin typeface="Aptos" panose="020B0004020202020204" pitchFamily="34" charset="0"/>
            </a:endParaRPr>
          </a:p>
          <a:p>
            <a:br>
              <a:rPr lang="tr-TR" sz="2000" dirty="0">
                <a:latin typeface="Aptos" panose="020B0004020202020204" pitchFamily="34" charset="0"/>
              </a:rPr>
            </a:br>
            <a:r>
              <a:rPr lang="tr-TR" sz="2000" b="1" dirty="0" err="1">
                <a:latin typeface="Aptos" panose="020B0004020202020204" pitchFamily="34" charset="0"/>
              </a:rPr>
              <a:t>Scope</a:t>
            </a:r>
            <a:r>
              <a:rPr lang="tr-TR" sz="2000" b="1" dirty="0">
                <a:latin typeface="Aptos" panose="020B0004020202020204" pitchFamily="34" charset="0"/>
              </a:rPr>
              <a:t> of </a:t>
            </a:r>
            <a:r>
              <a:rPr lang="tr-TR" sz="2000" b="1" dirty="0" err="1">
                <a:latin typeface="Aptos" panose="020B0004020202020204" pitchFamily="34" charset="0"/>
              </a:rPr>
              <a:t>the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Thesis</a:t>
            </a:r>
            <a:endParaRPr lang="tr-TR" sz="2000" dirty="0">
              <a:latin typeface="Aptos" panose="020B0004020202020204" pitchFamily="34" charset="0"/>
            </a:endParaRPr>
          </a:p>
          <a:p>
            <a:r>
              <a:rPr lang="tr-TR" sz="2000" dirty="0">
                <a:latin typeface="Aptos" panose="020B0004020202020204" pitchFamily="34" charset="0"/>
              </a:rPr>
              <a:t>Evaluation of </a:t>
            </a:r>
            <a:r>
              <a:rPr lang="tr-TR" sz="2000" dirty="0" err="1">
                <a:latin typeface="Aptos" panose="020B0004020202020204" pitchFamily="34" charset="0"/>
              </a:rPr>
              <a:t>child-centered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street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transformations</a:t>
            </a:r>
            <a:r>
              <a:rPr lang="tr-TR" sz="2000" dirty="0">
                <a:latin typeface="Aptos" panose="020B0004020202020204" pitchFamily="34" charset="0"/>
              </a:rPr>
              <a:t>, </a:t>
            </a:r>
            <a:r>
              <a:rPr lang="tr-TR" sz="2000" dirty="0" err="1">
                <a:latin typeface="Aptos" panose="020B0004020202020204" pitchFamily="34" charset="0"/>
              </a:rPr>
              <a:t>guided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by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international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design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frameworks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and</a:t>
            </a:r>
            <a:r>
              <a:rPr lang="tr-TR" sz="2000" dirty="0">
                <a:latin typeface="Aptos" panose="020B0004020202020204" pitchFamily="34" charset="0"/>
              </a:rPr>
              <a:t> a </a:t>
            </a:r>
            <a:r>
              <a:rPr lang="tr-TR" sz="2000" dirty="0" err="1">
                <a:latin typeface="Aptos" panose="020B0004020202020204" pitchFamily="34" charset="0"/>
              </a:rPr>
              <a:t>phased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design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approach</a:t>
            </a:r>
            <a:r>
              <a:rPr lang="tr-TR" sz="2000" dirty="0">
                <a:latin typeface="Aptos" panose="020B0004020202020204" pitchFamily="34" charset="0"/>
              </a:rPr>
              <a:t>, </a:t>
            </a:r>
            <a:r>
              <a:rPr lang="tr-TR" sz="2000" dirty="0" err="1">
                <a:latin typeface="Aptos" panose="020B0004020202020204" pitchFamily="34" charset="0"/>
              </a:rPr>
              <a:t>to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assess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their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impact</a:t>
            </a:r>
            <a:r>
              <a:rPr lang="tr-TR" sz="2000" dirty="0">
                <a:latin typeface="Aptos" panose="020B0004020202020204" pitchFamily="34" charset="0"/>
              </a:rPr>
              <a:t> on </a:t>
            </a:r>
            <a:r>
              <a:rPr lang="tr-TR" sz="2000" dirty="0" err="1">
                <a:latin typeface="Aptos" panose="020B0004020202020204" pitchFamily="34" charset="0"/>
              </a:rPr>
              <a:t>creating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sustainable</a:t>
            </a:r>
            <a:r>
              <a:rPr lang="tr-TR" sz="2000" dirty="0">
                <a:latin typeface="Aptos" panose="020B0004020202020204" pitchFamily="34" charset="0"/>
              </a:rPr>
              <a:t>, </a:t>
            </a:r>
            <a:r>
              <a:rPr lang="tr-TR" sz="2000" dirty="0" err="1">
                <a:latin typeface="Aptos" panose="020B0004020202020204" pitchFamily="34" charset="0"/>
              </a:rPr>
              <a:t>child-friendly</a:t>
            </a:r>
            <a:r>
              <a:rPr lang="tr-TR" sz="2000" dirty="0">
                <a:latin typeface="Aptos" panose="020B0004020202020204" pitchFamily="34" charset="0"/>
              </a:rPr>
              <a:t> urban </a:t>
            </a:r>
            <a:r>
              <a:rPr lang="tr-TR" sz="2000" dirty="0" err="1">
                <a:latin typeface="Aptos" panose="020B0004020202020204" pitchFamily="34" charset="0"/>
              </a:rPr>
              <a:t>spaces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across</a:t>
            </a:r>
            <a:r>
              <a:rPr lang="tr-TR" sz="2000" dirty="0">
                <a:latin typeface="Aptos" panose="020B0004020202020204" pitchFamily="34" charset="0"/>
              </a:rPr>
              <a:t> multiple urban </a:t>
            </a:r>
            <a:r>
              <a:rPr lang="tr-TR" sz="2000" dirty="0" err="1">
                <a:latin typeface="Aptos" panose="020B0004020202020204" pitchFamily="34" charset="0"/>
              </a:rPr>
              <a:t>scales</a:t>
            </a:r>
            <a:r>
              <a:rPr lang="tr-TR" sz="2000" dirty="0">
                <a:latin typeface="Aptos" panose="020B0004020202020204" pitchFamily="34" charset="0"/>
              </a:rPr>
              <a:t>.</a:t>
            </a:r>
          </a:p>
          <a:p>
            <a:br>
              <a:rPr lang="tr-TR" sz="2000" dirty="0">
                <a:latin typeface="Aptos" panose="020B0004020202020204" pitchFamily="34" charset="0"/>
              </a:rPr>
            </a:br>
            <a:r>
              <a:rPr lang="tr-TR" sz="2000" b="1" dirty="0" err="1">
                <a:latin typeface="Aptos" panose="020B0004020202020204" pitchFamily="34" charset="0"/>
              </a:rPr>
              <a:t>Method</a:t>
            </a:r>
            <a:r>
              <a:rPr lang="tr-TR" sz="2000" b="1" dirty="0">
                <a:latin typeface="Aptos" panose="020B0004020202020204" pitchFamily="34" charset="0"/>
              </a:rPr>
              <a:t> of </a:t>
            </a:r>
            <a:r>
              <a:rPr lang="tr-TR" sz="2000" b="1" dirty="0" err="1">
                <a:latin typeface="Aptos" panose="020B0004020202020204" pitchFamily="34" charset="0"/>
              </a:rPr>
              <a:t>the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Thesis</a:t>
            </a:r>
            <a:br>
              <a:rPr lang="tr-TR" sz="2000" dirty="0">
                <a:latin typeface="Aptos" panose="020B0004020202020204" pitchFamily="34" charset="0"/>
              </a:rPr>
            </a:br>
            <a:r>
              <a:rPr lang="tr-TR" sz="2000" dirty="0" err="1">
                <a:latin typeface="Aptos" panose="020B0004020202020204" pitchFamily="34" charset="0"/>
              </a:rPr>
              <a:t>Multiscalar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evaluation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combining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international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design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criteria</a:t>
            </a:r>
            <a:r>
              <a:rPr lang="tr-TR" sz="2000" dirty="0">
                <a:latin typeface="Aptos" panose="020B0004020202020204" pitchFamily="34" charset="0"/>
              </a:rPr>
              <a:t>, </a:t>
            </a:r>
            <a:r>
              <a:rPr lang="tr-TR" sz="2000" dirty="0" err="1">
                <a:latin typeface="Aptos" panose="020B0004020202020204" pitchFamily="34" charset="0"/>
              </a:rPr>
              <a:t>spatial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analysis</a:t>
            </a:r>
            <a:r>
              <a:rPr lang="tr-TR" sz="2000" dirty="0">
                <a:latin typeface="Aptos" panose="020B0004020202020204" pitchFamily="34" charset="0"/>
              </a:rPr>
              <a:t>, </a:t>
            </a:r>
            <a:r>
              <a:rPr lang="tr-TR" sz="2000" dirty="0" err="1">
                <a:latin typeface="Aptos" panose="020B0004020202020204" pitchFamily="34" charset="0"/>
              </a:rPr>
              <a:t>interviews</a:t>
            </a:r>
            <a:r>
              <a:rPr lang="tr-TR" sz="2000" dirty="0">
                <a:latin typeface="Aptos" panose="020B0004020202020204" pitchFamily="34" charset="0"/>
              </a:rPr>
              <a:t>, </a:t>
            </a:r>
            <a:r>
              <a:rPr lang="tr-TR" sz="2000" dirty="0" err="1">
                <a:latin typeface="Aptos" panose="020B0004020202020204" pitchFamily="34" charset="0"/>
              </a:rPr>
              <a:t>and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observational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studies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to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assess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the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effectiveness</a:t>
            </a:r>
            <a:r>
              <a:rPr lang="tr-TR" sz="2000" dirty="0">
                <a:latin typeface="Aptos" panose="020B0004020202020204" pitchFamily="34" charset="0"/>
              </a:rPr>
              <a:t> of a two-</a:t>
            </a:r>
            <a:r>
              <a:rPr lang="tr-TR" sz="2000" dirty="0" err="1">
                <a:latin typeface="Aptos" panose="020B0004020202020204" pitchFamily="34" charset="0"/>
              </a:rPr>
              <a:t>phase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child-friendly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street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transformation</a:t>
            </a:r>
            <a:r>
              <a:rPr lang="tr-TR" sz="2000" dirty="0">
                <a:latin typeface="Aptos" panose="020B0004020202020204" pitchFamily="34" charset="0"/>
              </a:rPr>
              <a:t> in </a:t>
            </a:r>
            <a:r>
              <a:rPr lang="tr-TR" sz="2000" dirty="0" err="1">
                <a:latin typeface="Aptos" panose="020B0004020202020204" pitchFamily="34" charset="0"/>
              </a:rPr>
              <a:t>Istanbul</a:t>
            </a:r>
            <a:r>
              <a:rPr lang="tr-TR" sz="2000" dirty="0">
                <a:latin typeface="Aptos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568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4271E-87B9-12B6-66A8-84D4A99CC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4F5321A1-0EF2-1ED0-B428-20076F2DF9FC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CEADF9-A545-73BC-6C67-CDEEBD910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08" y="106803"/>
            <a:ext cx="9949584" cy="618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ED0309D-17AC-4F17-F5A4-9BED8CF43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86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0D430-6732-CD8D-A379-28A69669C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869D7825-4DC0-D5B0-0FAD-244591369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280" y="667195"/>
            <a:ext cx="3911600" cy="43053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0C799708-7239-C992-D359-156A0E60D64C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EE8EA8C-1E2E-5063-3E2B-1B573EFB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D0559A6C-0F11-044A-4E3B-860D0BC951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Children in Public Spaces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7EDE95BC-8C0A-DECD-94BD-980B6149E102}"/>
              </a:ext>
            </a:extLst>
          </p:cNvPr>
          <p:cNvSpPr txBox="1">
            <a:spLocks/>
          </p:cNvSpPr>
          <p:nvPr/>
        </p:nvSpPr>
        <p:spPr>
          <a:xfrm>
            <a:off x="418010" y="1550601"/>
            <a:ext cx="8056917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Aptos" panose="020B0004020202020204" pitchFamily="34" charset="0"/>
              </a:rPr>
              <a:t>healthy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children</a:t>
            </a:r>
            <a:r>
              <a:rPr lang="tr-TR" sz="2000" dirty="0">
                <a:latin typeface="Aptos" panose="020B0004020202020204" pitchFamily="34" charset="0"/>
              </a:rPr>
              <a:t>, </a:t>
            </a:r>
            <a:r>
              <a:rPr lang="tr-TR" sz="2000" dirty="0" err="1">
                <a:latin typeface="Aptos" panose="020B0004020202020204" pitchFamily="34" charset="0"/>
              </a:rPr>
              <a:t>healthy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societies</a:t>
            </a:r>
            <a:endParaRPr lang="tr-TR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Aptos" panose="020B0004020202020204" pitchFamily="34" charset="0"/>
              </a:rPr>
              <a:t>right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to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play</a:t>
            </a:r>
            <a:endParaRPr lang="tr-TR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Aptos" panose="020B0004020202020204" pitchFamily="34" charset="0"/>
              </a:rPr>
              <a:t>streets</a:t>
            </a:r>
            <a:r>
              <a:rPr lang="tr-TR" sz="2000" dirty="0">
                <a:latin typeface="Aptos" panose="020B0004020202020204" pitchFamily="34" charset="0"/>
              </a:rPr>
              <a:t> as </a:t>
            </a:r>
            <a:r>
              <a:rPr lang="tr-TR" sz="2000" dirty="0" err="1">
                <a:latin typeface="Aptos" panose="020B0004020202020204" pitchFamily="34" charset="0"/>
              </a:rPr>
              <a:t>the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first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places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to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experience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the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city</a:t>
            </a:r>
            <a:endParaRPr lang="tr-TR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>
              <a:latin typeface="Aptos" panose="020B0004020202020204" pitchFamily="34" charset="0"/>
            </a:endParaRPr>
          </a:p>
          <a:p>
            <a:r>
              <a:rPr lang="tr-TR" sz="2000" b="1" dirty="0">
                <a:latin typeface="Aptos" panose="020B0004020202020204" pitchFamily="34" charset="0"/>
              </a:rPr>
              <a:t>Child-</a:t>
            </a:r>
            <a:r>
              <a:rPr lang="tr-TR" sz="2000" b="1" dirty="0" err="1">
                <a:latin typeface="Aptos" panose="020B0004020202020204" pitchFamily="34" charset="0"/>
              </a:rPr>
              <a:t>Friendly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Cities</a:t>
            </a:r>
            <a:endParaRPr lang="tr-TR" sz="2000" b="1" dirty="0">
              <a:latin typeface="Aptos" panose="020B0004020202020204" pitchFamily="34" charset="0"/>
            </a:endParaRPr>
          </a:p>
          <a:p>
            <a:r>
              <a:rPr lang="tr-TR" sz="2000" dirty="0" err="1">
                <a:latin typeface="Aptos" panose="020B0004020202020204" pitchFamily="34" charset="0"/>
              </a:rPr>
              <a:t>first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mentioned</a:t>
            </a:r>
            <a:r>
              <a:rPr lang="tr-TR" sz="2000" dirty="0">
                <a:latin typeface="Aptos" panose="020B0004020202020204" pitchFamily="34" charset="0"/>
              </a:rPr>
              <a:t> in Habitat II in 1996</a:t>
            </a:r>
          </a:p>
          <a:p>
            <a:r>
              <a:rPr lang="tr-TR" sz="2000" dirty="0" err="1">
                <a:latin typeface="Aptos" panose="020B0004020202020204" pitchFamily="34" charset="0"/>
              </a:rPr>
              <a:t>initiated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by</a:t>
            </a:r>
            <a:r>
              <a:rPr lang="tr-TR" sz="2000" dirty="0">
                <a:latin typeface="Aptos" panose="020B0004020202020204" pitchFamily="34" charset="0"/>
              </a:rPr>
              <a:t> UNICEF</a:t>
            </a:r>
          </a:p>
          <a:p>
            <a:r>
              <a:rPr lang="tr-TR" sz="2000" dirty="0" err="1">
                <a:latin typeface="Aptos" panose="020B0004020202020204" pitchFamily="34" charset="0"/>
              </a:rPr>
              <a:t>supporting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municipal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governments</a:t>
            </a:r>
            <a:r>
              <a:rPr lang="tr-TR" sz="2000" dirty="0">
                <a:latin typeface="Aptos" panose="020B0004020202020204" pitchFamily="34" charset="0"/>
              </a:rPr>
              <a:t> in </a:t>
            </a:r>
            <a:r>
              <a:rPr lang="tr-TR" sz="2000" b="1" dirty="0" err="1">
                <a:latin typeface="Aptos" panose="020B0004020202020204" pitchFamily="34" charset="0"/>
              </a:rPr>
              <a:t>implementing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children’s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rights</a:t>
            </a:r>
            <a:r>
              <a:rPr lang="tr-TR" sz="2000" b="1" dirty="0">
                <a:latin typeface="Aptos" panose="020B0004020202020204" pitchFamily="34" charset="0"/>
              </a:rPr>
              <a:t> at </a:t>
            </a:r>
            <a:r>
              <a:rPr lang="tr-TR" sz="2000" b="1" dirty="0" err="1">
                <a:latin typeface="Aptos" panose="020B0004020202020204" pitchFamily="34" charset="0"/>
              </a:rPr>
              <a:t>the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local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level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based</a:t>
            </a:r>
            <a:r>
              <a:rPr lang="tr-TR" sz="2000" dirty="0">
                <a:latin typeface="Aptos" panose="020B0004020202020204" pitchFamily="34" charset="0"/>
              </a:rPr>
              <a:t> on </a:t>
            </a:r>
            <a:r>
              <a:rPr lang="tr-TR" sz="2000" dirty="0" err="1">
                <a:latin typeface="Aptos" panose="020B0004020202020204" pitchFamily="34" charset="0"/>
              </a:rPr>
              <a:t>the</a:t>
            </a:r>
            <a:r>
              <a:rPr lang="tr-TR" sz="2000" dirty="0">
                <a:latin typeface="Aptos" panose="020B0004020202020204" pitchFamily="34" charset="0"/>
              </a:rPr>
              <a:t> UN </a:t>
            </a:r>
            <a:r>
              <a:rPr lang="tr-TR" sz="2000" dirty="0" err="1">
                <a:latin typeface="Aptos" panose="020B0004020202020204" pitchFamily="34" charset="0"/>
              </a:rPr>
              <a:t>Convention</a:t>
            </a:r>
            <a:r>
              <a:rPr lang="tr-TR" sz="2000" dirty="0">
                <a:latin typeface="Aptos" panose="020B0004020202020204" pitchFamily="34" charset="0"/>
              </a:rPr>
              <a:t> on </a:t>
            </a:r>
            <a:r>
              <a:rPr lang="tr-TR" sz="2000" dirty="0" err="1">
                <a:latin typeface="Aptos" panose="020B0004020202020204" pitchFamily="34" charset="0"/>
              </a:rPr>
              <a:t>the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Rights</a:t>
            </a:r>
            <a:r>
              <a:rPr lang="tr-TR" sz="2000" dirty="0">
                <a:latin typeface="Aptos" panose="020B0004020202020204" pitchFamily="34" charset="0"/>
              </a:rPr>
              <a:t> of </a:t>
            </a:r>
            <a:r>
              <a:rPr lang="tr-TR" sz="2000" dirty="0" err="1">
                <a:latin typeface="Aptos" panose="020B0004020202020204" pitchFamily="34" charset="0"/>
              </a:rPr>
              <a:t>the</a:t>
            </a:r>
            <a:r>
              <a:rPr lang="tr-TR" sz="2000" dirty="0">
                <a:latin typeface="Aptos" panose="020B0004020202020204" pitchFamily="34" charset="0"/>
              </a:rPr>
              <a:t> Child</a:t>
            </a:r>
          </a:p>
          <a:p>
            <a:r>
              <a:rPr lang="tr-TR" sz="2000" dirty="0">
                <a:latin typeface="Aptos" panose="020B0004020202020204" pitchFamily="34" charset="0"/>
              </a:rPr>
              <a:t>SDG - </a:t>
            </a:r>
            <a:r>
              <a:rPr lang="tr-TR" sz="2000" dirty="0" err="1">
                <a:latin typeface="Aptos" panose="020B0004020202020204" pitchFamily="34" charset="0"/>
              </a:rPr>
              <a:t>Goal</a:t>
            </a:r>
            <a:r>
              <a:rPr lang="tr-TR" sz="2000" dirty="0">
                <a:latin typeface="Aptos" panose="020B0004020202020204" pitchFamily="34" charset="0"/>
              </a:rPr>
              <a:t> 11 - </a:t>
            </a:r>
            <a:r>
              <a:rPr lang="tr-TR" sz="2000" dirty="0" err="1">
                <a:latin typeface="Aptos" panose="020B0004020202020204" pitchFamily="34" charset="0"/>
              </a:rPr>
              <a:t>Sustainable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Cities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and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Communities</a:t>
            </a:r>
            <a:endParaRPr lang="tr-TR" sz="2000" dirty="0">
              <a:latin typeface="Aptos" panose="020B000402020202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B78D9A3-2CD0-2035-1E0B-DF0699539AFA}"/>
              </a:ext>
            </a:extLst>
          </p:cNvPr>
          <p:cNvSpPr txBox="1"/>
          <p:nvPr/>
        </p:nvSpPr>
        <p:spPr>
          <a:xfrm>
            <a:off x="418010" y="5522494"/>
            <a:ext cx="9620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 err="1"/>
              <a:t>Krysiak</a:t>
            </a:r>
            <a:r>
              <a:rPr lang="tr-TR" sz="1100" dirty="0"/>
              <a:t>, N. (2018). </a:t>
            </a:r>
            <a:r>
              <a:rPr lang="tr-TR" sz="1100" dirty="0" err="1"/>
              <a:t>Where</a:t>
            </a:r>
            <a:r>
              <a:rPr lang="tr-TR" sz="1100" dirty="0"/>
              <a:t> do </a:t>
            </a:r>
            <a:r>
              <a:rPr lang="tr-TR" sz="1100" dirty="0" err="1"/>
              <a:t>the</a:t>
            </a:r>
            <a:r>
              <a:rPr lang="tr-TR" sz="1100" dirty="0"/>
              <a:t> </a:t>
            </a:r>
            <a:r>
              <a:rPr lang="tr-TR" sz="1100" dirty="0" err="1"/>
              <a:t>children</a:t>
            </a:r>
            <a:r>
              <a:rPr lang="tr-TR" sz="1100" dirty="0"/>
              <a:t> </a:t>
            </a:r>
            <a:r>
              <a:rPr lang="tr-TR" sz="1100" dirty="0" err="1"/>
              <a:t>play</a:t>
            </a:r>
            <a:r>
              <a:rPr lang="tr-TR" sz="1100" dirty="0"/>
              <a:t>: </a:t>
            </a:r>
            <a:r>
              <a:rPr lang="tr-TR" sz="1100" dirty="0" err="1"/>
              <a:t>designing</a:t>
            </a:r>
            <a:r>
              <a:rPr lang="tr-TR" sz="1100" dirty="0"/>
              <a:t> </a:t>
            </a:r>
            <a:r>
              <a:rPr lang="tr-TR" sz="1100" dirty="0" err="1"/>
              <a:t>child-friendly</a:t>
            </a:r>
            <a:r>
              <a:rPr lang="tr-TR" sz="1100" dirty="0"/>
              <a:t> </a:t>
            </a:r>
            <a:r>
              <a:rPr lang="tr-TR" sz="1100" dirty="0" err="1"/>
              <a:t>compact</a:t>
            </a:r>
            <a:r>
              <a:rPr lang="tr-TR" sz="1100" dirty="0"/>
              <a:t> </a:t>
            </a:r>
            <a:r>
              <a:rPr lang="tr-TR" sz="1100" dirty="0" err="1"/>
              <a:t>cities</a:t>
            </a:r>
            <a:r>
              <a:rPr lang="tr-TR" sz="1100" dirty="0"/>
              <a:t>. </a:t>
            </a:r>
            <a:br>
              <a:rPr lang="tr-TR" sz="1100" dirty="0"/>
            </a:br>
            <a:r>
              <a:rPr lang="tr-TR" sz="1100" dirty="0"/>
              <a:t>UNICEF (</a:t>
            </a:r>
            <a:r>
              <a:rPr lang="tr-TR" sz="1100" dirty="0" err="1"/>
              <a:t>n.d</a:t>
            </a:r>
            <a:r>
              <a:rPr lang="tr-TR" sz="1100" dirty="0"/>
              <a:t>.). Çocuk Dostu Şehirler. </a:t>
            </a:r>
            <a:r>
              <a:rPr lang="tr-TR" sz="1100" dirty="0" err="1"/>
              <a:t>Website</a:t>
            </a:r>
            <a:r>
              <a:rPr lang="tr-TR" sz="1100" dirty="0"/>
              <a:t>: </a:t>
            </a:r>
            <a:r>
              <a:rPr lang="tr-TR" sz="1100" dirty="0" err="1"/>
              <a:t>https</a:t>
            </a:r>
            <a:r>
              <a:rPr lang="tr-TR" sz="1100" dirty="0"/>
              <a:t>://</a:t>
            </a:r>
            <a:r>
              <a:rPr lang="tr-TR" sz="1100" dirty="0" err="1"/>
              <a:t>www.unicef.org</a:t>
            </a:r>
            <a:r>
              <a:rPr lang="tr-TR" sz="1100" dirty="0"/>
              <a:t>/</a:t>
            </a:r>
            <a:r>
              <a:rPr lang="tr-TR" sz="1100" dirty="0" err="1"/>
              <a:t>turkiye</a:t>
            </a:r>
            <a:r>
              <a:rPr lang="tr-TR" sz="1100" dirty="0"/>
              <a:t>/çocuk-dostu-şehirler</a:t>
            </a:r>
          </a:p>
          <a:p>
            <a:r>
              <a:rPr lang="tr-TR" sz="1100" dirty="0"/>
              <a:t>UNICEF (</a:t>
            </a:r>
            <a:r>
              <a:rPr lang="tr-TR" sz="1100" dirty="0" err="1"/>
              <a:t>n.d</a:t>
            </a:r>
            <a:r>
              <a:rPr lang="tr-TR" sz="1100" dirty="0"/>
              <a:t>.). </a:t>
            </a:r>
            <a:r>
              <a:rPr lang="tr-TR" sz="1100" dirty="0" err="1"/>
              <a:t>Building</a:t>
            </a:r>
            <a:r>
              <a:rPr lang="tr-TR" sz="1100" dirty="0"/>
              <a:t> a Child </a:t>
            </a:r>
            <a:r>
              <a:rPr lang="tr-TR" sz="1100" dirty="0" err="1"/>
              <a:t>Friendly</a:t>
            </a:r>
            <a:r>
              <a:rPr lang="tr-TR" sz="1100" dirty="0"/>
              <a:t> City. </a:t>
            </a:r>
            <a:r>
              <a:rPr lang="tr-TR" sz="1100" dirty="0" err="1"/>
              <a:t>Guiding</a:t>
            </a:r>
            <a:r>
              <a:rPr lang="tr-TR" sz="1100" dirty="0"/>
              <a:t> </a:t>
            </a:r>
            <a:r>
              <a:rPr lang="tr-TR" sz="1100" dirty="0" err="1"/>
              <a:t>Principles</a:t>
            </a:r>
            <a:r>
              <a:rPr lang="tr-TR" sz="1100" dirty="0"/>
              <a:t>.</a:t>
            </a:r>
          </a:p>
          <a:p>
            <a:r>
              <a:rPr lang="tr-TR" sz="1100" dirty="0"/>
              <a:t>UNICEF (2015). Child </a:t>
            </a:r>
            <a:r>
              <a:rPr lang="tr-TR" sz="1100" dirty="0" err="1"/>
              <a:t>Friendly</a:t>
            </a:r>
            <a:r>
              <a:rPr lang="tr-TR" sz="1100" dirty="0"/>
              <a:t> City </a:t>
            </a:r>
            <a:r>
              <a:rPr lang="tr-TR" sz="1100" dirty="0" err="1"/>
              <a:t>Initiative</a:t>
            </a:r>
            <a:r>
              <a:rPr lang="tr-TR" sz="1100" dirty="0"/>
              <a:t> </a:t>
            </a:r>
            <a:r>
              <a:rPr lang="tr-TR" sz="1100" dirty="0" err="1"/>
              <a:t>implementation</a:t>
            </a:r>
            <a:r>
              <a:rPr lang="tr-TR" sz="1100" dirty="0"/>
              <a:t> </a:t>
            </a:r>
            <a:r>
              <a:rPr lang="tr-TR" sz="1100" dirty="0" err="1"/>
              <a:t>methodology</a:t>
            </a:r>
            <a:r>
              <a:rPr lang="tr-TR" sz="1100" dirty="0"/>
              <a:t> </a:t>
            </a:r>
            <a:r>
              <a:rPr lang="tr-TR" sz="1100" dirty="0" err="1"/>
              <a:t>for</a:t>
            </a:r>
            <a:r>
              <a:rPr lang="tr-TR" sz="1100" dirty="0"/>
              <a:t> </a:t>
            </a:r>
            <a:r>
              <a:rPr lang="tr-TR" sz="1100" dirty="0" err="1"/>
              <a:t>the</a:t>
            </a:r>
            <a:r>
              <a:rPr lang="tr-TR" sz="1100" dirty="0"/>
              <a:t> </a:t>
            </a:r>
            <a:r>
              <a:rPr lang="tr-TR" sz="1100" dirty="0" err="1"/>
              <a:t>Republic</a:t>
            </a:r>
            <a:r>
              <a:rPr lang="tr-TR" sz="1100" dirty="0"/>
              <a:t> of </a:t>
            </a:r>
            <a:r>
              <a:rPr lang="tr-TR" sz="1100" dirty="0" err="1"/>
              <a:t>Kazakhstan</a:t>
            </a:r>
            <a:r>
              <a:rPr lang="tr-TR" sz="1100" dirty="0"/>
              <a:t>. ISBN 978-601-7523-25-1. </a:t>
            </a:r>
          </a:p>
        </p:txBody>
      </p:sp>
    </p:spTree>
    <p:extLst>
      <p:ext uri="{BB962C8B-B14F-4D97-AF65-F5344CB8AC3E}">
        <p14:creationId xmlns:p14="http://schemas.microsoft.com/office/powerpoint/2010/main" val="3003943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26CED-A158-87E6-B5D3-0F4432F8A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7564A1DB-F0D7-26E1-35BB-E0DACFA22148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8C403C2-91D1-5BA6-D3A6-2488C52CC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A4774F45-4A98-45E1-2062-BA0D876651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Child-Centred Street Transformation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C022454-2696-6CF0-3F39-53A8C9FD5CE8}"/>
              </a:ext>
            </a:extLst>
          </p:cNvPr>
          <p:cNvSpPr txBox="1">
            <a:spLocks/>
          </p:cNvSpPr>
          <p:nvPr/>
        </p:nvSpPr>
        <p:spPr>
          <a:xfrm>
            <a:off x="418010" y="1550601"/>
            <a:ext cx="11618973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Aptos" panose="020B0004020202020204" pitchFamily="34" charset="0"/>
              </a:rPr>
              <a:t>dominance</a:t>
            </a:r>
            <a:r>
              <a:rPr lang="tr-TR" sz="2000" dirty="0">
                <a:latin typeface="Aptos" panose="020B0004020202020204" pitchFamily="34" charset="0"/>
              </a:rPr>
              <a:t> of </a:t>
            </a:r>
            <a:r>
              <a:rPr lang="tr-TR" sz="2000" dirty="0" err="1">
                <a:latin typeface="Aptos" panose="020B0004020202020204" pitchFamily="34" charset="0"/>
              </a:rPr>
              <a:t>vehicles</a:t>
            </a:r>
            <a:r>
              <a:rPr lang="tr-TR" sz="2000" dirty="0">
                <a:latin typeface="Aptos" panose="020B0004020202020204" pitchFamily="34" charset="0"/>
              </a:rPr>
              <a:t> on </a:t>
            </a:r>
            <a:r>
              <a:rPr lang="tr-TR" sz="2000" dirty="0" err="1">
                <a:latin typeface="Aptos" panose="020B0004020202020204" pitchFamily="34" charset="0"/>
              </a:rPr>
              <a:t>streets</a:t>
            </a:r>
            <a:endParaRPr lang="tr-TR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Aptos" panose="020B0004020202020204" pitchFamily="34" charset="0"/>
              </a:rPr>
              <a:t>children’s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independent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mobility</a:t>
            </a:r>
            <a:endParaRPr lang="tr-TR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Aptos" panose="020B0004020202020204" pitchFamily="34" charset="0"/>
              </a:rPr>
              <a:t>temporary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street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transformations</a:t>
            </a:r>
            <a:r>
              <a:rPr lang="tr-TR" sz="2000" dirty="0">
                <a:latin typeface="Aptos" panose="020B0004020202020204" pitchFamily="34" charset="0"/>
              </a:rPr>
              <a:t> - </a:t>
            </a:r>
            <a:r>
              <a:rPr lang="tr-TR" sz="2000" dirty="0" err="1">
                <a:latin typeface="Aptos" panose="020B0004020202020204" pitchFamily="34" charset="0"/>
              </a:rPr>
              <a:t>play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streets</a:t>
            </a:r>
            <a:endParaRPr lang="tr-TR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Aptos" panose="020B0004020202020204" pitchFamily="34" charset="0"/>
              </a:rPr>
              <a:t>permanent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street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transformations</a:t>
            </a:r>
            <a:r>
              <a:rPr lang="tr-TR" sz="2000" dirty="0">
                <a:latin typeface="Aptos" panose="020B0004020202020204" pitchFamily="34" charset="0"/>
              </a:rPr>
              <a:t> - two-</a:t>
            </a:r>
            <a:r>
              <a:rPr lang="tr-TR" sz="2000" dirty="0" err="1">
                <a:latin typeface="Aptos" panose="020B0004020202020204" pitchFamily="34" charset="0"/>
              </a:rPr>
              <a:t>stage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dirty="0" err="1">
                <a:latin typeface="Aptos" panose="020B0004020202020204" pitchFamily="34" charset="0"/>
              </a:rPr>
              <a:t>with</a:t>
            </a:r>
            <a:r>
              <a:rPr lang="tr-TR" sz="2000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tactical</a:t>
            </a:r>
            <a:r>
              <a:rPr lang="tr-TR" sz="2000" b="1" dirty="0">
                <a:latin typeface="Aptos" panose="020B0004020202020204" pitchFamily="34" charset="0"/>
              </a:rPr>
              <a:t> </a:t>
            </a:r>
            <a:r>
              <a:rPr lang="tr-TR" sz="2000" b="1" dirty="0" err="1">
                <a:latin typeface="Aptos" panose="020B0004020202020204" pitchFamily="34" charset="0"/>
              </a:rPr>
              <a:t>urbanism</a:t>
            </a:r>
            <a:endParaRPr lang="tr-TR" sz="2000" b="1" dirty="0">
              <a:latin typeface="Aptos" panose="020B0004020202020204" pitchFamily="34" charset="0"/>
            </a:endParaRPr>
          </a:p>
          <a:p>
            <a:endParaRPr lang="tr-TR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9CB3C-0DD9-C7B3-FAEA-5ADB1F6F3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ADFB61F3-3841-6F05-2791-836413C1D851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1AE059E-9A6C-3437-DDD0-7F4942A62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F7D4F2A-85E3-0239-36C4-8F101B81D9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Methodology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1DF9A7D-D983-EED1-FA8A-9C861DB4A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315647"/>
            <a:ext cx="2311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EAAD908-02DB-0A35-2A82-C540F8300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35" y="1436104"/>
            <a:ext cx="3633718" cy="453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D8D7B3A-C1A9-7251-9BA9-28A983DF9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21" y="1436104"/>
            <a:ext cx="6612673" cy="45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25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DC48B-3546-9F30-49EB-259A765D0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E3483910-D435-EB7F-530A-8E34A3878C7F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317C753-FD22-663A-F447-59B6EAEFE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B11C8674-747C-339C-E1A3-0B284421EF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Methodology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F3C06D9-294A-6F58-A089-AE31BB516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315647"/>
            <a:ext cx="2311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E6348F6-A537-9802-696F-D0171DF30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643" y="4676066"/>
            <a:ext cx="12924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pre-project</a:t>
            </a:r>
            <a:endParaRPr kumimoji="0" lang="tr-TR" altLang="tr-TR" b="0" i="0" u="none" strike="noStrike" cap="none" normalizeH="0" baseline="0" dirty="0">
              <a:ln>
                <a:noFill/>
              </a:ln>
              <a:effectLst/>
              <a:latin typeface="Aptos" panose="020B00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5A8035-D753-740C-6B15-2027D2A74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3" y="2181934"/>
            <a:ext cx="11906714" cy="249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813B7F0-DECC-27CF-ABA5-C1B342C0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518" y="4676066"/>
            <a:ext cx="16117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during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 </a:t>
            </a:r>
            <a:r>
              <a:rPr kumimoji="0" lang="tr-TR" altLang="tr-TR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interim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 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11D22D9-8726-6053-4833-54347BE5E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483" y="4676066"/>
            <a:ext cx="22850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after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</a:rPr>
              <a:t> </a:t>
            </a:r>
            <a:r>
              <a:rPr kumimoji="0" lang="tr-TR" altLang="tr-TR" b="0" i="0" u="none" strike="noStrike" cap="none" normalizeH="0" baseline="0" dirty="0" err="1">
                <a:ln>
                  <a:noFill/>
                </a:ln>
                <a:effectLst/>
                <a:latin typeface="Aptos" panose="020B0004020202020204" pitchFamily="34" charset="0"/>
              </a:rPr>
              <a:t>implementation</a:t>
            </a:r>
            <a:endParaRPr kumimoji="0" lang="tr-TR" altLang="tr-TR" b="0" i="0" u="none" strike="noStrike" cap="none" normalizeH="0" baseline="0" dirty="0">
              <a:ln>
                <a:noFill/>
              </a:ln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68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11453-B61A-4E93-AECF-371DE7D73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7612A546-2928-257A-FFC3-91C3768718F5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AA56E76-BEF7-179C-4019-6A232957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FF58A52B-6CD0-3B47-D835-0B26F20A23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3600" dirty="0">
                <a:solidFill>
                  <a:srgbClr val="1D4289"/>
                </a:solidFill>
                <a:latin typeface="Aptos" panose="020B0004020202020204" pitchFamily="34" charset="0"/>
              </a:rPr>
              <a:t>Methodology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3BA75FB4-03AB-3542-DA55-37B2D62DBBD1}"/>
              </a:ext>
            </a:extLst>
          </p:cNvPr>
          <p:cNvGraphicFramePr>
            <a:graphicFrameLocks noGrp="1"/>
          </p:cNvGraphicFramePr>
          <p:nvPr/>
        </p:nvGraphicFramePr>
        <p:xfrm>
          <a:off x="418010" y="1550600"/>
          <a:ext cx="11062789" cy="4160520"/>
        </p:xfrm>
        <a:graphic>
          <a:graphicData uri="http://schemas.openxmlformats.org/drawingml/2006/table">
            <a:tbl>
              <a:tblPr/>
              <a:tblGrid>
                <a:gridCol w="6005092">
                  <a:extLst>
                    <a:ext uri="{9D8B030D-6E8A-4147-A177-3AD203B41FA5}">
                      <a16:colId xmlns:a16="http://schemas.microsoft.com/office/drawing/2014/main" val="2142585411"/>
                    </a:ext>
                  </a:extLst>
                </a:gridCol>
                <a:gridCol w="2921690">
                  <a:extLst>
                    <a:ext uri="{9D8B030D-6E8A-4147-A177-3AD203B41FA5}">
                      <a16:colId xmlns:a16="http://schemas.microsoft.com/office/drawing/2014/main" val="3753849038"/>
                    </a:ext>
                  </a:extLst>
                </a:gridCol>
                <a:gridCol w="975402">
                  <a:extLst>
                    <a:ext uri="{9D8B030D-6E8A-4147-A177-3AD203B41FA5}">
                      <a16:colId xmlns:a16="http://schemas.microsoft.com/office/drawing/2014/main" val="3689682118"/>
                    </a:ext>
                  </a:extLst>
                </a:gridCol>
                <a:gridCol w="1160605">
                  <a:extLst>
                    <a:ext uri="{9D8B030D-6E8A-4147-A177-3AD203B41FA5}">
                      <a16:colId xmlns:a16="http://schemas.microsoft.com/office/drawing/2014/main" val="3675905338"/>
                    </a:ext>
                  </a:extLst>
                </a:gridCol>
              </a:tblGrid>
              <a:tr h="420322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1800" b="1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Name</a:t>
                      </a:r>
                      <a:endParaRPr lang="tr-TR" sz="1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1800" b="1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Institution</a:t>
                      </a:r>
                      <a:endParaRPr lang="tr-TR" sz="1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1800" b="1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Year</a:t>
                      </a:r>
                      <a:endParaRPr lang="tr-TR" sz="1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18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Scope</a:t>
                      </a:r>
                      <a:endParaRPr lang="tr-TR" sz="1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2729859"/>
                  </a:ext>
                </a:extLst>
              </a:tr>
              <a:tr h="454634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Designing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Streets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for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Kids</a:t>
                      </a:r>
                      <a:endParaRPr lang="tr-TR" sz="2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NACTO &amp; GDCI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2019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Global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5564077"/>
                  </a:ext>
                </a:extLst>
              </a:tr>
              <a:tr h="607576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ITCN Design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Guidelines</a:t>
                      </a:r>
                      <a:endParaRPr lang="tr-TR" sz="2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The Ministry of Housing and Urban Affairs, Government of India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2019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India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0770112"/>
                  </a:ext>
                </a:extLst>
              </a:tr>
              <a:tr h="454634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tr-TR" sz="2000" b="1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Child-Friendly Cities: Planning and Design Guidelines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Government of Israel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2023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Israel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897664"/>
                  </a:ext>
                </a:extLst>
              </a:tr>
              <a:tr h="673146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700"/>
                        </a:spcAft>
                        <a:buNone/>
                      </a:pP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Streets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for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Walking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&amp;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Cycling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: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Designing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for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Safety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, Accessibility,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and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Comfort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in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African</a:t>
                      </a:r>
                      <a:r>
                        <a:rPr lang="tr-TR" sz="2000" b="1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tr-TR" sz="2000" b="1" i="0" u="none" strike="noStrike" dirty="0" err="1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Cities</a:t>
                      </a:r>
                      <a:endParaRPr lang="tr-TR" sz="2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UN-Habitat &amp; ITDP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2015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Africa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433602"/>
                  </a:ext>
                </a:extLst>
              </a:tr>
              <a:tr h="454634">
                <a:tc>
                  <a:txBody>
                    <a:bodyPr/>
                    <a:lstStyle/>
                    <a:p>
                      <a:pPr rtl="0" fontAlgn="t">
                        <a:spcAft>
                          <a:spcPts val="700"/>
                        </a:spcAft>
                        <a:buNone/>
                      </a:pPr>
                      <a:r>
                        <a:rPr lang="tr-TR" sz="2000" b="1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Cities Safer by Design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WRI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2015</a:t>
                      </a:r>
                      <a:endParaRPr lang="tr-TR" sz="28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tr-TR" sz="2000" b="0" i="0" u="none" strike="noStrike" dirty="0">
                          <a:solidFill>
                            <a:srgbClr val="666666"/>
                          </a:solidFill>
                          <a:effectLst/>
                          <a:latin typeface="Aptos" panose="020B0004020202020204" pitchFamily="34" charset="0"/>
                        </a:rPr>
                        <a:t>Global</a:t>
                      </a:r>
                      <a:endParaRPr lang="tr-TR" sz="28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235488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670FE997-C976-A36D-1C34-BC72410B1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315647"/>
            <a:ext cx="2311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06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2758</Words>
  <Application>Microsoft Macintosh PowerPoint</Application>
  <PresentationFormat>Geniş ekran</PresentationFormat>
  <Paragraphs>229</Paragraphs>
  <Slides>25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Helvetica</vt:lpstr>
      <vt:lpstr>Wingdings</vt:lpstr>
      <vt:lpstr>Office Teması</vt:lpstr>
      <vt:lpstr>PowerPoint Sunusu</vt:lpstr>
      <vt:lpstr>Contents</vt:lpstr>
      <vt:lpstr>Introduction</vt:lpstr>
      <vt:lpstr>PowerPoint Sunusu</vt:lpstr>
      <vt:lpstr>Children in Public Spaces</vt:lpstr>
      <vt:lpstr>Child-Centred Street Transformation</vt:lpstr>
      <vt:lpstr>Methodology</vt:lpstr>
      <vt:lpstr>Methodology</vt:lpstr>
      <vt:lpstr>Methodology</vt:lpstr>
      <vt:lpstr>Methodology</vt:lpstr>
      <vt:lpstr>Methodology</vt:lpstr>
      <vt:lpstr>Methodology</vt:lpstr>
      <vt:lpstr>Results</vt:lpstr>
      <vt:lpstr>Results</vt:lpstr>
      <vt:lpstr>Results</vt:lpstr>
      <vt:lpstr>Results</vt:lpstr>
      <vt:lpstr>Results</vt:lpstr>
      <vt:lpstr>Results</vt:lpstr>
      <vt:lpstr>Discussion</vt:lpstr>
      <vt:lpstr>Conclusion</vt:lpstr>
      <vt:lpstr>Conclusion</vt:lpstr>
      <vt:lpstr>References</vt:lpstr>
      <vt:lpstr>References</vt:lpstr>
      <vt:lpstr>References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ilayda kılıç</dc:creator>
  <cp:lastModifiedBy>Derya Koçaş</cp:lastModifiedBy>
  <cp:revision>14</cp:revision>
  <dcterms:created xsi:type="dcterms:W3CDTF">2025-03-20T10:04:54Z</dcterms:created>
  <dcterms:modified xsi:type="dcterms:W3CDTF">2025-07-07T23:06:18Z</dcterms:modified>
</cp:coreProperties>
</file>