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24384000" cy="13716000"/>
  <p:notesSz cx="6858000" cy="9144000"/>
  <p:embeddedFont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1pPr>
    <a:lvl2pPr marL="0" marR="0" indent="457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2pPr>
    <a:lvl3pPr marL="0" marR="0" indent="914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3pPr>
    <a:lvl4pPr marL="0" marR="0" indent="1371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4pPr>
    <a:lvl5pPr marL="0" marR="0" indent="18288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5pPr>
    <a:lvl6pPr marL="0" marR="0" indent="22860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6pPr>
    <a:lvl7pPr marL="0" marR="0" indent="27432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7pPr>
    <a:lvl8pPr marL="0" marR="0" indent="32004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8pPr>
    <a:lvl9pPr marL="0" marR="0" indent="365760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p:txBody>
      </p:sp>
      <p:sp>
        <p:nvSpPr>
          <p:cNvPr id="149" name="Shape 149"/>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mn-lt"/>
        <a:ea typeface="+mn-ea"/>
        <a:cs typeface="+mn-cs"/>
        <a:sym typeface="Helvetica Neue" panose="02000503000000020004"/>
      </a:defRPr>
    </a:lvl1pPr>
    <a:lvl2pPr indent="228600" defTabSz="457200" latinLnBrk="0">
      <a:lnSpc>
        <a:spcPct val="118000"/>
      </a:lnSpc>
      <a:defRPr sz="2200">
        <a:latin typeface="+mn-lt"/>
        <a:ea typeface="+mn-ea"/>
        <a:cs typeface="+mn-cs"/>
        <a:sym typeface="Helvetica Neue" panose="02000503000000020004"/>
      </a:defRPr>
    </a:lvl2pPr>
    <a:lvl3pPr indent="457200" defTabSz="457200" latinLnBrk="0">
      <a:lnSpc>
        <a:spcPct val="118000"/>
      </a:lnSpc>
      <a:defRPr sz="2200">
        <a:latin typeface="+mn-lt"/>
        <a:ea typeface="+mn-ea"/>
        <a:cs typeface="+mn-cs"/>
        <a:sym typeface="Helvetica Neue" panose="02000503000000020004"/>
      </a:defRPr>
    </a:lvl3pPr>
    <a:lvl4pPr indent="685800" defTabSz="457200" latinLnBrk="0">
      <a:lnSpc>
        <a:spcPct val="118000"/>
      </a:lnSpc>
      <a:defRPr sz="2200">
        <a:latin typeface="+mn-lt"/>
        <a:ea typeface="+mn-ea"/>
        <a:cs typeface="+mn-cs"/>
        <a:sym typeface="Helvetica Neue" panose="02000503000000020004"/>
      </a:defRPr>
    </a:lvl4pPr>
    <a:lvl5pPr indent="914400" defTabSz="457200" latinLnBrk="0">
      <a:lnSpc>
        <a:spcPct val="118000"/>
      </a:lnSpc>
      <a:defRPr sz="2200">
        <a:latin typeface="+mn-lt"/>
        <a:ea typeface="+mn-ea"/>
        <a:cs typeface="+mn-cs"/>
        <a:sym typeface="Helvetica Neue" panose="02000503000000020004"/>
      </a:defRPr>
    </a:lvl5pPr>
    <a:lvl6pPr indent="1143000" defTabSz="457200" latinLnBrk="0">
      <a:lnSpc>
        <a:spcPct val="118000"/>
      </a:lnSpc>
      <a:defRPr sz="2200">
        <a:latin typeface="+mn-lt"/>
        <a:ea typeface="+mn-ea"/>
        <a:cs typeface="+mn-cs"/>
        <a:sym typeface="Helvetica Neue" panose="02000503000000020004"/>
      </a:defRPr>
    </a:lvl6pPr>
    <a:lvl7pPr indent="1371600" defTabSz="457200" latinLnBrk="0">
      <a:lnSpc>
        <a:spcPct val="118000"/>
      </a:lnSpc>
      <a:defRPr sz="2200">
        <a:latin typeface="+mn-lt"/>
        <a:ea typeface="+mn-ea"/>
        <a:cs typeface="+mn-cs"/>
        <a:sym typeface="Helvetica Neue" panose="02000503000000020004"/>
      </a:defRPr>
    </a:lvl7pPr>
    <a:lvl8pPr indent="1600200" defTabSz="457200" latinLnBrk="0">
      <a:lnSpc>
        <a:spcPct val="118000"/>
      </a:lnSpc>
      <a:defRPr sz="2200">
        <a:latin typeface="+mn-lt"/>
        <a:ea typeface="+mn-ea"/>
        <a:cs typeface="+mn-cs"/>
        <a:sym typeface="Helvetica Neue" panose="02000503000000020004"/>
      </a:defRPr>
    </a:lvl8pPr>
    <a:lvl9pPr indent="1828800" defTabSz="457200" latinLnBrk="0">
      <a:lnSpc>
        <a:spcPct val="118000"/>
      </a:lnSpc>
      <a:defRPr sz="2200">
        <a:latin typeface="+mn-lt"/>
        <a:ea typeface="+mn-ea"/>
        <a:cs typeface="+mn-cs"/>
        <a:sym typeface="Helvetica Neue" panose="02000503000000020004"/>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
    <p:spTree>
      <p:nvGrpSpPr>
        <p:cNvPr id="1" name=""/>
        <p:cNvGrpSpPr/>
        <p:nvPr/>
      </p:nvGrpSpPr>
      <p:grpSpPr>
        <a:xfrm>
          <a:off x="0" y="0"/>
          <a:ext cx="0" cy="0"/>
          <a:chOff x="0" y="0"/>
          <a:chExt cx="0" cy="0"/>
        </a:xfrm>
      </p:grpSpPr>
      <p:sp>
        <p:nvSpPr>
          <p:cNvPr id="11" name="作者和日期"/>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701675">
              <a:lnSpc>
                <a:spcPct val="100000"/>
              </a:lnSpc>
              <a:spcBef>
                <a:spcPts val="0"/>
              </a:spcBef>
              <a:buSzTx/>
              <a:buNone/>
              <a:defRPr sz="3060" b="1"/>
            </a:lvl1pPr>
          </a:lstStyle>
          <a:p>
            <a:r>
              <a:t>作者和日期</a:t>
            </a:r>
          </a:p>
        </p:txBody>
      </p:sp>
      <p:sp>
        <p:nvSpPr>
          <p:cNvPr id="12" name="演示文稿标题"/>
          <p:cNvSpPr txBox="1"/>
          <p:nvPr>
            <p:ph type="title" hasCustomPrompt="1"/>
          </p:nvPr>
        </p:nvSpPr>
        <p:spPr>
          <a:xfrm>
            <a:off x="1206496" y="2574991"/>
            <a:ext cx="21971004" cy="4648201"/>
          </a:xfrm>
          <a:prstGeom prst="rect">
            <a:avLst/>
          </a:prstGeom>
        </p:spPr>
        <p:txBody>
          <a:bodyPr anchor="b"/>
          <a:lstStyle>
            <a:lvl1pPr>
              <a:defRPr sz="11600" spc="-232"/>
            </a:lvl1pPr>
          </a:lstStyle>
          <a:p>
            <a:r>
              <a:t>演示文稿标题</a:t>
            </a:r>
          </a:p>
        </p:txBody>
      </p:sp>
      <p:sp>
        <p:nvSpPr>
          <p:cNvPr id="13" name="正文级别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演示文稿副标题</a:t>
            </a:r>
          </a:p>
          <a:p>
            <a:pPr lvl="1"/>
          </a:p>
          <a:p>
            <a:pPr lvl="2"/>
          </a:p>
          <a:p>
            <a:pPr lvl="3"/>
          </a:p>
          <a:p>
            <a:pPr lvl="4"/>
          </a:p>
        </p:txBody>
      </p:sp>
      <p:sp>
        <p:nvSpPr>
          <p:cNvPr id="14"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说明">
    <p:spTree>
      <p:nvGrpSpPr>
        <p:cNvPr id="1" name=""/>
        <p:cNvGrpSpPr/>
        <p:nvPr/>
      </p:nvGrpSpPr>
      <p:grpSpPr>
        <a:xfrm>
          <a:off x="0" y="0"/>
          <a:ext cx="0" cy="0"/>
          <a:chOff x="0" y="0"/>
          <a:chExt cx="0" cy="0"/>
        </a:xfrm>
      </p:grpSpPr>
      <p:sp>
        <p:nvSpPr>
          <p:cNvPr id="98" name="正文级别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panose="02000503000000020004"/>
                <a:ea typeface="Helvetica Neue Medium" panose="02000503000000020004"/>
                <a:cs typeface="Helvetica Neue Medium" panose="02000503000000020004"/>
                <a:sym typeface="Helvetica Neue Medium" panose="02000503000000020004"/>
              </a:defRPr>
            </a:lvl1pPr>
            <a:lvl2pPr marL="0" indent="457200" algn="ctr">
              <a:lnSpc>
                <a:spcPct val="80000"/>
              </a:lnSpc>
              <a:spcBef>
                <a:spcPts val="0"/>
              </a:spcBef>
              <a:buSzTx/>
              <a:buNone/>
              <a:defRPr sz="11600" spc="-232">
                <a:latin typeface="Helvetica Neue Medium" panose="02000503000000020004"/>
                <a:ea typeface="Helvetica Neue Medium" panose="02000503000000020004"/>
                <a:cs typeface="Helvetica Neue Medium" panose="02000503000000020004"/>
                <a:sym typeface="Helvetica Neue Medium" panose="02000503000000020004"/>
              </a:defRPr>
            </a:lvl2pPr>
            <a:lvl3pPr marL="0" indent="914400" algn="ctr">
              <a:lnSpc>
                <a:spcPct val="80000"/>
              </a:lnSpc>
              <a:spcBef>
                <a:spcPts val="0"/>
              </a:spcBef>
              <a:buSzTx/>
              <a:buNone/>
              <a:defRPr sz="11600" spc="-232">
                <a:latin typeface="Helvetica Neue Medium" panose="02000503000000020004"/>
                <a:ea typeface="Helvetica Neue Medium" panose="02000503000000020004"/>
                <a:cs typeface="Helvetica Neue Medium" panose="02000503000000020004"/>
                <a:sym typeface="Helvetica Neue Medium" panose="02000503000000020004"/>
              </a:defRPr>
            </a:lvl3pPr>
            <a:lvl4pPr marL="0" indent="1371600" algn="ctr">
              <a:lnSpc>
                <a:spcPct val="80000"/>
              </a:lnSpc>
              <a:spcBef>
                <a:spcPts val="0"/>
              </a:spcBef>
              <a:buSzTx/>
              <a:buNone/>
              <a:defRPr sz="11600" spc="-232">
                <a:latin typeface="Helvetica Neue Medium" panose="02000503000000020004"/>
                <a:ea typeface="Helvetica Neue Medium" panose="02000503000000020004"/>
                <a:cs typeface="Helvetica Neue Medium" panose="02000503000000020004"/>
                <a:sym typeface="Helvetica Neue Medium" panose="02000503000000020004"/>
              </a:defRPr>
            </a:lvl4pPr>
            <a:lvl5pPr marL="0" indent="1828800" algn="ctr">
              <a:lnSpc>
                <a:spcPct val="80000"/>
              </a:lnSpc>
              <a:spcBef>
                <a:spcPts val="0"/>
              </a:spcBef>
              <a:buSzTx/>
              <a:buNone/>
              <a:defRPr sz="11600" spc="-232">
                <a:latin typeface="Helvetica Neue Medium" panose="02000503000000020004"/>
                <a:ea typeface="Helvetica Neue Medium" panose="02000503000000020004"/>
                <a:cs typeface="Helvetica Neue Medium" panose="02000503000000020004"/>
                <a:sym typeface="Helvetica Neue Medium" panose="02000503000000020004"/>
              </a:defRPr>
            </a:lvl5pPr>
          </a:lstStyle>
          <a:p>
            <a:r>
              <a:t>说明</a:t>
            </a:r>
          </a:p>
          <a:p>
            <a:pPr lvl="1"/>
          </a:p>
          <a:p>
            <a:pPr lvl="2"/>
          </a:p>
          <a:p>
            <a:pPr lvl="3"/>
          </a:p>
          <a:p>
            <a:pPr lvl="4"/>
          </a:p>
        </p:txBody>
      </p:sp>
      <p:sp>
        <p:nvSpPr>
          <p:cNvPr id="99"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显著事实">
    <p:spTree>
      <p:nvGrpSpPr>
        <p:cNvPr id="1" name=""/>
        <p:cNvGrpSpPr/>
        <p:nvPr/>
      </p:nvGrpSpPr>
      <p:grpSpPr>
        <a:xfrm>
          <a:off x="0" y="0"/>
          <a:ext cx="0" cy="0"/>
          <a:chOff x="0" y="0"/>
          <a:chExt cx="0" cy="0"/>
        </a:xfrm>
      </p:grpSpPr>
      <p:sp>
        <p:nvSpPr>
          <p:cNvPr id="106" name="正文级别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p>
          <a:p>
            <a:pPr lvl="2"/>
          </a:p>
          <a:p>
            <a:pPr lvl="3"/>
          </a:p>
          <a:p>
            <a:pPr lvl="4"/>
          </a:p>
        </p:txBody>
      </p:sp>
      <p:sp>
        <p:nvSpPr>
          <p:cNvPr id="107" name="事实信息"/>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726440">
              <a:lnSpc>
                <a:spcPct val="100000"/>
              </a:lnSpc>
              <a:spcBef>
                <a:spcPts val="0"/>
              </a:spcBef>
              <a:buSzTx/>
              <a:buNone/>
              <a:defRPr sz="4840" b="1"/>
            </a:lvl1pPr>
          </a:lstStyle>
          <a:p>
            <a:r>
              <a:t>事实信息</a:t>
            </a:r>
          </a:p>
        </p:txBody>
      </p:sp>
      <p:sp>
        <p:nvSpPr>
          <p:cNvPr id="108"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115" name="属性"/>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701675">
              <a:lnSpc>
                <a:spcPct val="100000"/>
              </a:lnSpc>
              <a:spcBef>
                <a:spcPts val="0"/>
              </a:spcBef>
              <a:buSzTx/>
              <a:buNone/>
              <a:defRPr sz="3060" b="1"/>
            </a:lvl1pPr>
          </a:lstStyle>
          <a:p>
            <a:r>
              <a:t>属性</a:t>
            </a:r>
          </a:p>
        </p:txBody>
      </p:sp>
      <p:sp>
        <p:nvSpPr>
          <p:cNvPr id="116" name="正文级别 1…"/>
          <p:cNvSpPr txBox="1"/>
          <p:nvPr>
            <p:ph type="body" sz="half" idx="1" hasCustomPrompt="1"/>
          </p:nvPr>
        </p:nvSpPr>
        <p:spPr>
          <a:xfrm>
            <a:off x="1753923" y="4939860"/>
            <a:ext cx="20876154" cy="3836280"/>
          </a:xfrm>
          <a:prstGeom prst="rect">
            <a:avLst/>
          </a:prstGeom>
        </p:spPr>
        <p:txBody>
          <a:bodyPr/>
          <a:lstStyle>
            <a:lvl1pPr marL="638810" indent="-469900">
              <a:spcBef>
                <a:spcPts val="0"/>
              </a:spcBef>
              <a:buSzTx/>
              <a:buNone/>
              <a:defRPr sz="8500" spc="-170">
                <a:latin typeface="Helvetica Neue Medium" panose="02000503000000020004"/>
                <a:ea typeface="Helvetica Neue Medium" panose="02000503000000020004"/>
                <a:cs typeface="Helvetica Neue Medium" panose="02000503000000020004"/>
                <a:sym typeface="Helvetica Neue Medium" panose="02000503000000020004"/>
              </a:defRPr>
            </a:lvl1pPr>
            <a:lvl2pPr marL="638810" indent="-12700">
              <a:spcBef>
                <a:spcPts val="0"/>
              </a:spcBef>
              <a:buSzTx/>
              <a:buNone/>
              <a:defRPr sz="8500" spc="-170">
                <a:latin typeface="Helvetica Neue Medium" panose="02000503000000020004"/>
                <a:ea typeface="Helvetica Neue Medium" panose="02000503000000020004"/>
                <a:cs typeface="Helvetica Neue Medium" panose="02000503000000020004"/>
                <a:sym typeface="Helvetica Neue Medium" panose="02000503000000020004"/>
              </a:defRPr>
            </a:lvl2pPr>
            <a:lvl3pPr marL="638810" indent="444500">
              <a:spcBef>
                <a:spcPts val="0"/>
              </a:spcBef>
              <a:buSzTx/>
              <a:buNone/>
              <a:defRPr sz="8500" spc="-170">
                <a:latin typeface="Helvetica Neue Medium" panose="02000503000000020004"/>
                <a:ea typeface="Helvetica Neue Medium" panose="02000503000000020004"/>
                <a:cs typeface="Helvetica Neue Medium" panose="02000503000000020004"/>
                <a:sym typeface="Helvetica Neue Medium" panose="02000503000000020004"/>
              </a:defRPr>
            </a:lvl3pPr>
            <a:lvl4pPr marL="638810" indent="901700">
              <a:spcBef>
                <a:spcPts val="0"/>
              </a:spcBef>
              <a:buSzTx/>
              <a:buNone/>
              <a:defRPr sz="8500" spc="-170">
                <a:latin typeface="Helvetica Neue Medium" panose="02000503000000020004"/>
                <a:ea typeface="Helvetica Neue Medium" panose="02000503000000020004"/>
                <a:cs typeface="Helvetica Neue Medium" panose="02000503000000020004"/>
                <a:sym typeface="Helvetica Neue Medium" panose="02000503000000020004"/>
              </a:defRPr>
            </a:lvl4pPr>
            <a:lvl5pPr marL="638810" indent="1358900">
              <a:spcBef>
                <a:spcPts val="0"/>
              </a:spcBef>
              <a:buSzTx/>
              <a:buNone/>
              <a:defRPr sz="8500" spc="-170">
                <a:latin typeface="Helvetica Neue Medium" panose="02000503000000020004"/>
                <a:ea typeface="Helvetica Neue Medium" panose="02000503000000020004"/>
                <a:cs typeface="Helvetica Neue Medium" panose="02000503000000020004"/>
                <a:sym typeface="Helvetica Neue Medium" panose="02000503000000020004"/>
              </a:defRPr>
            </a:lvl5pPr>
          </a:lstStyle>
          <a:p>
            <a:r>
              <a:t>“著名引文”</a:t>
            </a:r>
          </a:p>
          <a:p>
            <a:pPr lvl="1"/>
          </a:p>
          <a:p>
            <a:pPr lvl="2"/>
          </a:p>
          <a:p>
            <a:pPr lvl="3"/>
          </a:p>
          <a:p>
            <a:pPr lvl="4"/>
          </a:p>
        </p:txBody>
      </p:sp>
      <p:sp>
        <p:nvSpPr>
          <p:cNvPr id="117"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124" name="一碗沙拉配有炒饭、水煮蛋和一双筷子"/>
          <p:cNvSpPr/>
          <p:nvPr>
            <p:ph type="pic" sz="quarter" idx="21"/>
          </p:nvPr>
        </p:nvSpPr>
        <p:spPr>
          <a:xfrm>
            <a:off x="15760700" y="1016000"/>
            <a:ext cx="7439099" cy="5949678"/>
          </a:xfrm>
          <a:prstGeom prst="rect">
            <a:avLst/>
          </a:prstGeom>
        </p:spPr>
        <p:txBody>
          <a:bodyPr lIns="91439" tIns="45719" rIns="91439" bIns="45719">
            <a:noAutofit/>
          </a:bodyPr>
          <a:lstStyle/>
          <a:p/>
        </p:txBody>
      </p:sp>
      <p:sp>
        <p:nvSpPr>
          <p:cNvPr id="125" name="一碗三文鱼饼、沙拉和鹰嘴豆泥"/>
          <p:cNvSpPr/>
          <p:nvPr>
            <p:ph type="pic" sz="half" idx="22"/>
          </p:nvPr>
        </p:nvSpPr>
        <p:spPr>
          <a:xfrm>
            <a:off x="13500100" y="3978275"/>
            <a:ext cx="10439400" cy="12150181"/>
          </a:xfrm>
          <a:prstGeom prst="rect">
            <a:avLst/>
          </a:prstGeom>
        </p:spPr>
        <p:txBody>
          <a:bodyPr lIns="91439" tIns="45719" rIns="91439" bIns="45719">
            <a:noAutofit/>
          </a:bodyPr>
          <a:lstStyle/>
          <a:p/>
        </p:txBody>
      </p:sp>
      <p:sp>
        <p:nvSpPr>
          <p:cNvPr id="126" name="一碗宽意大利面配有欧芹黄油、烤榛子和帕尔马干酪"/>
          <p:cNvSpPr/>
          <p:nvPr>
            <p:ph type="pic" idx="23"/>
          </p:nvPr>
        </p:nvSpPr>
        <p:spPr>
          <a:xfrm>
            <a:off x="-139700" y="495300"/>
            <a:ext cx="16611600" cy="12458700"/>
          </a:xfrm>
          <a:prstGeom prst="rect">
            <a:avLst/>
          </a:prstGeom>
        </p:spPr>
        <p:txBody>
          <a:bodyPr lIns="91439" tIns="45719" rIns="91439" bIns="45719">
            <a:noAutofit/>
          </a:bodyPr>
          <a:lstStyle/>
          <a:p/>
        </p:txBody>
      </p:sp>
      <p:sp>
        <p:nvSpPr>
          <p:cNvPr id="127"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34" name="一碗沙拉配有炒饭、水煮蛋和一双筷子"/>
          <p:cNvSpPr/>
          <p:nvPr>
            <p:ph type="pic" idx="21"/>
          </p:nvPr>
        </p:nvSpPr>
        <p:spPr>
          <a:xfrm>
            <a:off x="-1333500" y="-5524500"/>
            <a:ext cx="27051000" cy="21640800"/>
          </a:xfrm>
          <a:prstGeom prst="rect">
            <a:avLst/>
          </a:prstGeom>
        </p:spPr>
        <p:txBody>
          <a:bodyPr lIns="91439" tIns="45719" rIns="91439" bIns="45719">
            <a:noAutofit/>
          </a:bodyPr>
          <a:lstStyle/>
          <a:p/>
        </p:txBody>
      </p:sp>
      <p:sp>
        <p:nvSpPr>
          <p:cNvPr id="135" name="幻灯片编号"/>
          <p:cNvSpPr txBox="1"/>
          <p:nvPr>
            <p:ph type="sldNum" sz="quarter" idx="2"/>
          </p:nvPr>
        </p:nvSpPr>
        <p:spPr>
          <a:prstGeom prst="rect">
            <a:avLst/>
          </a:prstGeom>
        </p:spPr>
        <p:txBody>
          <a:bodyPr/>
          <a:lstStyle>
            <a:lvl1pPr>
              <a:defRPr>
                <a:solidFill>
                  <a:srgbClr val="FFFFFF"/>
                </a:solidFill>
              </a:defRPr>
            </a:lvl1p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与照片">
    <p:spTree>
      <p:nvGrpSpPr>
        <p:cNvPr id="1" name=""/>
        <p:cNvGrpSpPr/>
        <p:nvPr/>
      </p:nvGrpSpPr>
      <p:grpSpPr>
        <a:xfrm>
          <a:off x="0" y="0"/>
          <a:ext cx="0" cy="0"/>
          <a:chOff x="0" y="0"/>
          <a:chExt cx="0" cy="0"/>
        </a:xfrm>
      </p:grpSpPr>
      <p:sp>
        <p:nvSpPr>
          <p:cNvPr id="21" name="鳄梨和酸橙"/>
          <p:cNvSpPr/>
          <p:nvPr>
            <p:ph type="pic" idx="21"/>
          </p:nvPr>
        </p:nvSpPr>
        <p:spPr>
          <a:xfrm>
            <a:off x="-1155700" y="-1295400"/>
            <a:ext cx="26746200" cy="16018933"/>
          </a:xfrm>
          <a:prstGeom prst="rect">
            <a:avLst/>
          </a:prstGeom>
        </p:spPr>
        <p:txBody>
          <a:bodyPr lIns="91439" tIns="45719" rIns="91439" bIns="45719">
            <a:noAutofit/>
          </a:bodyPr>
          <a:lstStyle/>
          <a:p/>
        </p:txBody>
      </p:sp>
      <p:sp>
        <p:nvSpPr>
          <p:cNvPr id="22" name="演示文稿标题"/>
          <p:cNvSpPr txBox="1"/>
          <p:nvPr>
            <p:ph type="title" hasCustomPrompt="1"/>
          </p:nvPr>
        </p:nvSpPr>
        <p:spPr>
          <a:xfrm>
            <a:off x="1206500" y="7124700"/>
            <a:ext cx="21971000" cy="4648200"/>
          </a:xfrm>
          <a:prstGeom prst="rect">
            <a:avLst/>
          </a:prstGeom>
        </p:spPr>
        <p:txBody>
          <a:bodyPr anchor="b"/>
          <a:lstStyle>
            <a:lvl1pPr>
              <a:defRPr sz="11600" spc="-232"/>
            </a:lvl1pPr>
          </a:lstStyle>
          <a:p>
            <a:r>
              <a:t>演示文稿标题</a:t>
            </a:r>
          </a:p>
        </p:txBody>
      </p:sp>
      <p:sp>
        <p:nvSpPr>
          <p:cNvPr id="23" name="作者和日期"/>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701675">
              <a:lnSpc>
                <a:spcPct val="100000"/>
              </a:lnSpc>
              <a:spcBef>
                <a:spcPts val="0"/>
              </a:spcBef>
              <a:buSzTx/>
              <a:buNone/>
              <a:defRPr sz="3060" b="1"/>
            </a:lvl1pPr>
          </a:lstStyle>
          <a:p>
            <a:r>
              <a:t>作者和日期</a:t>
            </a:r>
          </a:p>
        </p:txBody>
      </p:sp>
      <p:sp>
        <p:nvSpPr>
          <p:cNvPr id="24" name="正文级别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演示文稿副标题</a:t>
            </a:r>
          </a:p>
          <a:p>
            <a:pPr lvl="1"/>
          </a:p>
          <a:p>
            <a:pPr lvl="2"/>
          </a:p>
          <a:p>
            <a:pPr lvl="3"/>
          </a:p>
          <a:p>
            <a:pPr lvl="4"/>
          </a:p>
        </p:txBody>
      </p:sp>
      <p:sp>
        <p:nvSpPr>
          <p:cNvPr id="2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与照片（备选）">
    <p:spTree>
      <p:nvGrpSpPr>
        <p:cNvPr id="1" name=""/>
        <p:cNvGrpSpPr/>
        <p:nvPr/>
      </p:nvGrpSpPr>
      <p:grpSpPr>
        <a:xfrm>
          <a:off x="0" y="0"/>
          <a:ext cx="0" cy="0"/>
          <a:chOff x="0" y="0"/>
          <a:chExt cx="0" cy="0"/>
        </a:xfrm>
      </p:grpSpPr>
      <p:sp>
        <p:nvSpPr>
          <p:cNvPr id="32" name="一碗三文鱼饼、沙拉和鹰嘴豆泥"/>
          <p:cNvSpPr/>
          <p:nvPr>
            <p:ph type="pic" idx="21"/>
          </p:nvPr>
        </p:nvSpPr>
        <p:spPr>
          <a:xfrm>
            <a:off x="10972800" y="-203200"/>
            <a:ext cx="12144837" cy="14135100"/>
          </a:xfrm>
          <a:prstGeom prst="rect">
            <a:avLst/>
          </a:prstGeom>
        </p:spPr>
        <p:txBody>
          <a:bodyPr lIns="91439" tIns="45719" rIns="91439" bIns="45719">
            <a:noAutofit/>
          </a:bodyPr>
          <a:lstStyle/>
          <a:p/>
        </p:txBody>
      </p:sp>
      <p:sp>
        <p:nvSpPr>
          <p:cNvPr id="33" name="幻灯片标题"/>
          <p:cNvSpPr txBox="1"/>
          <p:nvPr>
            <p:ph type="title" hasCustomPrompt="1"/>
          </p:nvPr>
        </p:nvSpPr>
        <p:spPr>
          <a:xfrm>
            <a:off x="1206500" y="1270000"/>
            <a:ext cx="9779000" cy="5882273"/>
          </a:xfrm>
          <a:prstGeom prst="rect">
            <a:avLst/>
          </a:prstGeom>
        </p:spPr>
        <p:txBody>
          <a:bodyPr anchor="b"/>
          <a:lstStyle/>
          <a:p>
            <a:r>
              <a:t>幻灯片标题</a:t>
            </a:r>
          </a:p>
        </p:txBody>
      </p:sp>
      <p:sp>
        <p:nvSpPr>
          <p:cNvPr id="34" name="正文级别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幻灯片副标题</a:t>
            </a:r>
          </a:p>
          <a:p>
            <a:pPr lvl="1"/>
          </a:p>
          <a:p>
            <a:pPr lvl="2"/>
          </a:p>
          <a:p>
            <a:pPr lvl="3"/>
          </a:p>
          <a:p>
            <a:pPr lvl="4"/>
          </a:p>
        </p:txBody>
      </p:sp>
      <p:sp>
        <p:nvSpPr>
          <p:cNvPr id="35" name="幻灯片编号"/>
          <p:cNvSpPr txBox="1"/>
          <p:nvPr>
            <p:ph type="sldNum" sz="quarter" idx="2"/>
          </p:nvPr>
        </p:nvSpPr>
        <p:spPr>
          <a:xfrm>
            <a:off x="12001499" y="13085233"/>
            <a:ext cx="368505" cy="374600"/>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42" name="幻灯片标题"/>
          <p:cNvSpPr txBox="1"/>
          <p:nvPr>
            <p:ph type="title" hasCustomPrompt="1"/>
          </p:nvPr>
        </p:nvSpPr>
        <p:spPr>
          <a:prstGeom prst="rect">
            <a:avLst/>
          </a:prstGeom>
        </p:spPr>
        <p:txBody>
          <a:bodyPr/>
          <a:lstStyle/>
          <a:p>
            <a:r>
              <a:t>幻灯片标题</a:t>
            </a:r>
          </a:p>
        </p:txBody>
      </p:sp>
      <p:sp>
        <p:nvSpPr>
          <p:cNvPr id="43" name="幻灯片副标题"/>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726440">
              <a:lnSpc>
                <a:spcPct val="100000"/>
              </a:lnSpc>
              <a:spcBef>
                <a:spcPts val="0"/>
              </a:spcBef>
              <a:buSzTx/>
              <a:buNone/>
              <a:defRPr sz="4840" b="1"/>
            </a:lvl1pPr>
          </a:lstStyle>
          <a:p>
            <a:r>
              <a:t>幻灯片副标题</a:t>
            </a:r>
          </a:p>
        </p:txBody>
      </p:sp>
      <p:sp>
        <p:nvSpPr>
          <p:cNvPr id="44" name="正文级别 1…"/>
          <p:cNvSpPr txBox="1"/>
          <p:nvPr>
            <p:ph type="body" idx="1" hasCustomPrompt="1"/>
          </p:nvPr>
        </p:nvSpPr>
        <p:spPr>
          <a:prstGeom prst="rect">
            <a:avLst/>
          </a:prstGeom>
        </p:spPr>
        <p:txBody>
          <a:bodyPr/>
          <a:lstStyle/>
          <a:p>
            <a:r>
              <a:t>幻灯片项目符号文本</a:t>
            </a:r>
          </a:p>
          <a:p>
            <a:pPr lvl="1"/>
          </a:p>
          <a:p>
            <a:pPr lvl="2"/>
          </a:p>
          <a:p>
            <a:pPr lvl="3"/>
          </a:p>
          <a:p>
            <a:pPr lvl="4"/>
          </a:p>
        </p:txBody>
      </p:sp>
      <p:sp>
        <p:nvSpPr>
          <p:cNvPr id="4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52" name="正文级别 1…"/>
          <p:cNvSpPr txBox="1"/>
          <p:nvPr>
            <p:ph type="body" idx="1" hasCustomPrompt="1"/>
          </p:nvPr>
        </p:nvSpPr>
        <p:spPr>
          <a:prstGeom prst="rect">
            <a:avLst/>
          </a:prstGeom>
        </p:spPr>
        <p:txBody>
          <a:bodyPr numCol="2" spcCol="1098550"/>
          <a:lstStyle/>
          <a:p>
            <a:r>
              <a:t>幻灯片项目符号文本</a:t>
            </a:r>
          </a:p>
          <a:p>
            <a:pPr lvl="1"/>
          </a:p>
          <a:p>
            <a:pPr lvl="2"/>
          </a:p>
          <a:p>
            <a:pPr lvl="3"/>
          </a:p>
          <a:p>
            <a:pPr lvl="4"/>
          </a:p>
        </p:txBody>
      </p:sp>
      <p:sp>
        <p:nvSpPr>
          <p:cNvPr id="5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0" name="幻灯片副标题"/>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726440">
              <a:lnSpc>
                <a:spcPct val="100000"/>
              </a:lnSpc>
              <a:spcBef>
                <a:spcPts val="0"/>
              </a:spcBef>
              <a:buSzTx/>
              <a:buNone/>
              <a:defRPr sz="4840" b="1"/>
            </a:lvl1pPr>
          </a:lstStyle>
          <a:p>
            <a:r>
              <a:t>幻灯片副标题</a:t>
            </a:r>
          </a:p>
        </p:txBody>
      </p:sp>
      <p:sp>
        <p:nvSpPr>
          <p:cNvPr id="61" name="正文级别 1…"/>
          <p:cNvSpPr txBox="1"/>
          <p:nvPr>
            <p:ph type="body" sz="half" idx="1" hasCustomPrompt="1"/>
          </p:nvPr>
        </p:nvSpPr>
        <p:spPr>
          <a:xfrm>
            <a:off x="1206500" y="4248504"/>
            <a:ext cx="9779000" cy="8256630"/>
          </a:xfrm>
          <a:prstGeom prst="rect">
            <a:avLst/>
          </a:prstGeom>
        </p:spPr>
        <p:txBody>
          <a:bodyPr/>
          <a:lstStyle/>
          <a:p>
            <a:r>
              <a:t>幻灯片项目符号文本</a:t>
            </a:r>
          </a:p>
          <a:p>
            <a:pPr lvl="1"/>
          </a:p>
          <a:p>
            <a:pPr lvl="2"/>
          </a:p>
          <a:p>
            <a:pPr lvl="3"/>
          </a:p>
          <a:p>
            <a:pPr lvl="4"/>
          </a:p>
        </p:txBody>
      </p:sp>
      <p:sp>
        <p:nvSpPr>
          <p:cNvPr id="62" name="一碗宽意大利面配有欧芹黄油、烤榛子和帕尔马干酪"/>
          <p:cNvSpPr/>
          <p:nvPr>
            <p:ph type="pic" idx="22"/>
          </p:nvPr>
        </p:nvSpPr>
        <p:spPr>
          <a:xfrm>
            <a:off x="12192000" y="-407266"/>
            <a:ext cx="10916874" cy="14555832"/>
          </a:xfrm>
          <a:prstGeom prst="rect">
            <a:avLst/>
          </a:prstGeom>
        </p:spPr>
        <p:txBody>
          <a:bodyPr lIns="91439" tIns="45719" rIns="91439" bIns="45719">
            <a:noAutofit/>
          </a:bodyPr>
          <a:lstStyle/>
          <a:p/>
        </p:txBody>
      </p:sp>
      <p:sp>
        <p:nvSpPr>
          <p:cNvPr id="63" name="幻灯片标题"/>
          <p:cNvSpPr txBox="1"/>
          <p:nvPr>
            <p:ph type="title" hasCustomPrompt="1"/>
          </p:nvPr>
        </p:nvSpPr>
        <p:spPr>
          <a:xfrm>
            <a:off x="1206500" y="1079500"/>
            <a:ext cx="9779000" cy="1435100"/>
          </a:xfrm>
          <a:prstGeom prst="rect">
            <a:avLst/>
          </a:prstGeom>
        </p:spPr>
        <p:txBody>
          <a:bodyPr/>
          <a:lstStyle/>
          <a:p>
            <a:r>
              <a:t>幻灯片标题</a:t>
            </a:r>
          </a:p>
        </p:txBody>
      </p:sp>
      <p:sp>
        <p:nvSpPr>
          <p:cNvPr id="64"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节">
    <p:spTree>
      <p:nvGrpSpPr>
        <p:cNvPr id="1" name=""/>
        <p:cNvGrpSpPr/>
        <p:nvPr/>
      </p:nvGrpSpPr>
      <p:grpSpPr>
        <a:xfrm>
          <a:off x="0" y="0"/>
          <a:ext cx="0" cy="0"/>
          <a:chOff x="0" y="0"/>
          <a:chExt cx="0" cy="0"/>
        </a:xfrm>
      </p:grpSpPr>
      <p:sp>
        <p:nvSpPr>
          <p:cNvPr id="71" name="章节标题"/>
          <p:cNvSpPr txBox="1"/>
          <p:nvPr>
            <p:ph type="title" hasCustomPrompt="1"/>
          </p:nvPr>
        </p:nvSpPr>
        <p:spPr>
          <a:xfrm>
            <a:off x="1206496" y="4533900"/>
            <a:ext cx="21971004" cy="4648200"/>
          </a:xfrm>
          <a:prstGeom prst="rect">
            <a:avLst/>
          </a:prstGeom>
        </p:spPr>
        <p:txBody>
          <a:bodyPr anchor="ctr"/>
          <a:lstStyle>
            <a:lvl1pPr>
              <a:defRPr sz="11600" b="0" spc="-232">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t>章节标题</a:t>
            </a:r>
          </a:p>
        </p:txBody>
      </p:sp>
      <p:sp>
        <p:nvSpPr>
          <p:cNvPr id="72" name="幻灯片编号"/>
          <p:cNvSpPr txBox="1"/>
          <p:nvPr>
            <p:ph type="sldNum" sz="quarter" idx="2"/>
          </p:nvPr>
        </p:nvSpPr>
        <p:spPr>
          <a:xfrm>
            <a:off x="12001499" y="13085233"/>
            <a:ext cx="368505" cy="374600"/>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79" name="幻灯片标题"/>
          <p:cNvSpPr txBox="1"/>
          <p:nvPr>
            <p:ph type="title" hasCustomPrompt="1"/>
          </p:nvPr>
        </p:nvSpPr>
        <p:spPr>
          <a:xfrm>
            <a:off x="1206500" y="1079500"/>
            <a:ext cx="21971000" cy="1434949"/>
          </a:xfrm>
          <a:prstGeom prst="rect">
            <a:avLst/>
          </a:prstGeom>
        </p:spPr>
        <p:txBody>
          <a:bodyPr/>
          <a:lstStyle/>
          <a:p>
            <a:r>
              <a:t>幻灯片标题</a:t>
            </a:r>
          </a:p>
        </p:txBody>
      </p:sp>
      <p:sp>
        <p:nvSpPr>
          <p:cNvPr id="80" name="幻灯片副标题"/>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726440">
              <a:lnSpc>
                <a:spcPct val="100000"/>
              </a:lnSpc>
              <a:spcBef>
                <a:spcPts val="0"/>
              </a:spcBef>
              <a:buSzTx/>
              <a:buNone/>
              <a:defRPr sz="4840" b="1"/>
            </a:lvl1pPr>
          </a:lstStyle>
          <a:p>
            <a:r>
              <a:t>幻灯片副标题</a:t>
            </a:r>
          </a:p>
        </p:txBody>
      </p:sp>
      <p:sp>
        <p:nvSpPr>
          <p:cNvPr id="8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议程">
    <p:spTree>
      <p:nvGrpSpPr>
        <p:cNvPr id="1" name=""/>
        <p:cNvGrpSpPr/>
        <p:nvPr/>
      </p:nvGrpSpPr>
      <p:grpSpPr>
        <a:xfrm>
          <a:off x="0" y="0"/>
          <a:ext cx="0" cy="0"/>
          <a:chOff x="0" y="0"/>
          <a:chExt cx="0" cy="0"/>
        </a:xfrm>
      </p:grpSpPr>
      <p:sp>
        <p:nvSpPr>
          <p:cNvPr id="88" name="议程标题"/>
          <p:cNvSpPr txBox="1"/>
          <p:nvPr>
            <p:ph type="title" hasCustomPrompt="1"/>
          </p:nvPr>
        </p:nvSpPr>
        <p:spPr>
          <a:xfrm>
            <a:off x="1206500" y="1079500"/>
            <a:ext cx="21971000" cy="1435100"/>
          </a:xfrm>
          <a:prstGeom prst="rect">
            <a:avLst/>
          </a:prstGeom>
        </p:spPr>
        <p:txBody>
          <a:bodyPr/>
          <a:lstStyle/>
          <a:p>
            <a:r>
              <a:t>议程标题</a:t>
            </a:r>
          </a:p>
        </p:txBody>
      </p:sp>
      <p:sp>
        <p:nvSpPr>
          <p:cNvPr id="89" name="议程副标题"/>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726440">
              <a:lnSpc>
                <a:spcPct val="100000"/>
              </a:lnSpc>
              <a:spcBef>
                <a:spcPts val="0"/>
              </a:spcBef>
              <a:buSzTx/>
              <a:buNone/>
              <a:defRPr sz="4840" b="1"/>
            </a:lvl1pPr>
          </a:lstStyle>
          <a:p>
            <a:r>
              <a:t>议程副标题</a:t>
            </a:r>
          </a:p>
        </p:txBody>
      </p:sp>
      <p:sp>
        <p:nvSpPr>
          <p:cNvPr id="90" name="正文级别 1…"/>
          <p:cNvSpPr txBox="1"/>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议程主题</a:t>
            </a:r>
          </a:p>
          <a:p>
            <a:pPr lvl="1"/>
          </a:p>
          <a:p>
            <a:pPr lvl="2"/>
          </a:p>
          <a:p>
            <a:pPr lvl="3"/>
          </a:p>
          <a:p>
            <a:pPr lvl="4"/>
          </a:p>
        </p:txBody>
      </p:sp>
      <p:sp>
        <p:nvSpPr>
          <p:cNvPr id="9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幻灯片标题"/>
          <p:cNvSpPr txBox="1"/>
          <p:nvPr>
            <p:ph type="title" hasCustomPrompt="1"/>
          </p:nvPr>
        </p:nvSpPr>
        <p:spPr>
          <a:xfrm>
            <a:off x="1206500" y="1079500"/>
            <a:ext cx="21971000" cy="1433163"/>
          </a:xfrm>
          <a:prstGeom prst="rect">
            <a:avLst/>
          </a:prstGeom>
          <a:ln w="12700">
            <a:miter lim="400000"/>
          </a:ln>
        </p:spPr>
        <p:txBody>
          <a:bodyPr lIns="50800" tIns="50800" rIns="50800" bIns="50800">
            <a:normAutofit/>
          </a:bodyPr>
          <a:lstStyle/>
          <a:p>
            <a:r>
              <a:t>幻灯片标题</a:t>
            </a:r>
          </a:p>
        </p:txBody>
      </p:sp>
      <p:sp>
        <p:nvSpPr>
          <p:cNvPr id="3" name="正文级别 1…"/>
          <p:cNvSpPr txBox="1"/>
          <p:nvPr>
            <p:ph type="body" idx="1" hasCustomPrompt="1"/>
          </p:nvPr>
        </p:nvSpPr>
        <p:spPr>
          <a:xfrm>
            <a:off x="1206500" y="4248504"/>
            <a:ext cx="21971000" cy="8256012"/>
          </a:xfrm>
          <a:prstGeom prst="rect">
            <a:avLst/>
          </a:prstGeom>
          <a:ln w="12700">
            <a:miter lim="400000"/>
          </a:ln>
        </p:spPr>
        <p:txBody>
          <a:bodyPr lIns="50800" tIns="50800" rIns="50800" bIns="50800">
            <a:normAutofit/>
          </a:bodyPr>
          <a:lstStyle/>
          <a:p>
            <a:r>
              <a:t>幻灯片项目符号文本</a:t>
            </a:r>
          </a:p>
          <a:p>
            <a:pPr lvl="1"/>
          </a:p>
          <a:p>
            <a:pPr lvl="2"/>
          </a:p>
          <a:p>
            <a:pPr lvl="3"/>
          </a:p>
          <a:p>
            <a:pPr lvl="4"/>
          </a:p>
        </p:txBody>
      </p:sp>
      <p:sp>
        <p:nvSpPr>
          <p:cNvPr id="4" name="幻灯片编号"/>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400" rtl="0" latinLnBrk="0">
        <a:lnSpc>
          <a:spcPct val="80000"/>
        </a:lnSpc>
        <a:spcBef>
          <a:spcPts val="0"/>
        </a:spcBef>
        <a:spcAft>
          <a:spcPts val="0"/>
        </a:spcAft>
        <a:buClrTx/>
        <a:buSzTx/>
        <a:buFontTx/>
        <a:buNone/>
        <a:defRPr sz="8500" b="1" i="0" u="none" strike="noStrike" cap="none" spc="-170" baseline="0">
          <a:solidFill>
            <a:srgbClr val="000000"/>
          </a:solidFill>
          <a:uFillTx/>
          <a:latin typeface="+mn-lt"/>
          <a:ea typeface="+mn-ea"/>
          <a:cs typeface="+mn-cs"/>
          <a:sym typeface="Helvetica Neue" panose="02000503000000020004"/>
        </a:defRPr>
      </a:lvl1pPr>
      <a:lvl2pPr marL="0" marR="0" indent="457200" algn="l" defTabSz="2438400" rtl="0" latinLnBrk="0">
        <a:lnSpc>
          <a:spcPct val="80000"/>
        </a:lnSpc>
        <a:spcBef>
          <a:spcPts val="0"/>
        </a:spcBef>
        <a:spcAft>
          <a:spcPts val="0"/>
        </a:spcAft>
        <a:buClrTx/>
        <a:buSzTx/>
        <a:buFontTx/>
        <a:buNone/>
        <a:defRPr sz="8500" b="1" i="0" u="none" strike="noStrike" cap="none" spc="-170" baseline="0">
          <a:solidFill>
            <a:srgbClr val="000000"/>
          </a:solidFill>
          <a:uFillTx/>
          <a:latin typeface="+mn-lt"/>
          <a:ea typeface="+mn-ea"/>
          <a:cs typeface="+mn-cs"/>
          <a:sym typeface="Helvetica Neue" panose="02000503000000020004"/>
        </a:defRPr>
      </a:lvl2pPr>
      <a:lvl3pPr marL="0" marR="0" indent="914400" algn="l" defTabSz="2438400" rtl="0" latinLnBrk="0">
        <a:lnSpc>
          <a:spcPct val="80000"/>
        </a:lnSpc>
        <a:spcBef>
          <a:spcPts val="0"/>
        </a:spcBef>
        <a:spcAft>
          <a:spcPts val="0"/>
        </a:spcAft>
        <a:buClrTx/>
        <a:buSzTx/>
        <a:buFontTx/>
        <a:buNone/>
        <a:defRPr sz="8500" b="1" i="0" u="none" strike="noStrike" cap="none" spc="-170" baseline="0">
          <a:solidFill>
            <a:srgbClr val="000000"/>
          </a:solidFill>
          <a:uFillTx/>
          <a:latin typeface="+mn-lt"/>
          <a:ea typeface="+mn-ea"/>
          <a:cs typeface="+mn-cs"/>
          <a:sym typeface="Helvetica Neue" panose="02000503000000020004"/>
        </a:defRPr>
      </a:lvl3pPr>
      <a:lvl4pPr marL="0" marR="0" indent="1371600" algn="l" defTabSz="2438400" rtl="0" latinLnBrk="0">
        <a:lnSpc>
          <a:spcPct val="80000"/>
        </a:lnSpc>
        <a:spcBef>
          <a:spcPts val="0"/>
        </a:spcBef>
        <a:spcAft>
          <a:spcPts val="0"/>
        </a:spcAft>
        <a:buClrTx/>
        <a:buSzTx/>
        <a:buFontTx/>
        <a:buNone/>
        <a:defRPr sz="8500" b="1" i="0" u="none" strike="noStrike" cap="none" spc="-170" baseline="0">
          <a:solidFill>
            <a:srgbClr val="000000"/>
          </a:solidFill>
          <a:uFillTx/>
          <a:latin typeface="+mn-lt"/>
          <a:ea typeface="+mn-ea"/>
          <a:cs typeface="+mn-cs"/>
          <a:sym typeface="Helvetica Neue" panose="02000503000000020004"/>
        </a:defRPr>
      </a:lvl4pPr>
      <a:lvl5pPr marL="0" marR="0" indent="1828800" algn="l" defTabSz="2438400" rtl="0" latinLnBrk="0">
        <a:lnSpc>
          <a:spcPct val="80000"/>
        </a:lnSpc>
        <a:spcBef>
          <a:spcPts val="0"/>
        </a:spcBef>
        <a:spcAft>
          <a:spcPts val="0"/>
        </a:spcAft>
        <a:buClrTx/>
        <a:buSzTx/>
        <a:buFontTx/>
        <a:buNone/>
        <a:defRPr sz="8500" b="1" i="0" u="none" strike="noStrike" cap="none" spc="-170" baseline="0">
          <a:solidFill>
            <a:srgbClr val="000000"/>
          </a:solidFill>
          <a:uFillTx/>
          <a:latin typeface="+mn-lt"/>
          <a:ea typeface="+mn-ea"/>
          <a:cs typeface="+mn-cs"/>
          <a:sym typeface="Helvetica Neue" panose="02000503000000020004"/>
        </a:defRPr>
      </a:lvl5pPr>
      <a:lvl6pPr marL="0" marR="0" indent="2286000" algn="l" defTabSz="2438400" rtl="0" latinLnBrk="0">
        <a:lnSpc>
          <a:spcPct val="80000"/>
        </a:lnSpc>
        <a:spcBef>
          <a:spcPts val="0"/>
        </a:spcBef>
        <a:spcAft>
          <a:spcPts val="0"/>
        </a:spcAft>
        <a:buClrTx/>
        <a:buSzTx/>
        <a:buFontTx/>
        <a:buNone/>
        <a:defRPr sz="8500" b="1" i="0" u="none" strike="noStrike" cap="none" spc="-170" baseline="0">
          <a:solidFill>
            <a:srgbClr val="000000"/>
          </a:solidFill>
          <a:uFillTx/>
          <a:latin typeface="+mn-lt"/>
          <a:ea typeface="+mn-ea"/>
          <a:cs typeface="+mn-cs"/>
          <a:sym typeface="Helvetica Neue" panose="02000503000000020004"/>
        </a:defRPr>
      </a:lvl6pPr>
      <a:lvl7pPr marL="0" marR="0" indent="2743200" algn="l" defTabSz="2438400" rtl="0" latinLnBrk="0">
        <a:lnSpc>
          <a:spcPct val="80000"/>
        </a:lnSpc>
        <a:spcBef>
          <a:spcPts val="0"/>
        </a:spcBef>
        <a:spcAft>
          <a:spcPts val="0"/>
        </a:spcAft>
        <a:buClrTx/>
        <a:buSzTx/>
        <a:buFontTx/>
        <a:buNone/>
        <a:defRPr sz="8500" b="1" i="0" u="none" strike="noStrike" cap="none" spc="-170" baseline="0">
          <a:solidFill>
            <a:srgbClr val="000000"/>
          </a:solidFill>
          <a:uFillTx/>
          <a:latin typeface="+mn-lt"/>
          <a:ea typeface="+mn-ea"/>
          <a:cs typeface="+mn-cs"/>
          <a:sym typeface="Helvetica Neue" panose="02000503000000020004"/>
        </a:defRPr>
      </a:lvl7pPr>
      <a:lvl8pPr marL="0" marR="0" indent="3200400" algn="l" defTabSz="2438400" rtl="0" latinLnBrk="0">
        <a:lnSpc>
          <a:spcPct val="80000"/>
        </a:lnSpc>
        <a:spcBef>
          <a:spcPts val="0"/>
        </a:spcBef>
        <a:spcAft>
          <a:spcPts val="0"/>
        </a:spcAft>
        <a:buClrTx/>
        <a:buSzTx/>
        <a:buFontTx/>
        <a:buNone/>
        <a:defRPr sz="8500" b="1" i="0" u="none" strike="noStrike" cap="none" spc="-170" baseline="0">
          <a:solidFill>
            <a:srgbClr val="000000"/>
          </a:solidFill>
          <a:uFillTx/>
          <a:latin typeface="+mn-lt"/>
          <a:ea typeface="+mn-ea"/>
          <a:cs typeface="+mn-cs"/>
          <a:sym typeface="Helvetica Neue" panose="02000503000000020004"/>
        </a:defRPr>
      </a:lvl8pPr>
      <a:lvl9pPr marL="0" marR="0" indent="3657600" algn="l" defTabSz="2438400" rtl="0" latinLnBrk="0">
        <a:lnSpc>
          <a:spcPct val="80000"/>
        </a:lnSpc>
        <a:spcBef>
          <a:spcPts val="0"/>
        </a:spcBef>
        <a:spcAft>
          <a:spcPts val="0"/>
        </a:spcAft>
        <a:buClrTx/>
        <a:buSzTx/>
        <a:buFontTx/>
        <a:buNone/>
        <a:defRPr sz="8500" b="1" i="0" u="none" strike="noStrike" cap="none" spc="-170" baseline="0">
          <a:solidFill>
            <a:srgbClr val="000000"/>
          </a:solidFill>
          <a:uFillTx/>
          <a:latin typeface="+mn-lt"/>
          <a:ea typeface="+mn-ea"/>
          <a:cs typeface="+mn-cs"/>
          <a:sym typeface="Helvetica Neue" panose="02000503000000020004"/>
        </a:defRPr>
      </a:lvl9pPr>
    </p:titleStyle>
    <p:bodyStyle>
      <a:lvl1pPr marL="609600" marR="0" indent="-609600" algn="l" defTabSz="2438400" rtl="0" latinLnBrk="0">
        <a:lnSpc>
          <a:spcPct val="90000"/>
        </a:lnSpc>
        <a:spcBef>
          <a:spcPts val="4500"/>
        </a:spcBef>
        <a:spcAft>
          <a:spcPts val="0"/>
        </a:spcAft>
        <a:buClrTx/>
        <a:buSzPct val="123000"/>
        <a:buFontTx/>
        <a:buChar char="•"/>
        <a:defRPr sz="4800" b="0" i="0" u="none" strike="noStrike" cap="none" spc="0" baseline="0">
          <a:solidFill>
            <a:srgbClr val="000000"/>
          </a:solidFill>
          <a:uFillTx/>
          <a:latin typeface="+mn-lt"/>
          <a:ea typeface="+mn-ea"/>
          <a:cs typeface="+mn-cs"/>
          <a:sym typeface="Helvetica Neue" panose="02000503000000020004"/>
        </a:defRPr>
      </a:lvl1pPr>
      <a:lvl2pPr marL="1219200" marR="0" indent="-609600" algn="l" defTabSz="2438400" rtl="0" latinLnBrk="0">
        <a:lnSpc>
          <a:spcPct val="90000"/>
        </a:lnSpc>
        <a:spcBef>
          <a:spcPts val="4500"/>
        </a:spcBef>
        <a:spcAft>
          <a:spcPts val="0"/>
        </a:spcAft>
        <a:buClrTx/>
        <a:buSzPct val="123000"/>
        <a:buFontTx/>
        <a:buChar char="•"/>
        <a:defRPr sz="4800" b="0" i="0" u="none" strike="noStrike" cap="none" spc="0" baseline="0">
          <a:solidFill>
            <a:srgbClr val="000000"/>
          </a:solidFill>
          <a:uFillTx/>
          <a:latin typeface="+mn-lt"/>
          <a:ea typeface="+mn-ea"/>
          <a:cs typeface="+mn-cs"/>
          <a:sym typeface="Helvetica Neue" panose="02000503000000020004"/>
        </a:defRPr>
      </a:lvl2pPr>
      <a:lvl3pPr marL="1828800" marR="0" indent="-609600" algn="l" defTabSz="2438400" rtl="0" latinLnBrk="0">
        <a:lnSpc>
          <a:spcPct val="90000"/>
        </a:lnSpc>
        <a:spcBef>
          <a:spcPts val="4500"/>
        </a:spcBef>
        <a:spcAft>
          <a:spcPts val="0"/>
        </a:spcAft>
        <a:buClrTx/>
        <a:buSzPct val="123000"/>
        <a:buFontTx/>
        <a:buChar char="•"/>
        <a:defRPr sz="4800" b="0" i="0" u="none" strike="noStrike" cap="none" spc="0" baseline="0">
          <a:solidFill>
            <a:srgbClr val="000000"/>
          </a:solidFill>
          <a:uFillTx/>
          <a:latin typeface="+mn-lt"/>
          <a:ea typeface="+mn-ea"/>
          <a:cs typeface="+mn-cs"/>
          <a:sym typeface="Helvetica Neue" panose="02000503000000020004"/>
        </a:defRPr>
      </a:lvl3pPr>
      <a:lvl4pPr marL="2438400" marR="0" indent="-609600" algn="l" defTabSz="2438400" rtl="0" latinLnBrk="0">
        <a:lnSpc>
          <a:spcPct val="90000"/>
        </a:lnSpc>
        <a:spcBef>
          <a:spcPts val="4500"/>
        </a:spcBef>
        <a:spcAft>
          <a:spcPts val="0"/>
        </a:spcAft>
        <a:buClrTx/>
        <a:buSzPct val="123000"/>
        <a:buFontTx/>
        <a:buChar char="•"/>
        <a:defRPr sz="4800" b="0" i="0" u="none" strike="noStrike" cap="none" spc="0" baseline="0">
          <a:solidFill>
            <a:srgbClr val="000000"/>
          </a:solidFill>
          <a:uFillTx/>
          <a:latin typeface="+mn-lt"/>
          <a:ea typeface="+mn-ea"/>
          <a:cs typeface="+mn-cs"/>
          <a:sym typeface="Helvetica Neue" panose="02000503000000020004"/>
        </a:defRPr>
      </a:lvl4pPr>
      <a:lvl5pPr marL="3048000" marR="0" indent="-609600" algn="l" defTabSz="2438400" rtl="0" latinLnBrk="0">
        <a:lnSpc>
          <a:spcPct val="90000"/>
        </a:lnSpc>
        <a:spcBef>
          <a:spcPts val="4500"/>
        </a:spcBef>
        <a:spcAft>
          <a:spcPts val="0"/>
        </a:spcAft>
        <a:buClrTx/>
        <a:buSzPct val="123000"/>
        <a:buFontTx/>
        <a:buChar char="•"/>
        <a:defRPr sz="4800" b="0" i="0" u="none" strike="noStrike" cap="none" spc="0" baseline="0">
          <a:solidFill>
            <a:srgbClr val="000000"/>
          </a:solidFill>
          <a:uFillTx/>
          <a:latin typeface="+mn-lt"/>
          <a:ea typeface="+mn-ea"/>
          <a:cs typeface="+mn-cs"/>
          <a:sym typeface="Helvetica Neue" panose="02000503000000020004"/>
        </a:defRPr>
      </a:lvl5pPr>
      <a:lvl6pPr marL="3657600" marR="0" indent="-609600" algn="l" defTabSz="2438400" rtl="0" latinLnBrk="0">
        <a:lnSpc>
          <a:spcPct val="90000"/>
        </a:lnSpc>
        <a:spcBef>
          <a:spcPts val="4500"/>
        </a:spcBef>
        <a:spcAft>
          <a:spcPts val="0"/>
        </a:spcAft>
        <a:buClrTx/>
        <a:buSzPct val="123000"/>
        <a:buFontTx/>
        <a:buChar char="•"/>
        <a:defRPr sz="4800" b="0" i="0" u="none" strike="noStrike" cap="none" spc="0" baseline="0">
          <a:solidFill>
            <a:srgbClr val="000000"/>
          </a:solidFill>
          <a:uFillTx/>
          <a:latin typeface="+mn-lt"/>
          <a:ea typeface="+mn-ea"/>
          <a:cs typeface="+mn-cs"/>
          <a:sym typeface="Helvetica Neue" panose="02000503000000020004"/>
        </a:defRPr>
      </a:lvl6pPr>
      <a:lvl7pPr marL="4267200" marR="0" indent="-609600" algn="l" defTabSz="2438400" rtl="0" latinLnBrk="0">
        <a:lnSpc>
          <a:spcPct val="90000"/>
        </a:lnSpc>
        <a:spcBef>
          <a:spcPts val="4500"/>
        </a:spcBef>
        <a:spcAft>
          <a:spcPts val="0"/>
        </a:spcAft>
        <a:buClrTx/>
        <a:buSzPct val="123000"/>
        <a:buFontTx/>
        <a:buChar char="•"/>
        <a:defRPr sz="4800" b="0" i="0" u="none" strike="noStrike" cap="none" spc="0" baseline="0">
          <a:solidFill>
            <a:srgbClr val="000000"/>
          </a:solidFill>
          <a:uFillTx/>
          <a:latin typeface="+mn-lt"/>
          <a:ea typeface="+mn-ea"/>
          <a:cs typeface="+mn-cs"/>
          <a:sym typeface="Helvetica Neue" panose="02000503000000020004"/>
        </a:defRPr>
      </a:lvl7pPr>
      <a:lvl8pPr marL="4876800" marR="0" indent="-609600" algn="l" defTabSz="2438400" rtl="0" latinLnBrk="0">
        <a:lnSpc>
          <a:spcPct val="90000"/>
        </a:lnSpc>
        <a:spcBef>
          <a:spcPts val="4500"/>
        </a:spcBef>
        <a:spcAft>
          <a:spcPts val="0"/>
        </a:spcAft>
        <a:buClrTx/>
        <a:buSzPct val="123000"/>
        <a:buFontTx/>
        <a:buChar char="•"/>
        <a:defRPr sz="4800" b="0" i="0" u="none" strike="noStrike" cap="none" spc="0" baseline="0">
          <a:solidFill>
            <a:srgbClr val="000000"/>
          </a:solidFill>
          <a:uFillTx/>
          <a:latin typeface="+mn-lt"/>
          <a:ea typeface="+mn-ea"/>
          <a:cs typeface="+mn-cs"/>
          <a:sym typeface="Helvetica Neue" panose="02000503000000020004"/>
        </a:defRPr>
      </a:lvl8pPr>
      <a:lvl9pPr marL="5486400" marR="0" indent="-609600" algn="l" defTabSz="2438400" rtl="0" latinLnBrk="0">
        <a:lnSpc>
          <a:spcPct val="90000"/>
        </a:lnSpc>
        <a:spcBef>
          <a:spcPts val="4500"/>
        </a:spcBef>
        <a:spcAft>
          <a:spcPts val="0"/>
        </a:spcAft>
        <a:buClrTx/>
        <a:buSzPct val="123000"/>
        <a:buFontTx/>
        <a:buChar char="•"/>
        <a:defRPr sz="4800" b="0" i="0" u="none" strike="noStrike" cap="none" spc="0" baseline="0">
          <a:solidFill>
            <a:srgbClr val="000000"/>
          </a:solidFill>
          <a:uFillTx/>
          <a:latin typeface="+mn-lt"/>
          <a:ea typeface="+mn-ea"/>
          <a:cs typeface="+mn-cs"/>
          <a:sym typeface="Helvetica Neue" panose="02000503000000020004"/>
        </a:defRPr>
      </a:lvl9pPr>
    </p:bodyStyle>
    <p:otherStyle>
      <a:lvl1pPr marL="0" marR="0" indent="0" algn="ctr" defTabSz="584200" rtl="0" latinLnBrk="0">
        <a:lnSpc>
          <a:spcPct val="100000"/>
        </a:lnSpc>
        <a:spcBef>
          <a:spcPts val="0"/>
        </a:spcBef>
        <a:spcAft>
          <a:spcPts val="0"/>
        </a:spcAft>
        <a:buClrTx/>
        <a:buSzTx/>
        <a:buFontTx/>
        <a:buNone/>
        <a:defRPr sz="1800" b="0" i="0" u="none" strike="noStrike" cap="none" spc="0" baseline="0">
          <a:solidFill>
            <a:schemeClr val="tx1"/>
          </a:solidFill>
          <a:uFillTx/>
          <a:latin typeface="+mn-lt"/>
          <a:ea typeface="+mn-ea"/>
          <a:cs typeface="+mn-cs"/>
          <a:sym typeface="Helvetica Neue" panose="02000503000000020004"/>
        </a:defRPr>
      </a:lvl1pPr>
      <a:lvl2pPr marL="0" marR="0" indent="457200" algn="ctr" defTabSz="584200" rtl="0" latinLnBrk="0">
        <a:lnSpc>
          <a:spcPct val="100000"/>
        </a:lnSpc>
        <a:spcBef>
          <a:spcPts val="0"/>
        </a:spcBef>
        <a:spcAft>
          <a:spcPts val="0"/>
        </a:spcAft>
        <a:buClrTx/>
        <a:buSzTx/>
        <a:buFontTx/>
        <a:buNone/>
        <a:defRPr sz="1800" b="0" i="0" u="none" strike="noStrike" cap="none" spc="0" baseline="0">
          <a:solidFill>
            <a:schemeClr val="tx1"/>
          </a:solidFill>
          <a:uFillTx/>
          <a:latin typeface="+mn-lt"/>
          <a:ea typeface="+mn-ea"/>
          <a:cs typeface="+mn-cs"/>
          <a:sym typeface="Helvetica Neue" panose="02000503000000020004"/>
        </a:defRPr>
      </a:lvl2pPr>
      <a:lvl3pPr marL="0" marR="0" indent="914400" algn="ctr" defTabSz="584200" rtl="0" latinLnBrk="0">
        <a:lnSpc>
          <a:spcPct val="100000"/>
        </a:lnSpc>
        <a:spcBef>
          <a:spcPts val="0"/>
        </a:spcBef>
        <a:spcAft>
          <a:spcPts val="0"/>
        </a:spcAft>
        <a:buClrTx/>
        <a:buSzTx/>
        <a:buFontTx/>
        <a:buNone/>
        <a:defRPr sz="1800" b="0" i="0" u="none" strike="noStrike" cap="none" spc="0" baseline="0">
          <a:solidFill>
            <a:schemeClr val="tx1"/>
          </a:solidFill>
          <a:uFillTx/>
          <a:latin typeface="+mn-lt"/>
          <a:ea typeface="+mn-ea"/>
          <a:cs typeface="+mn-cs"/>
          <a:sym typeface="Helvetica Neue" panose="02000503000000020004"/>
        </a:defRPr>
      </a:lvl3pPr>
      <a:lvl4pPr marL="0" marR="0" indent="1371600" algn="ctr" defTabSz="584200" rtl="0" latinLnBrk="0">
        <a:lnSpc>
          <a:spcPct val="100000"/>
        </a:lnSpc>
        <a:spcBef>
          <a:spcPts val="0"/>
        </a:spcBef>
        <a:spcAft>
          <a:spcPts val="0"/>
        </a:spcAft>
        <a:buClrTx/>
        <a:buSzTx/>
        <a:buFontTx/>
        <a:buNone/>
        <a:defRPr sz="1800" b="0" i="0" u="none" strike="noStrike" cap="none" spc="0" baseline="0">
          <a:solidFill>
            <a:schemeClr val="tx1"/>
          </a:solidFill>
          <a:uFillTx/>
          <a:latin typeface="+mn-lt"/>
          <a:ea typeface="+mn-ea"/>
          <a:cs typeface="+mn-cs"/>
          <a:sym typeface="Helvetica Neue" panose="02000503000000020004"/>
        </a:defRPr>
      </a:lvl4pPr>
      <a:lvl5pPr marL="0" marR="0" indent="1828800" algn="ctr" defTabSz="584200" rtl="0" latinLnBrk="0">
        <a:lnSpc>
          <a:spcPct val="100000"/>
        </a:lnSpc>
        <a:spcBef>
          <a:spcPts val="0"/>
        </a:spcBef>
        <a:spcAft>
          <a:spcPts val="0"/>
        </a:spcAft>
        <a:buClrTx/>
        <a:buSzTx/>
        <a:buFontTx/>
        <a:buNone/>
        <a:defRPr sz="1800" b="0" i="0" u="none" strike="noStrike" cap="none" spc="0" baseline="0">
          <a:solidFill>
            <a:schemeClr val="tx1"/>
          </a:solidFill>
          <a:uFillTx/>
          <a:latin typeface="+mn-lt"/>
          <a:ea typeface="+mn-ea"/>
          <a:cs typeface="+mn-cs"/>
          <a:sym typeface="Helvetica Neue" panose="02000503000000020004"/>
        </a:defRPr>
      </a:lvl5pPr>
      <a:lvl6pPr marL="0" marR="0" indent="2286000" algn="ctr" defTabSz="584200" rtl="0" latinLnBrk="0">
        <a:lnSpc>
          <a:spcPct val="100000"/>
        </a:lnSpc>
        <a:spcBef>
          <a:spcPts val="0"/>
        </a:spcBef>
        <a:spcAft>
          <a:spcPts val="0"/>
        </a:spcAft>
        <a:buClrTx/>
        <a:buSzTx/>
        <a:buFontTx/>
        <a:buNone/>
        <a:defRPr sz="1800" b="0" i="0" u="none" strike="noStrike" cap="none" spc="0" baseline="0">
          <a:solidFill>
            <a:schemeClr val="tx1"/>
          </a:solidFill>
          <a:uFillTx/>
          <a:latin typeface="+mn-lt"/>
          <a:ea typeface="+mn-ea"/>
          <a:cs typeface="+mn-cs"/>
          <a:sym typeface="Helvetica Neue" panose="02000503000000020004"/>
        </a:defRPr>
      </a:lvl6pPr>
      <a:lvl7pPr marL="0" marR="0" indent="2743200" algn="ctr" defTabSz="584200" rtl="0" latinLnBrk="0">
        <a:lnSpc>
          <a:spcPct val="100000"/>
        </a:lnSpc>
        <a:spcBef>
          <a:spcPts val="0"/>
        </a:spcBef>
        <a:spcAft>
          <a:spcPts val="0"/>
        </a:spcAft>
        <a:buClrTx/>
        <a:buSzTx/>
        <a:buFontTx/>
        <a:buNone/>
        <a:defRPr sz="1800" b="0" i="0" u="none" strike="noStrike" cap="none" spc="0" baseline="0">
          <a:solidFill>
            <a:schemeClr val="tx1"/>
          </a:solidFill>
          <a:uFillTx/>
          <a:latin typeface="+mn-lt"/>
          <a:ea typeface="+mn-ea"/>
          <a:cs typeface="+mn-cs"/>
          <a:sym typeface="Helvetica Neue" panose="02000503000000020004"/>
        </a:defRPr>
      </a:lvl7pPr>
      <a:lvl8pPr marL="0" marR="0" indent="3200400" algn="ctr" defTabSz="584200" rtl="0" latinLnBrk="0">
        <a:lnSpc>
          <a:spcPct val="100000"/>
        </a:lnSpc>
        <a:spcBef>
          <a:spcPts val="0"/>
        </a:spcBef>
        <a:spcAft>
          <a:spcPts val="0"/>
        </a:spcAft>
        <a:buClrTx/>
        <a:buSzTx/>
        <a:buFontTx/>
        <a:buNone/>
        <a:defRPr sz="1800" b="0" i="0" u="none" strike="noStrike" cap="none" spc="0" baseline="0">
          <a:solidFill>
            <a:schemeClr val="tx1"/>
          </a:solidFill>
          <a:uFillTx/>
          <a:latin typeface="+mn-lt"/>
          <a:ea typeface="+mn-ea"/>
          <a:cs typeface="+mn-cs"/>
          <a:sym typeface="Helvetica Neue" panose="02000503000000020004"/>
        </a:defRPr>
      </a:lvl8pPr>
      <a:lvl9pPr marL="0" marR="0" indent="3657600" algn="ctr" defTabSz="584200" rtl="0" latinLnBrk="0">
        <a:lnSpc>
          <a:spcPct val="100000"/>
        </a:lnSpc>
        <a:spcBef>
          <a:spcPts val="0"/>
        </a:spcBef>
        <a:spcAft>
          <a:spcPts val="0"/>
        </a:spcAft>
        <a:buClrTx/>
        <a:buSzTx/>
        <a:buFontTx/>
        <a:buNone/>
        <a:defRPr sz="1800" b="0" i="0" u="none" strike="noStrike" cap="none" spc="0" baseline="0">
          <a:solidFill>
            <a:schemeClr val="tx1"/>
          </a:solidFill>
          <a:uFillTx/>
          <a:latin typeface="+mn-lt"/>
          <a:ea typeface="+mn-ea"/>
          <a:cs typeface="+mn-cs"/>
          <a:sym typeface="Helvetica Neue" panose="020005030000000200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ESOP 2025"/>
          <p:cNvSpPr txBox="1"/>
          <p:nvPr>
            <p:ph type="body" idx="21"/>
          </p:nvPr>
        </p:nvSpPr>
        <p:spPr>
          <a:prstGeom prst="rect">
            <a:avLst/>
          </a:prstGeom>
        </p:spPr>
        <p:txBody>
          <a:bodyPr/>
          <a:lstStyle>
            <a:lvl1pPr defTabSz="825500">
              <a:defRPr sz="2600">
                <a:solidFill>
                  <a:srgbClr val="5E5E5E"/>
                </a:solidFill>
              </a:defRPr>
            </a:lvl1pPr>
          </a:lstStyle>
          <a:p>
            <a:r>
              <a:t>AESOP 2025</a:t>
            </a:r>
          </a:p>
        </p:txBody>
      </p:sp>
      <p:sp>
        <p:nvSpPr>
          <p:cNvPr id="152" name="Planetary Gentrification of Rural China: the case of yangjiale"/>
          <p:cNvSpPr txBox="1"/>
          <p:nvPr>
            <p:ph type="ctrTitle"/>
          </p:nvPr>
        </p:nvSpPr>
        <p:spPr>
          <a:xfrm>
            <a:off x="1206496" y="2574991"/>
            <a:ext cx="12190523" cy="4648201"/>
          </a:xfrm>
          <a:prstGeom prst="rect">
            <a:avLst/>
          </a:prstGeom>
        </p:spPr>
        <p:txBody>
          <a:bodyPr/>
          <a:lstStyle/>
          <a:p>
            <a:pPr algn="just" defTabSz="457200">
              <a:lnSpc>
                <a:spcPct val="100000"/>
              </a:lnSpc>
              <a:defRPr sz="5600" spc="0">
                <a:latin typeface="Times Roman"/>
                <a:ea typeface="Times Roman"/>
                <a:cs typeface="Times Roman"/>
                <a:sym typeface="Times Roman"/>
              </a:defRPr>
            </a:pPr>
            <a:r>
              <a:t>Planetary Gentrification of Rural China: the case of </a:t>
            </a:r>
            <a:r>
              <a:rPr i="1"/>
              <a:t>yangjiale</a:t>
            </a:r>
            <a:endParaRPr b="0"/>
          </a:p>
          <a:p>
            <a:pPr algn="just" defTabSz="457200">
              <a:lnSpc>
                <a:spcPct val="100000"/>
              </a:lnSpc>
              <a:defRPr sz="5600" spc="0">
                <a:latin typeface="Times Roman"/>
                <a:ea typeface="Times Roman"/>
                <a:cs typeface="Times Roman"/>
                <a:sym typeface="Times Roman"/>
              </a:defRPr>
            </a:pPr>
            <a:r>
              <a:t> </a:t>
            </a:r>
            <a:endParaRPr b="0"/>
          </a:p>
        </p:txBody>
      </p:sp>
      <p:sp>
        <p:nvSpPr>
          <p:cNvPr id="153" name="Yifan Song1, Paulina Maria Neisch2…"/>
          <p:cNvSpPr txBox="1"/>
          <p:nvPr>
            <p:ph type="subTitle" sz="quarter" idx="1"/>
          </p:nvPr>
        </p:nvSpPr>
        <p:spPr>
          <a:xfrm>
            <a:off x="1153949" y="7081010"/>
            <a:ext cx="10714006" cy="3120665"/>
          </a:xfrm>
          <a:prstGeom prst="rect">
            <a:avLst/>
          </a:prstGeom>
        </p:spPr>
        <p:txBody>
          <a:bodyPr/>
          <a:lstStyle/>
          <a:p>
            <a:pPr algn="just" defTabSz="269875">
              <a:defRPr sz="2950" b="0">
                <a:latin typeface="Times Roman"/>
                <a:ea typeface="Times Roman"/>
                <a:cs typeface="Times Roman"/>
                <a:sym typeface="Times Roman"/>
              </a:defRPr>
            </a:pPr>
            <a:r>
              <a:t>Yifan Song</a:t>
            </a:r>
            <a:r>
              <a:rPr baseline="32000"/>
              <a:t>1</a:t>
            </a:r>
            <a:r>
              <a:t>, Paulina Maria Neisch</a:t>
            </a:r>
            <a:r>
              <a:rPr baseline="32000"/>
              <a:t>2</a:t>
            </a:r>
            <a:endParaRPr baseline="32000"/>
          </a:p>
          <a:p>
            <a:pPr defTabSz="269875">
              <a:spcBef>
                <a:spcPts val="900"/>
              </a:spcBef>
              <a:defRPr sz="2950" b="0">
                <a:latin typeface="Times Roman"/>
                <a:ea typeface="Times Roman"/>
                <a:cs typeface="Times Roman"/>
                <a:sym typeface="Times Roman"/>
              </a:defRPr>
            </a:pPr>
            <a:r>
              <a:t>1 PhD candidate in Architecture and Civil Engineering at the City University of Hong Kong, yifansong4-c@my.cityu.edu.hk;</a:t>
            </a:r>
          </a:p>
          <a:p>
            <a:pPr defTabSz="269875">
              <a:spcBef>
                <a:spcPts val="900"/>
              </a:spcBef>
              <a:defRPr sz="2950" b="0">
                <a:latin typeface="Times Roman"/>
                <a:ea typeface="Times Roman"/>
                <a:cs typeface="Times Roman"/>
                <a:sym typeface="Times Roman"/>
              </a:defRPr>
            </a:pPr>
            <a:r>
              <a:t>2 Assistant Professor at the Department of Architecture and Civil Engineering, City University of Hong Kong, pmneisch@cityu.edu.hk;</a:t>
            </a:r>
            <a:endParaRPr sz="945"/>
          </a:p>
        </p:txBody>
      </p:sp>
      <p:pic>
        <p:nvPicPr>
          <p:cNvPr id="154" name="裸心堡8.JPG" descr="裸心堡8.JPG"/>
          <p:cNvPicPr>
            <a:picLocks noChangeAspect="1"/>
          </p:cNvPicPr>
          <p:nvPr/>
        </p:nvPicPr>
        <p:blipFill>
          <a:blip r:embed="rId1"/>
          <a:stretch>
            <a:fillRect/>
          </a:stretch>
        </p:blipFill>
        <p:spPr>
          <a:xfrm>
            <a:off x="13599286" y="2820292"/>
            <a:ext cx="10714006" cy="7142670"/>
          </a:xfrm>
          <a:prstGeom prst="rect">
            <a:avLst/>
          </a:prstGeom>
          <a:ln w="25400">
            <a:miter lim="400000"/>
            <a:headEnd/>
            <a:tailEnd/>
          </a:ln>
          <a:effectLst>
            <a:reflection stA="50000" endPos="40000" dir="5400000" sy="-100000" algn="bl" rotWithShape="0"/>
          </a:effectLst>
        </p:spPr>
      </p:pic>
      <p:sp>
        <p:nvSpPr>
          <p:cNvPr id="155" name="Pic. 1 LuoXian  Castle; Yangjiale BnB"/>
          <p:cNvSpPr txBox="1"/>
          <p:nvPr/>
        </p:nvSpPr>
        <p:spPr>
          <a:xfrm>
            <a:off x="13830192" y="10114476"/>
            <a:ext cx="3261552" cy="312167"/>
          </a:xfrm>
          <a:prstGeom prst="rect">
            <a:avLst/>
          </a:prstGeom>
          <a:ln w="12700">
            <a:miter lim="400000"/>
          </a:ln>
        </p:spPr>
        <p:txBody>
          <a:bodyPr wrap="none" lIns="50800" tIns="50800" rIns="50800" bIns="50800" anchor="ctr">
            <a:spAutoFit/>
          </a:bodyPr>
          <a:lstStyle>
            <a:lvl1pPr>
              <a:defRPr sz="1500"/>
            </a:lvl1pPr>
          </a:lstStyle>
          <a:p>
            <a:r>
              <a:t>Pic. 1 LuoXian  Castle; Yangjiale BnB</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4. RESEARCH QUESTIONS"/>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4. RESEARCH QUESTIONS</a:t>
            </a:r>
          </a:p>
        </p:txBody>
      </p:sp>
      <p:sp>
        <p:nvSpPr>
          <p:cNvPr id="314" name="幻灯片编号"/>
          <p:cNvSpPr txBox="1"/>
          <p:nvPr>
            <p:ph type="sldNum" sz="quarter" idx="4294967295"/>
          </p:nvPr>
        </p:nvSpPr>
        <p:spPr>
          <a:prstGeom prst="rect">
            <a:avLst/>
          </a:prstGeom>
        </p:spPr>
        <p:txBody>
          <a:bodyPr/>
          <a:lstStyle/>
          <a:p>
            <a:fld id="{86CB4B4D-7CA3-9044-876B-883B54F8677D}" type="slidenum">
              <a:rPr/>
            </a:fld>
            <a:endParaRPr/>
          </a:p>
        </p:txBody>
      </p:sp>
      <p:sp>
        <p:nvSpPr>
          <p:cNvPr id="315" name="What is the global gentrification process in yangjiale Village?…"/>
          <p:cNvSpPr txBox="1"/>
          <p:nvPr/>
        </p:nvSpPr>
        <p:spPr>
          <a:xfrm>
            <a:off x="1619486" y="2088112"/>
            <a:ext cx="20789428" cy="9969526"/>
          </a:xfrm>
          <a:prstGeom prst="rect">
            <a:avLst/>
          </a:prstGeom>
          <a:ln w="12700">
            <a:miter lim="400000"/>
          </a:ln>
        </p:spPr>
        <p:txBody>
          <a:bodyPr lIns="50800" tIns="50800" rIns="50800" bIns="50800" anchor="ctr">
            <a:spAutoFit/>
          </a:bodyPr>
          <a:lstStyle/>
          <a:p>
            <a:pPr algn="just" defTabSz="457200">
              <a:defRPr sz="3000" b="1">
                <a:solidFill>
                  <a:srgbClr val="000000"/>
                </a:solidFill>
                <a:latin typeface="Times Roman"/>
                <a:ea typeface="Times Roman"/>
                <a:cs typeface="Times Roman"/>
                <a:sym typeface="Times Roman"/>
              </a:defRPr>
            </a:pPr>
            <a:r>
              <a:t>What is the global gentrification process in </a:t>
            </a:r>
            <a:r>
              <a:rPr i="1"/>
              <a:t>yangjiale</a:t>
            </a:r>
            <a:r>
              <a:t> Village?</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By examining the gentrification process in </a:t>
            </a:r>
            <a:r>
              <a:rPr i="1"/>
              <a:t>yangjiale</a:t>
            </a:r>
            <a:r>
              <a:t>, this paper provides a deeper understanding of the region itself and the wider global gentrification phenomenon. This will provide a relevant empirical case for the study of global gentrification in the Global South and help to analyze the levels and dynamics of this process in East Asia in more depth.</a:t>
            </a:r>
          </a:p>
          <a:p>
            <a:pPr algn="just" defTabSz="457200">
              <a:defRPr sz="3000">
                <a:solidFill>
                  <a:srgbClr val="000000"/>
                </a:solidFill>
                <a:latin typeface="Times Roman"/>
                <a:ea typeface="Times Roman"/>
                <a:cs typeface="Times Roman"/>
                <a:sym typeface="Times Roman"/>
              </a:defRPr>
            </a:pPr>
            <a:r>
              <a:t> </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a:p>
            <a:pPr algn="just" defTabSz="457200">
              <a:defRPr sz="3000" b="1">
                <a:solidFill>
                  <a:srgbClr val="000000"/>
                </a:solidFill>
                <a:latin typeface="Times Roman"/>
                <a:ea typeface="Times Roman"/>
                <a:cs typeface="Times Roman"/>
                <a:sym typeface="Times Roman"/>
              </a:defRPr>
            </a:pPr>
            <a:r>
              <a:t>In the process of rural planetary gentrification, how do different stakeholders interact to shape the social ecology of </a:t>
            </a:r>
            <a:r>
              <a:rPr i="1"/>
              <a:t>yangjiale</a:t>
            </a:r>
            <a:r>
              <a:t>?</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By examining the interactive ecological network of </a:t>
            </a:r>
            <a:r>
              <a:rPr i="1"/>
              <a:t>yangjiale</a:t>
            </a:r>
            <a:r>
              <a:t> stakeholders, this paper has a deeper understanding of the formation background, formation process and development context of </a:t>
            </a:r>
            <a:r>
              <a:rPr i="1"/>
              <a:t>yangjial</a:t>
            </a:r>
            <a:r>
              <a:t>e. This will help to more clearly understand the mechanism behind </a:t>
            </a:r>
            <a:r>
              <a:rPr i="1"/>
              <a:t>yangjialelization</a:t>
            </a:r>
            <a:r>
              <a:t> and deepen the comprehensive grasp of this phenomenon.</a:t>
            </a:r>
          </a:p>
          <a:p>
            <a:pPr marL="88900" indent="-88900" algn="just" defTabSz="457200">
              <a:defRPr sz="3000">
                <a:solidFill>
                  <a:srgbClr val="000000"/>
                </a:solidFill>
                <a:latin typeface="Times Roman"/>
                <a:ea typeface="Times Roman"/>
                <a:cs typeface="Times Roman"/>
                <a:sym typeface="Times Roman"/>
              </a:defRPr>
            </a:pPr>
            <a:r>
              <a:t> </a:t>
            </a:r>
          </a:p>
          <a:p>
            <a:pPr marL="88900" indent="-88900" algn="just" defTabSz="457200">
              <a:defRPr sz="3000">
                <a:solidFill>
                  <a:srgbClr val="000000"/>
                </a:solidFill>
                <a:latin typeface="Times Roman"/>
                <a:ea typeface="Times Roman"/>
                <a:cs typeface="Times Roman"/>
                <a:sym typeface="Times Roman"/>
              </a:defRPr>
            </a:pPr>
          </a:p>
          <a:p>
            <a:pPr marL="88900" indent="-88900" algn="just" defTabSz="457200">
              <a:defRPr sz="3000" b="1">
                <a:solidFill>
                  <a:srgbClr val="000000"/>
                </a:solidFill>
                <a:latin typeface="Times Roman"/>
                <a:ea typeface="Times Roman"/>
                <a:cs typeface="Times Roman"/>
                <a:sym typeface="Times Roman"/>
              </a:defRPr>
            </a:pPr>
          </a:p>
          <a:p>
            <a:pPr algn="just" defTabSz="457200">
              <a:defRPr sz="3000" b="1">
                <a:solidFill>
                  <a:srgbClr val="000000"/>
                </a:solidFill>
                <a:latin typeface="Times Roman"/>
                <a:ea typeface="Times Roman"/>
                <a:cs typeface="Times Roman"/>
                <a:sym typeface="Times Roman"/>
              </a:defRPr>
            </a:pPr>
            <a:r>
              <a:t>What are the spatial impacts of these interactions and dynamics in the process of gentrification of rural </a:t>
            </a:r>
            <a:r>
              <a:rPr i="1"/>
              <a:t>yangjiale</a:t>
            </a:r>
            <a:r>
              <a:t>?</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By examining the interactions and participation of stakeholders in the process of </a:t>
            </a:r>
            <a:r>
              <a:rPr i="1"/>
              <a:t>yangjiale</a:t>
            </a:r>
            <a:r>
              <a:t> occurrence and </a:t>
            </a:r>
            <a:r>
              <a:rPr i="1"/>
              <a:t>yangjialelization</a:t>
            </a:r>
            <a:r>
              <a:t>, the focus of the study is shifted to the disciplinary context of urban studies.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5. METHODOLOGY"/>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5. METHODOLOGY</a:t>
            </a:r>
          </a:p>
        </p:txBody>
      </p:sp>
      <p:sp>
        <p:nvSpPr>
          <p:cNvPr id="318" name="幻灯片编号"/>
          <p:cNvSpPr txBox="1"/>
          <p:nvPr>
            <p:ph type="sldNum" sz="quarter" idx="4294967295"/>
          </p:nvPr>
        </p:nvSpPr>
        <p:spPr>
          <a:prstGeom prst="rect">
            <a:avLst/>
          </a:prstGeom>
        </p:spPr>
        <p:txBody>
          <a:bodyPr/>
          <a:lstStyle/>
          <a:p>
            <a:fld id="{86CB4B4D-7CA3-9044-876B-883B54F8677D}" type="slidenum">
              <a:rPr/>
            </a:fld>
            <a:endParaRPr/>
          </a:p>
        </p:txBody>
      </p:sp>
      <p:sp>
        <p:nvSpPr>
          <p:cNvPr id="319" name="Interview…"/>
          <p:cNvSpPr txBox="1"/>
          <p:nvPr/>
        </p:nvSpPr>
        <p:spPr>
          <a:xfrm>
            <a:off x="1619486" y="2323064"/>
            <a:ext cx="20789428" cy="9499622"/>
          </a:xfrm>
          <a:prstGeom prst="rect">
            <a:avLst/>
          </a:prstGeom>
          <a:ln w="12700">
            <a:miter lim="400000"/>
          </a:ln>
        </p:spPr>
        <p:txBody>
          <a:bodyPr lIns="50800" tIns="50800" rIns="50800" bIns="50800" anchor="ctr">
            <a:spAutoFit/>
          </a:bodyPr>
          <a:lstStyle/>
          <a:p>
            <a:pPr algn="just" defTabSz="457200">
              <a:defRPr sz="3000" b="1">
                <a:solidFill>
                  <a:srgbClr val="000000"/>
                </a:solidFill>
                <a:latin typeface="Times Roman"/>
                <a:ea typeface="Times Roman"/>
                <a:cs typeface="Times Roman"/>
                <a:sym typeface="Times Roman"/>
              </a:defRPr>
            </a:pPr>
            <a:r>
              <a:t>Interview</a:t>
            </a:r>
          </a:p>
          <a:p>
            <a:pPr algn="just" defTabSz="457200">
              <a:defRPr sz="3000">
                <a:solidFill>
                  <a:srgbClr val="000000"/>
                </a:solidFill>
                <a:latin typeface="Times Roman"/>
                <a:ea typeface="Times Roman"/>
                <a:cs typeface="Times Roman"/>
                <a:sym typeface="Times Roman"/>
              </a:defRPr>
            </a:pPr>
            <a:r>
              <a:t>This study included two semi-structured interviews. The first interview was conducted in the summer of 2023 with 61 participants </a:t>
            </a:r>
            <a:r>
              <a:rPr b="1"/>
              <a:t>(N=61)</a:t>
            </a:r>
            <a:r>
              <a:t>, including 19 tourists, 11 villagers, 8 village-level organization staff, 11 BnB owners, 8 small and micro business owners (such as coffee shops and agricultural product owners), 2 Moganshan County Government staff, and 2 operating company employees. The second interview was conducted in the summer of 2024 (N=4) and focused on four BnB owners and managers.</a:t>
            </a:r>
          </a:p>
          <a:p>
            <a:pPr marL="91440" indent="-91440" algn="just" defTabSz="457200">
              <a:defRPr sz="3000" b="1">
                <a:solidFill>
                  <a:srgbClr val="000000"/>
                </a:solidFill>
                <a:latin typeface="Times Roman"/>
                <a:ea typeface="Times Roman"/>
                <a:cs typeface="Times Roman"/>
                <a:sym typeface="Times Roman"/>
              </a:defRPr>
            </a:pPr>
            <a:r>
              <a:t> </a:t>
            </a:r>
          </a:p>
          <a:p>
            <a:pPr marL="91440" indent="-91440" algn="just" defTabSz="457200">
              <a:defRPr sz="3000" b="1">
                <a:solidFill>
                  <a:srgbClr val="000000"/>
                </a:solidFill>
                <a:latin typeface="Times Roman"/>
                <a:ea typeface="Times Roman"/>
                <a:cs typeface="Times Roman"/>
                <a:sym typeface="Times Roman"/>
              </a:defRPr>
            </a:pPr>
          </a:p>
          <a:p>
            <a:pPr marL="91440" indent="-91440" algn="just" defTabSz="457200">
              <a:defRPr sz="3000" b="1">
                <a:solidFill>
                  <a:srgbClr val="000000"/>
                </a:solidFill>
                <a:latin typeface="Times Roman"/>
                <a:ea typeface="Times Roman"/>
                <a:cs typeface="Times Roman"/>
                <a:sym typeface="Times Roman"/>
              </a:defRPr>
            </a:pPr>
          </a:p>
          <a:p>
            <a:pPr algn="just" defTabSz="457200">
              <a:defRPr sz="3000" b="1">
                <a:solidFill>
                  <a:srgbClr val="000000"/>
                </a:solidFill>
                <a:latin typeface="Times Roman"/>
                <a:ea typeface="Times Roman"/>
                <a:cs typeface="Times Roman"/>
                <a:sym typeface="Times Roman"/>
              </a:defRPr>
            </a:pPr>
            <a:r>
              <a:t>Spatial analysis</a:t>
            </a:r>
          </a:p>
          <a:p>
            <a:pPr algn="just" defTabSz="457200">
              <a:defRPr sz="3000">
                <a:solidFill>
                  <a:srgbClr val="000000"/>
                </a:solidFill>
                <a:latin typeface="Times Roman"/>
                <a:ea typeface="Times Roman"/>
                <a:cs typeface="Times Roman"/>
                <a:sym typeface="Times Roman"/>
              </a:defRPr>
            </a:pPr>
            <a:r>
              <a:t>Through communication with government departments, we obtained the </a:t>
            </a:r>
            <a:r>
              <a:rPr b="1"/>
              <a:t>Moganshan County Master Plan 2021-2035 and the Moganshan County Text Atlas 2006-2020. </a:t>
            </a:r>
            <a:r>
              <a:t>The analysis focused on comparing the changes in land use planning maps to evaluate the changes in industrial land spatial use in Mount Mogan area during the 15-year development of </a:t>
            </a:r>
            <a:r>
              <a:rPr i="1"/>
              <a:t>yangjiale</a:t>
            </a:r>
            <a:r>
              <a:t> BnB.</a:t>
            </a:r>
          </a:p>
          <a:p>
            <a:pPr algn="just" defTabSz="457200">
              <a:defRPr sz="3000">
                <a:solidFill>
                  <a:srgbClr val="000000"/>
                </a:solidFill>
                <a:latin typeface="Times Roman"/>
                <a:ea typeface="Times Roman"/>
                <a:cs typeface="Times Roman"/>
                <a:sym typeface="Times Roman"/>
              </a:defRPr>
            </a:pPr>
            <a:r>
              <a:t> </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a:p>
            <a:pPr algn="just" defTabSz="457200">
              <a:defRPr sz="3000" b="1">
                <a:solidFill>
                  <a:srgbClr val="000000"/>
                </a:solidFill>
                <a:latin typeface="Times Roman"/>
                <a:ea typeface="Times Roman"/>
                <a:cs typeface="Times Roman"/>
                <a:sym typeface="Times Roman"/>
              </a:defRPr>
            </a:pPr>
            <a:r>
              <a:t>Field investigation</a:t>
            </a:r>
          </a:p>
          <a:p>
            <a:pPr algn="just" defTabSz="457200">
              <a:defRPr sz="3000">
                <a:solidFill>
                  <a:srgbClr val="000000"/>
                </a:solidFill>
                <a:latin typeface="Times Roman"/>
                <a:ea typeface="Times Roman"/>
                <a:cs typeface="Times Roman"/>
                <a:sym typeface="Times Roman"/>
              </a:defRPr>
            </a:pPr>
            <a:r>
              <a:t>This study conducted two field surveys in the summer of 2023 and the summer of 2024 to gain an in-depth understanding of the current status of the local homestay industry, understand the attitudes of local residents and government officials toward the </a:t>
            </a:r>
            <a:r>
              <a:rPr i="1"/>
              <a:t>yangjiale</a:t>
            </a:r>
            <a:r>
              <a:t> homestay industry, and understand the actual situation and business model of local homestays through personal experience.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6. HYPOTHESIS &amp; ARGUEMENT"/>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6. HYPOTHESIS &amp; ARGUEMENT</a:t>
            </a:r>
          </a:p>
        </p:txBody>
      </p:sp>
      <p:sp>
        <p:nvSpPr>
          <p:cNvPr id="322" name="幻灯片编号"/>
          <p:cNvSpPr txBox="1"/>
          <p:nvPr>
            <p:ph type="sldNum" sz="quarter" idx="4294967295"/>
          </p:nvPr>
        </p:nvSpPr>
        <p:spPr>
          <a:prstGeom prst="rect">
            <a:avLst/>
          </a:prstGeom>
        </p:spPr>
        <p:txBody>
          <a:bodyPr/>
          <a:lstStyle/>
          <a:p>
            <a:fld id="{86CB4B4D-7CA3-9044-876B-883B54F8677D}" type="slidenum">
              <a:rPr/>
            </a:fld>
            <a:endParaRPr/>
          </a:p>
        </p:txBody>
      </p:sp>
      <p:sp>
        <p:nvSpPr>
          <p:cNvPr id="323" name="Yangjiale, Moganshan, is experiencing a process of rural global gentrification.…"/>
          <p:cNvSpPr txBox="1"/>
          <p:nvPr/>
        </p:nvSpPr>
        <p:spPr>
          <a:xfrm>
            <a:off x="1797286" y="2736433"/>
            <a:ext cx="20789428" cy="1981204"/>
          </a:xfrm>
          <a:prstGeom prst="rect">
            <a:avLst/>
          </a:prstGeom>
          <a:ln w="12700">
            <a:miter lim="400000"/>
          </a:ln>
        </p:spPr>
        <p:txBody>
          <a:bodyPr lIns="50800" tIns="50800" rIns="50800" bIns="50800" anchor="ctr">
            <a:spAutoFit/>
          </a:bodyPr>
          <a:lstStyle/>
          <a:p>
            <a:pPr algn="just" defTabSz="457200">
              <a:defRPr sz="3000" b="1">
                <a:solidFill>
                  <a:srgbClr val="000000"/>
                </a:solidFill>
                <a:latin typeface="Times Roman"/>
                <a:ea typeface="Times Roman"/>
                <a:cs typeface="Times Roman"/>
                <a:sym typeface="Times Roman"/>
              </a:defRPr>
            </a:pPr>
            <a:r>
              <a:rPr i="1"/>
              <a:t>Yangjiale</a:t>
            </a:r>
            <a:r>
              <a:t>, Moganshan, is experiencing a process of rural global gentrification.</a:t>
            </a:r>
          </a:p>
          <a:p>
            <a:pPr algn="just" defTabSz="457200">
              <a:defRPr sz="3000">
                <a:solidFill>
                  <a:srgbClr val="000000"/>
                </a:solidFill>
                <a:latin typeface="Times Roman"/>
                <a:ea typeface="Times Roman"/>
                <a:cs typeface="Times Roman"/>
                <a:sym typeface="Times Roman"/>
              </a:defRPr>
            </a:pPr>
            <a:r>
              <a:t>This paper hypothesizes whether </a:t>
            </a:r>
            <a:r>
              <a:rPr i="1"/>
              <a:t>yangjiale </a:t>
            </a:r>
            <a:r>
              <a:t>has triggered some form of global gentrification in the region and plans to verify this hypothesis through interviews and research on land use changes.</a:t>
            </a:r>
          </a:p>
        </p:txBody>
      </p:sp>
      <p:sp>
        <p:nvSpPr>
          <p:cNvPr id="324" name="·    Research Hypothesis"/>
          <p:cNvSpPr txBox="1"/>
          <p:nvPr/>
        </p:nvSpPr>
        <p:spPr>
          <a:xfrm>
            <a:off x="1613838" y="1971067"/>
            <a:ext cx="4503421" cy="560450"/>
          </a:xfrm>
          <a:prstGeom prst="rect">
            <a:avLst/>
          </a:prstGeom>
          <a:ln w="12700">
            <a:miter lim="400000"/>
          </a:ln>
        </p:spPr>
        <p:txBody>
          <a:bodyPr wrap="none" lIns="50800" tIns="50800" rIns="50800" bIns="50800" anchor="ctr">
            <a:spAutoFit/>
          </a:bodyPr>
          <a:lstStyle>
            <a:lvl1pPr>
              <a:defRPr sz="3000" b="1"/>
            </a:lvl1pPr>
          </a:lstStyle>
          <a:p>
            <a:r>
              <a:t>·    Research Hypothesis</a:t>
            </a:r>
          </a:p>
        </p:txBody>
      </p:sp>
      <p:sp>
        <p:nvSpPr>
          <p:cNvPr id="325" name="·    Arguement"/>
          <p:cNvSpPr txBox="1"/>
          <p:nvPr/>
        </p:nvSpPr>
        <p:spPr>
          <a:xfrm>
            <a:off x="1572100" y="4618867"/>
            <a:ext cx="2643760" cy="560449"/>
          </a:xfrm>
          <a:prstGeom prst="rect">
            <a:avLst/>
          </a:prstGeom>
          <a:ln w="12700">
            <a:miter lim="400000"/>
          </a:ln>
        </p:spPr>
        <p:txBody>
          <a:bodyPr wrap="none" lIns="50800" tIns="50800" rIns="50800" bIns="50800" anchor="ctr">
            <a:spAutoFit/>
          </a:bodyPr>
          <a:lstStyle>
            <a:lvl1pPr>
              <a:defRPr sz="3000" b="1"/>
            </a:lvl1pPr>
          </a:lstStyle>
          <a:p>
            <a:r>
              <a:t>·    Arguement</a:t>
            </a:r>
          </a:p>
        </p:txBody>
      </p:sp>
      <p:sp>
        <p:nvSpPr>
          <p:cNvPr id="326" name="Mount Mogan yangjiale is a political arena where stakeholders such as indigenous people, tenants, government and electronic platforms are interdependent, reflecting the influence of neoliberalism, neocolonialism, transnationalism and government in the co"/>
          <p:cNvSpPr txBox="1"/>
          <p:nvPr/>
        </p:nvSpPr>
        <p:spPr>
          <a:xfrm>
            <a:off x="1797286" y="5312942"/>
            <a:ext cx="20789428" cy="8089919"/>
          </a:xfrm>
          <a:prstGeom prst="rect">
            <a:avLst/>
          </a:prstGeom>
          <a:ln w="12700">
            <a:miter lim="400000"/>
          </a:ln>
        </p:spPr>
        <p:txBody>
          <a:bodyPr lIns="50800" tIns="50800" rIns="50800" bIns="50800" anchor="ctr">
            <a:spAutoFit/>
          </a:bodyPr>
          <a:lstStyle/>
          <a:p>
            <a:pPr algn="just" defTabSz="457200">
              <a:defRPr sz="3000">
                <a:solidFill>
                  <a:srgbClr val="000000"/>
                </a:solidFill>
                <a:latin typeface="Times Roman"/>
                <a:ea typeface="Times Roman"/>
                <a:cs typeface="Times Roman"/>
                <a:sym typeface="Times Roman"/>
              </a:defRPr>
            </a:pPr>
            <a:r>
              <a:t>Mount Mogan </a:t>
            </a:r>
            <a:r>
              <a:rPr i="1"/>
              <a:t>yangjiale</a:t>
            </a:r>
            <a:r>
              <a:t> is a </a:t>
            </a:r>
            <a:r>
              <a:rPr b="1">
                <a:solidFill>
                  <a:schemeClr val="accent6"/>
                </a:solidFill>
              </a:rPr>
              <a:t>political arena </a:t>
            </a:r>
            <a:r>
              <a:t>where stakeholders such as indigenous people, tenants, government and electronic platforms are interdependent, reflecting the influence of neoliberalism, neocolonialism, transnationalism and government in the context of eastern China.</a:t>
            </a:r>
          </a:p>
          <a:p>
            <a:pPr algn="just" defTabSz="457200">
              <a:defRPr sz="3000">
                <a:solidFill>
                  <a:srgbClr val="000000"/>
                </a:solidFill>
                <a:latin typeface="Times Roman"/>
                <a:ea typeface="Times Roman"/>
                <a:cs typeface="Times Roman"/>
                <a:sym typeface="Times Roman"/>
              </a:defRPr>
            </a:pPr>
          </a:p>
          <a:p>
            <a:pPr marL="331470" indent="-331470" algn="just" defTabSz="457200">
              <a:buSzPct val="123000"/>
              <a:buChar char="-"/>
              <a:defRPr sz="3000">
                <a:solidFill>
                  <a:srgbClr val="000000"/>
                </a:solidFill>
                <a:latin typeface="Times Roman"/>
                <a:ea typeface="Times Roman"/>
                <a:cs typeface="Times Roman"/>
                <a:sym typeface="Times Roman"/>
              </a:defRPr>
            </a:pPr>
            <a:r>
              <a:t>It serves as a platform for the expression of multiple rights discourses.</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rPr i="1"/>
              <a:t>Yangjiale</a:t>
            </a:r>
            <a:r>
              <a:t> embodies the characteristics of neo-colonialism and </a:t>
            </a:r>
            <a:r>
              <a:rPr b="1">
                <a:solidFill>
                  <a:schemeClr val="accent6"/>
                </a:solidFill>
              </a:rPr>
              <a:t>rural green gentrification</a:t>
            </a:r>
            <a:r>
              <a:t>, while creating profits for local villagers and promoting rural green gentrification.</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rPr b="1"/>
              <a:t>Government-led tourism projects and products launched by large private enterprises are undermining the profitability and development of the localized, grassroots </a:t>
            </a:r>
            <a:r>
              <a:rPr b="1" i="1"/>
              <a:t>yangjiale</a:t>
            </a:r>
            <a:r>
              <a:rPr b="1"/>
              <a:t> homestay model.</a:t>
            </a:r>
            <a:r>
              <a:t> This situation is closely related to the broader regional upgrading and rural gentrification process.</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2025.4.26_01.png" descr="2025.4.26_01.png"/>
          <p:cNvPicPr>
            <a:picLocks noChangeAspect="1"/>
          </p:cNvPicPr>
          <p:nvPr/>
        </p:nvPicPr>
        <p:blipFill>
          <a:blip r:embed="rId1"/>
          <a:stretch>
            <a:fillRect/>
          </a:stretch>
        </p:blipFill>
        <p:spPr>
          <a:xfrm>
            <a:off x="1410837" y="1452739"/>
            <a:ext cx="20790497" cy="11694655"/>
          </a:xfrm>
          <a:prstGeom prst="rect">
            <a:avLst/>
          </a:prstGeom>
          <a:ln w="12700">
            <a:miter lim="400000"/>
            <a:headEnd/>
            <a:tailEnd/>
          </a:ln>
        </p:spPr>
      </p:pic>
      <p:sp>
        <p:nvSpPr>
          <p:cNvPr id="329" name="6. HYPOTHESIS &amp; ARGUEMENT"/>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6. HYPOTHESIS &amp; ARGUEMENT</a:t>
            </a:r>
          </a:p>
        </p:txBody>
      </p:sp>
      <p:sp>
        <p:nvSpPr>
          <p:cNvPr id="330" name="幻灯片编号"/>
          <p:cNvSpPr txBox="1"/>
          <p:nvPr>
            <p:ph type="sldNum" sz="quarter" idx="4294967295"/>
          </p:nvPr>
        </p:nvSpPr>
        <p:spPr>
          <a:prstGeom prst="rect">
            <a:avLst/>
          </a:prstGeom>
        </p:spPr>
        <p:txBody>
          <a:bodyPr/>
          <a:lstStyle/>
          <a:p>
            <a:fld id="{86CB4B4D-7CA3-9044-876B-883B54F8677D}" type="slidenum">
              <a:rPr/>
            </a:fld>
            <a:endParaRPr/>
          </a:p>
        </p:txBody>
      </p:sp>
      <p:sp>
        <p:nvSpPr>
          <p:cNvPr id="331" name="·    Arguement"/>
          <p:cNvSpPr txBox="1"/>
          <p:nvPr/>
        </p:nvSpPr>
        <p:spPr>
          <a:xfrm>
            <a:off x="1287739" y="1680464"/>
            <a:ext cx="2643760" cy="560450"/>
          </a:xfrm>
          <a:prstGeom prst="rect">
            <a:avLst/>
          </a:prstGeom>
          <a:ln w="12700">
            <a:miter lim="400000"/>
          </a:ln>
        </p:spPr>
        <p:txBody>
          <a:bodyPr wrap="none" lIns="50800" tIns="50800" rIns="50800" bIns="50800" anchor="ctr">
            <a:spAutoFit/>
          </a:bodyPr>
          <a:lstStyle>
            <a:lvl1pPr>
              <a:defRPr sz="3000" b="1"/>
            </a:lvl1pPr>
          </a:lstStyle>
          <a:p>
            <a:r>
              <a:t>·    Arguement</a:t>
            </a:r>
          </a:p>
        </p:txBody>
      </p:sp>
      <p:sp>
        <p:nvSpPr>
          <p:cNvPr id="332" name="Figure 1.  Relationship Map of stakeholders in Mount Mogan Yangjiale on space"/>
          <p:cNvSpPr txBox="1"/>
          <p:nvPr/>
        </p:nvSpPr>
        <p:spPr>
          <a:xfrm>
            <a:off x="6468739" y="11153599"/>
            <a:ext cx="10674693" cy="863603"/>
          </a:xfrm>
          <a:prstGeom prst="rect">
            <a:avLst/>
          </a:prstGeom>
          <a:ln w="12700">
            <a:miter lim="400000"/>
          </a:ln>
        </p:spPr>
        <p:txBody>
          <a:bodyPr lIns="50800" tIns="50800" rIns="50800" bIns="50800" anchor="ctr">
            <a:spAutoFit/>
          </a:bodyPr>
          <a:lstStyle>
            <a:lvl1pPr algn="just" defTabSz="457200">
              <a:defRPr sz="2500">
                <a:solidFill>
                  <a:srgbClr val="000000"/>
                </a:solidFill>
                <a:latin typeface="Times Roman"/>
                <a:ea typeface="Times Roman"/>
                <a:cs typeface="Times Roman"/>
                <a:sym typeface="Times Roman"/>
              </a:defRPr>
            </a:lvl1pPr>
          </a:lstStyle>
          <a:p>
            <a:r>
              <a:t>Figure 1.  Relationship Map of stakeholders in Mount Mogan Yangjiale on space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2025.4.26_01(4).png" descr="2025.4.26_01(4).png"/>
          <p:cNvPicPr>
            <a:picLocks noChangeAspect="1"/>
          </p:cNvPicPr>
          <p:nvPr/>
        </p:nvPicPr>
        <p:blipFill>
          <a:blip r:embed="rId1"/>
          <a:stretch>
            <a:fillRect/>
          </a:stretch>
        </p:blipFill>
        <p:spPr>
          <a:xfrm>
            <a:off x="-1" y="2156408"/>
            <a:ext cx="24384001" cy="13716001"/>
          </a:xfrm>
          <a:prstGeom prst="rect">
            <a:avLst/>
          </a:prstGeom>
          <a:ln w="12700">
            <a:miter lim="400000"/>
            <a:headEnd/>
            <a:tailEnd/>
          </a:ln>
        </p:spPr>
      </p:pic>
      <p:sp>
        <p:nvSpPr>
          <p:cNvPr id="335" name="6. HYPOTHESIS &amp; ARGUEMENT"/>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6. HYPOTHESIS &amp; ARGUEMENT</a:t>
            </a:r>
          </a:p>
        </p:txBody>
      </p:sp>
      <p:sp>
        <p:nvSpPr>
          <p:cNvPr id="336" name="幻灯片编号"/>
          <p:cNvSpPr txBox="1"/>
          <p:nvPr>
            <p:ph type="sldNum" sz="quarter" idx="4294967295"/>
          </p:nvPr>
        </p:nvSpPr>
        <p:spPr>
          <a:prstGeom prst="rect">
            <a:avLst/>
          </a:prstGeom>
        </p:spPr>
        <p:txBody>
          <a:bodyPr/>
          <a:lstStyle/>
          <a:p>
            <a:fld id="{86CB4B4D-7CA3-9044-876B-883B54F8677D}" type="slidenum">
              <a:rPr/>
            </a:fld>
            <a:endParaRPr/>
          </a:p>
        </p:txBody>
      </p:sp>
      <p:sp>
        <p:nvSpPr>
          <p:cNvPr id="337" name="Figure 2.   Relationship Map of stakeholders in Mount Mogan yangjiale"/>
          <p:cNvSpPr txBox="1"/>
          <p:nvPr/>
        </p:nvSpPr>
        <p:spPr>
          <a:xfrm>
            <a:off x="7286593" y="12095574"/>
            <a:ext cx="10674693" cy="724690"/>
          </a:xfrm>
          <a:prstGeom prst="rect">
            <a:avLst/>
          </a:prstGeom>
          <a:ln w="12700">
            <a:miter lim="400000"/>
          </a:ln>
        </p:spPr>
        <p:txBody>
          <a:bodyPr lIns="50800" tIns="50800" rIns="50800" bIns="50800" anchor="ctr">
            <a:spAutoFit/>
          </a:bodyPr>
          <a:lstStyle/>
          <a:p>
            <a:pPr algn="just" defTabSz="457200">
              <a:defRPr sz="2500">
                <a:solidFill>
                  <a:srgbClr val="000000"/>
                </a:solidFill>
                <a:latin typeface="Times Roman"/>
                <a:ea typeface="Times Roman"/>
                <a:cs typeface="Times Roman"/>
                <a:sym typeface="Times Roman"/>
              </a:defRPr>
            </a:pPr>
            <a:r>
              <a:t>Figure 2.   Relationship Map of stakeholders in Mount Mogan </a:t>
            </a:r>
            <a:r>
              <a:rPr i="1">
                <a:latin typeface="Times New Roman" panose="02020503050405090304"/>
                <a:ea typeface="Times New Roman" panose="02020503050405090304"/>
                <a:cs typeface="Times New Roman" panose="02020503050405090304"/>
                <a:sym typeface="Times New Roman" panose="02020503050405090304"/>
              </a:rPr>
              <a:t>yangjiale</a:t>
            </a:r>
            <a:endParaRPr sz="1400"/>
          </a:p>
        </p:txBody>
      </p:sp>
      <p:sp>
        <p:nvSpPr>
          <p:cNvPr id="338" name="·    Arguement"/>
          <p:cNvSpPr txBox="1"/>
          <p:nvPr/>
        </p:nvSpPr>
        <p:spPr>
          <a:xfrm>
            <a:off x="1287739" y="1680464"/>
            <a:ext cx="2643760" cy="560450"/>
          </a:xfrm>
          <a:prstGeom prst="rect">
            <a:avLst/>
          </a:prstGeom>
          <a:ln w="12700">
            <a:miter lim="400000"/>
          </a:ln>
        </p:spPr>
        <p:txBody>
          <a:bodyPr wrap="none" lIns="50800" tIns="50800" rIns="50800" bIns="50800" anchor="ctr">
            <a:spAutoFit/>
          </a:bodyPr>
          <a:lstStyle>
            <a:lvl1pPr>
              <a:defRPr sz="3000" b="1"/>
            </a:lvl1pPr>
          </a:lstStyle>
          <a:p>
            <a:r>
              <a:t>·    Arguement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6. KEY FINDINGS"/>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6. KEY FINDINGS</a:t>
            </a:r>
          </a:p>
        </p:txBody>
      </p:sp>
      <p:sp>
        <p:nvSpPr>
          <p:cNvPr id="341" name="幻灯片编号"/>
          <p:cNvSpPr txBox="1"/>
          <p:nvPr>
            <p:ph type="sldNum" sz="quarter" idx="4294967295"/>
          </p:nvPr>
        </p:nvSpPr>
        <p:spPr>
          <a:prstGeom prst="rect">
            <a:avLst/>
          </a:prstGeom>
        </p:spPr>
        <p:txBody>
          <a:bodyPr/>
          <a:lstStyle/>
          <a:p>
            <a:fld id="{86CB4B4D-7CA3-9044-876B-883B54F8677D}" type="slidenum">
              <a:rPr/>
            </a:fld>
            <a:endParaRPr/>
          </a:p>
        </p:txBody>
      </p:sp>
      <p:sp>
        <p:nvSpPr>
          <p:cNvPr id="342" name="Figure 3.   Model of SCEEP"/>
          <p:cNvSpPr txBox="1"/>
          <p:nvPr/>
        </p:nvSpPr>
        <p:spPr>
          <a:xfrm>
            <a:off x="2714593" y="7167363"/>
            <a:ext cx="4325983" cy="711202"/>
          </a:xfrm>
          <a:prstGeom prst="rect">
            <a:avLst/>
          </a:prstGeom>
          <a:ln w="12700">
            <a:miter lim="400000"/>
          </a:ln>
        </p:spPr>
        <p:txBody>
          <a:bodyPr lIns="50800" tIns="50800" rIns="50800" bIns="50800" anchor="ctr">
            <a:spAutoFit/>
          </a:bodyPr>
          <a:lstStyle>
            <a:lvl1pPr algn="just" defTabSz="457200">
              <a:defRPr sz="2500">
                <a:solidFill>
                  <a:srgbClr val="000000"/>
                </a:solidFill>
                <a:latin typeface="Times Roman"/>
                <a:ea typeface="Times Roman"/>
                <a:cs typeface="Times Roman"/>
                <a:sym typeface="Times Roman"/>
              </a:defRPr>
            </a:lvl1pPr>
          </a:lstStyle>
          <a:p>
            <a:r>
              <a:t>Figure 3.   Model of SCEEP</a:t>
            </a:r>
            <a:endParaRPr sz="1400"/>
          </a:p>
        </p:txBody>
      </p:sp>
      <p:pic>
        <p:nvPicPr>
          <p:cNvPr id="343" name="pasted-movie.gif" descr="pasted-movie.gif"/>
          <p:cNvPicPr>
            <a:picLocks noChangeAspect="1"/>
          </p:cNvPicPr>
          <p:nvPr/>
        </p:nvPicPr>
        <p:blipFill>
          <a:blip r:embed="rId1"/>
          <a:stretch>
            <a:fillRect/>
          </a:stretch>
        </p:blipFill>
        <p:spPr>
          <a:xfrm>
            <a:off x="1587500" y="2501027"/>
            <a:ext cx="7485430" cy="4158572"/>
          </a:xfrm>
          <a:prstGeom prst="rect">
            <a:avLst/>
          </a:prstGeom>
          <a:ln w="12700">
            <a:miter lim="400000"/>
            <a:headEnd/>
            <a:tailEnd/>
          </a:ln>
        </p:spPr>
      </p:pic>
      <p:pic>
        <p:nvPicPr>
          <p:cNvPr id="344" name="截屏2024-07-08 19.12.49.png" descr="截屏2024-07-08 19.12.49.png"/>
          <p:cNvPicPr>
            <a:picLocks noChangeAspect="1"/>
          </p:cNvPicPr>
          <p:nvPr/>
        </p:nvPicPr>
        <p:blipFill>
          <a:blip r:embed="rId2"/>
          <a:stretch>
            <a:fillRect/>
          </a:stretch>
        </p:blipFill>
        <p:spPr>
          <a:xfrm>
            <a:off x="12165599" y="297215"/>
            <a:ext cx="9764164" cy="3993014"/>
          </a:xfrm>
          <a:prstGeom prst="rect">
            <a:avLst/>
          </a:prstGeom>
          <a:ln w="12700">
            <a:miter lim="400000"/>
            <a:headEnd/>
            <a:tailEnd/>
          </a:ln>
        </p:spPr>
      </p:pic>
      <p:pic>
        <p:nvPicPr>
          <p:cNvPr id="345" name="截屏2024-07-08 19.13.13.png" descr="截屏2024-07-08 19.13.13.png"/>
          <p:cNvPicPr>
            <a:picLocks noChangeAspect="1"/>
          </p:cNvPicPr>
          <p:nvPr/>
        </p:nvPicPr>
        <p:blipFill>
          <a:blip r:embed="rId3"/>
          <a:stretch>
            <a:fillRect/>
          </a:stretch>
        </p:blipFill>
        <p:spPr>
          <a:xfrm>
            <a:off x="11804491" y="4623017"/>
            <a:ext cx="10856770" cy="8795768"/>
          </a:xfrm>
          <a:prstGeom prst="rect">
            <a:avLst/>
          </a:prstGeom>
          <a:ln w="12700">
            <a:miter lim="400000"/>
            <a:headEnd/>
            <a:tailEnd/>
          </a:ln>
        </p:spPr>
      </p:pic>
      <p:sp>
        <p:nvSpPr>
          <p:cNvPr id="346" name="sustainability evaluation model &quot;STEEP&quot; framework…"/>
          <p:cNvSpPr txBox="1"/>
          <p:nvPr/>
        </p:nvSpPr>
        <p:spPr>
          <a:xfrm>
            <a:off x="1188901" y="8056129"/>
            <a:ext cx="10128493" cy="5029201"/>
          </a:xfrm>
          <a:prstGeom prst="rect">
            <a:avLst/>
          </a:prstGeom>
          <a:ln w="12700">
            <a:miter lim="400000"/>
          </a:ln>
        </p:spPr>
        <p:txBody>
          <a:bodyPr lIns="50800" tIns="50800" rIns="50800" bIns="50800" anchor="ctr">
            <a:spAutoFit/>
          </a:bodyPr>
          <a:lstStyle/>
          <a:p>
            <a:pPr algn="just" defTabSz="457200">
              <a:defRPr sz="3000">
                <a:solidFill>
                  <a:srgbClr val="000000"/>
                </a:solidFill>
                <a:latin typeface="Times Roman"/>
                <a:ea typeface="Times Roman"/>
                <a:cs typeface="Times Roman"/>
                <a:sym typeface="Times Roman"/>
              </a:defRPr>
            </a:pPr>
          </a:p>
          <a:p>
            <a:pPr marL="276225" indent="-276225" algn="just" defTabSz="457200">
              <a:buSzPct val="123000"/>
              <a:buChar char="-"/>
              <a:defRPr sz="3000">
                <a:solidFill>
                  <a:srgbClr val="000000"/>
                </a:solidFill>
                <a:latin typeface="Times Roman"/>
                <a:ea typeface="Times Roman"/>
                <a:cs typeface="Times Roman"/>
                <a:sym typeface="Times Roman"/>
              </a:defRPr>
            </a:pPr>
            <a:r>
              <a:rPr>
                <a:solidFill>
                  <a:schemeClr val="accent6"/>
                </a:solidFill>
              </a:rPr>
              <a:t>sustainability evaluation model "STEEP" framework</a:t>
            </a:r>
            <a:endParaRPr>
              <a:solidFill>
                <a:schemeClr val="accent6"/>
              </a:solidFill>
            </a:endParaRPr>
          </a:p>
          <a:p>
            <a:pPr algn="just" defTabSz="457200">
              <a:defRPr sz="3000">
                <a:solidFill>
                  <a:srgbClr val="000000"/>
                </a:solidFill>
                <a:latin typeface="Times Roman"/>
                <a:ea typeface="Times Roman"/>
                <a:cs typeface="Times Roman"/>
                <a:sym typeface="Times Roman"/>
              </a:defRPr>
            </a:pPr>
            <a:endParaRPr>
              <a:solidFill>
                <a:schemeClr val="accent6"/>
              </a:solidFill>
            </a:endParaRPr>
          </a:p>
          <a:p>
            <a:pPr marL="276225" indent="-276225" algn="just" defTabSz="457200">
              <a:buSzPct val="123000"/>
              <a:buChar char="-"/>
              <a:defRPr sz="3000">
                <a:solidFill>
                  <a:srgbClr val="000000"/>
                </a:solidFill>
                <a:latin typeface="Times Roman"/>
                <a:ea typeface="Times Roman"/>
                <a:cs typeface="Times Roman"/>
                <a:sym typeface="Times Roman"/>
              </a:defRPr>
            </a:pPr>
            <a:r>
              <a:rPr>
                <a:solidFill>
                  <a:schemeClr val="accent6"/>
                </a:solidFill>
              </a:rPr>
              <a:t>Social, Technology, Environment, Economy, and Politics</a:t>
            </a:r>
            <a:endParaRPr>
              <a:solidFill>
                <a:schemeClr val="accent6"/>
              </a:solidFill>
            </a:endParaRPr>
          </a:p>
          <a:p>
            <a:pPr algn="just" defTabSz="457200">
              <a:defRPr sz="3000">
                <a:solidFill>
                  <a:srgbClr val="000000"/>
                </a:solidFill>
                <a:latin typeface="Times Roman"/>
                <a:ea typeface="Times Roman"/>
                <a:cs typeface="Times Roman"/>
                <a:sym typeface="Times Roman"/>
              </a:defRPr>
            </a:pPr>
            <a:endParaRPr>
              <a:solidFill>
                <a:schemeClr val="accent6"/>
              </a:solidFill>
            </a:endParaRPr>
          </a:p>
          <a:p>
            <a:pPr marL="276225" indent="-276225" algn="just" defTabSz="457200">
              <a:buSzPct val="123000"/>
              <a:buChar char="-"/>
              <a:defRPr sz="3000">
                <a:solidFill>
                  <a:srgbClr val="000000"/>
                </a:solidFill>
                <a:latin typeface="Times Roman"/>
                <a:ea typeface="Times Roman"/>
                <a:cs typeface="Times Roman"/>
                <a:sym typeface="Times Roman"/>
              </a:defRPr>
            </a:pPr>
            <a:r>
              <a:rPr>
                <a:solidFill>
                  <a:schemeClr val="accent6"/>
                </a:solidFill>
              </a:rPr>
              <a:t>replacing the Technology level with Culture.</a:t>
            </a:r>
            <a:r>
              <a:t> </a:t>
            </a:r>
          </a:p>
          <a:p>
            <a:pPr algn="just" defTabSz="457200">
              <a:defRPr sz="3000">
                <a:solidFill>
                  <a:srgbClr val="000000"/>
                </a:solidFill>
                <a:latin typeface="Times Roman"/>
                <a:ea typeface="Times Roman"/>
                <a:cs typeface="Times Roman"/>
                <a:sym typeface="Times Roman"/>
              </a:defRPr>
            </a:pPr>
          </a:p>
          <a:p>
            <a:pPr marL="276225" indent="-276225" algn="just" defTabSz="457200">
              <a:buSzPct val="123000"/>
              <a:buChar char="-"/>
              <a:defRPr sz="3000">
                <a:solidFill>
                  <a:srgbClr val="000000"/>
                </a:solidFill>
                <a:latin typeface="Times Roman"/>
                <a:ea typeface="Times Roman"/>
                <a:cs typeface="Times Roman"/>
                <a:sym typeface="Times Roman"/>
              </a:defRPr>
            </a:pPr>
            <a:r>
              <a:t>The process and framework of "Yangjiale" and "Yangjialelization" are evaluated and described from the above dimensions.</a:t>
            </a:r>
            <a:endParaRPr sz="140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qe 2025（1）_01.png" descr="qe 2025（1）_01.png"/>
          <p:cNvPicPr>
            <a:picLocks noChangeAspect="1"/>
          </p:cNvPicPr>
          <p:nvPr/>
        </p:nvPicPr>
        <p:blipFill>
          <a:blip r:embed="rId1"/>
          <a:stretch>
            <a:fillRect/>
          </a:stretch>
        </p:blipFill>
        <p:spPr>
          <a:xfrm>
            <a:off x="1589495" y="894090"/>
            <a:ext cx="21205010" cy="11927820"/>
          </a:xfrm>
          <a:prstGeom prst="rect">
            <a:avLst/>
          </a:prstGeom>
          <a:ln w="12700">
            <a:miter lim="400000"/>
            <a:headEnd/>
            <a:tailEnd/>
          </a:ln>
        </p:spPr>
      </p:pic>
      <p:sp>
        <p:nvSpPr>
          <p:cNvPr id="349" name="6. KEY FINDINGS"/>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6. KEY FINDINGS</a:t>
            </a:r>
          </a:p>
        </p:txBody>
      </p:sp>
      <p:sp>
        <p:nvSpPr>
          <p:cNvPr id="350" name="幻灯片编号"/>
          <p:cNvSpPr txBox="1"/>
          <p:nvPr>
            <p:ph type="sldNum" sz="quarter" idx="4294967295"/>
          </p:nvPr>
        </p:nvSpPr>
        <p:spPr>
          <a:prstGeom prst="rect">
            <a:avLst/>
          </a:prstGeom>
        </p:spPr>
        <p:txBody>
          <a:bodyPr/>
          <a:lstStyle/>
          <a:p>
            <a:fld id="{86CB4B4D-7CA3-9044-876B-883B54F8677D}" type="slidenum">
              <a:rPr/>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6. KEY FINDINGS"/>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6. KEY FINDINGS</a:t>
            </a:r>
          </a:p>
        </p:txBody>
      </p:sp>
      <p:sp>
        <p:nvSpPr>
          <p:cNvPr id="353" name="幻灯片编号"/>
          <p:cNvSpPr txBox="1"/>
          <p:nvPr>
            <p:ph type="sldNum" sz="quarter" idx="4294967295"/>
          </p:nvPr>
        </p:nvSpPr>
        <p:spPr>
          <a:prstGeom prst="rect">
            <a:avLst/>
          </a:prstGeom>
        </p:spPr>
        <p:txBody>
          <a:bodyPr/>
          <a:lstStyle/>
          <a:p>
            <a:fld id="{86CB4B4D-7CA3-9044-876B-883B54F8677D}" type="slidenum">
              <a:rPr/>
            </a:fld>
            <a:endParaRPr/>
          </a:p>
        </p:txBody>
      </p:sp>
      <p:pic>
        <p:nvPicPr>
          <p:cNvPr id="354" name="2006-2020耕地.pdf" descr="2006-2020耕地.pdf"/>
          <p:cNvPicPr>
            <a:picLocks noChangeAspect="1"/>
          </p:cNvPicPr>
          <p:nvPr/>
        </p:nvPicPr>
        <p:blipFill>
          <a:blip r:embed="rId1"/>
          <a:stretch>
            <a:fillRect/>
          </a:stretch>
        </p:blipFill>
        <p:spPr>
          <a:xfrm>
            <a:off x="38887" y="-26883"/>
            <a:ext cx="10692926" cy="15122845"/>
          </a:xfrm>
          <a:prstGeom prst="rect">
            <a:avLst/>
          </a:prstGeom>
          <a:ln w="12700">
            <a:miter lim="400000"/>
            <a:headEnd/>
            <a:tailEnd/>
          </a:ln>
        </p:spPr>
      </p:pic>
      <p:pic>
        <p:nvPicPr>
          <p:cNvPr id="355" name="2021-2035耕地.pdf" descr="2021-2035耕地.pdf"/>
          <p:cNvPicPr>
            <a:picLocks noChangeAspect="1"/>
          </p:cNvPicPr>
          <p:nvPr/>
        </p:nvPicPr>
        <p:blipFill>
          <a:blip r:embed="rId2"/>
          <a:stretch>
            <a:fillRect/>
          </a:stretch>
        </p:blipFill>
        <p:spPr>
          <a:xfrm>
            <a:off x="9041503" y="113770"/>
            <a:ext cx="10493957" cy="14841447"/>
          </a:xfrm>
          <a:prstGeom prst="rect">
            <a:avLst/>
          </a:prstGeom>
          <a:ln w="12700">
            <a:miter lim="400000"/>
            <a:headEnd/>
            <a:tailEnd/>
          </a:ln>
        </p:spPr>
      </p:pic>
      <p:sp>
        <p:nvSpPr>
          <p:cNvPr id="356" name="Land Use Transformation of Moganshan Town…"/>
          <p:cNvSpPr txBox="1"/>
          <p:nvPr/>
        </p:nvSpPr>
        <p:spPr>
          <a:xfrm>
            <a:off x="18763163" y="3364562"/>
            <a:ext cx="4931570" cy="5999489"/>
          </a:xfrm>
          <a:prstGeom prst="rect">
            <a:avLst/>
          </a:prstGeom>
          <a:ln w="12700">
            <a:miter lim="400000"/>
          </a:ln>
        </p:spPr>
        <p:txBody>
          <a:bodyPr lIns="45719" rIns="45719">
            <a:normAutofit/>
          </a:bodyPr>
          <a:lstStyle/>
          <a:p>
            <a:pPr algn="l" defTabSz="825500">
              <a:defRPr sz="3000" b="1">
                <a:solidFill>
                  <a:srgbClr val="000000"/>
                </a:solidFill>
              </a:defRPr>
            </a:pPr>
            <a:r>
              <a:t> Land Use Transformation of Moganshan Town</a:t>
            </a:r>
          </a:p>
          <a:p>
            <a:pPr algn="l" defTabSz="825500">
              <a:defRPr sz="3000" b="1">
                <a:solidFill>
                  <a:srgbClr val="000000"/>
                </a:solidFill>
              </a:defRPr>
            </a:pPr>
          </a:p>
          <a:p>
            <a:pPr marL="276225" indent="-276225" algn="l" defTabSz="825500">
              <a:buSzPct val="123000"/>
              <a:buChar char="-"/>
              <a:defRPr sz="2500">
                <a:solidFill>
                  <a:srgbClr val="000000"/>
                </a:solidFill>
              </a:defRPr>
            </a:pPr>
            <a:r>
              <a:t>permanent agricultural land is dispersed and shrunk</a:t>
            </a:r>
            <a:endParaRPr>
              <a:solidFill>
                <a:schemeClr val="accent3">
                  <a:hueOff val="362282"/>
                  <a:satOff val="31803"/>
                  <a:lumOff val="-18241"/>
                </a:schemeClr>
              </a:solidFill>
            </a:endParaRPr>
          </a:p>
          <a:p>
            <a:pPr algn="l" defTabSz="825500">
              <a:defRPr sz="2500">
                <a:solidFill>
                  <a:srgbClr val="000000"/>
                </a:solidFill>
              </a:defRPr>
            </a:pPr>
            <a:endParaRPr>
              <a:solidFill>
                <a:schemeClr val="accent3">
                  <a:hueOff val="362282"/>
                  <a:satOff val="31803"/>
                  <a:lumOff val="-18241"/>
                </a:schemeClr>
              </a:solidFill>
            </a:endParaRPr>
          </a:p>
        </p:txBody>
      </p:sp>
      <p:sp>
        <p:nvSpPr>
          <p:cNvPr id="357" name="Figure 4.   Farmland changing in 15 years’ of Yangjialelization"/>
          <p:cNvSpPr txBox="1"/>
          <p:nvPr/>
        </p:nvSpPr>
        <p:spPr>
          <a:xfrm>
            <a:off x="6880193" y="12475963"/>
            <a:ext cx="8115842" cy="711202"/>
          </a:xfrm>
          <a:prstGeom prst="rect">
            <a:avLst/>
          </a:prstGeom>
          <a:ln w="12700">
            <a:miter lim="400000"/>
          </a:ln>
        </p:spPr>
        <p:txBody>
          <a:bodyPr lIns="50800" tIns="50800" rIns="50800" bIns="50800" anchor="ctr">
            <a:spAutoFit/>
          </a:bodyPr>
          <a:lstStyle/>
          <a:p>
            <a:pPr algn="just" defTabSz="457200">
              <a:defRPr sz="2500">
                <a:solidFill>
                  <a:srgbClr val="000000"/>
                </a:solidFill>
                <a:latin typeface="Times Roman"/>
                <a:ea typeface="Times Roman"/>
                <a:cs typeface="Times Roman"/>
                <a:sym typeface="Times Roman"/>
              </a:defRPr>
            </a:pPr>
            <a:r>
              <a:t>Figure 4.   Farmland changing in 15 years’ of </a:t>
            </a:r>
            <a:r>
              <a:rPr i="1"/>
              <a:t>Yangjialelization</a:t>
            </a:r>
            <a:endParaRPr sz="1400" i="1"/>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2025.4.26_01(3).png" descr="2025.4.26_01(3).png"/>
          <p:cNvPicPr>
            <a:picLocks noChangeAspect="1"/>
          </p:cNvPicPr>
          <p:nvPr/>
        </p:nvPicPr>
        <p:blipFill>
          <a:blip r:embed="rId1"/>
          <a:stretch>
            <a:fillRect/>
          </a:stretch>
        </p:blipFill>
        <p:spPr>
          <a:xfrm>
            <a:off x="1270000" y="1125720"/>
            <a:ext cx="22180682" cy="12476634"/>
          </a:xfrm>
          <a:prstGeom prst="rect">
            <a:avLst/>
          </a:prstGeom>
          <a:ln w="12700">
            <a:miter lim="400000"/>
            <a:headEnd/>
            <a:tailEnd/>
          </a:ln>
        </p:spPr>
      </p:pic>
      <p:sp>
        <p:nvSpPr>
          <p:cNvPr id="360" name="6. KEY FINDINGS"/>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6. KEY FINDINGS</a:t>
            </a:r>
          </a:p>
        </p:txBody>
      </p:sp>
      <p:sp>
        <p:nvSpPr>
          <p:cNvPr id="361" name="幻灯片编号"/>
          <p:cNvSpPr txBox="1"/>
          <p:nvPr>
            <p:ph type="sldNum" sz="quarter" idx="4294967295"/>
          </p:nvPr>
        </p:nvSpPr>
        <p:spPr>
          <a:prstGeom prst="rect">
            <a:avLst/>
          </a:prstGeom>
        </p:spPr>
        <p:txBody>
          <a:bodyPr/>
          <a:lstStyle/>
          <a:p>
            <a:fld id="{86CB4B4D-7CA3-9044-876B-883B54F8677D}" type="slidenum">
              <a:rPr/>
            </a:fld>
            <a:endParaRPr/>
          </a:p>
        </p:txBody>
      </p:sp>
      <p:sp>
        <p:nvSpPr>
          <p:cNvPr id="362" name="Figure 5.   Stakeholders’ influence on space"/>
          <p:cNvSpPr txBox="1"/>
          <p:nvPr/>
        </p:nvSpPr>
        <p:spPr>
          <a:xfrm>
            <a:off x="8302421" y="12679163"/>
            <a:ext cx="8115841" cy="711202"/>
          </a:xfrm>
          <a:prstGeom prst="rect">
            <a:avLst/>
          </a:prstGeom>
          <a:ln w="12700">
            <a:miter lim="400000"/>
          </a:ln>
        </p:spPr>
        <p:txBody>
          <a:bodyPr lIns="50800" tIns="50800" rIns="50800" bIns="50800" anchor="ctr">
            <a:spAutoFit/>
          </a:bodyPr>
          <a:lstStyle>
            <a:lvl1pPr algn="just" defTabSz="457200">
              <a:defRPr sz="2500">
                <a:solidFill>
                  <a:srgbClr val="000000"/>
                </a:solidFill>
                <a:latin typeface="Times Roman"/>
                <a:ea typeface="Times Roman"/>
                <a:cs typeface="Times Roman"/>
                <a:sym typeface="Times Roman"/>
              </a:defRPr>
            </a:lvl1pPr>
          </a:lstStyle>
          <a:p>
            <a:r>
              <a:t>Figure 5.   Stakeholders’ influence on space</a:t>
            </a:r>
            <a:endParaRPr sz="1400" i="1"/>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7. IMPACT &amp; FUTURE DIRECTIONS"/>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7. IMPACT &amp; FUTURE DIRECTIONS</a:t>
            </a:r>
          </a:p>
        </p:txBody>
      </p:sp>
      <p:sp>
        <p:nvSpPr>
          <p:cNvPr id="365" name="幻灯片编号"/>
          <p:cNvSpPr txBox="1"/>
          <p:nvPr>
            <p:ph type="sldNum" sz="quarter" idx="4294967295"/>
          </p:nvPr>
        </p:nvSpPr>
        <p:spPr>
          <a:prstGeom prst="rect">
            <a:avLst/>
          </a:prstGeom>
        </p:spPr>
        <p:txBody>
          <a:bodyPr/>
          <a:lstStyle/>
          <a:p>
            <a:fld id="{86CB4B4D-7CA3-9044-876B-883B54F8677D}" type="slidenum">
              <a:rPr/>
            </a:fld>
            <a:endParaRPr/>
          </a:p>
        </p:txBody>
      </p:sp>
      <p:sp>
        <p:nvSpPr>
          <p:cNvPr id="366" name="- Understanding and studying the Mogan yangjiale BnB industry will help us better understand the implementation of policies such as China's beautiful countryside construction.…"/>
          <p:cNvSpPr txBox="1"/>
          <p:nvPr/>
        </p:nvSpPr>
        <p:spPr>
          <a:xfrm>
            <a:off x="1241221" y="2849357"/>
            <a:ext cx="21229285" cy="7620014"/>
          </a:xfrm>
          <a:prstGeom prst="rect">
            <a:avLst/>
          </a:prstGeom>
          <a:ln w="12700">
            <a:miter lim="400000"/>
          </a:ln>
        </p:spPr>
        <p:txBody>
          <a:bodyPr lIns="50800" tIns="50800" rIns="50800" bIns="50800" anchor="ctr">
            <a:spAutoFit/>
          </a:bodyPr>
          <a:lstStyle/>
          <a:p>
            <a:pPr algn="just" defTabSz="457200">
              <a:defRPr sz="3000">
                <a:solidFill>
                  <a:srgbClr val="000000"/>
                </a:solidFill>
                <a:latin typeface="Times Roman"/>
                <a:ea typeface="Times Roman"/>
                <a:cs typeface="Times Roman"/>
                <a:sym typeface="Times Roman"/>
              </a:defRPr>
            </a:pPr>
            <a:r>
              <a:t>- Understanding and studying the Mogan </a:t>
            </a:r>
            <a:r>
              <a:rPr i="1"/>
              <a:t>yangjiale</a:t>
            </a:r>
            <a:r>
              <a:t> BnB industry will help us better understand the implementation of policies such as China's beautiful countryside construction.</a:t>
            </a:r>
          </a:p>
          <a:p>
            <a:pPr algn="just" defTabSz="457200">
              <a:defRPr sz="3000">
                <a:solidFill>
                  <a:srgbClr val="000000"/>
                </a:solidFill>
                <a:latin typeface="Times Roman"/>
                <a:ea typeface="Times Roman"/>
                <a:cs typeface="Times Roman"/>
                <a:sym typeface="Times Roman"/>
              </a:defRPr>
            </a:pPr>
            <a:r>
              <a:t>By studying the development history of the </a:t>
            </a:r>
            <a:r>
              <a:rPr i="1"/>
              <a:t>yangjiale</a:t>
            </a:r>
            <a:r>
              <a:t> BnB industry, we can have</a:t>
            </a:r>
            <a:r>
              <a:rPr b="1"/>
              <a:t> a deeper understanding of the direction and model of China's rural economic development, especially in the Yangtze River Delta region. </a:t>
            </a:r>
            <a:r>
              <a:t>This study will also help understand China's agricultural policies such as the Beautiful Countryside and the Ten Million Project aimed at promoting rural development and reform.</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 Given that the development of </a:t>
            </a:r>
            <a:r>
              <a:rPr i="1"/>
              <a:t>yangjiale</a:t>
            </a:r>
            <a:r>
              <a:t> has benefited from foreign investment, studying this region helps us understand the dynamics of village development and gentrification in the Global South.</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endParaRPr i="1"/>
          </a:p>
          <a:p>
            <a:pPr algn="just" defTabSz="457200">
              <a:defRPr sz="3000">
                <a:solidFill>
                  <a:srgbClr val="000000"/>
                </a:solidFill>
                <a:latin typeface="Times Roman"/>
                <a:ea typeface="Times Roman"/>
                <a:cs typeface="Times Roman"/>
                <a:sym typeface="Times Roman"/>
              </a:defRPr>
            </a:pPr>
            <a:r>
              <a:rPr i="1"/>
              <a:t>- </a:t>
            </a:r>
            <a:r>
              <a:t>Future research directions include exploring the rural economic development model in Zhejiang Province, examining the identity formation process of the Mount Mogan </a:t>
            </a:r>
            <a:r>
              <a:rPr i="1"/>
              <a:t>yangjiale</a:t>
            </a:r>
            <a:r>
              <a:t>, </a:t>
            </a:r>
            <a:r>
              <a:rPr b="1"/>
              <a:t>predicting the overall development trend of the Mount Mogan </a:t>
            </a:r>
            <a:r>
              <a:rPr b="1" i="1"/>
              <a:t>yangjiale</a:t>
            </a:r>
            <a:r>
              <a:rPr b="1"/>
              <a:t> studying the counter-urbanization and rural digital nomadism phenomena in the Mount Mogan </a:t>
            </a:r>
            <a:r>
              <a:rPr b="1" i="1"/>
              <a:t>yangjiale</a:t>
            </a:r>
            <a:r>
              <a:rPr b="1"/>
              <a:t> industry</a:t>
            </a:r>
            <a:r>
              <a:t>, and examining how Mount Mogan </a:t>
            </a:r>
            <a:r>
              <a:rPr i="1"/>
              <a:t>yangjial</a:t>
            </a:r>
            <a:r>
              <a:t>e can serve as rural spaces to ease the tension between elitism and populism in today's world.</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1. BACKGROUND"/>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1. BACKGROUND</a:t>
            </a:r>
          </a:p>
        </p:txBody>
      </p:sp>
      <p:sp>
        <p:nvSpPr>
          <p:cNvPr id="158" name="Pic.2  &quot;Naked Castle&quot; launched by Gao Tiancheng"/>
          <p:cNvSpPr txBox="1"/>
          <p:nvPr/>
        </p:nvSpPr>
        <p:spPr>
          <a:xfrm>
            <a:off x="9521617" y="12822590"/>
            <a:ext cx="4421176" cy="514470"/>
          </a:xfrm>
          <a:prstGeom prst="rect">
            <a:avLst/>
          </a:prstGeom>
          <a:ln w="12700">
            <a:miter lim="400000"/>
          </a:ln>
        </p:spPr>
        <p:txBody>
          <a:bodyPr wrap="none" lIns="50800" tIns="50800" rIns="50800" bIns="50800" anchor="ctr">
            <a:spAutoFit/>
          </a:bodyPr>
          <a:lstStyle>
            <a:lvl1pPr indent="355600" defTabSz="457200">
              <a:defRPr sz="1400">
                <a:solidFill>
                  <a:srgbClr val="000000"/>
                </a:solidFill>
                <a:latin typeface="Arial" panose="020B0604020202090204"/>
                <a:ea typeface="Arial" panose="020B0604020202090204"/>
                <a:cs typeface="Arial" panose="020B0604020202090204"/>
                <a:sym typeface="Arial" panose="020B0604020202090204"/>
              </a:defRPr>
            </a:lvl1pPr>
          </a:lstStyle>
          <a:p>
            <a:r>
              <a:t>Pic.2  "Naked Castle" launched by Gao Tiancheng</a:t>
            </a:r>
          </a:p>
        </p:txBody>
      </p:sp>
      <p:sp>
        <p:nvSpPr>
          <p:cNvPr id="159" name="1). In the Mogan Mountain area in Zhejiang Province, China, due to its superior natural scenery, in 1890, American journalist Forliga’s report attracted a large number of wealthy people from various countries, including Chinese celebrities, to build vill"/>
          <p:cNvSpPr txBox="1"/>
          <p:nvPr/>
        </p:nvSpPr>
        <p:spPr>
          <a:xfrm>
            <a:off x="2016727" y="2762102"/>
            <a:ext cx="11178245" cy="9919970"/>
          </a:xfrm>
          <a:prstGeom prst="rect">
            <a:avLst/>
          </a:prstGeom>
          <a:ln w="12700">
            <a:miter lim="400000"/>
          </a:ln>
        </p:spPr>
        <p:txBody>
          <a:bodyPr lIns="50800" tIns="50800" rIns="50800" bIns="50800" anchor="ctr">
            <a:spAutoFit/>
          </a:bodyPr>
          <a:lstStyle/>
          <a:p>
            <a:pPr indent="406400" algn="just" defTabSz="457200">
              <a:defRPr sz="2200">
                <a:solidFill>
                  <a:srgbClr val="000000"/>
                </a:solidFill>
                <a:latin typeface="Times Roman"/>
                <a:ea typeface="Times Roman"/>
                <a:cs typeface="Times Roman"/>
                <a:sym typeface="Times Roman"/>
              </a:defRPr>
            </a:pPr>
            <a:r>
              <a:t>1). In the Mogan Mountain area in Zhejiang Province, China, due to its superior natural scenery, in </a:t>
            </a:r>
            <a:r>
              <a:rPr b="1"/>
              <a:t>1890, American journalist Forliga’s report </a:t>
            </a:r>
            <a:r>
              <a:t>attracted a large number of wealthy people from various countries, including Chinese celebrities, to build villas on the Mogan Mountain site. </a:t>
            </a: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r>
              <a:t>2). Until modern times, </a:t>
            </a:r>
            <a:r>
              <a:rPr b="1"/>
              <a:t>in 2000, Hangzhou TV reporter Xia Yuqing </a:t>
            </a:r>
            <a:r>
              <a:t>rented cheap local abandoned houses on the mountain at low prices to build a </a:t>
            </a:r>
            <a:r>
              <a:rPr b="1"/>
              <a:t>holiday villa "Summer Palace"</a:t>
            </a:r>
            <a:r>
              <a:t> in order to accompany his children to grow up in nature, which attracted foreigners from the big cities around Mogan Mountain including Shanghai and Hangzhou. </a:t>
            </a: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r>
              <a:t>3). In </a:t>
            </a:r>
            <a:r>
              <a:rPr b="1"/>
              <a:t>2007, a South African businessman Gao Tiancheng</a:t>
            </a:r>
            <a:r>
              <a:t> rented cheap abandoned village houses in the local village in</a:t>
            </a:r>
            <a:r>
              <a:rPr b="1"/>
              <a:t> Sanjiuwu</a:t>
            </a:r>
            <a:r>
              <a:t> on the mountain, and co-designed the holiday villa </a:t>
            </a:r>
            <a:r>
              <a:rPr b="1">
                <a:solidFill>
                  <a:schemeClr val="accent6"/>
                </a:solidFill>
              </a:rPr>
              <a:t>"Naked Castle" </a:t>
            </a:r>
            <a:r>
              <a:t>with his wife Ye Kaixin, an architect and designer, which became a huge success commercially.</a:t>
            </a:r>
            <a:r>
              <a:rPr b="1">
                <a:solidFill>
                  <a:schemeClr val="accent6"/>
                </a:solidFill>
              </a:rPr>
              <a:t> Which marked as the starting point of  “Yangjiale”.</a:t>
            </a:r>
            <a:endParaRPr b="1">
              <a:solidFill>
                <a:schemeClr val="accent6"/>
              </a:solidFill>
            </a:endParaR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r>
              <a:t>4). During the period, </a:t>
            </a:r>
            <a:r>
              <a:rPr b="1"/>
              <a:t>a large number of foreigners have built their own villas in the mountains,</a:t>
            </a:r>
            <a:r>
              <a:t> and their high housing prices and advanced design and operation concepts </a:t>
            </a:r>
            <a:r>
              <a:rPr b="1"/>
              <a:t>mark the rise of the rural homestay industry "Yangjiale" created by foreigners</a:t>
            </a:r>
            <a:r>
              <a:t> in the Moganshan area of Zhejiang Province. </a:t>
            </a: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r>
              <a:t>5). With the success of "Yangjiale", </a:t>
            </a:r>
            <a:r>
              <a:rPr b="1"/>
              <a:t>it has attracted the input of designers and rural talents from big cities around Moganshan</a:t>
            </a:r>
            <a:r>
              <a:t>. For example, </a:t>
            </a:r>
            <a:r>
              <a:rPr b="1"/>
              <a:t>"Da Le Zhi Ye"</a:t>
            </a:r>
            <a:r>
              <a:t> was designed by Yang Mohan, a designer in Shanghai who graduated from Shanghai Tongji University, and his team.</a:t>
            </a:r>
          </a:p>
          <a:p>
            <a:pPr indent="406400" algn="just" defTabSz="457200">
              <a:defRPr sz="2200">
                <a:solidFill>
                  <a:srgbClr val="000000"/>
                </a:solidFill>
                <a:latin typeface="Times Roman"/>
                <a:ea typeface="Times Roman"/>
                <a:cs typeface="Times Roman"/>
                <a:sym typeface="Times Roman"/>
              </a:defRPr>
            </a:pPr>
          </a:p>
        </p:txBody>
      </p:sp>
      <p:sp>
        <p:nvSpPr>
          <p:cNvPr id="160" name="1.1 Introduction to the Phenomenon of Yangjiale"/>
          <p:cNvSpPr txBox="1"/>
          <p:nvPr/>
        </p:nvSpPr>
        <p:spPr>
          <a:xfrm>
            <a:off x="748735" y="1372128"/>
            <a:ext cx="18966108" cy="1155956"/>
          </a:xfrm>
          <a:prstGeom prst="rect">
            <a:avLst/>
          </a:prstGeom>
          <a:ln w="12700">
            <a:miter lim="400000"/>
          </a:ln>
        </p:spPr>
        <p:txBody>
          <a:bodyPr lIns="50800" tIns="50800" rIns="50800" bIns="50800" anchor="ctr">
            <a:spAutoFit/>
          </a:bodyPr>
          <a:lstStyle/>
          <a:p>
            <a:pPr indent="101600" algn="just" defTabSz="457200">
              <a:defRPr sz="3500" b="1">
                <a:solidFill>
                  <a:srgbClr val="000000"/>
                </a:solidFill>
              </a:defRPr>
            </a:pPr>
            <a:r>
              <a:t>1.1 Introduction to the Phenomenon of </a:t>
            </a:r>
            <a:r>
              <a:rPr i="1"/>
              <a:t>Yangjiale</a:t>
            </a:r>
            <a:endParaRPr b="0"/>
          </a:p>
        </p:txBody>
      </p:sp>
      <p:pic>
        <p:nvPicPr>
          <p:cNvPr id="161" name="u=2093347979,1668502598&amp;fm=253&amp;fmt=auto&amp;app=138&amp;f=JPEG.jpeg" descr="u=2093347979,1668502598&amp;fm=253&amp;fmt=auto&amp;app=138&amp;f=JPEG.jpeg"/>
          <p:cNvPicPr>
            <a:picLocks noChangeAspect="1"/>
          </p:cNvPicPr>
          <p:nvPr/>
        </p:nvPicPr>
        <p:blipFill>
          <a:blip r:embed="rId1"/>
          <a:stretch>
            <a:fillRect/>
          </a:stretch>
        </p:blipFill>
        <p:spPr>
          <a:xfrm>
            <a:off x="14030493" y="-18947"/>
            <a:ext cx="10411920" cy="13873885"/>
          </a:xfrm>
          <a:prstGeom prst="rect">
            <a:avLst/>
          </a:prstGeom>
          <a:ln w="12700">
            <a:miter lim="400000"/>
            <a:headEnd/>
            <a:tailEnd/>
          </a:ln>
        </p:spPr>
      </p:pic>
      <p:sp>
        <p:nvSpPr>
          <p:cNvPr id="162" name="矩形"/>
          <p:cNvSpPr/>
          <p:nvPr/>
        </p:nvSpPr>
        <p:spPr>
          <a:xfrm>
            <a:off x="1637857" y="2591806"/>
            <a:ext cx="11728606" cy="1612581"/>
          </a:xfrm>
          <a:prstGeom prst="rect">
            <a:avLst/>
          </a:prstGeom>
          <a:ln w="12700">
            <a:solidFill>
              <a:srgbClr val="000000"/>
            </a:solidFill>
            <a:miter lim="400000"/>
          </a:ln>
        </p:spPr>
        <p:txBody>
          <a:bodyPr lIns="50800" tIns="50800" rIns="50800" bIns="50800"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63" name="矩形"/>
          <p:cNvSpPr/>
          <p:nvPr/>
        </p:nvSpPr>
        <p:spPr>
          <a:xfrm>
            <a:off x="1688657" y="11237322"/>
            <a:ext cx="11728606" cy="1270001"/>
          </a:xfrm>
          <a:prstGeom prst="rect">
            <a:avLst/>
          </a:prstGeom>
          <a:ln w="12700">
            <a:solidFill>
              <a:srgbClr val="000000"/>
            </a:solidFill>
            <a:miter lim="400000"/>
          </a:ln>
        </p:spPr>
        <p:txBody>
          <a:bodyPr lIns="50800" tIns="50800" rIns="50800" bIns="50800"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64" name="矩形"/>
          <p:cNvSpPr/>
          <p:nvPr/>
        </p:nvSpPr>
        <p:spPr>
          <a:xfrm>
            <a:off x="1612457" y="4619669"/>
            <a:ext cx="11779406" cy="1612581"/>
          </a:xfrm>
          <a:prstGeom prst="rect">
            <a:avLst/>
          </a:prstGeom>
          <a:ln w="12700">
            <a:solidFill>
              <a:srgbClr val="000000"/>
            </a:solidFill>
            <a:miter lim="400000"/>
          </a:ln>
        </p:spPr>
        <p:txBody>
          <a:bodyPr lIns="50800" tIns="50800" rIns="50800" bIns="50800"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65" name="矩形"/>
          <p:cNvSpPr/>
          <p:nvPr/>
        </p:nvSpPr>
        <p:spPr>
          <a:xfrm>
            <a:off x="1627569" y="6553941"/>
            <a:ext cx="11728605" cy="1663958"/>
          </a:xfrm>
          <a:prstGeom prst="rect">
            <a:avLst/>
          </a:prstGeom>
          <a:ln w="12700">
            <a:solidFill>
              <a:srgbClr val="000000"/>
            </a:solidFill>
            <a:miter lim="400000"/>
          </a:ln>
        </p:spPr>
        <p:txBody>
          <a:bodyPr lIns="50800" tIns="50800" rIns="50800" bIns="50800"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66" name="矩形"/>
          <p:cNvSpPr/>
          <p:nvPr/>
        </p:nvSpPr>
        <p:spPr>
          <a:xfrm>
            <a:off x="1602169" y="8683100"/>
            <a:ext cx="11779405" cy="1758669"/>
          </a:xfrm>
          <a:prstGeom prst="rect">
            <a:avLst/>
          </a:prstGeom>
          <a:ln w="12700">
            <a:solidFill>
              <a:srgbClr val="000000"/>
            </a:solidFill>
            <a:miter lim="400000"/>
          </a:ln>
        </p:spPr>
        <p:txBody>
          <a:bodyPr lIns="50800" tIns="50800" rIns="50800" bIns="50800"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67" name="1890"/>
          <p:cNvSpPr txBox="1"/>
          <p:nvPr/>
        </p:nvSpPr>
        <p:spPr>
          <a:xfrm>
            <a:off x="700961" y="2880546"/>
            <a:ext cx="792176" cy="461060"/>
          </a:xfrm>
          <a:prstGeom prst="rect">
            <a:avLst/>
          </a:prstGeom>
          <a:ln w="12700">
            <a:miter lim="400000"/>
          </a:ln>
        </p:spPr>
        <p:txBody>
          <a:bodyPr wrap="none" lIns="50800" tIns="50800" rIns="50800" bIns="50800" anchor="ctr">
            <a:spAutoFit/>
          </a:bodyPr>
          <a:lstStyle>
            <a:lvl1pPr>
              <a:defRPr b="1"/>
            </a:lvl1pPr>
          </a:lstStyle>
          <a:p>
            <a:r>
              <a:t>1890</a:t>
            </a:r>
          </a:p>
        </p:txBody>
      </p:sp>
      <p:sp>
        <p:nvSpPr>
          <p:cNvPr id="168" name="2000"/>
          <p:cNvSpPr txBox="1"/>
          <p:nvPr/>
        </p:nvSpPr>
        <p:spPr>
          <a:xfrm>
            <a:off x="700961" y="5051920"/>
            <a:ext cx="792176" cy="461059"/>
          </a:xfrm>
          <a:prstGeom prst="rect">
            <a:avLst/>
          </a:prstGeom>
          <a:ln w="12700">
            <a:miter lim="400000"/>
          </a:ln>
        </p:spPr>
        <p:txBody>
          <a:bodyPr wrap="none" lIns="50800" tIns="50800" rIns="50800" bIns="50800" anchor="ctr">
            <a:spAutoFit/>
          </a:bodyPr>
          <a:lstStyle>
            <a:lvl1pPr>
              <a:defRPr b="1"/>
            </a:lvl1pPr>
          </a:lstStyle>
          <a:p>
            <a:r>
              <a:t>2000</a:t>
            </a:r>
          </a:p>
        </p:txBody>
      </p:sp>
      <p:sp>
        <p:nvSpPr>
          <p:cNvPr id="169" name="2007"/>
          <p:cNvSpPr txBox="1"/>
          <p:nvPr/>
        </p:nvSpPr>
        <p:spPr>
          <a:xfrm>
            <a:off x="700961" y="7155390"/>
            <a:ext cx="792176" cy="461060"/>
          </a:xfrm>
          <a:prstGeom prst="rect">
            <a:avLst/>
          </a:prstGeom>
          <a:ln w="12700">
            <a:miter lim="400000"/>
          </a:ln>
        </p:spPr>
        <p:txBody>
          <a:bodyPr wrap="none" lIns="50800" tIns="50800" rIns="50800" bIns="50800" anchor="ctr">
            <a:spAutoFit/>
          </a:bodyPr>
          <a:lstStyle>
            <a:lvl1pPr>
              <a:defRPr b="1"/>
            </a:lvl1pPr>
          </a:lstStyle>
          <a:p>
            <a:r>
              <a:t>2007</a:t>
            </a:r>
          </a:p>
        </p:txBody>
      </p:sp>
      <p:sp>
        <p:nvSpPr>
          <p:cNvPr id="170" name="幻灯片编号"/>
          <p:cNvSpPr txBox="1"/>
          <p:nvPr>
            <p:ph type="sldNum" sz="quarter" idx="4294967295"/>
          </p:nvPr>
        </p:nvSpPr>
        <p:spPr>
          <a:xfrm>
            <a:off x="12065050" y="13080999"/>
            <a:ext cx="241403" cy="374600"/>
          </a:xfrm>
          <a:prstGeom prst="rect">
            <a:avLst/>
          </a:prstGeom>
        </p:spPr>
        <p:txBody>
          <a:bodyPr/>
          <a:lstStyle/>
          <a:p>
            <a:fld id="{86CB4B4D-7CA3-9044-876B-883B54F8677D}" type="slidenum">
              <a:rPr/>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7. ACKNOWLEDGEMENT"/>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7. ACKNOWLEDGEMENT</a:t>
            </a:r>
          </a:p>
        </p:txBody>
      </p:sp>
      <p:sp>
        <p:nvSpPr>
          <p:cNvPr id="369" name="幻灯片编号"/>
          <p:cNvSpPr txBox="1"/>
          <p:nvPr>
            <p:ph type="sldNum" sz="quarter" idx="4294967295"/>
          </p:nvPr>
        </p:nvSpPr>
        <p:spPr>
          <a:prstGeom prst="rect">
            <a:avLst/>
          </a:prstGeom>
        </p:spPr>
        <p:txBody>
          <a:bodyPr/>
          <a:lstStyle/>
          <a:p>
            <a:fld id="{86CB4B4D-7CA3-9044-876B-883B54F8677D}" type="slidenum">
              <a:rPr/>
            </a:fld>
            <a:endParaRPr/>
          </a:p>
        </p:txBody>
      </p:sp>
      <p:sp>
        <p:nvSpPr>
          <p:cNvPr id="370" name="This article thanks the Moganshan Homestay Association for its generous support and all the Moganshan County residents who participated in the interviews and surveys. We also thank the village staff and homestay owners who contributed to this survey. Fin"/>
          <p:cNvSpPr txBox="1"/>
          <p:nvPr/>
        </p:nvSpPr>
        <p:spPr>
          <a:xfrm>
            <a:off x="1323358" y="5078213"/>
            <a:ext cx="21229285" cy="2451102"/>
          </a:xfrm>
          <a:prstGeom prst="rect">
            <a:avLst/>
          </a:prstGeom>
          <a:ln w="12700">
            <a:miter lim="400000"/>
          </a:ln>
        </p:spPr>
        <p:txBody>
          <a:bodyPr lIns="50800" tIns="50800" rIns="50800" bIns="50800" anchor="ctr">
            <a:spAutoFit/>
          </a:bodyPr>
          <a:lstStyle>
            <a:lvl1pPr algn="just" defTabSz="457200">
              <a:defRPr sz="3000">
                <a:solidFill>
                  <a:srgbClr val="000000"/>
                </a:solidFill>
                <a:latin typeface="Times Roman"/>
                <a:ea typeface="Times Roman"/>
                <a:cs typeface="Times Roman"/>
                <a:sym typeface="Times Roman"/>
              </a:defRPr>
            </a:lvl1pPr>
          </a:lstStyle>
          <a:p>
            <a:r>
              <a:t>This article thanks the Moganshan Homestay Association for its generous support and all the Moganshan County residents who participated in the interviews and surveys. We also thank the village staff and homestay owners who contributed to this survey. Finally, I would like to thank my doctoral supervisor Prof. TALAMINI Gianni for his important guidance on this research and his suggestions on the content of the article, which were of great help in the implementation of this research.</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291359699_8_20241128103854518.jpeg.jpeg" descr="291359699_8_20241128103854518.jpeg.jpeg"/>
          <p:cNvPicPr>
            <a:picLocks noChangeAspect="1"/>
          </p:cNvPicPr>
          <p:nvPr/>
        </p:nvPicPr>
        <p:blipFill>
          <a:blip r:embed="rId1"/>
          <a:srcRect l="8251" t="26257" r="4575" b="17111"/>
          <a:stretch>
            <a:fillRect/>
          </a:stretch>
        </p:blipFill>
        <p:spPr>
          <a:xfrm>
            <a:off x="-826558" y="-107355"/>
            <a:ext cx="28582579" cy="13930574"/>
          </a:xfrm>
          <a:prstGeom prst="rect">
            <a:avLst/>
          </a:prstGeom>
          <a:ln w="12700">
            <a:miter lim="400000"/>
            <a:headEnd/>
            <a:tailEnd/>
          </a:ln>
        </p:spPr>
      </p:pic>
      <p:sp>
        <p:nvSpPr>
          <p:cNvPr id="373" name="Thank you for listening!"/>
          <p:cNvSpPr txBox="1"/>
          <p:nvPr/>
        </p:nvSpPr>
        <p:spPr>
          <a:xfrm>
            <a:off x="6336735" y="5837574"/>
            <a:ext cx="18966108" cy="1304030"/>
          </a:xfrm>
          <a:prstGeom prst="rect">
            <a:avLst/>
          </a:prstGeom>
          <a:ln w="12700">
            <a:miter lim="400000"/>
          </a:ln>
        </p:spPr>
        <p:txBody>
          <a:bodyPr lIns="50800" tIns="50800" rIns="50800" bIns="50800" anchor="ctr">
            <a:spAutoFit/>
          </a:bodyPr>
          <a:lstStyle>
            <a:lvl1pPr algn="l" defTabSz="825500">
              <a:defRPr sz="8000" b="1">
                <a:solidFill>
                  <a:srgbClr val="FFFFFF"/>
                </a:solidFill>
              </a:defRPr>
            </a:lvl1pPr>
          </a:lstStyle>
          <a:p>
            <a:r>
              <a:t>Thank you for listening!</a:t>
            </a:r>
          </a:p>
        </p:txBody>
      </p:sp>
      <p:sp>
        <p:nvSpPr>
          <p:cNvPr id="374" name="幻灯片编号"/>
          <p:cNvSpPr txBox="1"/>
          <p:nvPr>
            <p:ph type="sldNum" sz="quarter" idx="4294967295"/>
          </p:nvPr>
        </p:nvSpPr>
        <p:spPr>
          <a:prstGeom prst="rect">
            <a:avLst/>
          </a:prstGeom>
        </p:spPr>
        <p:txBody>
          <a:bodyPr/>
          <a:lstStyle/>
          <a:p>
            <a:fld id="{86CB4B4D-7CA3-9044-876B-883B54F8677D}" type="slidenum">
              <a:rPr/>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1. BACKGROUND"/>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1. BACKGROUND</a:t>
            </a:r>
          </a:p>
        </p:txBody>
      </p:sp>
      <p:sp>
        <p:nvSpPr>
          <p:cNvPr id="173" name="Pic.3  “Da Le Zhi Ye” launched byYang Mohan"/>
          <p:cNvSpPr txBox="1"/>
          <p:nvPr/>
        </p:nvSpPr>
        <p:spPr>
          <a:xfrm>
            <a:off x="9446821" y="12695187"/>
            <a:ext cx="4103949" cy="514470"/>
          </a:xfrm>
          <a:prstGeom prst="rect">
            <a:avLst/>
          </a:prstGeom>
          <a:ln w="12700">
            <a:miter lim="400000"/>
          </a:ln>
        </p:spPr>
        <p:txBody>
          <a:bodyPr wrap="none" lIns="50800" tIns="50800" rIns="50800" bIns="50800" anchor="ctr">
            <a:spAutoFit/>
          </a:bodyPr>
          <a:lstStyle>
            <a:lvl1pPr indent="355600" defTabSz="457200">
              <a:defRPr sz="1400">
                <a:solidFill>
                  <a:srgbClr val="000000"/>
                </a:solidFill>
                <a:latin typeface="Arial" panose="020B0604020202090204"/>
                <a:ea typeface="Arial" panose="020B0604020202090204"/>
                <a:cs typeface="Arial" panose="020B0604020202090204"/>
                <a:sym typeface="Arial" panose="020B0604020202090204"/>
              </a:defRPr>
            </a:lvl1pPr>
          </a:lstStyle>
          <a:p>
            <a:r>
              <a:t>Pic.3  “Da Le Zhi Ye” launched byYang Mohan</a:t>
            </a:r>
          </a:p>
        </p:txBody>
      </p:sp>
      <p:sp>
        <p:nvSpPr>
          <p:cNvPr id="174" name="6). From 2013 to 2015, a large number of middle-class people from Hangzhou and Shanghai returned to their hometowns to rent or convert their own idle farm houses, combined with high-end design and operation, and launched their own homestay industry with "/>
          <p:cNvSpPr txBox="1"/>
          <p:nvPr/>
        </p:nvSpPr>
        <p:spPr>
          <a:xfrm>
            <a:off x="2345575" y="3432420"/>
            <a:ext cx="9924079" cy="8598747"/>
          </a:xfrm>
          <a:prstGeom prst="rect">
            <a:avLst/>
          </a:prstGeom>
          <a:ln w="12700">
            <a:miter lim="400000"/>
          </a:ln>
        </p:spPr>
        <p:txBody>
          <a:bodyPr lIns="50800" tIns="50800" rIns="50800" bIns="50800" anchor="ctr">
            <a:spAutoFit/>
          </a:bodyPr>
          <a:lstStyle/>
          <a:p>
            <a:pPr indent="406400" algn="just" defTabSz="457200">
              <a:defRPr sz="2200">
                <a:solidFill>
                  <a:srgbClr val="000000"/>
                </a:solidFill>
                <a:latin typeface="Times Roman"/>
                <a:ea typeface="Times Roman"/>
                <a:cs typeface="Times Roman"/>
                <a:sym typeface="Times Roman"/>
              </a:defRPr>
            </a:pPr>
            <a:r>
              <a:t>6). From 2013 to 2015, a large number of</a:t>
            </a:r>
            <a:r>
              <a:rPr b="1"/>
              <a:t> middle-class people from Hangzhou and Shanghai </a:t>
            </a:r>
            <a:r>
              <a:t>returned to their hometowns to </a:t>
            </a:r>
            <a:r>
              <a:rPr b="1"/>
              <a:t>rent or convert their own idle farm houses</a:t>
            </a:r>
            <a:r>
              <a:t>, combined with high-end design and operation, and launched their own homestay industry with a boutique and high-priced pricing method. </a:t>
            </a: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r>
              <a:t>7). In this process, </a:t>
            </a:r>
            <a:r>
              <a:rPr b="1"/>
              <a:t>local villagers</a:t>
            </a:r>
            <a:r>
              <a:t> witnessed the success of the "Yangjiale" model and began to </a:t>
            </a:r>
            <a:r>
              <a:rPr b="1"/>
              <a:t>rent or convert their homesteads into B&amp;Bs </a:t>
            </a:r>
            <a:r>
              <a:t>with a sense of design and higher-end operation concepts, such as the library-style B&amp;B </a:t>
            </a:r>
            <a:r>
              <a:rPr b="1"/>
              <a:t>"Mogan Mountain Dewlling Picture"</a:t>
            </a:r>
            <a:r>
              <a:t> launched by local resident Zhu Jindong.</a:t>
            </a: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p>
          <a:p>
            <a:pPr indent="406400" algn="just" defTabSz="457200">
              <a:defRPr sz="2200">
                <a:solidFill>
                  <a:srgbClr val="000000"/>
                </a:solidFill>
                <a:latin typeface="Times Roman"/>
                <a:ea typeface="Times Roman"/>
                <a:cs typeface="Times Roman"/>
                <a:sym typeface="Times Roman"/>
              </a:defRPr>
            </a:pPr>
            <a:r>
              <a:t>8). In this process, </a:t>
            </a:r>
            <a:r>
              <a:rPr b="1"/>
              <a:t>the foreigners who originally created the "Yangjiale" brand</a:t>
            </a:r>
            <a:r>
              <a:t> </a:t>
            </a:r>
            <a:r>
              <a:rPr b="1"/>
              <a:t>began to leave the brand they founded due to the entry of Chinese people,</a:t>
            </a:r>
            <a:r>
              <a:t> which made the original ecological environment of Moganshan noisy. The entry of Chinese people and villagers made </a:t>
            </a:r>
            <a:r>
              <a:rPr b="1">
                <a:solidFill>
                  <a:schemeClr val="accent6"/>
                </a:solidFill>
              </a:rPr>
              <a:t>"Yangjiale" enter a period of substantial development from 2016 to 2017</a:t>
            </a:r>
            <a:r>
              <a:t>. A large number of imitation "Yangjiale" B&amp;Bs independently developed by villagers have appeared in Moganshan, and the "Yangjiale" market has gradually rised with the problem of oversaturated and homogenized. </a:t>
            </a:r>
            <a:r>
              <a:rPr b="1"/>
              <a:t>From 2016 to 2017, it entered the "bottleneck period" or "platform period" </a:t>
            </a:r>
            <a:r>
              <a:t>even though it still attracts nationwide consumers.</a:t>
            </a:r>
          </a:p>
        </p:txBody>
      </p:sp>
      <p:sp>
        <p:nvSpPr>
          <p:cNvPr id="175" name="1.1 Introduction to the Phenomenon of Yangjiale"/>
          <p:cNvSpPr txBox="1"/>
          <p:nvPr/>
        </p:nvSpPr>
        <p:spPr>
          <a:xfrm>
            <a:off x="938309" y="1454706"/>
            <a:ext cx="18966109" cy="1676658"/>
          </a:xfrm>
          <a:prstGeom prst="rect">
            <a:avLst/>
          </a:prstGeom>
          <a:ln w="12700">
            <a:miter lim="400000"/>
          </a:ln>
        </p:spPr>
        <p:txBody>
          <a:bodyPr lIns="50800" tIns="50800" rIns="50800" bIns="50800" anchor="ctr">
            <a:spAutoFit/>
          </a:bodyPr>
          <a:lstStyle/>
          <a:p>
            <a:pPr indent="101600" algn="just" defTabSz="457200">
              <a:defRPr sz="3500" b="1">
                <a:solidFill>
                  <a:srgbClr val="000000"/>
                </a:solidFill>
              </a:defRPr>
            </a:pPr>
            <a:r>
              <a:t>1.1 Introduction to the Phenomenon of </a:t>
            </a:r>
            <a:r>
              <a:rPr i="1"/>
              <a:t>Yangjiale</a:t>
            </a:r>
            <a:endParaRPr b="0" i="1"/>
          </a:p>
          <a:p>
            <a:pPr indent="101600" algn="just" defTabSz="457200">
              <a:defRPr sz="3500" b="1">
                <a:solidFill>
                  <a:srgbClr val="000000"/>
                </a:solidFill>
              </a:defRPr>
            </a:pPr>
            <a:endParaRPr b="0"/>
          </a:p>
        </p:txBody>
      </p:sp>
      <p:sp>
        <p:nvSpPr>
          <p:cNvPr id="176" name="矩形"/>
          <p:cNvSpPr/>
          <p:nvPr/>
        </p:nvSpPr>
        <p:spPr>
          <a:xfrm>
            <a:off x="2212452" y="6091049"/>
            <a:ext cx="10190324" cy="1663958"/>
          </a:xfrm>
          <a:prstGeom prst="rect">
            <a:avLst/>
          </a:prstGeom>
          <a:ln w="12700">
            <a:solidFill>
              <a:srgbClr val="000000"/>
            </a:solidFill>
            <a:miter lim="400000"/>
          </a:ln>
        </p:spPr>
        <p:txBody>
          <a:bodyPr lIns="50800" tIns="50800" rIns="50800" bIns="50800"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77" name="矩形"/>
          <p:cNvSpPr/>
          <p:nvPr/>
        </p:nvSpPr>
        <p:spPr>
          <a:xfrm>
            <a:off x="2323657" y="3656178"/>
            <a:ext cx="10190324" cy="1795244"/>
          </a:xfrm>
          <a:prstGeom prst="rect">
            <a:avLst/>
          </a:prstGeom>
          <a:ln w="12700">
            <a:solidFill>
              <a:srgbClr val="000000"/>
            </a:solidFill>
            <a:miter lim="400000"/>
          </a:ln>
        </p:spPr>
        <p:txBody>
          <a:bodyPr lIns="50800" tIns="50800" rIns="50800" bIns="50800"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78" name="矩形"/>
          <p:cNvSpPr/>
          <p:nvPr/>
        </p:nvSpPr>
        <p:spPr>
          <a:xfrm>
            <a:off x="2237852" y="8420069"/>
            <a:ext cx="10190324" cy="3401140"/>
          </a:xfrm>
          <a:prstGeom prst="rect">
            <a:avLst/>
          </a:prstGeom>
          <a:ln w="12700">
            <a:solidFill>
              <a:srgbClr val="000000"/>
            </a:solidFill>
            <a:miter lim="400000"/>
          </a:ln>
        </p:spPr>
        <p:txBody>
          <a:bodyPr lIns="50800" tIns="50800" rIns="50800" bIns="50800"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79" name="2013-2015"/>
          <p:cNvSpPr txBox="1"/>
          <p:nvPr/>
        </p:nvSpPr>
        <p:spPr>
          <a:xfrm>
            <a:off x="577467" y="4108005"/>
            <a:ext cx="1594105" cy="461060"/>
          </a:xfrm>
          <a:prstGeom prst="rect">
            <a:avLst/>
          </a:prstGeom>
          <a:ln w="12700">
            <a:miter lim="400000"/>
          </a:ln>
        </p:spPr>
        <p:txBody>
          <a:bodyPr wrap="none" lIns="50800" tIns="50800" rIns="50800" bIns="50800" anchor="ctr">
            <a:spAutoFit/>
          </a:bodyPr>
          <a:lstStyle>
            <a:lvl1pPr>
              <a:defRPr b="1"/>
            </a:lvl1pPr>
          </a:lstStyle>
          <a:p>
            <a:r>
              <a:t>2013-2015</a:t>
            </a:r>
          </a:p>
        </p:txBody>
      </p:sp>
      <p:sp>
        <p:nvSpPr>
          <p:cNvPr id="180" name="2016-2017"/>
          <p:cNvSpPr txBox="1"/>
          <p:nvPr/>
        </p:nvSpPr>
        <p:spPr>
          <a:xfrm>
            <a:off x="501267" y="9839662"/>
            <a:ext cx="1594105" cy="461059"/>
          </a:xfrm>
          <a:prstGeom prst="rect">
            <a:avLst/>
          </a:prstGeom>
          <a:ln w="12700">
            <a:miter lim="400000"/>
          </a:ln>
        </p:spPr>
        <p:txBody>
          <a:bodyPr wrap="none" lIns="50800" tIns="50800" rIns="50800" bIns="50800" anchor="ctr">
            <a:spAutoFit/>
          </a:bodyPr>
          <a:lstStyle>
            <a:lvl1pPr>
              <a:defRPr b="1"/>
            </a:lvl1pPr>
          </a:lstStyle>
          <a:p>
            <a:r>
              <a:t>2016-2017</a:t>
            </a:r>
          </a:p>
        </p:txBody>
      </p:sp>
      <p:pic>
        <p:nvPicPr>
          <p:cNvPr id="181" name="88c5b7ede68d4791f094902b0405286c.jpeg" descr="88c5b7ede68d4791f094902b0405286c.jpeg"/>
          <p:cNvPicPr>
            <a:picLocks noChangeAspect="1"/>
          </p:cNvPicPr>
          <p:nvPr/>
        </p:nvPicPr>
        <p:blipFill>
          <a:blip r:embed="rId1"/>
          <a:srcRect l="2119" r="2119" b="592"/>
          <a:stretch>
            <a:fillRect/>
          </a:stretch>
        </p:blipFill>
        <p:spPr>
          <a:xfrm>
            <a:off x="13585762" y="5272832"/>
            <a:ext cx="12320498" cy="8526504"/>
          </a:xfrm>
          <a:prstGeom prst="rect">
            <a:avLst/>
          </a:prstGeom>
          <a:ln w="12700">
            <a:miter lim="400000"/>
            <a:headEnd/>
            <a:tailEnd/>
          </a:ln>
        </p:spPr>
      </p:pic>
      <p:pic>
        <p:nvPicPr>
          <p:cNvPr id="182" name="78326cc2gy1ghi7sq7427j20le0c1k51.jpg" descr="78326cc2gy1ghi7sq7427j20le0c1k51.jpg"/>
          <p:cNvPicPr>
            <a:picLocks noChangeAspect="1"/>
          </p:cNvPicPr>
          <p:nvPr/>
        </p:nvPicPr>
        <p:blipFill>
          <a:blip r:embed="rId2"/>
          <a:stretch>
            <a:fillRect/>
          </a:stretch>
        </p:blipFill>
        <p:spPr>
          <a:xfrm>
            <a:off x="13585262" y="-83479"/>
            <a:ext cx="12680893" cy="7130945"/>
          </a:xfrm>
          <a:prstGeom prst="rect">
            <a:avLst/>
          </a:prstGeom>
          <a:ln w="12700">
            <a:miter lim="400000"/>
            <a:headEnd/>
            <a:tailEnd/>
          </a:ln>
        </p:spPr>
      </p:pic>
      <p:sp>
        <p:nvSpPr>
          <p:cNvPr id="183" name="幻灯片编号"/>
          <p:cNvSpPr txBox="1"/>
          <p:nvPr>
            <p:ph type="sldNum" sz="quarter" idx="4294967295"/>
          </p:nvPr>
        </p:nvSpPr>
        <p:spPr>
          <a:xfrm>
            <a:off x="12065050" y="13080999"/>
            <a:ext cx="241403" cy="374600"/>
          </a:xfrm>
          <a:prstGeom prst="rect">
            <a:avLst/>
          </a:prstGeom>
        </p:spPr>
        <p:txBody>
          <a:bodyPr/>
          <a:lstStyle/>
          <a:p>
            <a:fld id="{86CB4B4D-7CA3-9044-876B-883B54F8677D}" type="slidenum">
              <a:rPr/>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2. LITERATURE REVIEW"/>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2. LITERATURE REVIEW</a:t>
            </a:r>
          </a:p>
        </p:txBody>
      </p:sp>
      <p:sp>
        <p:nvSpPr>
          <p:cNvPr id="186" name="幻灯片编号"/>
          <p:cNvSpPr txBox="1"/>
          <p:nvPr>
            <p:ph type="sldNum" sz="quarter" idx="4294967295"/>
          </p:nvPr>
        </p:nvSpPr>
        <p:spPr>
          <a:xfrm>
            <a:off x="12065050" y="13080999"/>
            <a:ext cx="241403" cy="374600"/>
          </a:xfrm>
          <a:prstGeom prst="rect">
            <a:avLst/>
          </a:prstGeom>
        </p:spPr>
        <p:txBody>
          <a:bodyPr/>
          <a:lstStyle/>
          <a:p>
            <a:fld id="{86CB4B4D-7CA3-9044-876B-883B54F8677D}" type="slidenum">
              <a:rPr/>
            </a:fld>
            <a:endParaRPr/>
          </a:p>
        </p:txBody>
      </p:sp>
      <p:sp>
        <p:nvSpPr>
          <p:cNvPr id="187" name="矩形"/>
          <p:cNvSpPr/>
          <p:nvPr/>
        </p:nvSpPr>
        <p:spPr>
          <a:xfrm>
            <a:off x="12674600" y="1120477"/>
            <a:ext cx="11119743" cy="11475046"/>
          </a:xfrm>
          <a:prstGeom prst="rect">
            <a:avLst/>
          </a:prstGeom>
          <a:solidFill>
            <a:srgbClr val="D5D5D5"/>
          </a:solidFill>
          <a:ln w="12700">
            <a:miter lim="400000"/>
          </a:ln>
        </p:spPr>
        <p:txBody>
          <a:bodyPr lIns="50800" tIns="50800" rIns="50800" bIns="50800" anchor="ctr"/>
          <a:lstStyle/>
          <a:p>
            <a:pPr defTabSz="825500">
              <a:defRPr sz="3200">
                <a:solidFill>
                  <a:srgbClr val="000000"/>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88" name="1.1 The Combination of Globalization and Localization…"/>
          <p:cNvSpPr txBox="1"/>
          <p:nvPr/>
        </p:nvSpPr>
        <p:spPr>
          <a:xfrm>
            <a:off x="13582572" y="2207330"/>
            <a:ext cx="9659399" cy="9412349"/>
          </a:xfrm>
          <a:prstGeom prst="rect">
            <a:avLst/>
          </a:prstGeom>
          <a:ln w="12700">
            <a:miter lim="400000"/>
          </a:ln>
        </p:spPr>
        <p:txBody>
          <a:bodyPr lIns="50800" tIns="50800" rIns="50800" bIns="50800" anchor="ctr">
            <a:spAutoFit/>
          </a:bodyPr>
          <a:lstStyle/>
          <a:p>
            <a:pPr algn="l">
              <a:defRPr sz="3000">
                <a:solidFill>
                  <a:srgbClr val="000000"/>
                </a:solidFill>
              </a:defRPr>
            </a:pPr>
            <a:r>
              <a:t>1.1 The Combination of </a:t>
            </a:r>
            <a:r>
              <a:rPr b="1"/>
              <a:t>Globalization</a:t>
            </a:r>
            <a:r>
              <a:t> and </a:t>
            </a:r>
            <a:r>
              <a:rPr b="1"/>
              <a:t>Localization</a:t>
            </a:r>
            <a:endParaRPr b="1"/>
          </a:p>
          <a:p>
            <a:pPr algn="l">
              <a:defRPr sz="3000">
                <a:solidFill>
                  <a:srgbClr val="000000"/>
                </a:solidFill>
              </a:defRPr>
            </a:pPr>
            <a:r>
              <a:t>    1.1.1</a:t>
            </a:r>
            <a:r>
              <a:rPr b="1"/>
              <a:t> McDonaldization</a:t>
            </a:r>
            <a:r>
              <a:t>, Anti-Mc Donaldization and skunk work</a:t>
            </a:r>
          </a:p>
          <a:p>
            <a:pPr algn="l">
              <a:defRPr sz="3000">
                <a:solidFill>
                  <a:srgbClr val="000000"/>
                </a:solidFill>
              </a:defRPr>
            </a:pPr>
          </a:p>
          <a:p>
            <a:pPr algn="l">
              <a:defRPr sz="3000">
                <a:solidFill>
                  <a:srgbClr val="000000"/>
                </a:solidFill>
              </a:defRPr>
            </a:pPr>
            <a:r>
              <a:t>1.2 </a:t>
            </a:r>
            <a:r>
              <a:rPr b="1"/>
              <a:t>Cognitive Capitalism Investment </a:t>
            </a:r>
            <a:r>
              <a:t>and</a:t>
            </a:r>
            <a:r>
              <a:rPr b="1"/>
              <a:t> Creative Class Entrepreneurship</a:t>
            </a:r>
            <a:endParaRPr b="1"/>
          </a:p>
          <a:p>
            <a:pPr algn="l">
              <a:defRPr sz="3000">
                <a:solidFill>
                  <a:srgbClr val="000000"/>
                </a:solidFill>
              </a:defRPr>
            </a:pPr>
          </a:p>
          <a:p>
            <a:pPr algn="l">
              <a:defRPr sz="3000">
                <a:solidFill>
                  <a:srgbClr val="000000"/>
                </a:solidFill>
              </a:defRPr>
            </a:pPr>
            <a:r>
              <a:t>1.3 “Yangjiale” and </a:t>
            </a:r>
            <a:r>
              <a:rPr b="1"/>
              <a:t>Planetary Gentrification</a:t>
            </a:r>
            <a:endParaRPr b="1"/>
          </a:p>
          <a:p>
            <a:pPr algn="l">
              <a:defRPr sz="3000">
                <a:solidFill>
                  <a:srgbClr val="000000"/>
                </a:solidFill>
              </a:defRPr>
            </a:pPr>
          </a:p>
          <a:p>
            <a:pPr algn="l">
              <a:defRPr sz="3000">
                <a:solidFill>
                  <a:srgbClr val="000000"/>
                </a:solidFill>
              </a:defRPr>
            </a:pPr>
            <a:r>
              <a:t>1.4”Yangjiale” and</a:t>
            </a:r>
            <a:r>
              <a:rPr b="1"/>
              <a:t> Rural Touristification</a:t>
            </a:r>
            <a:endParaRPr b="1"/>
          </a:p>
          <a:p>
            <a:pPr algn="l">
              <a:defRPr sz="3000">
                <a:solidFill>
                  <a:srgbClr val="000000"/>
                </a:solidFill>
              </a:defRPr>
            </a:pPr>
          </a:p>
          <a:p>
            <a:pPr algn="l">
              <a:defRPr sz="3000">
                <a:solidFill>
                  <a:srgbClr val="000000"/>
                </a:solidFill>
              </a:defRPr>
            </a:pPr>
            <a:r>
              <a:t>1.5”Yangjiale” and </a:t>
            </a:r>
            <a:r>
              <a:rPr b="1"/>
              <a:t>Disneyfication</a:t>
            </a:r>
            <a:r>
              <a:t> and as a </a:t>
            </a:r>
            <a:r>
              <a:rPr b="1"/>
              <a:t>“Positional goods”</a:t>
            </a:r>
            <a:endParaRPr b="1"/>
          </a:p>
          <a:p>
            <a:pPr algn="l">
              <a:defRPr sz="3000">
                <a:solidFill>
                  <a:srgbClr val="000000"/>
                </a:solidFill>
              </a:defRPr>
            </a:pPr>
            <a:r>
              <a:t>     1.5.1 </a:t>
            </a:r>
            <a:r>
              <a:rPr b="1"/>
              <a:t>Commodification</a:t>
            </a:r>
            <a:r>
              <a:t> and alternatives </a:t>
            </a:r>
          </a:p>
          <a:p>
            <a:pPr algn="l">
              <a:defRPr sz="3000">
                <a:solidFill>
                  <a:srgbClr val="000000"/>
                </a:solidFill>
              </a:defRPr>
            </a:pPr>
          </a:p>
          <a:p>
            <a:pPr algn="l">
              <a:defRPr sz="3000">
                <a:solidFill>
                  <a:srgbClr val="000000"/>
                </a:solidFill>
              </a:defRPr>
            </a:pPr>
            <a:r>
              <a:t>1.6 “Yangjiale” and </a:t>
            </a:r>
            <a:r>
              <a:rPr b="1"/>
              <a:t>Platform Economy</a:t>
            </a:r>
            <a:endParaRPr b="1"/>
          </a:p>
          <a:p>
            <a:pPr algn="l">
              <a:defRPr sz="3000">
                <a:solidFill>
                  <a:srgbClr val="000000"/>
                </a:solidFill>
              </a:defRPr>
            </a:pPr>
            <a:r>
              <a:rPr b="1"/>
              <a:t>  </a:t>
            </a:r>
            <a:r>
              <a:t>  1.6.1 “Yangjiale” as a way of </a:t>
            </a:r>
            <a:r>
              <a:rPr b="1"/>
              <a:t>Platform Urbanization </a:t>
            </a:r>
            <a:endParaRPr b="1"/>
          </a:p>
          <a:p>
            <a:pPr algn="l">
              <a:defRPr sz="3000">
                <a:solidFill>
                  <a:srgbClr val="000000"/>
                </a:solidFill>
              </a:defRPr>
            </a:pPr>
            <a:endParaRPr b="1"/>
          </a:p>
          <a:p>
            <a:pPr algn="l">
              <a:defRPr sz="3000">
                <a:solidFill>
                  <a:srgbClr val="000000"/>
                </a:solidFill>
              </a:defRPr>
            </a:pPr>
            <a:r>
              <a:t>1.7 ”Yangjiale” and </a:t>
            </a:r>
            <a:r>
              <a:rPr b="1"/>
              <a:t>urban political ecology</a:t>
            </a:r>
            <a:endParaRPr b="1"/>
          </a:p>
        </p:txBody>
      </p:sp>
      <p:sp>
        <p:nvSpPr>
          <p:cNvPr id="189" name="The geographical and social phenomena it reveals in the emergence of &quot;Yangjiale&quot; as a star product in the rural transformation of eastern China, the reasons for its occurrence, the development process and the impact…"/>
          <p:cNvSpPr txBox="1"/>
          <p:nvPr/>
        </p:nvSpPr>
        <p:spPr>
          <a:xfrm>
            <a:off x="1232228" y="3021635"/>
            <a:ext cx="10565268" cy="2729719"/>
          </a:xfrm>
          <a:prstGeom prst="rect">
            <a:avLst/>
          </a:prstGeom>
          <a:ln w="12700">
            <a:miter lim="400000"/>
          </a:ln>
        </p:spPr>
        <p:txBody>
          <a:bodyPr lIns="50800" tIns="50800" rIns="50800" bIns="50800" anchor="ctr">
            <a:spAutoFit/>
          </a:bodyPr>
          <a:lstStyle/>
          <a:p>
            <a:pPr marL="276225" indent="-276225" algn="just" defTabSz="457200">
              <a:buSzPct val="123000"/>
              <a:buChar char="-"/>
              <a:defRPr sz="2500">
                <a:solidFill>
                  <a:srgbClr val="000000"/>
                </a:solidFill>
                <a:latin typeface="Times Roman"/>
                <a:ea typeface="Times Roman"/>
                <a:cs typeface="Times Roman"/>
                <a:sym typeface="Times Roman"/>
              </a:defRPr>
            </a:pPr>
            <a:r>
              <a:t>The geographical and social phenomena it reveals in the emergence of "Yangjiale" as a </a:t>
            </a:r>
            <a:r>
              <a:rPr b="1"/>
              <a:t>star product in the rural transformation of eastern China,</a:t>
            </a:r>
            <a:r>
              <a:t> the </a:t>
            </a:r>
            <a:r>
              <a:rPr b="1">
                <a:solidFill>
                  <a:schemeClr val="accent6"/>
                </a:solidFill>
              </a:rPr>
              <a:t>reasons for its occurrence, the development process and the impact</a:t>
            </a:r>
            <a:endParaRPr b="1">
              <a:solidFill>
                <a:schemeClr val="accent6"/>
              </a:solidFill>
            </a:endParaRPr>
          </a:p>
          <a:p>
            <a:pPr algn="just" defTabSz="457200">
              <a:defRPr sz="2500">
                <a:solidFill>
                  <a:srgbClr val="000000"/>
                </a:solidFill>
                <a:latin typeface="Times Roman"/>
                <a:ea typeface="Times Roman"/>
                <a:cs typeface="Times Roman"/>
                <a:sym typeface="Times Roman"/>
              </a:defRPr>
            </a:pPr>
          </a:p>
          <a:p>
            <a:pPr algn="just" defTabSz="457200">
              <a:defRPr sz="2500" b="1">
                <a:solidFill>
                  <a:srgbClr val="000000"/>
                </a:solidFill>
                <a:latin typeface="Times Roman"/>
                <a:ea typeface="Times Roman"/>
                <a:cs typeface="Times Roman"/>
                <a:sym typeface="Times Roman"/>
              </a:defRPr>
            </a:pPr>
            <a:r>
              <a:t>-  </a:t>
            </a:r>
            <a:r>
              <a:rPr>
                <a:solidFill>
                  <a:schemeClr val="accent6"/>
                </a:solidFill>
              </a:rPr>
              <a:t>Based on the existing problems of commoditization and homogenization, what alternative solutions can be proposed</a:t>
            </a:r>
            <a:endParaRPr>
              <a:solidFill>
                <a:schemeClr val="accent6"/>
              </a:solidFill>
            </a:endParaRPr>
          </a:p>
        </p:txBody>
      </p:sp>
      <p:sp>
        <p:nvSpPr>
          <p:cNvPr id="190" name="1.2 Main Focus of the Research"/>
          <p:cNvSpPr txBox="1"/>
          <p:nvPr/>
        </p:nvSpPr>
        <p:spPr>
          <a:xfrm>
            <a:off x="1009400" y="2176571"/>
            <a:ext cx="18966108" cy="845925"/>
          </a:xfrm>
          <a:prstGeom prst="rect">
            <a:avLst/>
          </a:prstGeom>
          <a:ln w="12700">
            <a:miter lim="400000"/>
          </a:ln>
        </p:spPr>
        <p:txBody>
          <a:bodyPr lIns="50800" tIns="50800" rIns="50800" bIns="50800" anchor="ctr">
            <a:spAutoFit/>
          </a:bodyPr>
          <a:lstStyle>
            <a:lvl1pPr indent="101600" algn="just" defTabSz="457200">
              <a:defRPr sz="3500" b="1">
                <a:solidFill>
                  <a:srgbClr val="000000"/>
                </a:solidFill>
              </a:defRPr>
            </a:lvl1pPr>
          </a:lstStyle>
          <a:p>
            <a:r>
              <a:t>1.2 Main Focus of the Research</a:t>
            </a:r>
            <a:endParaRPr sz="1400" b="0"/>
          </a:p>
        </p:txBody>
      </p:sp>
      <p:sp>
        <p:nvSpPr>
          <p:cNvPr id="191" name="a manifestation of planetary gentrification.…"/>
          <p:cNvSpPr txBox="1"/>
          <p:nvPr/>
        </p:nvSpPr>
        <p:spPr>
          <a:xfrm>
            <a:off x="1136928" y="7055532"/>
            <a:ext cx="10755868" cy="5396729"/>
          </a:xfrm>
          <a:prstGeom prst="rect">
            <a:avLst/>
          </a:prstGeom>
          <a:ln w="12700">
            <a:miter lim="400000"/>
          </a:ln>
        </p:spPr>
        <p:txBody>
          <a:bodyPr lIns="50800" tIns="50800" rIns="50800" bIns="50800" anchor="ctr">
            <a:spAutoFit/>
          </a:bodyPr>
          <a:lstStyle/>
          <a:p>
            <a:pPr marL="682625" indent="-276225" algn="just" defTabSz="457200">
              <a:buSzPct val="123000"/>
              <a:buChar char="-"/>
              <a:defRPr sz="2500">
                <a:solidFill>
                  <a:srgbClr val="000000"/>
                </a:solidFill>
                <a:latin typeface="Times Roman"/>
                <a:ea typeface="Times Roman"/>
                <a:cs typeface="Times Roman"/>
                <a:sym typeface="Times Roman"/>
              </a:defRPr>
            </a:pPr>
            <a:r>
              <a:rPr b="1">
                <a:solidFill>
                  <a:schemeClr val="accent6"/>
                </a:solidFill>
              </a:rPr>
              <a:t>a manifestation of planetary gentrification.</a:t>
            </a:r>
            <a:r>
              <a:t> </a:t>
            </a:r>
          </a:p>
          <a:p>
            <a:pPr indent="406400" algn="just" defTabSz="457200">
              <a:defRPr sz="2500">
                <a:solidFill>
                  <a:srgbClr val="000000"/>
                </a:solidFill>
                <a:latin typeface="Times Roman"/>
                <a:ea typeface="Times Roman"/>
                <a:cs typeface="Times Roman"/>
                <a:sym typeface="Times Roman"/>
              </a:defRPr>
            </a:pPr>
          </a:p>
          <a:p>
            <a:pPr marL="682625" indent="-276225" algn="just" defTabSz="457200">
              <a:buSzPct val="123000"/>
              <a:buChar char="-"/>
              <a:defRPr sz="2500">
                <a:solidFill>
                  <a:srgbClr val="000000"/>
                </a:solidFill>
                <a:latin typeface="Times Roman"/>
                <a:ea typeface="Times Roman"/>
                <a:cs typeface="Times Roman"/>
                <a:sym typeface="Times Roman"/>
              </a:defRPr>
            </a:pPr>
            <a:r>
              <a:t>Mogan Mountain allows the global middle class capital to see the potential of the global rent gap due to its outstanding environmental factors. </a:t>
            </a:r>
          </a:p>
          <a:p>
            <a:pPr indent="406400" algn="just" defTabSz="457200">
              <a:defRPr sz="2500">
                <a:solidFill>
                  <a:srgbClr val="000000"/>
                </a:solidFill>
                <a:latin typeface="Times Roman"/>
                <a:ea typeface="Times Roman"/>
                <a:cs typeface="Times Roman"/>
                <a:sym typeface="Times Roman"/>
              </a:defRPr>
            </a:pPr>
          </a:p>
          <a:p>
            <a:pPr marL="682625" indent="-276225" algn="just" defTabSz="457200">
              <a:buSzPct val="123000"/>
              <a:buChar char="-"/>
              <a:defRPr sz="2500">
                <a:solidFill>
                  <a:srgbClr val="000000"/>
                </a:solidFill>
                <a:latin typeface="Times Roman"/>
                <a:ea typeface="Times Roman"/>
                <a:cs typeface="Times Roman"/>
                <a:sym typeface="Times Roman"/>
              </a:defRPr>
            </a:pPr>
            <a:r>
              <a:rPr b="1">
                <a:solidFill>
                  <a:schemeClr val="accent6"/>
                </a:solidFill>
              </a:rPr>
              <a:t>regional entrepreneurism spirit </a:t>
            </a:r>
            <a:r>
              <a:t>brought about by the </a:t>
            </a:r>
            <a:r>
              <a:rPr b="1">
                <a:solidFill>
                  <a:schemeClr val="accent6"/>
                </a:solidFill>
              </a:rPr>
              <a:t>middle class cognitive capiltilism</a:t>
            </a:r>
            <a:r>
              <a:t> and culture of first world countries. </a:t>
            </a:r>
          </a:p>
          <a:p>
            <a:pPr indent="406400" algn="just" defTabSz="457200">
              <a:defRPr sz="2500">
                <a:solidFill>
                  <a:srgbClr val="000000"/>
                </a:solidFill>
                <a:latin typeface="Times Roman"/>
                <a:ea typeface="Times Roman"/>
                <a:cs typeface="Times Roman"/>
                <a:sym typeface="Times Roman"/>
              </a:defRPr>
            </a:pPr>
          </a:p>
          <a:p>
            <a:pPr marL="682625" indent="-276225" algn="just" defTabSz="457200">
              <a:buSzPct val="123000"/>
              <a:buChar char="-"/>
              <a:defRPr sz="2500">
                <a:solidFill>
                  <a:srgbClr val="000000"/>
                </a:solidFill>
                <a:latin typeface="Times Roman"/>
                <a:ea typeface="Times Roman"/>
                <a:cs typeface="Times Roman"/>
                <a:sym typeface="Times Roman"/>
              </a:defRPr>
            </a:pPr>
            <a:r>
              <a:t>The high-end design and operation concepts of “Yangjiale” reflect the role of </a:t>
            </a:r>
            <a:r>
              <a:rPr b="1">
                <a:solidFill>
                  <a:schemeClr val="accent6"/>
                </a:solidFill>
              </a:rPr>
              <a:t>the global creative class</a:t>
            </a:r>
            <a:r>
              <a:t> in renewing and transforming rural areas of east Aisa.</a:t>
            </a:r>
          </a:p>
          <a:p>
            <a:pPr indent="406400" algn="just" defTabSz="457200">
              <a:defRPr sz="2500">
                <a:solidFill>
                  <a:srgbClr val="000000"/>
                </a:solidFill>
                <a:latin typeface="Times Roman"/>
                <a:ea typeface="Times Roman"/>
                <a:cs typeface="Times Roman"/>
                <a:sym typeface="Times Roman"/>
              </a:defRPr>
            </a:pPr>
          </a:p>
          <a:p>
            <a:pPr marL="682625" indent="-276225" algn="just" defTabSz="457200">
              <a:buSzPct val="123000"/>
              <a:buChar char="-"/>
              <a:defRPr sz="2500">
                <a:solidFill>
                  <a:srgbClr val="000000"/>
                </a:solidFill>
                <a:latin typeface="Times Roman"/>
                <a:ea typeface="Times Roman"/>
                <a:cs typeface="Times Roman"/>
                <a:sym typeface="Times Roman"/>
              </a:defRPr>
            </a:pPr>
            <a:r>
              <a:t>It is a regional entrepreneurism brought about by the cultural flow of global middle class and global middle-class coginition.</a:t>
            </a:r>
          </a:p>
        </p:txBody>
      </p:sp>
      <p:sp>
        <p:nvSpPr>
          <p:cNvPr id="192" name="1.3 Theoretical Factors Behind Yangjiale"/>
          <p:cNvSpPr txBox="1"/>
          <p:nvPr/>
        </p:nvSpPr>
        <p:spPr>
          <a:xfrm>
            <a:off x="1009400" y="6160152"/>
            <a:ext cx="18966108" cy="845925"/>
          </a:xfrm>
          <a:prstGeom prst="rect">
            <a:avLst/>
          </a:prstGeom>
          <a:ln w="12700">
            <a:miter lim="400000"/>
          </a:ln>
        </p:spPr>
        <p:txBody>
          <a:bodyPr lIns="50800" tIns="50800" rIns="50800" bIns="50800" anchor="ctr">
            <a:spAutoFit/>
          </a:bodyPr>
          <a:lstStyle/>
          <a:p>
            <a:pPr indent="101600" algn="just" defTabSz="457200">
              <a:defRPr sz="3500" b="1">
                <a:solidFill>
                  <a:srgbClr val="000000"/>
                </a:solidFill>
              </a:defRPr>
            </a:pPr>
            <a:r>
              <a:t>1.3 Theoretical Factors Behind </a:t>
            </a:r>
            <a:r>
              <a:rPr i="1"/>
              <a:t>Yangjiale</a:t>
            </a:r>
            <a:endParaRPr sz="1400" b="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2. LITERATURE REVIEW"/>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2. LITERATURE REVIEW</a:t>
            </a:r>
          </a:p>
        </p:txBody>
      </p:sp>
      <p:sp>
        <p:nvSpPr>
          <p:cNvPr id="195" name="幻灯片编号"/>
          <p:cNvSpPr txBox="1"/>
          <p:nvPr>
            <p:ph type="sldNum" sz="quarter" idx="4294967295"/>
          </p:nvPr>
        </p:nvSpPr>
        <p:spPr>
          <a:xfrm>
            <a:off x="12065050" y="13080999"/>
            <a:ext cx="241403" cy="374600"/>
          </a:xfrm>
          <a:prstGeom prst="rect">
            <a:avLst/>
          </a:prstGeom>
        </p:spPr>
        <p:txBody>
          <a:bodyPr/>
          <a:lstStyle/>
          <a:p>
            <a:fld id="{86CB4B4D-7CA3-9044-876B-883B54F8677D}" type="slidenum">
              <a:rPr/>
            </a:fld>
            <a:endParaRPr/>
          </a:p>
        </p:txBody>
      </p:sp>
      <p:sp>
        <p:nvSpPr>
          <p:cNvPr id="196" name="Concept Connection"/>
          <p:cNvSpPr txBox="1"/>
          <p:nvPr/>
        </p:nvSpPr>
        <p:spPr>
          <a:xfrm>
            <a:off x="1212785" y="1763948"/>
            <a:ext cx="3861055" cy="560449"/>
          </a:xfrm>
          <a:prstGeom prst="rect">
            <a:avLst/>
          </a:prstGeom>
          <a:ln w="12700">
            <a:miter lim="400000"/>
          </a:ln>
        </p:spPr>
        <p:txBody>
          <a:bodyPr wrap="none" lIns="50800" tIns="50800" rIns="50800" bIns="50800" anchor="ctr">
            <a:spAutoFit/>
          </a:bodyPr>
          <a:lstStyle>
            <a:lvl1pPr>
              <a:defRPr sz="3000" b="1"/>
            </a:lvl1pPr>
          </a:lstStyle>
          <a:p>
            <a:r>
              <a:t>Concept Connection</a:t>
            </a:r>
          </a:p>
        </p:txBody>
      </p:sp>
      <p:sp>
        <p:nvSpPr>
          <p:cNvPr id="197" name="Globalization"/>
          <p:cNvSpPr txBox="1"/>
          <p:nvPr/>
        </p:nvSpPr>
        <p:spPr>
          <a:xfrm>
            <a:off x="6772128" y="6674370"/>
            <a:ext cx="2490217" cy="560450"/>
          </a:xfrm>
          <a:prstGeom prst="rect">
            <a:avLst/>
          </a:prstGeom>
          <a:ln w="12700">
            <a:miter lim="400000"/>
          </a:ln>
        </p:spPr>
        <p:txBody>
          <a:bodyPr wrap="none" lIns="50800" tIns="50800" rIns="50800" bIns="50800" anchor="ctr">
            <a:spAutoFit/>
          </a:bodyPr>
          <a:lstStyle>
            <a:lvl1pPr>
              <a:defRPr sz="3000" b="1">
                <a:solidFill>
                  <a:srgbClr val="000000"/>
                </a:solidFill>
              </a:defRPr>
            </a:lvl1pPr>
          </a:lstStyle>
          <a:p>
            <a:pPr>
              <a:defRPr b="0"/>
            </a:pPr>
            <a:r>
              <a:rPr b="1"/>
              <a:t>Globalization</a:t>
            </a:r>
            <a:endParaRPr b="1"/>
          </a:p>
        </p:txBody>
      </p:sp>
      <p:sp>
        <p:nvSpPr>
          <p:cNvPr id="198" name="Localization"/>
          <p:cNvSpPr txBox="1"/>
          <p:nvPr/>
        </p:nvSpPr>
        <p:spPr>
          <a:xfrm>
            <a:off x="12994048" y="6674370"/>
            <a:ext cx="2314576" cy="560450"/>
          </a:xfrm>
          <a:prstGeom prst="rect">
            <a:avLst/>
          </a:prstGeom>
          <a:ln w="12700">
            <a:miter lim="400000"/>
          </a:ln>
        </p:spPr>
        <p:txBody>
          <a:bodyPr wrap="none" lIns="50800" tIns="50800" rIns="50800" bIns="50800" anchor="ctr">
            <a:spAutoFit/>
          </a:bodyPr>
          <a:lstStyle>
            <a:lvl1pPr>
              <a:defRPr sz="3000" b="1">
                <a:solidFill>
                  <a:srgbClr val="000000"/>
                </a:solidFill>
              </a:defRPr>
            </a:lvl1pPr>
          </a:lstStyle>
          <a:p>
            <a:pPr>
              <a:defRPr b="0"/>
            </a:pPr>
            <a:r>
              <a:rPr b="1"/>
              <a:t>Localization</a:t>
            </a:r>
            <a:endParaRPr b="1"/>
          </a:p>
        </p:txBody>
      </p:sp>
      <p:sp>
        <p:nvSpPr>
          <p:cNvPr id="199" name="线条"/>
          <p:cNvSpPr/>
          <p:nvPr/>
        </p:nvSpPr>
        <p:spPr>
          <a:xfrm>
            <a:off x="9514060" y="6764086"/>
            <a:ext cx="3402521" cy="1"/>
          </a:xfrm>
          <a:prstGeom prst="line">
            <a:avLst/>
          </a:prstGeom>
          <a:ln w="25400">
            <a:solidFill>
              <a:srgbClr val="000000"/>
            </a:solidFill>
            <a:miter lim="400000"/>
            <a:tailEnd type="triangle"/>
          </a:ln>
        </p:spPr>
        <p:txBody>
          <a:bodyPr lIns="50800" tIns="50800" rIns="50800" bIns="50800" anchor="ctr"/>
          <a:lstStyle/>
          <a:p/>
        </p:txBody>
      </p:sp>
      <p:sp>
        <p:nvSpPr>
          <p:cNvPr id="200" name="线条"/>
          <p:cNvSpPr/>
          <p:nvPr/>
        </p:nvSpPr>
        <p:spPr>
          <a:xfrm flipH="1">
            <a:off x="9426937" y="7246504"/>
            <a:ext cx="3402521" cy="1"/>
          </a:xfrm>
          <a:prstGeom prst="line">
            <a:avLst/>
          </a:prstGeom>
          <a:ln w="25400">
            <a:solidFill>
              <a:srgbClr val="000000"/>
            </a:solidFill>
            <a:miter lim="400000"/>
            <a:tailEnd type="triangle"/>
          </a:ln>
        </p:spPr>
        <p:txBody>
          <a:bodyPr lIns="50800" tIns="50800" rIns="50800" bIns="50800" anchor="ctr"/>
          <a:lstStyle/>
          <a:p/>
        </p:txBody>
      </p:sp>
      <p:sp>
        <p:nvSpPr>
          <p:cNvPr id="201" name="McDonaldization"/>
          <p:cNvSpPr txBox="1"/>
          <p:nvPr/>
        </p:nvSpPr>
        <p:spPr>
          <a:xfrm>
            <a:off x="9540569" y="5977982"/>
            <a:ext cx="3175255" cy="560450"/>
          </a:xfrm>
          <a:prstGeom prst="rect">
            <a:avLst/>
          </a:prstGeom>
          <a:ln w="12700">
            <a:miter lim="400000"/>
          </a:ln>
        </p:spPr>
        <p:txBody>
          <a:bodyPr wrap="none" lIns="50800" tIns="50800" rIns="50800" bIns="50800" anchor="ctr">
            <a:spAutoFit/>
          </a:bodyPr>
          <a:lstStyle>
            <a:lvl1pPr>
              <a:defRPr sz="3000" b="1">
                <a:solidFill>
                  <a:srgbClr val="000000"/>
                </a:solidFill>
              </a:defRPr>
            </a:lvl1pPr>
          </a:lstStyle>
          <a:p>
            <a:pPr>
              <a:defRPr b="0"/>
            </a:pPr>
            <a:r>
              <a:rPr b="1"/>
              <a:t>McDonaldization</a:t>
            </a:r>
            <a:endParaRPr b="1"/>
          </a:p>
        </p:txBody>
      </p:sp>
      <p:sp>
        <p:nvSpPr>
          <p:cNvPr id="202" name="线条"/>
          <p:cNvSpPr/>
          <p:nvPr/>
        </p:nvSpPr>
        <p:spPr>
          <a:xfrm flipV="1">
            <a:off x="11128196" y="4834732"/>
            <a:ext cx="1" cy="449581"/>
          </a:xfrm>
          <a:prstGeom prst="line">
            <a:avLst/>
          </a:prstGeom>
          <a:ln w="25400">
            <a:solidFill>
              <a:srgbClr val="000000"/>
            </a:solidFill>
            <a:miter lim="400000"/>
            <a:tailEnd type="triangle"/>
          </a:ln>
        </p:spPr>
        <p:txBody>
          <a:bodyPr lIns="50800" tIns="50800" rIns="50800" bIns="50800" anchor="ctr"/>
          <a:lstStyle/>
          <a:p/>
        </p:txBody>
      </p:sp>
      <p:sp>
        <p:nvSpPr>
          <p:cNvPr id="203" name="Cognitive Capitalism Investment"/>
          <p:cNvSpPr txBox="1"/>
          <p:nvPr/>
        </p:nvSpPr>
        <p:spPr>
          <a:xfrm>
            <a:off x="8076958" y="5252840"/>
            <a:ext cx="6102478" cy="560449"/>
          </a:xfrm>
          <a:prstGeom prst="rect">
            <a:avLst/>
          </a:prstGeom>
          <a:ln w="12700">
            <a:miter lim="400000"/>
          </a:ln>
        </p:spPr>
        <p:txBody>
          <a:bodyPr wrap="none" lIns="50800" tIns="50800" rIns="50800" bIns="50800" anchor="ctr">
            <a:spAutoFit/>
          </a:bodyPr>
          <a:lstStyle>
            <a:lvl1pPr>
              <a:defRPr sz="3000" b="1">
                <a:solidFill>
                  <a:srgbClr val="000000"/>
                </a:solidFill>
              </a:defRPr>
            </a:lvl1pPr>
          </a:lstStyle>
          <a:p>
            <a:r>
              <a:t>Cognitive Capitalism Investment </a:t>
            </a:r>
          </a:p>
        </p:txBody>
      </p:sp>
      <p:sp>
        <p:nvSpPr>
          <p:cNvPr id="204" name="Creative Class(urban) Entrepreneurship"/>
          <p:cNvSpPr txBox="1"/>
          <p:nvPr/>
        </p:nvSpPr>
        <p:spPr>
          <a:xfrm>
            <a:off x="9351276" y="7532868"/>
            <a:ext cx="7262242" cy="1030350"/>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Creative Class(urban) Entrepreneurship</a:t>
            </a:r>
            <a:endParaRPr b="1"/>
          </a:p>
        </p:txBody>
      </p:sp>
      <p:sp>
        <p:nvSpPr>
          <p:cNvPr id="205" name="Creative Class(urban) Entrepreneurship"/>
          <p:cNvSpPr txBox="1"/>
          <p:nvPr/>
        </p:nvSpPr>
        <p:spPr>
          <a:xfrm>
            <a:off x="7928876" y="4285526"/>
            <a:ext cx="7262242" cy="560449"/>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Creative Class(urban) Entrepreneurship</a:t>
            </a:r>
            <a:endParaRPr b="1"/>
          </a:p>
        </p:txBody>
      </p:sp>
      <p:sp>
        <p:nvSpPr>
          <p:cNvPr id="206" name="线条"/>
          <p:cNvSpPr/>
          <p:nvPr/>
        </p:nvSpPr>
        <p:spPr>
          <a:xfrm flipH="1">
            <a:off x="5088775" y="6955544"/>
            <a:ext cx="1662431" cy="1"/>
          </a:xfrm>
          <a:prstGeom prst="line">
            <a:avLst/>
          </a:prstGeom>
          <a:ln w="25400">
            <a:solidFill>
              <a:srgbClr val="000000"/>
            </a:solidFill>
            <a:miter lim="400000"/>
            <a:tailEnd type="triangle"/>
          </a:ln>
        </p:spPr>
        <p:txBody>
          <a:bodyPr lIns="50800" tIns="50800" rIns="50800" bIns="50800" anchor="ctr"/>
          <a:lstStyle/>
          <a:p/>
        </p:txBody>
      </p:sp>
      <p:sp>
        <p:nvSpPr>
          <p:cNvPr id="207" name="线条"/>
          <p:cNvSpPr/>
          <p:nvPr/>
        </p:nvSpPr>
        <p:spPr>
          <a:xfrm flipV="1">
            <a:off x="8017236" y="5424620"/>
            <a:ext cx="1" cy="1164459"/>
          </a:xfrm>
          <a:prstGeom prst="line">
            <a:avLst/>
          </a:prstGeom>
          <a:ln w="25400">
            <a:solidFill>
              <a:srgbClr val="000000"/>
            </a:solidFill>
            <a:miter lim="400000"/>
            <a:tailEnd type="triangle"/>
          </a:ln>
        </p:spPr>
        <p:txBody>
          <a:bodyPr lIns="50800" tIns="50800" rIns="50800" bIns="50800" anchor="ctr"/>
          <a:lstStyle/>
          <a:p/>
        </p:txBody>
      </p:sp>
      <p:sp>
        <p:nvSpPr>
          <p:cNvPr id="208" name="Planetary Gentrification"/>
          <p:cNvSpPr txBox="1"/>
          <p:nvPr/>
        </p:nvSpPr>
        <p:spPr>
          <a:xfrm>
            <a:off x="7255440" y="9012314"/>
            <a:ext cx="4410457" cy="1030350"/>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Planetary Gentrification</a:t>
            </a:r>
            <a:endParaRPr b="1"/>
          </a:p>
        </p:txBody>
      </p:sp>
      <p:sp>
        <p:nvSpPr>
          <p:cNvPr id="209" name="线条"/>
          <p:cNvSpPr/>
          <p:nvPr/>
        </p:nvSpPr>
        <p:spPr>
          <a:xfrm>
            <a:off x="9293840" y="5954704"/>
            <a:ext cx="1" cy="3050612"/>
          </a:xfrm>
          <a:prstGeom prst="line">
            <a:avLst/>
          </a:prstGeom>
          <a:ln w="25400">
            <a:solidFill>
              <a:srgbClr val="000000"/>
            </a:solidFill>
            <a:miter lim="400000"/>
            <a:tailEnd type="triangle"/>
          </a:ln>
        </p:spPr>
        <p:txBody>
          <a:bodyPr lIns="50800" tIns="50800" rIns="50800" bIns="50800" anchor="ctr"/>
          <a:lstStyle/>
          <a:p/>
        </p:txBody>
      </p:sp>
      <p:sp>
        <p:nvSpPr>
          <p:cNvPr id="210" name="线条"/>
          <p:cNvSpPr/>
          <p:nvPr/>
        </p:nvSpPr>
        <p:spPr>
          <a:xfrm>
            <a:off x="10318967" y="8188844"/>
            <a:ext cx="1" cy="829666"/>
          </a:xfrm>
          <a:prstGeom prst="line">
            <a:avLst/>
          </a:prstGeom>
          <a:ln w="25400">
            <a:solidFill>
              <a:srgbClr val="000000"/>
            </a:solidFill>
            <a:miter lim="400000"/>
            <a:tailEnd type="triangle"/>
          </a:ln>
        </p:spPr>
        <p:txBody>
          <a:bodyPr lIns="50800" tIns="50800" rIns="50800" bIns="50800" anchor="ctr"/>
          <a:lstStyle/>
          <a:p/>
        </p:txBody>
      </p:sp>
      <p:sp>
        <p:nvSpPr>
          <p:cNvPr id="211" name="Disneyfication"/>
          <p:cNvSpPr txBox="1"/>
          <p:nvPr/>
        </p:nvSpPr>
        <p:spPr>
          <a:xfrm>
            <a:off x="2152821" y="6674370"/>
            <a:ext cx="2915032" cy="560450"/>
          </a:xfrm>
          <a:prstGeom prst="rect">
            <a:avLst/>
          </a:prstGeom>
          <a:ln w="12700">
            <a:miter lim="400000"/>
          </a:ln>
        </p:spPr>
        <p:txBody>
          <a:bodyPr wrap="none" lIns="50800" tIns="50800" rIns="50800" bIns="50800" anchor="ctr">
            <a:spAutoFit/>
          </a:bodyPr>
          <a:lstStyle/>
          <a:p>
            <a:pPr algn="l">
              <a:defRPr sz="3000">
                <a:solidFill>
                  <a:srgbClr val="000000"/>
                </a:solidFill>
              </a:defRPr>
            </a:pPr>
            <a:r>
              <a:t> </a:t>
            </a:r>
            <a:r>
              <a:rPr b="1"/>
              <a:t>Disneyfication</a:t>
            </a:r>
            <a:r>
              <a:t> </a:t>
            </a:r>
          </a:p>
        </p:txBody>
      </p:sp>
      <p:sp>
        <p:nvSpPr>
          <p:cNvPr id="212" name="线条"/>
          <p:cNvSpPr/>
          <p:nvPr/>
        </p:nvSpPr>
        <p:spPr>
          <a:xfrm>
            <a:off x="7208405" y="7355228"/>
            <a:ext cx="1" cy="2184996"/>
          </a:xfrm>
          <a:prstGeom prst="line">
            <a:avLst/>
          </a:prstGeom>
          <a:ln w="25400">
            <a:solidFill>
              <a:srgbClr val="000000"/>
            </a:solidFill>
            <a:miter lim="400000"/>
            <a:tailEnd type="triangle"/>
          </a:ln>
        </p:spPr>
        <p:txBody>
          <a:bodyPr lIns="50800" tIns="50800" rIns="50800" bIns="50800" anchor="ctr"/>
          <a:lstStyle/>
          <a:p/>
        </p:txBody>
      </p:sp>
      <p:sp>
        <p:nvSpPr>
          <p:cNvPr id="213" name="“Positional goods”"/>
          <p:cNvSpPr txBox="1"/>
          <p:nvPr/>
        </p:nvSpPr>
        <p:spPr>
          <a:xfrm>
            <a:off x="1465369" y="7557902"/>
            <a:ext cx="3718561" cy="560449"/>
          </a:xfrm>
          <a:prstGeom prst="rect">
            <a:avLst/>
          </a:prstGeom>
          <a:ln w="12700">
            <a:miter lim="400000"/>
          </a:ln>
        </p:spPr>
        <p:txBody>
          <a:bodyPr wrap="none" lIns="50800" tIns="50800" rIns="50800" bIns="50800" anchor="ctr">
            <a:spAutoFit/>
          </a:bodyPr>
          <a:lstStyle/>
          <a:p>
            <a:pPr algn="l">
              <a:defRPr sz="3000">
                <a:solidFill>
                  <a:schemeClr val="accent1">
                    <a:lumOff val="16847"/>
                  </a:schemeClr>
                </a:solidFill>
              </a:defRPr>
            </a:pPr>
            <a:r>
              <a:rPr>
                <a:solidFill>
                  <a:srgbClr val="000000"/>
                </a:solidFill>
              </a:rPr>
              <a:t> </a:t>
            </a:r>
            <a:r>
              <a:rPr b="1">
                <a:solidFill>
                  <a:srgbClr val="000000"/>
                </a:solidFill>
              </a:rPr>
              <a:t>“Positional goods”</a:t>
            </a:r>
            <a:r>
              <a:t> </a:t>
            </a:r>
          </a:p>
        </p:txBody>
      </p:sp>
      <p:sp>
        <p:nvSpPr>
          <p:cNvPr id="214" name="线条"/>
          <p:cNvSpPr/>
          <p:nvPr/>
        </p:nvSpPr>
        <p:spPr>
          <a:xfrm flipH="1">
            <a:off x="5085584" y="7228087"/>
            <a:ext cx="1663849" cy="731059"/>
          </a:xfrm>
          <a:prstGeom prst="line">
            <a:avLst/>
          </a:prstGeom>
          <a:ln w="25400">
            <a:solidFill>
              <a:srgbClr val="000000"/>
            </a:solidFill>
            <a:miter lim="400000"/>
            <a:tailEnd type="triangle"/>
          </a:ln>
        </p:spPr>
        <p:txBody>
          <a:bodyPr lIns="50800" tIns="50800" rIns="50800" bIns="50800" anchor="ctr"/>
          <a:lstStyle/>
          <a:p/>
        </p:txBody>
      </p:sp>
      <p:sp>
        <p:nvSpPr>
          <p:cNvPr id="215" name="Commodification"/>
          <p:cNvSpPr txBox="1"/>
          <p:nvPr/>
        </p:nvSpPr>
        <p:spPr>
          <a:xfrm>
            <a:off x="1831741" y="5790839"/>
            <a:ext cx="3244978" cy="560449"/>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Commodification</a:t>
            </a:r>
            <a:endParaRPr b="1"/>
          </a:p>
        </p:txBody>
      </p:sp>
      <p:sp>
        <p:nvSpPr>
          <p:cNvPr id="216" name="线条"/>
          <p:cNvSpPr/>
          <p:nvPr/>
        </p:nvSpPr>
        <p:spPr>
          <a:xfrm flipH="1" flipV="1">
            <a:off x="5132635" y="6104944"/>
            <a:ext cx="1663830" cy="661926"/>
          </a:xfrm>
          <a:prstGeom prst="line">
            <a:avLst/>
          </a:prstGeom>
          <a:ln w="25400">
            <a:solidFill>
              <a:srgbClr val="000000"/>
            </a:solidFill>
            <a:miter lim="400000"/>
            <a:tailEnd type="triangle"/>
          </a:ln>
        </p:spPr>
        <p:txBody>
          <a:bodyPr lIns="50800" tIns="50800" rIns="50800" bIns="50800" anchor="ctr"/>
          <a:lstStyle/>
          <a:p/>
        </p:txBody>
      </p:sp>
      <p:sp>
        <p:nvSpPr>
          <p:cNvPr id="217" name="Platform Economy"/>
          <p:cNvSpPr txBox="1"/>
          <p:nvPr/>
        </p:nvSpPr>
        <p:spPr>
          <a:xfrm>
            <a:off x="17970856" y="6693948"/>
            <a:ext cx="3584449" cy="1030349"/>
          </a:xfrm>
          <a:prstGeom prst="rect">
            <a:avLst/>
          </a:prstGeom>
          <a:ln w="12700">
            <a:miter lim="400000"/>
          </a:ln>
        </p:spPr>
        <p:txBody>
          <a:bodyPr wrap="none" lIns="50800" tIns="50800" rIns="50800" bIns="50800" anchor="ctr">
            <a:spAutoFit/>
          </a:bodyPr>
          <a:lstStyle/>
          <a:p>
            <a:pPr algn="l">
              <a:defRPr sz="3000">
                <a:solidFill>
                  <a:srgbClr val="000000"/>
                </a:solidFill>
              </a:defRPr>
            </a:pPr>
            <a:r>
              <a:t> </a:t>
            </a:r>
            <a:r>
              <a:rPr b="1"/>
              <a:t>Platform Economy</a:t>
            </a:r>
            <a:endParaRPr b="1"/>
          </a:p>
        </p:txBody>
      </p:sp>
      <p:sp>
        <p:nvSpPr>
          <p:cNvPr id="218" name="线条"/>
          <p:cNvSpPr/>
          <p:nvPr/>
        </p:nvSpPr>
        <p:spPr>
          <a:xfrm flipH="1" flipV="1">
            <a:off x="14261978" y="5738639"/>
            <a:ext cx="3398824" cy="1027882"/>
          </a:xfrm>
          <a:prstGeom prst="line">
            <a:avLst/>
          </a:prstGeom>
          <a:ln w="25400">
            <a:solidFill>
              <a:srgbClr val="000000"/>
            </a:solidFill>
            <a:miter lim="400000"/>
            <a:tailEnd type="triangle"/>
          </a:ln>
        </p:spPr>
        <p:txBody>
          <a:bodyPr lIns="50800" tIns="50800" rIns="50800" bIns="50800" anchor="ctr"/>
          <a:lstStyle/>
          <a:p/>
        </p:txBody>
      </p:sp>
      <p:sp>
        <p:nvSpPr>
          <p:cNvPr id="219" name="线条"/>
          <p:cNvSpPr/>
          <p:nvPr/>
        </p:nvSpPr>
        <p:spPr>
          <a:xfrm flipH="1">
            <a:off x="16667688" y="7838126"/>
            <a:ext cx="3584449" cy="1"/>
          </a:xfrm>
          <a:prstGeom prst="line">
            <a:avLst/>
          </a:prstGeom>
          <a:ln w="25400">
            <a:solidFill>
              <a:srgbClr val="000000"/>
            </a:solidFill>
            <a:miter lim="400000"/>
            <a:tailEnd type="triangle"/>
          </a:ln>
        </p:spPr>
        <p:txBody>
          <a:bodyPr lIns="50800" tIns="50800" rIns="50800" bIns="50800" anchor="ctr"/>
          <a:lstStyle/>
          <a:p/>
        </p:txBody>
      </p:sp>
      <p:sp>
        <p:nvSpPr>
          <p:cNvPr id="220" name="Platform Urbanization"/>
          <p:cNvSpPr txBox="1"/>
          <p:nvPr/>
        </p:nvSpPr>
        <p:spPr>
          <a:xfrm>
            <a:off x="17525925" y="5252840"/>
            <a:ext cx="4092322" cy="560449"/>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Platform Urbanization</a:t>
            </a:r>
            <a:endParaRPr b="1"/>
          </a:p>
        </p:txBody>
      </p:sp>
      <p:sp>
        <p:nvSpPr>
          <p:cNvPr id="221" name="线条"/>
          <p:cNvSpPr/>
          <p:nvPr/>
        </p:nvSpPr>
        <p:spPr>
          <a:xfrm flipV="1">
            <a:off x="19572086" y="5830264"/>
            <a:ext cx="1" cy="999095"/>
          </a:xfrm>
          <a:prstGeom prst="line">
            <a:avLst/>
          </a:prstGeom>
          <a:ln w="25400">
            <a:solidFill>
              <a:srgbClr val="000000"/>
            </a:solidFill>
            <a:miter lim="400000"/>
            <a:tailEnd type="triangle"/>
          </a:ln>
        </p:spPr>
        <p:txBody>
          <a:bodyPr lIns="50800" tIns="50800" rIns="50800" bIns="50800" anchor="ctr"/>
          <a:lstStyle/>
          <a:p/>
        </p:txBody>
      </p:sp>
      <p:sp>
        <p:nvSpPr>
          <p:cNvPr id="222" name="线条"/>
          <p:cNvSpPr/>
          <p:nvPr/>
        </p:nvSpPr>
        <p:spPr>
          <a:xfrm flipV="1">
            <a:off x="12970631" y="7001576"/>
            <a:ext cx="1" cy="464458"/>
          </a:xfrm>
          <a:prstGeom prst="line">
            <a:avLst/>
          </a:prstGeom>
          <a:ln w="25400">
            <a:solidFill>
              <a:srgbClr val="000000"/>
            </a:solidFill>
            <a:miter lim="400000"/>
          </a:ln>
        </p:spPr>
        <p:txBody>
          <a:bodyPr lIns="50800" tIns="50800" rIns="50800" bIns="50800" anchor="ctr"/>
          <a:lstStyle/>
          <a:p/>
        </p:txBody>
      </p:sp>
      <p:sp>
        <p:nvSpPr>
          <p:cNvPr id="223" name="线条"/>
          <p:cNvSpPr/>
          <p:nvPr/>
        </p:nvSpPr>
        <p:spPr>
          <a:xfrm>
            <a:off x="12956200" y="7467317"/>
            <a:ext cx="6709290" cy="1"/>
          </a:xfrm>
          <a:prstGeom prst="line">
            <a:avLst/>
          </a:prstGeom>
          <a:ln w="25400">
            <a:solidFill>
              <a:srgbClr val="000000"/>
            </a:solidFill>
            <a:miter lim="400000"/>
          </a:ln>
        </p:spPr>
        <p:txBody>
          <a:bodyPr lIns="50800" tIns="50800" rIns="50800" bIns="50800" anchor="ctr"/>
          <a:lstStyle/>
          <a:p/>
        </p:txBody>
      </p:sp>
      <p:sp>
        <p:nvSpPr>
          <p:cNvPr id="224" name="线条"/>
          <p:cNvSpPr/>
          <p:nvPr/>
        </p:nvSpPr>
        <p:spPr>
          <a:xfrm flipV="1">
            <a:off x="19651681" y="7251480"/>
            <a:ext cx="1" cy="228530"/>
          </a:xfrm>
          <a:prstGeom prst="line">
            <a:avLst/>
          </a:prstGeom>
          <a:ln w="25400">
            <a:solidFill>
              <a:srgbClr val="000000"/>
            </a:solidFill>
            <a:miter lim="400000"/>
            <a:tailEnd type="triangle"/>
          </a:ln>
        </p:spPr>
        <p:txBody>
          <a:bodyPr lIns="50800" tIns="50800" rIns="50800" bIns="50800" anchor="ctr"/>
          <a:lstStyle/>
          <a:p/>
        </p:txBody>
      </p:sp>
      <p:sp>
        <p:nvSpPr>
          <p:cNvPr id="225" name="线条"/>
          <p:cNvSpPr/>
          <p:nvPr/>
        </p:nvSpPr>
        <p:spPr>
          <a:xfrm flipH="1">
            <a:off x="9432270" y="7005118"/>
            <a:ext cx="3540444" cy="1"/>
          </a:xfrm>
          <a:prstGeom prst="line">
            <a:avLst/>
          </a:prstGeom>
          <a:ln w="25400">
            <a:solidFill>
              <a:srgbClr val="000000"/>
            </a:solidFill>
            <a:miter lim="400000"/>
            <a:tailEnd type="triangle"/>
          </a:ln>
        </p:spPr>
        <p:txBody>
          <a:bodyPr lIns="50800" tIns="50800" rIns="50800" bIns="50800" anchor="ctr"/>
          <a:lstStyle/>
          <a:p/>
        </p:txBody>
      </p:sp>
      <p:sp>
        <p:nvSpPr>
          <p:cNvPr id="226" name="线条"/>
          <p:cNvSpPr/>
          <p:nvPr/>
        </p:nvSpPr>
        <p:spPr>
          <a:xfrm flipH="1">
            <a:off x="4156473" y="3403218"/>
            <a:ext cx="1" cy="2325065"/>
          </a:xfrm>
          <a:prstGeom prst="line">
            <a:avLst/>
          </a:prstGeom>
          <a:ln w="25400">
            <a:solidFill>
              <a:srgbClr val="000000"/>
            </a:solidFill>
            <a:miter lim="400000"/>
            <a:tailEnd type="triangle"/>
          </a:ln>
        </p:spPr>
        <p:txBody>
          <a:bodyPr lIns="50800" tIns="50800" rIns="50800" bIns="50800" anchor="ctr"/>
          <a:lstStyle/>
          <a:p/>
        </p:txBody>
      </p:sp>
      <p:sp>
        <p:nvSpPr>
          <p:cNvPr id="227" name="线条"/>
          <p:cNvSpPr/>
          <p:nvPr/>
        </p:nvSpPr>
        <p:spPr>
          <a:xfrm>
            <a:off x="4156473" y="3403218"/>
            <a:ext cx="17651848" cy="1"/>
          </a:xfrm>
          <a:prstGeom prst="line">
            <a:avLst/>
          </a:prstGeom>
          <a:ln w="25400">
            <a:solidFill>
              <a:srgbClr val="000000"/>
            </a:solidFill>
            <a:miter lim="400000"/>
          </a:ln>
        </p:spPr>
        <p:txBody>
          <a:bodyPr lIns="50800" tIns="50800" rIns="50800" bIns="50800" anchor="ctr"/>
          <a:lstStyle/>
          <a:p/>
        </p:txBody>
      </p:sp>
      <p:sp>
        <p:nvSpPr>
          <p:cNvPr id="228" name="线条"/>
          <p:cNvSpPr/>
          <p:nvPr/>
        </p:nvSpPr>
        <p:spPr>
          <a:xfrm flipV="1">
            <a:off x="21826357" y="3391320"/>
            <a:ext cx="1" cy="3651186"/>
          </a:xfrm>
          <a:prstGeom prst="line">
            <a:avLst/>
          </a:prstGeom>
          <a:ln w="25400">
            <a:solidFill>
              <a:srgbClr val="000000"/>
            </a:solidFill>
            <a:miter lim="400000"/>
          </a:ln>
        </p:spPr>
        <p:txBody>
          <a:bodyPr lIns="50800" tIns="50800" rIns="50800" bIns="50800" anchor="ctr"/>
          <a:lstStyle/>
          <a:p/>
        </p:txBody>
      </p:sp>
      <p:sp>
        <p:nvSpPr>
          <p:cNvPr id="229" name="线条"/>
          <p:cNvSpPr/>
          <p:nvPr/>
        </p:nvSpPr>
        <p:spPr>
          <a:xfrm flipH="1">
            <a:off x="21512014" y="7043218"/>
            <a:ext cx="322134" cy="1"/>
          </a:xfrm>
          <a:prstGeom prst="line">
            <a:avLst/>
          </a:prstGeom>
          <a:ln w="25400">
            <a:solidFill>
              <a:srgbClr val="000000"/>
            </a:solidFill>
            <a:miter lim="400000"/>
            <a:tailEnd type="triangle"/>
          </a:ln>
        </p:spPr>
        <p:txBody>
          <a:bodyPr lIns="50800" tIns="50800" rIns="50800" bIns="50800" anchor="ctr"/>
          <a:lstStyle/>
          <a:p/>
        </p:txBody>
      </p:sp>
      <p:sp>
        <p:nvSpPr>
          <p:cNvPr id="230" name="线条"/>
          <p:cNvSpPr/>
          <p:nvPr/>
        </p:nvSpPr>
        <p:spPr>
          <a:xfrm flipV="1">
            <a:off x="20244577" y="7203125"/>
            <a:ext cx="1" cy="648865"/>
          </a:xfrm>
          <a:prstGeom prst="line">
            <a:avLst/>
          </a:prstGeom>
          <a:ln w="25400">
            <a:solidFill>
              <a:srgbClr val="000000"/>
            </a:solidFill>
            <a:miter lim="400000"/>
          </a:ln>
        </p:spPr>
        <p:txBody>
          <a:bodyPr lIns="50800" tIns="50800" rIns="50800" bIns="50800" anchor="ctr"/>
          <a:lstStyle/>
          <a:p/>
        </p:txBody>
      </p:sp>
      <p:sp>
        <p:nvSpPr>
          <p:cNvPr id="231" name="Mutual generation"/>
          <p:cNvSpPr txBox="1"/>
          <p:nvPr/>
        </p:nvSpPr>
        <p:spPr>
          <a:xfrm>
            <a:off x="10142422" y="7216583"/>
            <a:ext cx="2165605" cy="399289"/>
          </a:xfrm>
          <a:prstGeom prst="rect">
            <a:avLst/>
          </a:prstGeom>
          <a:ln w="12700">
            <a:miter lim="400000"/>
          </a:ln>
        </p:spPr>
        <p:txBody>
          <a:bodyPr wrap="none" lIns="50800" tIns="50800" rIns="50800" bIns="50800" anchor="ctr">
            <a:spAutoFit/>
          </a:bodyPr>
          <a:lstStyle>
            <a:lvl1pPr>
              <a:defRPr sz="2000"/>
            </a:lvl1pPr>
          </a:lstStyle>
          <a:p>
            <a:r>
              <a:t>Mutual generation</a:t>
            </a:r>
          </a:p>
        </p:txBody>
      </p:sp>
      <p:sp>
        <p:nvSpPr>
          <p:cNvPr id="232" name="abstract"/>
          <p:cNvSpPr txBox="1"/>
          <p:nvPr/>
        </p:nvSpPr>
        <p:spPr>
          <a:xfrm>
            <a:off x="10692461" y="6395939"/>
            <a:ext cx="1045719" cy="399289"/>
          </a:xfrm>
          <a:prstGeom prst="rect">
            <a:avLst/>
          </a:prstGeom>
          <a:ln w="12700">
            <a:miter lim="400000"/>
          </a:ln>
        </p:spPr>
        <p:txBody>
          <a:bodyPr wrap="none" lIns="50800" tIns="50800" rIns="50800" bIns="50800" anchor="ctr">
            <a:spAutoFit/>
          </a:bodyPr>
          <a:lstStyle>
            <a:lvl1pPr>
              <a:defRPr sz="2000"/>
            </a:lvl1pPr>
          </a:lstStyle>
          <a:p>
            <a:r>
              <a:t>abstract</a:t>
            </a:r>
          </a:p>
        </p:txBody>
      </p:sp>
      <p:sp>
        <p:nvSpPr>
          <p:cNvPr id="233" name="cause"/>
          <p:cNvSpPr txBox="1"/>
          <p:nvPr/>
        </p:nvSpPr>
        <p:spPr>
          <a:xfrm>
            <a:off x="8054767" y="5977983"/>
            <a:ext cx="791719" cy="399289"/>
          </a:xfrm>
          <a:prstGeom prst="rect">
            <a:avLst/>
          </a:prstGeom>
          <a:ln w="12700">
            <a:miter lim="400000"/>
          </a:ln>
        </p:spPr>
        <p:txBody>
          <a:bodyPr wrap="none" lIns="50800" tIns="50800" rIns="50800" bIns="50800" anchor="ctr">
            <a:spAutoFit/>
          </a:bodyPr>
          <a:lstStyle>
            <a:lvl1pPr>
              <a:defRPr sz="2000"/>
            </a:lvl1pPr>
          </a:lstStyle>
          <a:p>
            <a:r>
              <a:t>cause</a:t>
            </a:r>
          </a:p>
        </p:txBody>
      </p:sp>
      <p:sp>
        <p:nvSpPr>
          <p:cNvPr id="234" name="Mutual generation"/>
          <p:cNvSpPr txBox="1"/>
          <p:nvPr/>
        </p:nvSpPr>
        <p:spPr>
          <a:xfrm>
            <a:off x="15447864" y="7068028"/>
            <a:ext cx="2165605" cy="399289"/>
          </a:xfrm>
          <a:prstGeom prst="rect">
            <a:avLst/>
          </a:prstGeom>
          <a:ln w="12700">
            <a:miter lim="400000"/>
          </a:ln>
        </p:spPr>
        <p:txBody>
          <a:bodyPr wrap="none" lIns="50800" tIns="50800" rIns="50800" bIns="50800" anchor="ctr">
            <a:spAutoFit/>
          </a:bodyPr>
          <a:lstStyle>
            <a:lvl1pPr>
              <a:defRPr sz="2000"/>
            </a:lvl1pPr>
          </a:lstStyle>
          <a:p>
            <a:r>
              <a:t>Mutual generation</a:t>
            </a:r>
          </a:p>
        </p:txBody>
      </p:sp>
      <p:sp>
        <p:nvSpPr>
          <p:cNvPr id="235" name="Promote"/>
          <p:cNvSpPr txBox="1"/>
          <p:nvPr/>
        </p:nvSpPr>
        <p:spPr>
          <a:xfrm>
            <a:off x="15571693" y="5786527"/>
            <a:ext cx="1083565" cy="399289"/>
          </a:xfrm>
          <a:prstGeom prst="rect">
            <a:avLst/>
          </a:prstGeom>
          <a:ln w="12700">
            <a:miter lim="400000"/>
          </a:ln>
        </p:spPr>
        <p:txBody>
          <a:bodyPr wrap="none" lIns="50800" tIns="50800" rIns="50800" bIns="50800" anchor="ctr">
            <a:spAutoFit/>
          </a:bodyPr>
          <a:lstStyle>
            <a:lvl1pPr>
              <a:defRPr sz="2000"/>
            </a:lvl1pPr>
          </a:lstStyle>
          <a:p>
            <a:r>
              <a:t>Promote</a:t>
            </a:r>
          </a:p>
        </p:txBody>
      </p:sp>
      <p:sp>
        <p:nvSpPr>
          <p:cNvPr id="236" name="Mutual promotion"/>
          <p:cNvSpPr txBox="1"/>
          <p:nvPr/>
        </p:nvSpPr>
        <p:spPr>
          <a:xfrm>
            <a:off x="17474265" y="6130167"/>
            <a:ext cx="2123695" cy="399289"/>
          </a:xfrm>
          <a:prstGeom prst="rect">
            <a:avLst/>
          </a:prstGeom>
          <a:ln w="12700">
            <a:miter lim="400000"/>
          </a:ln>
        </p:spPr>
        <p:txBody>
          <a:bodyPr wrap="none" lIns="50800" tIns="50800" rIns="50800" bIns="50800" anchor="ctr">
            <a:spAutoFit/>
          </a:bodyPr>
          <a:lstStyle>
            <a:lvl1pPr>
              <a:defRPr sz="2000"/>
            </a:lvl1pPr>
          </a:lstStyle>
          <a:p>
            <a:r>
              <a:t>Mutual promotion</a:t>
            </a:r>
          </a:p>
        </p:txBody>
      </p:sp>
      <p:sp>
        <p:nvSpPr>
          <p:cNvPr id="237" name="Promote"/>
          <p:cNvSpPr txBox="1"/>
          <p:nvPr/>
        </p:nvSpPr>
        <p:spPr>
          <a:xfrm>
            <a:off x="17994329" y="7826173"/>
            <a:ext cx="1083565" cy="399289"/>
          </a:xfrm>
          <a:prstGeom prst="rect">
            <a:avLst/>
          </a:prstGeom>
          <a:ln w="12700">
            <a:miter lim="400000"/>
          </a:ln>
        </p:spPr>
        <p:txBody>
          <a:bodyPr wrap="none" lIns="50800" tIns="50800" rIns="50800" bIns="50800" anchor="ctr">
            <a:spAutoFit/>
          </a:bodyPr>
          <a:lstStyle>
            <a:lvl1pPr>
              <a:defRPr sz="2000"/>
            </a:lvl1pPr>
          </a:lstStyle>
          <a:p>
            <a:r>
              <a:t>Promote</a:t>
            </a:r>
          </a:p>
        </p:txBody>
      </p:sp>
      <p:sp>
        <p:nvSpPr>
          <p:cNvPr id="238" name="cause"/>
          <p:cNvSpPr txBox="1"/>
          <p:nvPr/>
        </p:nvSpPr>
        <p:spPr>
          <a:xfrm>
            <a:off x="8502122" y="7545145"/>
            <a:ext cx="791719" cy="399289"/>
          </a:xfrm>
          <a:prstGeom prst="rect">
            <a:avLst/>
          </a:prstGeom>
          <a:ln w="12700">
            <a:miter lim="400000"/>
          </a:ln>
        </p:spPr>
        <p:txBody>
          <a:bodyPr wrap="none" lIns="50800" tIns="50800" rIns="50800" bIns="50800" anchor="ctr">
            <a:spAutoFit/>
          </a:bodyPr>
          <a:lstStyle>
            <a:lvl1pPr>
              <a:defRPr sz="2000"/>
            </a:lvl1pPr>
          </a:lstStyle>
          <a:p>
            <a:r>
              <a:t>cause</a:t>
            </a:r>
          </a:p>
        </p:txBody>
      </p:sp>
      <p:sp>
        <p:nvSpPr>
          <p:cNvPr id="239" name="cause"/>
          <p:cNvSpPr txBox="1"/>
          <p:nvPr/>
        </p:nvSpPr>
        <p:spPr>
          <a:xfrm>
            <a:off x="10315584" y="8294023"/>
            <a:ext cx="791719" cy="399289"/>
          </a:xfrm>
          <a:prstGeom prst="rect">
            <a:avLst/>
          </a:prstGeom>
          <a:ln w="12700">
            <a:miter lim="400000"/>
          </a:ln>
        </p:spPr>
        <p:txBody>
          <a:bodyPr wrap="none" lIns="50800" tIns="50800" rIns="50800" bIns="50800" anchor="ctr">
            <a:spAutoFit/>
          </a:bodyPr>
          <a:lstStyle>
            <a:lvl1pPr>
              <a:defRPr sz="2000"/>
            </a:lvl1pPr>
          </a:lstStyle>
          <a:p>
            <a:r>
              <a:t>cause</a:t>
            </a:r>
          </a:p>
        </p:txBody>
      </p:sp>
      <p:sp>
        <p:nvSpPr>
          <p:cNvPr id="240" name="cause"/>
          <p:cNvSpPr txBox="1"/>
          <p:nvPr/>
        </p:nvSpPr>
        <p:spPr>
          <a:xfrm>
            <a:off x="5524131" y="6564442"/>
            <a:ext cx="791719" cy="399289"/>
          </a:xfrm>
          <a:prstGeom prst="rect">
            <a:avLst/>
          </a:prstGeom>
          <a:ln w="12700">
            <a:miter lim="400000"/>
          </a:ln>
        </p:spPr>
        <p:txBody>
          <a:bodyPr wrap="none" lIns="50800" tIns="50800" rIns="50800" bIns="50800" anchor="ctr">
            <a:spAutoFit/>
          </a:bodyPr>
          <a:lstStyle>
            <a:lvl1pPr>
              <a:defRPr sz="2000"/>
            </a:lvl1pPr>
          </a:lstStyle>
          <a:p>
            <a:r>
              <a:t>cause</a:t>
            </a:r>
          </a:p>
        </p:txBody>
      </p:sp>
      <p:sp>
        <p:nvSpPr>
          <p:cNvPr id="241" name="Promote"/>
          <p:cNvSpPr txBox="1"/>
          <p:nvPr/>
        </p:nvSpPr>
        <p:spPr>
          <a:xfrm>
            <a:off x="5717595" y="6047485"/>
            <a:ext cx="1083565" cy="399289"/>
          </a:xfrm>
          <a:prstGeom prst="rect">
            <a:avLst/>
          </a:prstGeom>
          <a:ln w="12700">
            <a:miter lim="400000"/>
          </a:ln>
        </p:spPr>
        <p:txBody>
          <a:bodyPr wrap="none" lIns="50800" tIns="50800" rIns="50800" bIns="50800" anchor="ctr">
            <a:spAutoFit/>
          </a:bodyPr>
          <a:lstStyle>
            <a:lvl1pPr>
              <a:defRPr sz="2000"/>
            </a:lvl1pPr>
          </a:lstStyle>
          <a:p>
            <a:r>
              <a:t>Promote</a:t>
            </a:r>
          </a:p>
        </p:txBody>
      </p:sp>
      <p:sp>
        <p:nvSpPr>
          <p:cNvPr id="242" name="Promote"/>
          <p:cNvSpPr txBox="1"/>
          <p:nvPr/>
        </p:nvSpPr>
        <p:spPr>
          <a:xfrm>
            <a:off x="5078313" y="7166100"/>
            <a:ext cx="1083565" cy="399289"/>
          </a:xfrm>
          <a:prstGeom prst="rect">
            <a:avLst/>
          </a:prstGeom>
          <a:ln w="12700">
            <a:miter lim="400000"/>
          </a:ln>
        </p:spPr>
        <p:txBody>
          <a:bodyPr wrap="none" lIns="50800" tIns="50800" rIns="50800" bIns="50800" anchor="ctr">
            <a:spAutoFit/>
          </a:bodyPr>
          <a:lstStyle>
            <a:lvl1pPr>
              <a:defRPr sz="2000"/>
            </a:lvl1pPr>
          </a:lstStyle>
          <a:p>
            <a:r>
              <a:t>Promote</a:t>
            </a:r>
          </a:p>
        </p:txBody>
      </p:sp>
      <p:sp>
        <p:nvSpPr>
          <p:cNvPr id="243" name="Mutual promotion"/>
          <p:cNvSpPr txBox="1"/>
          <p:nvPr/>
        </p:nvSpPr>
        <p:spPr>
          <a:xfrm>
            <a:off x="11953699" y="3016630"/>
            <a:ext cx="2123695" cy="399289"/>
          </a:xfrm>
          <a:prstGeom prst="rect">
            <a:avLst/>
          </a:prstGeom>
          <a:ln w="12700">
            <a:miter lim="400000"/>
          </a:ln>
        </p:spPr>
        <p:txBody>
          <a:bodyPr wrap="none" lIns="50800" tIns="50800" rIns="50800" bIns="50800" anchor="ctr">
            <a:spAutoFit/>
          </a:bodyPr>
          <a:lstStyle>
            <a:lvl1pPr>
              <a:defRPr sz="2000"/>
            </a:lvl1pPr>
          </a:lstStyle>
          <a:p>
            <a:r>
              <a:t>Mutual promotion</a:t>
            </a:r>
          </a:p>
        </p:txBody>
      </p:sp>
      <p:sp>
        <p:nvSpPr>
          <p:cNvPr id="244" name="Bring about"/>
          <p:cNvSpPr txBox="1"/>
          <p:nvPr/>
        </p:nvSpPr>
        <p:spPr>
          <a:xfrm>
            <a:off x="11126150" y="4873885"/>
            <a:ext cx="1440943" cy="399289"/>
          </a:xfrm>
          <a:prstGeom prst="rect">
            <a:avLst/>
          </a:prstGeom>
          <a:ln w="12700">
            <a:miter lim="400000"/>
          </a:ln>
        </p:spPr>
        <p:txBody>
          <a:bodyPr wrap="none" lIns="50800" tIns="50800" rIns="50800" bIns="50800" anchor="ctr">
            <a:spAutoFit/>
          </a:bodyPr>
          <a:lstStyle>
            <a:lvl1pPr>
              <a:defRPr sz="2000"/>
            </a:lvl1pPr>
          </a:lstStyle>
          <a:p>
            <a:r>
              <a:t>Bring about</a:t>
            </a:r>
          </a:p>
        </p:txBody>
      </p:sp>
      <p:sp>
        <p:nvSpPr>
          <p:cNvPr id="245" name="Urban Political Ecology"/>
          <p:cNvSpPr txBox="1"/>
          <p:nvPr/>
        </p:nvSpPr>
        <p:spPr>
          <a:xfrm>
            <a:off x="10530754" y="10242908"/>
            <a:ext cx="4345687" cy="560450"/>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Urban Political Ecology</a:t>
            </a:r>
            <a:endParaRPr b="1"/>
          </a:p>
        </p:txBody>
      </p:sp>
      <p:sp>
        <p:nvSpPr>
          <p:cNvPr id="246" name="线条"/>
          <p:cNvSpPr/>
          <p:nvPr/>
        </p:nvSpPr>
        <p:spPr>
          <a:xfrm flipV="1">
            <a:off x="1447909" y="5989938"/>
            <a:ext cx="1" cy="1929314"/>
          </a:xfrm>
          <a:prstGeom prst="line">
            <a:avLst/>
          </a:prstGeom>
          <a:ln w="25400">
            <a:solidFill>
              <a:srgbClr val="000000"/>
            </a:solidFill>
            <a:miter lim="400000"/>
          </a:ln>
        </p:spPr>
        <p:txBody>
          <a:bodyPr lIns="50800" tIns="50800" rIns="50800" bIns="50800" anchor="ctr"/>
          <a:lstStyle/>
          <a:p/>
        </p:txBody>
      </p:sp>
      <p:sp>
        <p:nvSpPr>
          <p:cNvPr id="247" name="线条"/>
          <p:cNvSpPr/>
          <p:nvPr/>
        </p:nvSpPr>
        <p:spPr>
          <a:xfrm flipV="1">
            <a:off x="22077295" y="5344074"/>
            <a:ext cx="1" cy="1828266"/>
          </a:xfrm>
          <a:prstGeom prst="line">
            <a:avLst/>
          </a:prstGeom>
          <a:ln w="25400">
            <a:solidFill>
              <a:srgbClr val="000000"/>
            </a:solidFill>
            <a:miter lim="400000"/>
          </a:ln>
        </p:spPr>
        <p:txBody>
          <a:bodyPr lIns="50800" tIns="50800" rIns="50800" bIns="50800" anchor="ctr"/>
          <a:lstStyle/>
          <a:p/>
        </p:txBody>
      </p:sp>
      <p:sp>
        <p:nvSpPr>
          <p:cNvPr id="248" name="线条"/>
          <p:cNvSpPr/>
          <p:nvPr/>
        </p:nvSpPr>
        <p:spPr>
          <a:xfrm>
            <a:off x="780402" y="7005118"/>
            <a:ext cx="680209" cy="1"/>
          </a:xfrm>
          <a:prstGeom prst="line">
            <a:avLst/>
          </a:prstGeom>
          <a:ln w="25400">
            <a:solidFill>
              <a:srgbClr val="000000"/>
            </a:solidFill>
            <a:miter lim="400000"/>
          </a:ln>
        </p:spPr>
        <p:txBody>
          <a:bodyPr lIns="50800" tIns="50800" rIns="50800" bIns="50800" anchor="ctr"/>
          <a:lstStyle/>
          <a:p/>
        </p:txBody>
      </p:sp>
      <p:sp>
        <p:nvSpPr>
          <p:cNvPr id="249" name="线条"/>
          <p:cNvSpPr/>
          <p:nvPr/>
        </p:nvSpPr>
        <p:spPr>
          <a:xfrm>
            <a:off x="22090772" y="6258207"/>
            <a:ext cx="680208" cy="1"/>
          </a:xfrm>
          <a:prstGeom prst="line">
            <a:avLst/>
          </a:prstGeom>
          <a:ln w="25400">
            <a:solidFill>
              <a:srgbClr val="000000"/>
            </a:solidFill>
            <a:miter lim="400000"/>
          </a:ln>
        </p:spPr>
        <p:txBody>
          <a:bodyPr lIns="50800" tIns="50800" rIns="50800" bIns="50800" anchor="ctr"/>
          <a:lstStyle/>
          <a:p/>
        </p:txBody>
      </p:sp>
      <p:sp>
        <p:nvSpPr>
          <p:cNvPr id="250" name="线条"/>
          <p:cNvSpPr/>
          <p:nvPr/>
        </p:nvSpPr>
        <p:spPr>
          <a:xfrm flipV="1">
            <a:off x="786292" y="7001423"/>
            <a:ext cx="1" cy="3890517"/>
          </a:xfrm>
          <a:prstGeom prst="line">
            <a:avLst/>
          </a:prstGeom>
          <a:ln w="25400">
            <a:solidFill>
              <a:srgbClr val="000000"/>
            </a:solidFill>
            <a:miter lim="400000"/>
          </a:ln>
        </p:spPr>
        <p:txBody>
          <a:bodyPr lIns="50800" tIns="50800" rIns="50800" bIns="50800" anchor="ctr"/>
          <a:lstStyle/>
          <a:p/>
        </p:txBody>
      </p:sp>
      <p:sp>
        <p:nvSpPr>
          <p:cNvPr id="251" name="线条"/>
          <p:cNvSpPr/>
          <p:nvPr/>
        </p:nvSpPr>
        <p:spPr>
          <a:xfrm>
            <a:off x="770775" y="10903924"/>
            <a:ext cx="21983039" cy="1"/>
          </a:xfrm>
          <a:prstGeom prst="line">
            <a:avLst/>
          </a:prstGeom>
          <a:ln w="25400">
            <a:solidFill>
              <a:srgbClr val="000000"/>
            </a:solidFill>
            <a:miter lim="400000"/>
          </a:ln>
        </p:spPr>
        <p:txBody>
          <a:bodyPr lIns="50800" tIns="50800" rIns="50800" bIns="50800" anchor="ctr"/>
          <a:lstStyle/>
          <a:p/>
        </p:txBody>
      </p:sp>
      <p:sp>
        <p:nvSpPr>
          <p:cNvPr id="252" name="线条"/>
          <p:cNvSpPr/>
          <p:nvPr/>
        </p:nvSpPr>
        <p:spPr>
          <a:xfrm flipV="1">
            <a:off x="22761385" y="6251774"/>
            <a:ext cx="1" cy="4658583"/>
          </a:xfrm>
          <a:prstGeom prst="line">
            <a:avLst/>
          </a:prstGeom>
          <a:ln w="25400">
            <a:solidFill>
              <a:srgbClr val="000000"/>
            </a:solidFill>
            <a:miter lim="400000"/>
          </a:ln>
        </p:spPr>
        <p:txBody>
          <a:bodyPr lIns="50800" tIns="50800" rIns="50800" bIns="50800" anchor="ctr"/>
          <a:lstStyle/>
          <a:p/>
        </p:txBody>
      </p:sp>
      <p:sp>
        <p:nvSpPr>
          <p:cNvPr id="253" name="Result"/>
          <p:cNvSpPr txBox="1"/>
          <p:nvPr/>
        </p:nvSpPr>
        <p:spPr>
          <a:xfrm>
            <a:off x="12199565" y="10925716"/>
            <a:ext cx="1008063" cy="473711"/>
          </a:xfrm>
          <a:prstGeom prst="rect">
            <a:avLst/>
          </a:prstGeom>
          <a:ln w="12700">
            <a:miter lim="400000"/>
          </a:ln>
        </p:spPr>
        <p:txBody>
          <a:bodyPr wrap="none" lIns="50800" tIns="50800" rIns="50800" bIns="50800" anchor="ctr">
            <a:spAutoFit/>
          </a:bodyPr>
          <a:lstStyle>
            <a:lvl1pPr>
              <a:defRPr sz="2500"/>
            </a:lvl1pPr>
          </a:lstStyle>
          <a:p>
            <a:r>
              <a:t>Result</a:t>
            </a:r>
          </a:p>
        </p:txBody>
      </p:sp>
      <p:sp>
        <p:nvSpPr>
          <p:cNvPr id="254" name="Pic.4  Theory Relationship Map    Source: by author"/>
          <p:cNvSpPr txBox="1"/>
          <p:nvPr/>
        </p:nvSpPr>
        <p:spPr>
          <a:xfrm>
            <a:off x="9688313" y="12107822"/>
            <a:ext cx="7373296" cy="514470"/>
          </a:xfrm>
          <a:prstGeom prst="rect">
            <a:avLst/>
          </a:prstGeom>
          <a:ln w="12700">
            <a:miter lim="400000"/>
          </a:ln>
        </p:spPr>
        <p:txBody>
          <a:bodyPr lIns="50800" tIns="50800" rIns="50800" bIns="50800" anchor="ctr">
            <a:spAutoFit/>
          </a:bodyPr>
          <a:lstStyle>
            <a:lvl1pPr indent="355600" algn="l" defTabSz="457200">
              <a:defRPr sz="1400">
                <a:solidFill>
                  <a:srgbClr val="000000"/>
                </a:solidFill>
                <a:latin typeface="Arial" panose="020B0604020202090204"/>
                <a:ea typeface="Arial" panose="020B0604020202090204"/>
                <a:cs typeface="Arial" panose="020B0604020202090204"/>
                <a:sym typeface="Arial" panose="020B0604020202090204"/>
              </a:defRPr>
            </a:lvl1pPr>
          </a:lstStyle>
          <a:p>
            <a:r>
              <a:t>Pic.4  Theory Relationship Map    Source: by author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2. LITERATURE REVIEW"/>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2. LITERATURE REVIEW</a:t>
            </a:r>
          </a:p>
        </p:txBody>
      </p:sp>
      <p:sp>
        <p:nvSpPr>
          <p:cNvPr id="257" name="矩形"/>
          <p:cNvSpPr/>
          <p:nvPr/>
        </p:nvSpPr>
        <p:spPr>
          <a:xfrm>
            <a:off x="11887200" y="1476077"/>
            <a:ext cx="11119743" cy="10763846"/>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258" name="1.1 The Combination of Globalization and Localization…"/>
          <p:cNvSpPr txBox="1"/>
          <p:nvPr/>
        </p:nvSpPr>
        <p:spPr>
          <a:xfrm>
            <a:off x="12617371" y="2600137"/>
            <a:ext cx="9659399" cy="8942450"/>
          </a:xfrm>
          <a:prstGeom prst="rect">
            <a:avLst/>
          </a:prstGeom>
          <a:ln w="12700">
            <a:miter lim="400000"/>
          </a:ln>
        </p:spPr>
        <p:txBody>
          <a:bodyPr lIns="50800" tIns="50800" rIns="50800" bIns="50800" anchor="ctr">
            <a:spAutoFit/>
          </a:bodyPr>
          <a:lstStyle/>
          <a:p>
            <a:pPr algn="l">
              <a:defRPr sz="3000">
                <a:solidFill>
                  <a:srgbClr val="000000"/>
                </a:solidFill>
              </a:defRPr>
            </a:pPr>
            <a:r>
              <a:t>1.1 The Combination of </a:t>
            </a:r>
            <a:r>
              <a:rPr b="1"/>
              <a:t>Globalization</a:t>
            </a:r>
            <a:r>
              <a:t> and </a:t>
            </a:r>
            <a:r>
              <a:rPr b="1"/>
              <a:t>Localization</a:t>
            </a:r>
            <a:endParaRPr b="1"/>
          </a:p>
          <a:p>
            <a:pPr algn="l">
              <a:defRPr sz="3000">
                <a:solidFill>
                  <a:srgbClr val="000000"/>
                </a:solidFill>
              </a:defRPr>
            </a:pPr>
            <a:r>
              <a:t>    1.1.1</a:t>
            </a:r>
            <a:r>
              <a:rPr b="1"/>
              <a:t> McDonaldization</a:t>
            </a:r>
            <a:r>
              <a:t>, Anti-Mc Donaldization and skunk work</a:t>
            </a:r>
          </a:p>
          <a:p>
            <a:pPr algn="l">
              <a:defRPr sz="3000">
                <a:solidFill>
                  <a:srgbClr val="000000"/>
                </a:solidFill>
              </a:defRPr>
            </a:pPr>
          </a:p>
          <a:p>
            <a:pPr algn="l">
              <a:defRPr sz="3000">
                <a:solidFill>
                  <a:srgbClr val="000000"/>
                </a:solidFill>
              </a:defRPr>
            </a:pPr>
            <a:r>
              <a:t>1.2 </a:t>
            </a:r>
            <a:r>
              <a:rPr b="1"/>
              <a:t>Cognitive Capitalism Investment </a:t>
            </a:r>
            <a:r>
              <a:t>and</a:t>
            </a:r>
            <a:r>
              <a:rPr b="1"/>
              <a:t> Creative Class Entrepreneurship</a:t>
            </a:r>
            <a:endParaRPr b="1"/>
          </a:p>
          <a:p>
            <a:pPr algn="l">
              <a:defRPr sz="3000">
                <a:solidFill>
                  <a:srgbClr val="000000"/>
                </a:solidFill>
              </a:defRPr>
            </a:pPr>
          </a:p>
          <a:p>
            <a:pPr algn="l">
              <a:defRPr sz="3000">
                <a:solidFill>
                  <a:srgbClr val="000000"/>
                </a:solidFill>
              </a:defRPr>
            </a:pPr>
            <a:r>
              <a:t>1.3 “Yangjiale” and </a:t>
            </a:r>
            <a:r>
              <a:rPr b="1"/>
              <a:t>Planetary Gentrification</a:t>
            </a:r>
            <a:endParaRPr b="1"/>
          </a:p>
          <a:p>
            <a:pPr algn="l">
              <a:defRPr sz="3000">
                <a:solidFill>
                  <a:srgbClr val="000000"/>
                </a:solidFill>
              </a:defRPr>
            </a:pPr>
          </a:p>
          <a:p>
            <a:pPr algn="l">
              <a:defRPr sz="3000">
                <a:solidFill>
                  <a:srgbClr val="000000"/>
                </a:solidFill>
              </a:defRPr>
            </a:pPr>
            <a:r>
              <a:t>1.4”Yangjiale” and</a:t>
            </a:r>
            <a:r>
              <a:rPr b="1"/>
              <a:t> Rural Touristification</a:t>
            </a:r>
            <a:endParaRPr b="1"/>
          </a:p>
          <a:p>
            <a:pPr algn="l">
              <a:defRPr sz="3000">
                <a:solidFill>
                  <a:srgbClr val="000000"/>
                </a:solidFill>
              </a:defRPr>
            </a:pPr>
          </a:p>
          <a:p>
            <a:pPr algn="l">
              <a:defRPr sz="3000">
                <a:solidFill>
                  <a:srgbClr val="000000"/>
                </a:solidFill>
              </a:defRPr>
            </a:pPr>
            <a:r>
              <a:t>1.5”Yangjiale” and </a:t>
            </a:r>
            <a:r>
              <a:rPr b="1"/>
              <a:t>Disneyfication</a:t>
            </a:r>
            <a:r>
              <a:t> and as a </a:t>
            </a:r>
            <a:r>
              <a:rPr b="1"/>
              <a:t>“Positional goods”</a:t>
            </a:r>
            <a:endParaRPr b="1"/>
          </a:p>
          <a:p>
            <a:pPr algn="l">
              <a:defRPr sz="3000">
                <a:solidFill>
                  <a:srgbClr val="000000"/>
                </a:solidFill>
              </a:defRPr>
            </a:pPr>
            <a:r>
              <a:t>     1.5.1 </a:t>
            </a:r>
            <a:r>
              <a:rPr b="1"/>
              <a:t>Commodification</a:t>
            </a:r>
            <a:r>
              <a:t> and alternatives </a:t>
            </a:r>
          </a:p>
          <a:p>
            <a:pPr algn="l">
              <a:defRPr sz="3000">
                <a:solidFill>
                  <a:srgbClr val="000000"/>
                </a:solidFill>
              </a:defRPr>
            </a:pPr>
          </a:p>
          <a:p>
            <a:pPr algn="l">
              <a:defRPr sz="3000">
                <a:solidFill>
                  <a:srgbClr val="000000"/>
                </a:solidFill>
              </a:defRPr>
            </a:pPr>
            <a:r>
              <a:t>1.6 “Yangjiale” and </a:t>
            </a:r>
            <a:r>
              <a:rPr b="1"/>
              <a:t>Platform Economy</a:t>
            </a:r>
            <a:endParaRPr b="1"/>
          </a:p>
          <a:p>
            <a:pPr algn="l">
              <a:defRPr sz="3000">
                <a:solidFill>
                  <a:srgbClr val="000000"/>
                </a:solidFill>
              </a:defRPr>
            </a:pPr>
            <a:r>
              <a:rPr b="1"/>
              <a:t>  </a:t>
            </a:r>
            <a:r>
              <a:t>  1.6.1 “Yangjiale” as a way of </a:t>
            </a:r>
            <a:r>
              <a:rPr b="1"/>
              <a:t>Platform Urbanization </a:t>
            </a:r>
            <a:endParaRPr b="1"/>
          </a:p>
          <a:p>
            <a:pPr algn="l">
              <a:defRPr sz="3000">
                <a:solidFill>
                  <a:srgbClr val="000000"/>
                </a:solidFill>
              </a:defRPr>
            </a:pPr>
            <a:endParaRPr b="1"/>
          </a:p>
        </p:txBody>
      </p:sp>
      <p:sp>
        <p:nvSpPr>
          <p:cNvPr id="259" name="Globalization"/>
          <p:cNvSpPr txBox="1"/>
          <p:nvPr/>
        </p:nvSpPr>
        <p:spPr>
          <a:xfrm>
            <a:off x="2526791" y="3038708"/>
            <a:ext cx="2490217" cy="560450"/>
          </a:xfrm>
          <a:prstGeom prst="rect">
            <a:avLst/>
          </a:prstGeom>
          <a:ln w="12700">
            <a:miter lim="400000"/>
          </a:ln>
        </p:spPr>
        <p:txBody>
          <a:bodyPr wrap="none" lIns="50800" tIns="50800" rIns="50800" bIns="50800" anchor="ctr">
            <a:spAutoFit/>
          </a:bodyPr>
          <a:lstStyle>
            <a:lvl1pPr>
              <a:defRPr sz="3000" b="1">
                <a:solidFill>
                  <a:srgbClr val="000000"/>
                </a:solidFill>
              </a:defRPr>
            </a:lvl1pPr>
          </a:lstStyle>
          <a:p>
            <a:pPr>
              <a:defRPr b="0"/>
            </a:pPr>
            <a:r>
              <a:rPr b="1"/>
              <a:t>Globalization</a:t>
            </a:r>
            <a:endParaRPr b="1"/>
          </a:p>
        </p:txBody>
      </p:sp>
      <p:sp>
        <p:nvSpPr>
          <p:cNvPr id="260" name="Localization"/>
          <p:cNvSpPr txBox="1"/>
          <p:nvPr/>
        </p:nvSpPr>
        <p:spPr>
          <a:xfrm>
            <a:off x="2551112" y="3792242"/>
            <a:ext cx="2314576" cy="560449"/>
          </a:xfrm>
          <a:prstGeom prst="rect">
            <a:avLst/>
          </a:prstGeom>
          <a:ln w="12700">
            <a:miter lim="400000"/>
          </a:ln>
        </p:spPr>
        <p:txBody>
          <a:bodyPr wrap="none" lIns="50800" tIns="50800" rIns="50800" bIns="50800" anchor="ctr">
            <a:spAutoFit/>
          </a:bodyPr>
          <a:lstStyle>
            <a:lvl1pPr>
              <a:defRPr sz="3000" b="1">
                <a:solidFill>
                  <a:srgbClr val="000000"/>
                </a:solidFill>
              </a:defRPr>
            </a:lvl1pPr>
          </a:lstStyle>
          <a:p>
            <a:pPr>
              <a:defRPr b="0"/>
            </a:pPr>
            <a:r>
              <a:rPr b="1"/>
              <a:t>Localization</a:t>
            </a:r>
            <a:endParaRPr b="1"/>
          </a:p>
        </p:txBody>
      </p:sp>
      <p:sp>
        <p:nvSpPr>
          <p:cNvPr id="261" name="McDonaldization"/>
          <p:cNvSpPr txBox="1"/>
          <p:nvPr/>
        </p:nvSpPr>
        <p:spPr>
          <a:xfrm>
            <a:off x="2493306" y="4596575"/>
            <a:ext cx="3175255" cy="560450"/>
          </a:xfrm>
          <a:prstGeom prst="rect">
            <a:avLst/>
          </a:prstGeom>
          <a:ln w="12700">
            <a:miter lim="400000"/>
          </a:ln>
        </p:spPr>
        <p:txBody>
          <a:bodyPr wrap="none" lIns="50800" tIns="50800" rIns="50800" bIns="50800" anchor="ctr">
            <a:spAutoFit/>
          </a:bodyPr>
          <a:lstStyle>
            <a:lvl1pPr>
              <a:defRPr sz="3000" b="1">
                <a:solidFill>
                  <a:srgbClr val="000000"/>
                </a:solidFill>
              </a:defRPr>
            </a:lvl1pPr>
          </a:lstStyle>
          <a:p>
            <a:pPr>
              <a:defRPr b="0"/>
            </a:pPr>
            <a:r>
              <a:rPr b="1"/>
              <a:t>McDonaldization</a:t>
            </a:r>
            <a:endParaRPr b="1"/>
          </a:p>
        </p:txBody>
      </p:sp>
      <p:sp>
        <p:nvSpPr>
          <p:cNvPr id="262" name="Cognitive Capitalism Investment"/>
          <p:cNvSpPr txBox="1"/>
          <p:nvPr/>
        </p:nvSpPr>
        <p:spPr>
          <a:xfrm>
            <a:off x="2384361" y="5533267"/>
            <a:ext cx="6102478" cy="560449"/>
          </a:xfrm>
          <a:prstGeom prst="rect">
            <a:avLst/>
          </a:prstGeom>
          <a:ln w="12700">
            <a:miter lim="400000"/>
          </a:ln>
        </p:spPr>
        <p:txBody>
          <a:bodyPr wrap="none" lIns="50800" tIns="50800" rIns="50800" bIns="50800" anchor="ctr">
            <a:spAutoFit/>
          </a:bodyPr>
          <a:lstStyle>
            <a:lvl1pPr>
              <a:defRPr sz="3000" b="1">
                <a:solidFill>
                  <a:srgbClr val="000000"/>
                </a:solidFill>
              </a:defRPr>
            </a:lvl1pPr>
          </a:lstStyle>
          <a:p>
            <a:pPr>
              <a:defRPr b="0"/>
            </a:pPr>
            <a:r>
              <a:rPr b="1"/>
              <a:t>Cognitive Capitalism Investment </a:t>
            </a:r>
            <a:endParaRPr b="1"/>
          </a:p>
        </p:txBody>
      </p:sp>
      <p:sp>
        <p:nvSpPr>
          <p:cNvPr id="263" name="Creative Class Entrepreneurship"/>
          <p:cNvSpPr txBox="1"/>
          <p:nvPr/>
        </p:nvSpPr>
        <p:spPr>
          <a:xfrm>
            <a:off x="2443035" y="6469958"/>
            <a:ext cx="5985130" cy="1030349"/>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Creative Class Entrepreneurship</a:t>
            </a:r>
            <a:endParaRPr b="1"/>
          </a:p>
        </p:txBody>
      </p:sp>
      <p:sp>
        <p:nvSpPr>
          <p:cNvPr id="264" name="Planetary Gentrification"/>
          <p:cNvSpPr txBox="1"/>
          <p:nvPr/>
        </p:nvSpPr>
        <p:spPr>
          <a:xfrm>
            <a:off x="2443035" y="7274291"/>
            <a:ext cx="4410457" cy="1030349"/>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Planetary Gentrification</a:t>
            </a:r>
            <a:endParaRPr b="1"/>
          </a:p>
        </p:txBody>
      </p:sp>
      <p:sp>
        <p:nvSpPr>
          <p:cNvPr id="265" name="Platform Economy"/>
          <p:cNvSpPr txBox="1"/>
          <p:nvPr/>
        </p:nvSpPr>
        <p:spPr>
          <a:xfrm>
            <a:off x="2386817" y="10421907"/>
            <a:ext cx="3584449" cy="1030349"/>
          </a:xfrm>
          <a:prstGeom prst="rect">
            <a:avLst/>
          </a:prstGeom>
          <a:ln w="12700">
            <a:miter lim="400000"/>
          </a:ln>
        </p:spPr>
        <p:txBody>
          <a:bodyPr wrap="none" lIns="50800" tIns="50800" rIns="50800" bIns="50800" anchor="ctr">
            <a:spAutoFit/>
          </a:bodyPr>
          <a:lstStyle/>
          <a:p>
            <a:pPr algn="l">
              <a:defRPr sz="3000">
                <a:solidFill>
                  <a:srgbClr val="000000"/>
                </a:solidFill>
              </a:defRPr>
            </a:pPr>
            <a:r>
              <a:t> </a:t>
            </a:r>
            <a:r>
              <a:rPr b="1"/>
              <a:t>Platform Economy</a:t>
            </a:r>
            <a:endParaRPr b="1"/>
          </a:p>
        </p:txBody>
      </p:sp>
      <p:sp>
        <p:nvSpPr>
          <p:cNvPr id="266" name="Disneyfication"/>
          <p:cNvSpPr txBox="1"/>
          <p:nvPr/>
        </p:nvSpPr>
        <p:spPr>
          <a:xfrm>
            <a:off x="2386817" y="8078625"/>
            <a:ext cx="2915032" cy="560449"/>
          </a:xfrm>
          <a:prstGeom prst="rect">
            <a:avLst/>
          </a:prstGeom>
          <a:ln w="12700">
            <a:miter lim="400000"/>
          </a:ln>
        </p:spPr>
        <p:txBody>
          <a:bodyPr wrap="none" lIns="50800" tIns="50800" rIns="50800" bIns="50800" anchor="ctr">
            <a:spAutoFit/>
          </a:bodyPr>
          <a:lstStyle/>
          <a:p>
            <a:pPr algn="l">
              <a:defRPr sz="3000">
                <a:solidFill>
                  <a:srgbClr val="000000"/>
                </a:solidFill>
              </a:defRPr>
            </a:pPr>
            <a:r>
              <a:t> </a:t>
            </a:r>
            <a:r>
              <a:rPr b="1"/>
              <a:t>Disneyfication</a:t>
            </a:r>
            <a:r>
              <a:t> </a:t>
            </a:r>
          </a:p>
        </p:txBody>
      </p:sp>
      <p:sp>
        <p:nvSpPr>
          <p:cNvPr id="267" name="“Positional goods”"/>
          <p:cNvSpPr txBox="1"/>
          <p:nvPr/>
        </p:nvSpPr>
        <p:spPr>
          <a:xfrm>
            <a:off x="2319761" y="8882959"/>
            <a:ext cx="3718561" cy="560449"/>
          </a:xfrm>
          <a:prstGeom prst="rect">
            <a:avLst/>
          </a:prstGeom>
          <a:ln w="12700">
            <a:miter lim="400000"/>
          </a:ln>
        </p:spPr>
        <p:txBody>
          <a:bodyPr wrap="none" lIns="50800" tIns="50800" rIns="50800" bIns="50800" anchor="ctr">
            <a:spAutoFit/>
          </a:bodyPr>
          <a:lstStyle/>
          <a:p>
            <a:pPr algn="l">
              <a:defRPr sz="3000">
                <a:solidFill>
                  <a:srgbClr val="000000"/>
                </a:solidFill>
              </a:defRPr>
            </a:pPr>
            <a:r>
              <a:t> </a:t>
            </a:r>
            <a:r>
              <a:rPr b="1"/>
              <a:t>“Positional goods”</a:t>
            </a:r>
            <a:r>
              <a:t> </a:t>
            </a:r>
          </a:p>
        </p:txBody>
      </p:sp>
      <p:sp>
        <p:nvSpPr>
          <p:cNvPr id="268" name="Commodification"/>
          <p:cNvSpPr txBox="1"/>
          <p:nvPr/>
        </p:nvSpPr>
        <p:spPr>
          <a:xfrm>
            <a:off x="2556552" y="9689706"/>
            <a:ext cx="3244978" cy="560449"/>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Commodification</a:t>
            </a:r>
            <a:endParaRPr b="1"/>
          </a:p>
        </p:txBody>
      </p:sp>
      <p:sp>
        <p:nvSpPr>
          <p:cNvPr id="269" name="·    Theory   Relationship"/>
          <p:cNvSpPr txBox="1"/>
          <p:nvPr/>
        </p:nvSpPr>
        <p:spPr>
          <a:xfrm>
            <a:off x="1637453" y="1440801"/>
            <a:ext cx="4693159" cy="560449"/>
          </a:xfrm>
          <a:prstGeom prst="rect">
            <a:avLst/>
          </a:prstGeom>
          <a:ln w="12700">
            <a:miter lim="400000"/>
          </a:ln>
        </p:spPr>
        <p:txBody>
          <a:bodyPr wrap="none" lIns="50800" tIns="50800" rIns="50800" bIns="50800" anchor="ctr">
            <a:spAutoFit/>
          </a:bodyPr>
          <a:lstStyle>
            <a:lvl1pPr>
              <a:defRPr sz="3000" b="1"/>
            </a:lvl1pPr>
          </a:lstStyle>
          <a:p>
            <a:r>
              <a:t>·    Theory   Relationship  </a:t>
            </a:r>
          </a:p>
        </p:txBody>
      </p:sp>
      <p:sp>
        <p:nvSpPr>
          <p:cNvPr id="270" name="Platform Urbanization"/>
          <p:cNvSpPr txBox="1"/>
          <p:nvPr/>
        </p:nvSpPr>
        <p:spPr>
          <a:xfrm>
            <a:off x="2420133" y="11226240"/>
            <a:ext cx="4092322" cy="560450"/>
          </a:xfrm>
          <a:prstGeom prst="rect">
            <a:avLst/>
          </a:prstGeom>
          <a:ln w="12700">
            <a:miter lim="400000"/>
          </a:ln>
        </p:spPr>
        <p:txBody>
          <a:bodyPr wrap="none" lIns="50800" tIns="50800" rIns="50800" bIns="50800" anchor="ctr">
            <a:spAutoFit/>
          </a:bodyPr>
          <a:lstStyle>
            <a:lvl1pPr algn="l">
              <a:defRPr sz="3000" b="1">
                <a:solidFill>
                  <a:srgbClr val="000000"/>
                </a:solidFill>
              </a:defRPr>
            </a:lvl1pPr>
          </a:lstStyle>
          <a:p>
            <a:pPr>
              <a:defRPr b="0"/>
            </a:pPr>
            <a:r>
              <a:rPr b="1"/>
              <a:t>Platform Urbanization</a:t>
            </a:r>
            <a:endParaRPr b="1"/>
          </a:p>
        </p:txBody>
      </p:sp>
      <p:sp>
        <p:nvSpPr>
          <p:cNvPr id="271" name="Key Conception"/>
          <p:cNvSpPr txBox="1"/>
          <p:nvPr/>
        </p:nvSpPr>
        <p:spPr>
          <a:xfrm>
            <a:off x="2476987" y="2102018"/>
            <a:ext cx="3014092" cy="560449"/>
          </a:xfrm>
          <a:prstGeom prst="rect">
            <a:avLst/>
          </a:prstGeom>
          <a:ln w="12700">
            <a:miter lim="400000"/>
          </a:ln>
        </p:spPr>
        <p:txBody>
          <a:bodyPr wrap="none" lIns="50800" tIns="50800" rIns="50800" bIns="50800" anchor="ctr">
            <a:spAutoFit/>
          </a:bodyPr>
          <a:lstStyle>
            <a:lvl1pPr>
              <a:defRPr sz="3000" b="1">
                <a:solidFill>
                  <a:srgbClr val="929292"/>
                </a:solidFill>
              </a:defRPr>
            </a:lvl1pPr>
          </a:lstStyle>
          <a:p>
            <a:pPr>
              <a:defRPr b="0"/>
            </a:pPr>
            <a:r>
              <a:rPr b="1"/>
              <a:t>Key Conception</a:t>
            </a:r>
            <a:endParaRPr b="1"/>
          </a:p>
        </p:txBody>
      </p:sp>
      <p:sp>
        <p:nvSpPr>
          <p:cNvPr id="272" name="线条"/>
          <p:cNvSpPr/>
          <p:nvPr/>
        </p:nvSpPr>
        <p:spPr>
          <a:xfrm flipV="1">
            <a:off x="5155207" y="2995455"/>
            <a:ext cx="7323966" cy="261246"/>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73" name="线条"/>
          <p:cNvSpPr/>
          <p:nvPr/>
        </p:nvSpPr>
        <p:spPr>
          <a:xfrm flipV="1">
            <a:off x="5028208" y="3122455"/>
            <a:ext cx="7577964" cy="976467"/>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74" name="线条"/>
          <p:cNvSpPr/>
          <p:nvPr/>
        </p:nvSpPr>
        <p:spPr>
          <a:xfrm flipV="1">
            <a:off x="5803701" y="3549898"/>
            <a:ext cx="7099731" cy="1371413"/>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75" name="线条"/>
          <p:cNvSpPr/>
          <p:nvPr/>
        </p:nvSpPr>
        <p:spPr>
          <a:xfrm flipV="1">
            <a:off x="8621980" y="4888231"/>
            <a:ext cx="3860252" cy="976468"/>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76" name="线条"/>
          <p:cNvSpPr/>
          <p:nvPr/>
        </p:nvSpPr>
        <p:spPr>
          <a:xfrm flipV="1">
            <a:off x="8592642" y="5086338"/>
            <a:ext cx="3860252" cy="1785895"/>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77" name="线条"/>
          <p:cNvSpPr/>
          <p:nvPr/>
        </p:nvSpPr>
        <p:spPr>
          <a:xfrm flipV="1">
            <a:off x="6887064" y="6219318"/>
            <a:ext cx="5729070" cy="1531629"/>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78" name="线条"/>
          <p:cNvSpPr/>
          <p:nvPr/>
        </p:nvSpPr>
        <p:spPr>
          <a:xfrm flipV="1">
            <a:off x="5320731" y="8275832"/>
            <a:ext cx="7331586" cy="166034"/>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79" name="线条"/>
          <p:cNvSpPr/>
          <p:nvPr/>
        </p:nvSpPr>
        <p:spPr>
          <a:xfrm flipV="1">
            <a:off x="5860083" y="8690030"/>
            <a:ext cx="6594769" cy="542154"/>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80" name="线条"/>
          <p:cNvSpPr/>
          <p:nvPr/>
        </p:nvSpPr>
        <p:spPr>
          <a:xfrm flipV="1">
            <a:off x="5977403" y="9048954"/>
            <a:ext cx="7040591" cy="976468"/>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81" name="线条"/>
          <p:cNvSpPr/>
          <p:nvPr/>
        </p:nvSpPr>
        <p:spPr>
          <a:xfrm flipV="1">
            <a:off x="6121502" y="10048666"/>
            <a:ext cx="6464129" cy="759046"/>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82" name="线条"/>
          <p:cNvSpPr/>
          <p:nvPr/>
        </p:nvSpPr>
        <p:spPr>
          <a:xfrm flipV="1">
            <a:off x="6519535" y="10398048"/>
            <a:ext cx="6464129" cy="1157676"/>
          </a:xfrm>
          <a:prstGeom prst="line">
            <a:avLst/>
          </a:prstGeom>
          <a:ln w="38100" cap="rnd">
            <a:solidFill>
              <a:srgbClr val="000000"/>
            </a:solidFill>
            <a:custDash>
              <a:ds d="100000" sp="200000"/>
            </a:custDash>
            <a:miter lim="400000"/>
          </a:ln>
        </p:spPr>
        <p:txBody>
          <a:bodyPr lIns="50800" tIns="50800" rIns="50800" bIns="50800" anchor="ctr"/>
          <a:lstStyle/>
          <a:p/>
        </p:txBody>
      </p:sp>
      <p:sp>
        <p:nvSpPr>
          <p:cNvPr id="283" name="Cause"/>
          <p:cNvSpPr txBox="1"/>
          <p:nvPr/>
        </p:nvSpPr>
        <p:spPr>
          <a:xfrm>
            <a:off x="7731650" y="2597396"/>
            <a:ext cx="983591" cy="461366"/>
          </a:xfrm>
          <a:prstGeom prst="rect">
            <a:avLst/>
          </a:prstGeom>
          <a:ln w="12700">
            <a:miter lim="400000"/>
          </a:ln>
        </p:spPr>
        <p:txBody>
          <a:bodyPr wrap="none" lIns="50800" tIns="50800" rIns="50800" bIns="50800" anchor="ctr">
            <a:spAutoFit/>
          </a:bodyPr>
          <a:lstStyle/>
          <a:p>
            <a:r>
              <a:t>Cause</a:t>
            </a:r>
          </a:p>
        </p:txBody>
      </p:sp>
      <p:sp>
        <p:nvSpPr>
          <p:cNvPr id="284" name="Process"/>
          <p:cNvSpPr txBox="1"/>
          <p:nvPr/>
        </p:nvSpPr>
        <p:spPr>
          <a:xfrm>
            <a:off x="7227203" y="4004921"/>
            <a:ext cx="1299668" cy="461367"/>
          </a:xfrm>
          <a:prstGeom prst="rect">
            <a:avLst/>
          </a:prstGeom>
          <a:ln w="12700">
            <a:miter lim="400000"/>
          </a:ln>
        </p:spPr>
        <p:txBody>
          <a:bodyPr wrap="none" lIns="50800" tIns="50800" rIns="50800" bIns="50800" anchor="ctr">
            <a:spAutoFit/>
          </a:bodyPr>
          <a:lstStyle/>
          <a:p>
            <a:r>
              <a:t>Process </a:t>
            </a:r>
          </a:p>
        </p:txBody>
      </p:sp>
      <p:sp>
        <p:nvSpPr>
          <p:cNvPr id="285" name="Process"/>
          <p:cNvSpPr txBox="1"/>
          <p:nvPr/>
        </p:nvSpPr>
        <p:spPr>
          <a:xfrm>
            <a:off x="7006205" y="3234334"/>
            <a:ext cx="1299668" cy="461367"/>
          </a:xfrm>
          <a:prstGeom prst="rect">
            <a:avLst/>
          </a:prstGeom>
          <a:ln w="12700">
            <a:miter lim="400000"/>
          </a:ln>
        </p:spPr>
        <p:txBody>
          <a:bodyPr wrap="none" lIns="50800" tIns="50800" rIns="50800" bIns="50800" anchor="ctr">
            <a:spAutoFit/>
          </a:bodyPr>
          <a:lstStyle/>
          <a:p>
            <a:r>
              <a:t>Process </a:t>
            </a:r>
          </a:p>
        </p:txBody>
      </p:sp>
      <p:sp>
        <p:nvSpPr>
          <p:cNvPr id="286" name="Mechanism"/>
          <p:cNvSpPr txBox="1"/>
          <p:nvPr/>
        </p:nvSpPr>
        <p:spPr>
          <a:xfrm>
            <a:off x="9344516" y="4811037"/>
            <a:ext cx="1774547" cy="461366"/>
          </a:xfrm>
          <a:prstGeom prst="rect">
            <a:avLst/>
          </a:prstGeom>
          <a:ln w="12700">
            <a:miter lim="400000"/>
          </a:ln>
        </p:spPr>
        <p:txBody>
          <a:bodyPr wrap="none" lIns="50800" tIns="50800" rIns="50800" bIns="50800" anchor="ctr">
            <a:spAutoFit/>
          </a:bodyPr>
          <a:lstStyle/>
          <a:p>
            <a:r>
              <a:t>Mechanism </a:t>
            </a:r>
          </a:p>
        </p:txBody>
      </p:sp>
      <p:sp>
        <p:nvSpPr>
          <p:cNvPr id="287" name="Driving Force"/>
          <p:cNvSpPr txBox="1"/>
          <p:nvPr/>
        </p:nvSpPr>
        <p:spPr>
          <a:xfrm>
            <a:off x="9229149" y="5695248"/>
            <a:ext cx="2005281" cy="461367"/>
          </a:xfrm>
          <a:prstGeom prst="rect">
            <a:avLst/>
          </a:prstGeom>
          <a:ln w="12700">
            <a:miter lim="400000"/>
          </a:ln>
        </p:spPr>
        <p:txBody>
          <a:bodyPr wrap="none" lIns="50800" tIns="50800" rIns="50800" bIns="50800" anchor="ctr">
            <a:spAutoFit/>
          </a:bodyPr>
          <a:lstStyle/>
          <a:p>
            <a:r>
              <a:t>Driving Force </a:t>
            </a:r>
          </a:p>
        </p:txBody>
      </p:sp>
      <p:sp>
        <p:nvSpPr>
          <p:cNvPr id="288" name="Phenomenon"/>
          <p:cNvSpPr txBox="1"/>
          <p:nvPr/>
        </p:nvSpPr>
        <p:spPr>
          <a:xfrm>
            <a:off x="9791832" y="6422001"/>
            <a:ext cx="1926947" cy="461366"/>
          </a:xfrm>
          <a:prstGeom prst="rect">
            <a:avLst/>
          </a:prstGeom>
          <a:ln w="12700">
            <a:miter lim="400000"/>
          </a:ln>
        </p:spPr>
        <p:txBody>
          <a:bodyPr wrap="none" lIns="50800" tIns="50800" rIns="50800" bIns="50800" anchor="ctr">
            <a:spAutoFit/>
          </a:bodyPr>
          <a:lstStyle/>
          <a:p>
            <a:r>
              <a:t>Phenomenon</a:t>
            </a:r>
          </a:p>
        </p:txBody>
      </p:sp>
      <p:sp>
        <p:nvSpPr>
          <p:cNvPr id="289" name="Phenomenon"/>
          <p:cNvSpPr txBox="1"/>
          <p:nvPr/>
        </p:nvSpPr>
        <p:spPr>
          <a:xfrm>
            <a:off x="9268316" y="7725999"/>
            <a:ext cx="1926947" cy="461367"/>
          </a:xfrm>
          <a:prstGeom prst="rect">
            <a:avLst/>
          </a:prstGeom>
          <a:ln w="12700">
            <a:miter lim="400000"/>
          </a:ln>
        </p:spPr>
        <p:txBody>
          <a:bodyPr wrap="none" lIns="50800" tIns="50800" rIns="50800" bIns="50800" anchor="ctr">
            <a:spAutoFit/>
          </a:bodyPr>
          <a:lstStyle/>
          <a:p>
            <a:r>
              <a:t>Phenomenon</a:t>
            </a:r>
          </a:p>
        </p:txBody>
      </p:sp>
      <p:sp>
        <p:nvSpPr>
          <p:cNvPr id="290" name="Driving Force"/>
          <p:cNvSpPr txBox="1"/>
          <p:nvPr/>
        </p:nvSpPr>
        <p:spPr>
          <a:xfrm>
            <a:off x="8154827" y="8514727"/>
            <a:ext cx="2005281" cy="461367"/>
          </a:xfrm>
          <a:prstGeom prst="rect">
            <a:avLst/>
          </a:prstGeom>
          <a:ln w="12700">
            <a:miter lim="400000"/>
          </a:ln>
        </p:spPr>
        <p:txBody>
          <a:bodyPr wrap="none" lIns="50800" tIns="50800" rIns="50800" bIns="50800" anchor="ctr">
            <a:spAutoFit/>
          </a:bodyPr>
          <a:lstStyle/>
          <a:p>
            <a:r>
              <a:t>Driving Force </a:t>
            </a:r>
          </a:p>
        </p:txBody>
      </p:sp>
      <p:sp>
        <p:nvSpPr>
          <p:cNvPr id="291" name="Result"/>
          <p:cNvSpPr txBox="1"/>
          <p:nvPr/>
        </p:nvSpPr>
        <p:spPr>
          <a:xfrm>
            <a:off x="8671311" y="9130354"/>
            <a:ext cx="972313" cy="461366"/>
          </a:xfrm>
          <a:prstGeom prst="rect">
            <a:avLst/>
          </a:prstGeom>
          <a:ln w="12700">
            <a:miter lim="400000"/>
          </a:ln>
        </p:spPr>
        <p:txBody>
          <a:bodyPr wrap="none" lIns="50800" tIns="50800" rIns="50800" bIns="50800" anchor="ctr">
            <a:spAutoFit/>
          </a:bodyPr>
          <a:lstStyle/>
          <a:p>
            <a:r>
              <a:t>Result</a:t>
            </a:r>
          </a:p>
        </p:txBody>
      </p:sp>
      <p:sp>
        <p:nvSpPr>
          <p:cNvPr id="292" name="Driving Force"/>
          <p:cNvSpPr txBox="1"/>
          <p:nvPr/>
        </p:nvSpPr>
        <p:spPr>
          <a:xfrm>
            <a:off x="8350926" y="9950045"/>
            <a:ext cx="2005280" cy="461367"/>
          </a:xfrm>
          <a:prstGeom prst="rect">
            <a:avLst/>
          </a:prstGeom>
          <a:ln w="12700">
            <a:miter lim="400000"/>
          </a:ln>
        </p:spPr>
        <p:txBody>
          <a:bodyPr wrap="none" lIns="50800" tIns="50800" rIns="50800" bIns="50800" anchor="ctr">
            <a:spAutoFit/>
          </a:bodyPr>
          <a:lstStyle/>
          <a:p>
            <a:r>
              <a:t>Driving Force </a:t>
            </a:r>
          </a:p>
        </p:txBody>
      </p:sp>
      <p:sp>
        <p:nvSpPr>
          <p:cNvPr id="293" name="Phenomenon"/>
          <p:cNvSpPr txBox="1"/>
          <p:nvPr/>
        </p:nvSpPr>
        <p:spPr>
          <a:xfrm>
            <a:off x="8330845" y="10623983"/>
            <a:ext cx="1926947" cy="461366"/>
          </a:xfrm>
          <a:prstGeom prst="rect">
            <a:avLst/>
          </a:prstGeom>
          <a:ln w="12700">
            <a:miter lim="400000"/>
          </a:ln>
        </p:spPr>
        <p:txBody>
          <a:bodyPr wrap="none" lIns="50800" tIns="50800" rIns="50800" bIns="50800" anchor="ctr">
            <a:spAutoFit/>
          </a:bodyPr>
          <a:lstStyle/>
          <a:p>
            <a:r>
              <a:t>Phenomenon</a:t>
            </a:r>
          </a:p>
        </p:txBody>
      </p:sp>
      <p:sp>
        <p:nvSpPr>
          <p:cNvPr id="294" name="幻灯片编号"/>
          <p:cNvSpPr txBox="1"/>
          <p:nvPr>
            <p:ph type="sldNum" sz="quarter" idx="4294967295"/>
          </p:nvPr>
        </p:nvSpPr>
        <p:spPr>
          <a:xfrm>
            <a:off x="12065050" y="13080999"/>
            <a:ext cx="241403" cy="374600"/>
          </a:xfrm>
          <a:prstGeom prst="rect">
            <a:avLst/>
          </a:prstGeom>
        </p:spPr>
        <p:txBody>
          <a:bodyPr/>
          <a:lstStyle/>
          <a:p>
            <a:fld id="{86CB4B4D-7CA3-9044-876B-883B54F8677D}" type="slidenum">
              <a:rPr/>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2. LITERATURE REVIEW"/>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2. LITERATURE REVIEW</a:t>
            </a:r>
          </a:p>
        </p:txBody>
      </p:sp>
      <p:sp>
        <p:nvSpPr>
          <p:cNvPr id="297" name="幻灯片编号"/>
          <p:cNvSpPr txBox="1"/>
          <p:nvPr>
            <p:ph type="sldNum" sz="quarter" idx="4294967295"/>
          </p:nvPr>
        </p:nvSpPr>
        <p:spPr>
          <a:xfrm>
            <a:off x="12065050" y="13080999"/>
            <a:ext cx="241403" cy="374600"/>
          </a:xfrm>
          <a:prstGeom prst="rect">
            <a:avLst/>
          </a:prstGeom>
        </p:spPr>
        <p:txBody>
          <a:bodyPr/>
          <a:lstStyle/>
          <a:p>
            <a:fld id="{86CB4B4D-7CA3-9044-876B-883B54F8677D}" type="slidenum">
              <a:rPr/>
            </a:fld>
            <a:endParaRPr/>
          </a:p>
        </p:txBody>
      </p:sp>
      <p:sp>
        <p:nvSpPr>
          <p:cNvPr id="298" name="Glass's critique has evolved into a global postcolonial challenge to the cognitive violence of Western imperialism, a neoliberal theory of human competition rooted in 19th-century social Darwinism and eugenics.…"/>
          <p:cNvSpPr txBox="1"/>
          <p:nvPr/>
        </p:nvSpPr>
        <p:spPr>
          <a:xfrm>
            <a:off x="1797286" y="2134361"/>
            <a:ext cx="20789428" cy="9915237"/>
          </a:xfrm>
          <a:prstGeom prst="rect">
            <a:avLst/>
          </a:prstGeom>
          <a:ln w="12700">
            <a:miter lim="400000"/>
          </a:ln>
        </p:spPr>
        <p:txBody>
          <a:bodyPr lIns="50800" tIns="50800" rIns="50800" bIns="50800" anchor="ctr">
            <a:spAutoFit/>
          </a:bodyPr>
          <a:lstStyle/>
          <a:p>
            <a:pPr algn="just" defTabSz="457200">
              <a:defRPr sz="3000">
                <a:solidFill>
                  <a:srgbClr val="000000"/>
                </a:solidFill>
                <a:latin typeface="Times Roman"/>
                <a:ea typeface="Times Roman"/>
                <a:cs typeface="Times Roman"/>
                <a:sym typeface="Times Roman"/>
              </a:defRPr>
            </a:pPr>
            <a:r>
              <a:t>Glass's critique has evolved into a global postcolonial challenge to the cognitive violence of Western imperialism, </a:t>
            </a:r>
            <a:r>
              <a:rPr b="1"/>
              <a:t>a neoliberal theory of human competition rooted in 19th-century social Darwinism and eugenics. </a:t>
            </a:r>
            <a:endParaRPr b="1"/>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The author examines global resistance to gentrification by </a:t>
            </a:r>
            <a:r>
              <a:rPr b="1"/>
              <a:t>re-examining the value of survival and advocates learning from different contexts in the ongoing challenges brought about by global gentrification</a:t>
            </a:r>
            <a:r>
              <a:t> (Loretta Liss, Sandra Annuziata, Clara Rivas-Alonso, 2017). </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Patrick Rérat interprets the literature on gentrification with </a:t>
            </a:r>
            <a:r>
              <a:rPr b="1"/>
              <a:t>spatial capital as the center and expands this concept to a global scale </a:t>
            </a:r>
            <a:r>
              <a:t>(Patrick Rérat, 2018). </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Elvin Wyly argues that the global communication technology revolution, known as</a:t>
            </a:r>
            <a:r>
              <a:rPr b="1"/>
              <a:t> “cognitive capitalism” and “borderlessness”, is enabling a multicultural interweaving</a:t>
            </a:r>
            <a:r>
              <a:t>.(Wyly, 2015).</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rPr b="1"/>
              <a:t>Cross-border gentrification</a:t>
            </a:r>
            <a:r>
              <a:t> is a contemporary form of urbanization that narrows the </a:t>
            </a:r>
            <a:r>
              <a:rPr b="1"/>
              <a:t>rental gap </a:t>
            </a:r>
            <a:r>
              <a:t>by attracting high-income immigrants from Nordic and North American countries (Matthew Hayes &amp; Hila Zaban, 2020). </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There are many cases of gentrification and regional upgrading in both urban and rural areas of China. However, there are few </a:t>
            </a:r>
            <a:r>
              <a:rPr b="1">
                <a:solidFill>
                  <a:schemeClr val="accent6"/>
                </a:solidFill>
              </a:rPr>
              <a:t>studies on global gentrification in rural China. </a:t>
            </a:r>
            <a:r>
              <a:t>This study will focus on the cases of global gentrification in rural areas of developed China, as this represents a clear research gap.</a:t>
            </a:r>
          </a:p>
        </p:txBody>
      </p:sp>
      <p:sp>
        <p:nvSpPr>
          <p:cNvPr id="299" name="·    Planetary Gentrification"/>
          <p:cNvSpPr txBox="1"/>
          <p:nvPr/>
        </p:nvSpPr>
        <p:spPr>
          <a:xfrm>
            <a:off x="1389960" y="1497132"/>
            <a:ext cx="5045965" cy="560449"/>
          </a:xfrm>
          <a:prstGeom prst="rect">
            <a:avLst/>
          </a:prstGeom>
          <a:ln w="12700">
            <a:miter lim="400000"/>
          </a:ln>
        </p:spPr>
        <p:txBody>
          <a:bodyPr wrap="none" lIns="50800" tIns="50800" rIns="50800" bIns="50800" anchor="ctr">
            <a:spAutoFit/>
          </a:bodyPr>
          <a:lstStyle>
            <a:lvl1pPr>
              <a:defRPr sz="3000" b="1"/>
            </a:lvl1pPr>
          </a:lstStyle>
          <a:p>
            <a:r>
              <a:t>·    Planetary Gentrification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2. LITERATURE REVIEW"/>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2. LITERATURE REVIEW</a:t>
            </a:r>
          </a:p>
        </p:txBody>
      </p:sp>
      <p:sp>
        <p:nvSpPr>
          <p:cNvPr id="302" name="幻灯片编号"/>
          <p:cNvSpPr txBox="1"/>
          <p:nvPr>
            <p:ph type="sldNum" sz="quarter" idx="4294967295"/>
          </p:nvPr>
        </p:nvSpPr>
        <p:spPr>
          <a:xfrm>
            <a:off x="12065050" y="13080999"/>
            <a:ext cx="241403" cy="374600"/>
          </a:xfrm>
          <a:prstGeom prst="rect">
            <a:avLst/>
          </a:prstGeom>
        </p:spPr>
        <p:txBody>
          <a:bodyPr/>
          <a:lstStyle/>
          <a:p>
            <a:fld id="{86CB4B4D-7CA3-9044-876B-883B54F8677D}" type="slidenum">
              <a:rPr/>
            </a:fld>
            <a:endParaRPr/>
          </a:p>
        </p:txBody>
      </p:sp>
      <p:sp>
        <p:nvSpPr>
          <p:cNvPr id="303" name="Lu Xinyu (2024) further explores the relationship between collectivism and neoliberalism in rural China in his study Neoliberalism or New Collectivism in Rural China. He argues that Chinese neoliberalism functions as a form of collective capitalism and e"/>
          <p:cNvSpPr txBox="1"/>
          <p:nvPr/>
        </p:nvSpPr>
        <p:spPr>
          <a:xfrm>
            <a:off x="1797286" y="2134362"/>
            <a:ext cx="20789428" cy="6156029"/>
          </a:xfrm>
          <a:prstGeom prst="rect">
            <a:avLst/>
          </a:prstGeom>
          <a:ln w="12700">
            <a:miter lim="400000"/>
          </a:ln>
        </p:spPr>
        <p:txBody>
          <a:bodyPr lIns="50800" tIns="50800" rIns="50800" bIns="50800" anchor="ctr">
            <a:spAutoFit/>
          </a:bodyPr>
          <a:lstStyle/>
          <a:p>
            <a:pPr algn="just" defTabSz="457200">
              <a:defRPr sz="3000">
                <a:solidFill>
                  <a:srgbClr val="000000"/>
                </a:solidFill>
                <a:latin typeface="Times Roman"/>
                <a:ea typeface="Times Roman"/>
                <a:cs typeface="Times Roman"/>
                <a:sym typeface="Times Roman"/>
              </a:defRPr>
            </a:pPr>
            <a:r>
              <a:t>Lu Xinyu (2024) further explores the relationship between collectivism and neoliberalism in rural China in his study Neoliberalism or New Collectivism in Rural China. He argues that </a:t>
            </a:r>
            <a:r>
              <a:rPr b="1"/>
              <a:t>Chinese neoliberalism functions as a form of collective capitalism and emphasizes that China faces the challenge of balancing liberal and social democratic demands </a:t>
            </a:r>
            <a:r>
              <a:t>while ensuring a common minimum standard of living. </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Yang Zhan and Xiaoxi Tong (2018) also focus on the </a:t>
            </a:r>
            <a:r>
              <a:rPr b="1"/>
              <a:t>manifestation of market neoliberalism among rural migrant populations.</a:t>
            </a:r>
            <a:r>
              <a:t> </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In addition, some scholars have explored the connection between the rise of rural areas as centers of post-carbon transformation and neoliberalism (Marsden, 2016). </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However, there is little research analyzing the </a:t>
            </a:r>
            <a:r>
              <a:rPr b="1">
                <a:solidFill>
                  <a:schemeClr val="accent6"/>
                </a:solidFill>
              </a:rPr>
              <a:t>neoliberal characteristics of rural commercial activities in China</a:t>
            </a:r>
            <a:r>
              <a:t>.</a:t>
            </a:r>
          </a:p>
          <a:p>
            <a:pPr algn="just" defTabSz="457200">
              <a:defRPr sz="3000">
                <a:solidFill>
                  <a:srgbClr val="000000"/>
                </a:solidFill>
                <a:latin typeface="Times Roman"/>
                <a:ea typeface="Times Roman"/>
                <a:cs typeface="Times Roman"/>
                <a:sym typeface="Times Roman"/>
              </a:defRPr>
            </a:pPr>
            <a:r>
              <a:t> </a:t>
            </a:r>
          </a:p>
        </p:txBody>
      </p:sp>
      <p:sp>
        <p:nvSpPr>
          <p:cNvPr id="304" name="·    Chinese Neoliberalism"/>
          <p:cNvSpPr txBox="1"/>
          <p:nvPr/>
        </p:nvSpPr>
        <p:spPr>
          <a:xfrm>
            <a:off x="1500260" y="1497132"/>
            <a:ext cx="4825366" cy="560449"/>
          </a:xfrm>
          <a:prstGeom prst="rect">
            <a:avLst/>
          </a:prstGeom>
          <a:ln w="12700">
            <a:miter lim="400000"/>
          </a:ln>
        </p:spPr>
        <p:txBody>
          <a:bodyPr wrap="none" lIns="50800" tIns="50800" rIns="50800" bIns="50800" anchor="ctr">
            <a:spAutoFit/>
          </a:bodyPr>
          <a:lstStyle>
            <a:lvl1pPr>
              <a:defRPr sz="3000" b="1"/>
            </a:lvl1pPr>
          </a:lstStyle>
          <a:p>
            <a:r>
              <a:t>·    Chinese Neoliberalism </a:t>
            </a:r>
          </a:p>
        </p:txBody>
      </p:sp>
      <p:sp>
        <p:nvSpPr>
          <p:cNvPr id="305" name="·    Transnationalism"/>
          <p:cNvSpPr txBox="1"/>
          <p:nvPr/>
        </p:nvSpPr>
        <p:spPr>
          <a:xfrm>
            <a:off x="1429828" y="7672010"/>
            <a:ext cx="3845815" cy="560449"/>
          </a:xfrm>
          <a:prstGeom prst="rect">
            <a:avLst/>
          </a:prstGeom>
          <a:ln w="12700">
            <a:miter lim="400000"/>
          </a:ln>
        </p:spPr>
        <p:txBody>
          <a:bodyPr wrap="none" lIns="50800" tIns="50800" rIns="50800" bIns="50800" anchor="ctr">
            <a:spAutoFit/>
          </a:bodyPr>
          <a:lstStyle>
            <a:lvl1pPr>
              <a:defRPr sz="3000" b="1"/>
            </a:lvl1pPr>
          </a:lstStyle>
          <a:p>
            <a:r>
              <a:t>·    Transnationalism </a:t>
            </a:r>
          </a:p>
        </p:txBody>
      </p:sp>
      <p:sp>
        <p:nvSpPr>
          <p:cNvPr id="306" name="The identities and transnational experiences of students participating in transnational education (Jiang, 2021), and the identity issues faced by transnational migrants who obtain flexible citizenship through education (Yang &amp; He, 2024).…"/>
          <p:cNvSpPr txBox="1"/>
          <p:nvPr/>
        </p:nvSpPr>
        <p:spPr>
          <a:xfrm>
            <a:off x="1797286" y="8528498"/>
            <a:ext cx="20789428" cy="4746324"/>
          </a:xfrm>
          <a:prstGeom prst="rect">
            <a:avLst/>
          </a:prstGeom>
          <a:ln w="12700">
            <a:miter lim="400000"/>
          </a:ln>
        </p:spPr>
        <p:txBody>
          <a:bodyPr lIns="50800" tIns="50800" rIns="50800" bIns="50800" anchor="ctr">
            <a:spAutoFit/>
          </a:bodyPr>
          <a:lstStyle/>
          <a:p>
            <a:pPr algn="just" defTabSz="457200">
              <a:defRPr sz="3000">
                <a:solidFill>
                  <a:srgbClr val="000000"/>
                </a:solidFill>
                <a:latin typeface="Times Roman"/>
                <a:ea typeface="Times Roman"/>
                <a:cs typeface="Times Roman"/>
                <a:sym typeface="Times Roman"/>
              </a:defRPr>
            </a:pPr>
            <a:r>
              <a:rPr b="1"/>
              <a:t>The identities and transnational experiences of students participating in transnational education (</a:t>
            </a:r>
            <a:r>
              <a:t>Jiang, 2021), and the identity issues faced by transnational migrants who obtain </a:t>
            </a:r>
            <a:r>
              <a:rPr b="1"/>
              <a:t>flexible citizenship through education </a:t>
            </a:r>
            <a:r>
              <a:t>(Yang &amp; He, 2024).</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In addition, many studies have explored whether traveling to Africa and accepting infrastructure assistance from other countries represent neocolonial behavior.</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However, few studies have explored the issues of </a:t>
            </a:r>
            <a:r>
              <a:rPr b="1"/>
              <a:t>transnationalism that emerge in rural China, such as how villagers view foreign entrepreneurs and how their self-identity evolves in this process.</a:t>
            </a:r>
            <a:r>
              <a:t> In contrast, there is a lack of literature on the </a:t>
            </a:r>
            <a:r>
              <a:rPr b="1">
                <a:solidFill>
                  <a:schemeClr val="accent6"/>
                </a:solidFill>
              </a:rPr>
              <a:t>potential neocolonial impact of Western entrepreneurial immigrants bringing lifestyle changes to rural eastern China.</a:t>
            </a:r>
            <a:endParaRPr b="1">
              <a:solidFill>
                <a:schemeClr val="accent6"/>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3. RESEARCH AIMS &amp; OBJECTIVES"/>
          <p:cNvSpPr txBox="1"/>
          <p:nvPr/>
        </p:nvSpPr>
        <p:spPr>
          <a:xfrm>
            <a:off x="748735" y="636827"/>
            <a:ext cx="18966108" cy="783524"/>
          </a:xfrm>
          <a:prstGeom prst="rect">
            <a:avLst/>
          </a:prstGeom>
          <a:ln w="12700">
            <a:miter lim="400000"/>
          </a:ln>
        </p:spPr>
        <p:txBody>
          <a:bodyPr lIns="50800" tIns="50800" rIns="50800" bIns="50800" anchor="ctr">
            <a:spAutoFit/>
          </a:bodyPr>
          <a:lstStyle>
            <a:lvl1pPr algn="l" defTabSz="825500">
              <a:defRPr sz="4500" b="1">
                <a:solidFill>
                  <a:srgbClr val="000000"/>
                </a:solidFill>
              </a:defRPr>
            </a:lvl1pPr>
          </a:lstStyle>
          <a:p>
            <a:r>
              <a:t>3. RESEARCH AIMS &amp; OBJECTIVES</a:t>
            </a:r>
          </a:p>
        </p:txBody>
      </p:sp>
      <p:sp>
        <p:nvSpPr>
          <p:cNvPr id="309" name="幻灯片编号"/>
          <p:cNvSpPr txBox="1"/>
          <p:nvPr>
            <p:ph type="sldNum" sz="quarter" idx="4294967295"/>
          </p:nvPr>
        </p:nvSpPr>
        <p:spPr>
          <a:xfrm>
            <a:off x="12065050" y="13080999"/>
            <a:ext cx="241403" cy="374600"/>
          </a:xfrm>
          <a:prstGeom prst="rect">
            <a:avLst/>
          </a:prstGeom>
        </p:spPr>
        <p:txBody>
          <a:bodyPr/>
          <a:lstStyle/>
          <a:p>
            <a:fld id="{86CB4B4D-7CA3-9044-876B-883B54F8677D}" type="slidenum">
              <a:rPr/>
            </a:fld>
            <a:endParaRPr/>
          </a:p>
        </p:txBody>
      </p:sp>
      <p:sp>
        <p:nvSpPr>
          <p:cNvPr id="310" name="Taking Mogan yangjiale as an example, this paper explores the perspective of understanding the phenomenon of Mogan yangjiale and its rural global gentrification process.…"/>
          <p:cNvSpPr txBox="1"/>
          <p:nvPr/>
        </p:nvSpPr>
        <p:spPr>
          <a:xfrm>
            <a:off x="1797286" y="2134360"/>
            <a:ext cx="20789428" cy="11607827"/>
          </a:xfrm>
          <a:prstGeom prst="rect">
            <a:avLst/>
          </a:prstGeom>
          <a:ln w="12700">
            <a:miter lim="400000"/>
          </a:ln>
        </p:spPr>
        <p:txBody>
          <a:bodyPr lIns="50800" tIns="50800" rIns="50800" bIns="50800" anchor="ctr">
            <a:spAutoFit/>
          </a:bodyPr>
          <a:lstStyle/>
          <a:p>
            <a:pPr algn="just" defTabSz="457200">
              <a:defRPr sz="3000">
                <a:solidFill>
                  <a:srgbClr val="000000"/>
                </a:solidFill>
                <a:latin typeface="Times Roman"/>
                <a:ea typeface="Times Roman"/>
                <a:cs typeface="Times Roman"/>
                <a:sym typeface="Times Roman"/>
              </a:defRPr>
            </a:pPr>
            <a:r>
              <a:t>Taking Mogan </a:t>
            </a:r>
            <a:r>
              <a:rPr i="1"/>
              <a:t>yangjiale</a:t>
            </a:r>
            <a:r>
              <a:t> as an example, this paper </a:t>
            </a:r>
            <a:r>
              <a:rPr b="1"/>
              <a:t>explores the perspective of understanding the phenomenon of Mogan </a:t>
            </a:r>
            <a:r>
              <a:rPr b="1" i="1"/>
              <a:t>yangjiale</a:t>
            </a:r>
            <a:r>
              <a:rPr b="1"/>
              <a:t> and its rural global gentrification process.</a:t>
            </a:r>
            <a:endParaRPr b="1"/>
          </a:p>
          <a:p>
            <a:pPr algn="just" defTabSz="457200">
              <a:defRPr sz="3000">
                <a:solidFill>
                  <a:srgbClr val="000000"/>
                </a:solidFill>
                <a:latin typeface="Times Roman"/>
                <a:ea typeface="Times Roman"/>
                <a:cs typeface="Times Roman"/>
                <a:sym typeface="Times Roman"/>
              </a:defRPr>
            </a:pPr>
            <a:endParaRPr b="1"/>
          </a:p>
          <a:p>
            <a:pPr marL="331470" indent="-331470" algn="just" defTabSz="457200">
              <a:buSzPct val="123000"/>
              <a:buChar char="-"/>
              <a:defRPr sz="3000">
                <a:solidFill>
                  <a:srgbClr val="000000"/>
                </a:solidFill>
                <a:latin typeface="Times Roman"/>
                <a:ea typeface="Times Roman"/>
                <a:cs typeface="Times Roman"/>
                <a:sym typeface="Times Roman"/>
              </a:defRPr>
            </a:pPr>
            <a:r>
              <a:t>The phenomenon of Mogan</a:t>
            </a:r>
            <a:r>
              <a:rPr i="1"/>
              <a:t> yangjialelization </a:t>
            </a:r>
            <a:r>
              <a:t>refers to the influx of a large amount of non-Chinese capital into the Chinese market, which has caused a strong response and has become a benchmark for Chinese homestays, while also promoting changes in the national homestay industry.</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Understanding the </a:t>
            </a:r>
            <a:r>
              <a:rPr b="1"/>
              <a:t>dynamics and interactions between different stakeholders in the </a:t>
            </a:r>
            <a:r>
              <a:rPr b="1" i="1"/>
              <a:t>yangjiale </a:t>
            </a:r>
            <a:r>
              <a:rPr b="1"/>
              <a:t>ecology.</a:t>
            </a:r>
            <a:endParaRPr b="1"/>
          </a:p>
          <a:p>
            <a:pPr algn="just" defTabSz="457200">
              <a:defRPr sz="3000">
                <a:solidFill>
                  <a:srgbClr val="000000"/>
                </a:solidFill>
                <a:latin typeface="Times Roman"/>
                <a:ea typeface="Times Roman"/>
                <a:cs typeface="Times Roman"/>
                <a:sym typeface="Times Roman"/>
              </a:defRPr>
            </a:pPr>
            <a:endParaRPr b="1"/>
          </a:p>
          <a:p>
            <a:pPr marL="331470" indent="-331470" algn="just" defTabSz="457200">
              <a:buSzPct val="123000"/>
              <a:buChar char="-"/>
              <a:defRPr sz="3000">
                <a:solidFill>
                  <a:srgbClr val="000000"/>
                </a:solidFill>
                <a:latin typeface="Times Roman"/>
                <a:ea typeface="Times Roman"/>
                <a:cs typeface="Times Roman"/>
                <a:sym typeface="Times Roman"/>
              </a:defRPr>
            </a:pPr>
            <a:r>
              <a:t>By studying the interactive ecology between various stakeholders in </a:t>
            </a:r>
            <a:r>
              <a:rPr i="1"/>
              <a:t>yangjiale</a:t>
            </a:r>
            <a:r>
              <a:t> and its </a:t>
            </a:r>
            <a:r>
              <a:rPr i="1"/>
              <a:t>yangjialelization</a:t>
            </a:r>
            <a:r>
              <a:t> process, we can gain a deeper understanding of how these stakeholders interact and influence each other. Their interactions constitute the overall ecological framework of </a:t>
            </a:r>
            <a:r>
              <a:rPr i="1"/>
              <a:t>yangjiale</a:t>
            </a:r>
            <a:r>
              <a:t>, allowing us to understand how different stakeholders are interconnected in the </a:t>
            </a:r>
            <a:r>
              <a:rPr i="1"/>
              <a:t>yangjiale </a:t>
            </a:r>
            <a:r>
              <a:t>interest ecological network.</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Investigate the </a:t>
            </a:r>
            <a:r>
              <a:rPr b="1"/>
              <a:t>spatial influence of various stakeholders</a:t>
            </a:r>
            <a:r>
              <a:t> on the development of Mount Mogan </a:t>
            </a:r>
            <a:r>
              <a:rPr i="1"/>
              <a:t>yangjiale</a:t>
            </a:r>
            <a:r>
              <a:t> in the process of rural planetary gentrification.</a:t>
            </a:r>
          </a:p>
          <a:p>
            <a:pPr algn="just" defTabSz="457200">
              <a:defRPr sz="30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r>
              <a:t>- This analysis helps us understand how different stakeholders affect the changes in local space during the development of </a:t>
            </a:r>
            <a:r>
              <a:rPr i="1"/>
              <a:t>yangjiale</a:t>
            </a:r>
            <a:r>
              <a:t> Homestay and its transformation into </a:t>
            </a:r>
            <a:r>
              <a:rPr i="1"/>
              <a:t>yangjiale</a:t>
            </a:r>
            <a:r>
              <a:t> Homestay, and gain insight into the role of various stakeholders in the transformation of rural space in the process of planetary gentrification.</a:t>
            </a:r>
          </a:p>
          <a:p>
            <a:pPr algn="just" defTabSz="457200">
              <a:defRPr sz="1400">
                <a:solidFill>
                  <a:srgbClr val="000000"/>
                </a:solidFill>
                <a:latin typeface="Times Roman"/>
                <a:ea typeface="Times Roman"/>
                <a:cs typeface="Times Roman"/>
                <a:sym typeface="Times Roman"/>
              </a:defRPr>
            </a:pPr>
          </a:p>
          <a:p>
            <a:pPr algn="just" defTabSz="457200">
              <a:defRPr sz="3000">
                <a:solidFill>
                  <a:srgbClr val="000000"/>
                </a:solidFill>
                <a:latin typeface="Times Roman"/>
                <a:ea typeface="Times Roman"/>
                <a:cs typeface="Times Roman"/>
                <a:sym typeface="Times Roman"/>
              </a:defRPr>
            </a:pPr>
          </a:p>
        </p:txBody>
      </p:sp>
      <p:sp>
        <p:nvSpPr>
          <p:cNvPr id="311" name="·    Research Objectives"/>
          <p:cNvSpPr txBox="1"/>
          <p:nvPr/>
        </p:nvSpPr>
        <p:spPr>
          <a:xfrm>
            <a:off x="1714001" y="1497132"/>
            <a:ext cx="4397884" cy="560449"/>
          </a:xfrm>
          <a:prstGeom prst="rect">
            <a:avLst/>
          </a:prstGeom>
          <a:ln w="12700">
            <a:miter lim="400000"/>
          </a:ln>
        </p:spPr>
        <p:txBody>
          <a:bodyPr wrap="none" lIns="50800" tIns="50800" rIns="50800" bIns="50800" anchor="ctr">
            <a:spAutoFit/>
          </a:bodyPr>
          <a:lstStyle>
            <a:lvl1pPr>
              <a:defRPr sz="3000" b="1"/>
            </a:lvl1pPr>
          </a:lstStyle>
          <a:p>
            <a:r>
              <a:t>·    Research Objectives</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17080</Words>
  <Application>WPS 文字</Application>
  <PresentationFormat/>
  <Paragraphs>433</Paragraphs>
  <Slides>21</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21</vt:i4>
      </vt:variant>
    </vt:vector>
  </HeadingPairs>
  <TitlesOfParts>
    <vt:vector size="40" baseType="lpstr">
      <vt:lpstr>Arial</vt:lpstr>
      <vt:lpstr>宋体</vt:lpstr>
      <vt:lpstr>Wingdings</vt:lpstr>
      <vt:lpstr>Helvetica Neue</vt:lpstr>
      <vt:lpstr>Helvetica Neue Medium</vt:lpstr>
      <vt:lpstr>Times Roman</vt:lpstr>
      <vt:lpstr>Times New Roman</vt:lpstr>
      <vt:lpstr>Arial</vt:lpstr>
      <vt:lpstr>微软雅黑</vt:lpstr>
      <vt:lpstr>汉仪旗黑</vt:lpstr>
      <vt:lpstr>宋体</vt:lpstr>
      <vt:lpstr>Arial Unicode MS</vt:lpstr>
      <vt:lpstr>汉仪书宋二KW</vt:lpstr>
      <vt:lpstr>Times New Roman</vt:lpstr>
      <vt:lpstr>Calibri</vt:lpstr>
      <vt:lpstr>Helvetica Neue</vt:lpstr>
      <vt:lpstr>Helvetica Neue Medium</vt:lpstr>
      <vt:lpstr>Times Roman</vt:lpstr>
      <vt:lpstr>21_BasicWhite</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Gentrification of Rural China: the case of yangjiale </dc:title>
  <dc:creator/>
  <cp:lastModifiedBy>WPS_249582919</cp:lastModifiedBy>
  <cp:revision>1</cp:revision>
  <dcterms:created xsi:type="dcterms:W3CDTF">2025-07-03T08:29:45Z</dcterms:created>
  <dcterms:modified xsi:type="dcterms:W3CDTF">2025-07-03T08:29:45Z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3A9A44037E30613D793F6668422B2A71_42</vt:lpwstr>
  </property>
  <property fmtid="{D5CDD505-2E9C-101B-9397-08002B2CF9AE}" pid="3" name="KSOProductBuildVer">
    <vt:lpwstr>2052-6.15.1.8935</vt:lpwstr>
  </property>
</Properties>
</file>