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272" r:id="rId3"/>
    <p:sldId id="273" r:id="rId4"/>
    <p:sldId id="264" r:id="rId5"/>
    <p:sldId id="263" r:id="rId6"/>
    <p:sldId id="267" r:id="rId7"/>
    <p:sldId id="275" r:id="rId8"/>
    <p:sldId id="271" r:id="rId9"/>
    <p:sldId id="259" r:id="rId1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8050E5-28D8-294D-B636-13F55AD60FDF}">
          <p14:sldIdLst>
            <p14:sldId id="256"/>
            <p14:sldId id="272"/>
            <p14:sldId id="273"/>
            <p14:sldId id="264"/>
            <p14:sldId id="263"/>
            <p14:sldId id="267"/>
            <p14:sldId id="275"/>
            <p14:sldId id="271"/>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B53B-A499-814B-8A56-4CA6A4AA1536}" v="136" dt="2025-07-10T06:20:00.099"/>
    <p1510:client id="{DF186457-1194-1B45-9D72-C929BFF46CA7}" v="1660" dt="2025-07-10T05:59:42.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4"/>
    <p:restoredTop sz="67755"/>
  </p:normalViewPr>
  <p:slideViewPr>
    <p:cSldViewPr snapToGrid="0">
      <p:cViewPr varScale="1">
        <p:scale>
          <a:sx n="80" d="100"/>
          <a:sy n="80" d="100"/>
        </p:scale>
        <p:origin x="1752" y="184"/>
      </p:cViewPr>
      <p:guideLst>
        <p:guide orient="horz" pos="2160"/>
        <p:guide pos="3840"/>
      </p:guideLst>
    </p:cSldViewPr>
  </p:slideViewPr>
  <p:notesTextViewPr>
    <p:cViewPr>
      <p:scale>
        <a:sx n="165" d="100"/>
        <a:sy n="16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zef Vandermeulen" userId="1152e458-2c59-4f2a-832c-3c9023784676" providerId="ADAL" clId="{DF186457-1194-1B45-9D72-C929BFF46CA7}"/>
    <pc:docChg chg="undo custSel addSld delSld modSld sldOrd modSection">
      <pc:chgData name="Jozef Vandermeulen" userId="1152e458-2c59-4f2a-832c-3c9023784676" providerId="ADAL" clId="{DF186457-1194-1B45-9D72-C929BFF46CA7}" dt="2025-07-10T05:59:42.170" v="6360" actId="20577"/>
      <pc:docMkLst>
        <pc:docMk/>
      </pc:docMkLst>
      <pc:sldChg chg="modSp mod modNotesTx">
        <pc:chgData name="Jozef Vandermeulen" userId="1152e458-2c59-4f2a-832c-3c9023784676" providerId="ADAL" clId="{DF186457-1194-1B45-9D72-C929BFF46CA7}" dt="2025-07-09T18:30:41.068" v="5622" actId="5793"/>
        <pc:sldMkLst>
          <pc:docMk/>
          <pc:sldMk cId="338720401" sldId="256"/>
        </pc:sldMkLst>
        <pc:spChg chg="mod">
          <ac:chgData name="Jozef Vandermeulen" userId="1152e458-2c59-4f2a-832c-3c9023784676" providerId="ADAL" clId="{DF186457-1194-1B45-9D72-C929BFF46CA7}" dt="2025-07-08T13:43:43.646" v="944" actId="113"/>
          <ac:spMkLst>
            <pc:docMk/>
            <pc:sldMk cId="338720401" sldId="256"/>
            <ac:spMk id="2" creationId="{23E78B56-375C-3D91-57F8-C0997EFAF2E7}"/>
          </ac:spMkLst>
        </pc:spChg>
        <pc:spChg chg="mod">
          <ac:chgData name="Jozef Vandermeulen" userId="1152e458-2c59-4f2a-832c-3c9023784676" providerId="ADAL" clId="{DF186457-1194-1B45-9D72-C929BFF46CA7}" dt="2025-07-08T13:43:40.281" v="943" actId="2711"/>
          <ac:spMkLst>
            <pc:docMk/>
            <pc:sldMk cId="338720401" sldId="256"/>
            <ac:spMk id="3" creationId="{9AB6E2B6-5451-0C38-6582-06ED6C81CD50}"/>
          </ac:spMkLst>
        </pc:spChg>
        <pc:spChg chg="mod">
          <ac:chgData name="Jozef Vandermeulen" userId="1152e458-2c59-4f2a-832c-3c9023784676" providerId="ADAL" clId="{DF186457-1194-1B45-9D72-C929BFF46CA7}" dt="2025-07-09T18:28:51.954" v="5367" actId="1076"/>
          <ac:spMkLst>
            <pc:docMk/>
            <pc:sldMk cId="338720401" sldId="256"/>
            <ac:spMk id="4" creationId="{D1DFD8E0-D869-1822-C622-E6C446645713}"/>
          </ac:spMkLst>
        </pc:spChg>
      </pc:sldChg>
      <pc:sldChg chg="modSp mod">
        <pc:chgData name="Jozef Vandermeulen" userId="1152e458-2c59-4f2a-832c-3c9023784676" providerId="ADAL" clId="{DF186457-1194-1B45-9D72-C929BFF46CA7}" dt="2025-07-09T14:16:49.754" v="5364" actId="115"/>
        <pc:sldMkLst>
          <pc:docMk/>
          <pc:sldMk cId="896150969" sldId="259"/>
        </pc:sldMkLst>
        <pc:spChg chg="mod">
          <ac:chgData name="Jozef Vandermeulen" userId="1152e458-2c59-4f2a-832c-3c9023784676" providerId="ADAL" clId="{DF186457-1194-1B45-9D72-C929BFF46CA7}" dt="2025-07-09T14:16:49.754" v="5364" actId="115"/>
          <ac:spMkLst>
            <pc:docMk/>
            <pc:sldMk cId="896150969" sldId="259"/>
            <ac:spMk id="3" creationId="{2A7F1B8B-174F-630C-F0E4-9147F17FB31C}"/>
          </ac:spMkLst>
        </pc:spChg>
      </pc:sldChg>
      <pc:sldChg chg="modSp del mod">
        <pc:chgData name="Jozef Vandermeulen" userId="1152e458-2c59-4f2a-832c-3c9023784676" providerId="ADAL" clId="{DF186457-1194-1B45-9D72-C929BFF46CA7}" dt="2025-07-08T07:13:33.874" v="626" actId="2696"/>
        <pc:sldMkLst>
          <pc:docMk/>
          <pc:sldMk cId="1872317271" sldId="261"/>
        </pc:sldMkLst>
        <pc:spChg chg="mod">
          <ac:chgData name="Jozef Vandermeulen" userId="1152e458-2c59-4f2a-832c-3c9023784676" providerId="ADAL" clId="{DF186457-1194-1B45-9D72-C929BFF46CA7}" dt="2025-07-08T07:06:57.319" v="409" actId="21"/>
          <ac:spMkLst>
            <pc:docMk/>
            <pc:sldMk cId="1872317271" sldId="261"/>
            <ac:spMk id="3" creationId="{DADB8E81-EF13-27AD-DBA3-B9411E05CA1F}"/>
          </ac:spMkLst>
        </pc:spChg>
      </pc:sldChg>
      <pc:sldChg chg="modSp mod modAnim modNotesTx">
        <pc:chgData name="Jozef Vandermeulen" userId="1152e458-2c59-4f2a-832c-3c9023784676" providerId="ADAL" clId="{DF186457-1194-1B45-9D72-C929BFF46CA7}" dt="2025-07-09T19:10:58.912" v="5960" actId="20577"/>
        <pc:sldMkLst>
          <pc:docMk/>
          <pc:sldMk cId="82909481" sldId="263"/>
        </pc:sldMkLst>
        <pc:spChg chg="mod">
          <ac:chgData name="Jozef Vandermeulen" userId="1152e458-2c59-4f2a-832c-3c9023784676" providerId="ADAL" clId="{DF186457-1194-1B45-9D72-C929BFF46CA7}" dt="2025-07-09T18:32:07.628" v="5653" actId="20577"/>
          <ac:spMkLst>
            <pc:docMk/>
            <pc:sldMk cId="82909481" sldId="263"/>
            <ac:spMk id="2" creationId="{19F08BDC-26C0-E7C8-CF03-C4C0254B64D1}"/>
          </ac:spMkLst>
        </pc:spChg>
        <pc:spChg chg="mod">
          <ac:chgData name="Jozef Vandermeulen" userId="1152e458-2c59-4f2a-832c-3c9023784676" providerId="ADAL" clId="{DF186457-1194-1B45-9D72-C929BFF46CA7}" dt="2025-07-09T19:10:58.912" v="5960" actId="20577"/>
          <ac:spMkLst>
            <pc:docMk/>
            <pc:sldMk cId="82909481" sldId="263"/>
            <ac:spMk id="3" creationId="{0A3F2486-1D57-5AD9-AA9A-89367C462C9B}"/>
          </ac:spMkLst>
        </pc:spChg>
        <pc:spChg chg="mod">
          <ac:chgData name="Jozef Vandermeulen" userId="1152e458-2c59-4f2a-832c-3c9023784676" providerId="ADAL" clId="{DF186457-1194-1B45-9D72-C929BFF46CA7}" dt="2025-07-08T07:14:10.039" v="639" actId="1035"/>
          <ac:spMkLst>
            <pc:docMk/>
            <pc:sldMk cId="82909481" sldId="263"/>
            <ac:spMk id="4" creationId="{6D503E82-A364-583B-12E1-E9E66FF18C3E}"/>
          </ac:spMkLst>
        </pc:spChg>
      </pc:sldChg>
      <pc:sldChg chg="delSp modSp add mod ord modNotesTx">
        <pc:chgData name="Jozef Vandermeulen" userId="1152e458-2c59-4f2a-832c-3c9023784676" providerId="ADAL" clId="{DF186457-1194-1B45-9D72-C929BFF46CA7}" dt="2025-07-10T05:58:30.546" v="6350" actId="20577"/>
        <pc:sldMkLst>
          <pc:docMk/>
          <pc:sldMk cId="3986170838" sldId="264"/>
        </pc:sldMkLst>
        <pc:spChg chg="mod">
          <ac:chgData name="Jozef Vandermeulen" userId="1152e458-2c59-4f2a-832c-3c9023784676" providerId="ADAL" clId="{DF186457-1194-1B45-9D72-C929BFF46CA7}" dt="2025-07-10T05:58:30.546" v="6350" actId="20577"/>
          <ac:spMkLst>
            <pc:docMk/>
            <pc:sldMk cId="3986170838" sldId="264"/>
            <ac:spMk id="3" creationId="{59FC77E2-9C93-E9C5-7BCE-912807B709CB}"/>
          </ac:spMkLst>
        </pc:spChg>
        <pc:spChg chg="mod">
          <ac:chgData name="Jozef Vandermeulen" userId="1152e458-2c59-4f2a-832c-3c9023784676" providerId="ADAL" clId="{DF186457-1194-1B45-9D72-C929BFF46CA7}" dt="2025-07-08T07:37:46.774" v="892" actId="1036"/>
          <ac:spMkLst>
            <pc:docMk/>
            <pc:sldMk cId="3986170838" sldId="264"/>
            <ac:spMk id="4" creationId="{7C708CC9-0E67-604D-D482-FCB2564C1D80}"/>
          </ac:spMkLst>
        </pc:spChg>
        <pc:picChg chg="del">
          <ac:chgData name="Jozef Vandermeulen" userId="1152e458-2c59-4f2a-832c-3c9023784676" providerId="ADAL" clId="{DF186457-1194-1B45-9D72-C929BFF46CA7}" dt="2025-07-08T07:15:31.724" v="641" actId="478"/>
          <ac:picMkLst>
            <pc:docMk/>
            <pc:sldMk cId="3986170838" sldId="264"/>
            <ac:picMk id="7" creationId="{E0303441-45BE-88B8-13AC-7BD01B4CF22D}"/>
          </ac:picMkLst>
        </pc:picChg>
      </pc:sldChg>
      <pc:sldChg chg="del">
        <pc:chgData name="Jozef Vandermeulen" userId="1152e458-2c59-4f2a-832c-3c9023784676" providerId="ADAL" clId="{DF186457-1194-1B45-9D72-C929BFF46CA7}" dt="2025-07-09T12:39:25.575" v="3301" actId="2696"/>
        <pc:sldMkLst>
          <pc:docMk/>
          <pc:sldMk cId="2432494173" sldId="265"/>
        </pc:sldMkLst>
      </pc:sldChg>
      <pc:sldChg chg="del">
        <pc:chgData name="Jozef Vandermeulen" userId="1152e458-2c59-4f2a-832c-3c9023784676" providerId="ADAL" clId="{DF186457-1194-1B45-9D72-C929BFF46CA7}" dt="2025-07-09T12:39:25.575" v="3301" actId="2696"/>
        <pc:sldMkLst>
          <pc:docMk/>
          <pc:sldMk cId="2973621982" sldId="266"/>
        </pc:sldMkLst>
      </pc:sldChg>
      <pc:sldChg chg="addSp modSp mod modAnim">
        <pc:chgData name="Jozef Vandermeulen" userId="1152e458-2c59-4f2a-832c-3c9023784676" providerId="ADAL" clId="{DF186457-1194-1B45-9D72-C929BFF46CA7}" dt="2025-07-09T12:08:32.809" v="2807" actId="20577"/>
        <pc:sldMkLst>
          <pc:docMk/>
          <pc:sldMk cId="3943653846" sldId="267"/>
        </pc:sldMkLst>
        <pc:spChg chg="mod">
          <ac:chgData name="Jozef Vandermeulen" userId="1152e458-2c59-4f2a-832c-3c9023784676" providerId="ADAL" clId="{DF186457-1194-1B45-9D72-C929BFF46CA7}" dt="2025-07-09T08:19:52.944" v="1613" actId="20577"/>
          <ac:spMkLst>
            <pc:docMk/>
            <pc:sldMk cId="3943653846" sldId="267"/>
            <ac:spMk id="2" creationId="{9C28FE0B-447E-7D0A-9E44-980CACE4877D}"/>
          </ac:spMkLst>
        </pc:spChg>
        <pc:spChg chg="mod">
          <ac:chgData name="Jozef Vandermeulen" userId="1152e458-2c59-4f2a-832c-3c9023784676" providerId="ADAL" clId="{DF186457-1194-1B45-9D72-C929BFF46CA7}" dt="2025-07-09T12:08:32.809" v="2807" actId="20577"/>
          <ac:spMkLst>
            <pc:docMk/>
            <pc:sldMk cId="3943653846" sldId="267"/>
            <ac:spMk id="3" creationId="{5D3C057E-10F5-F271-1FAE-589B2041F738}"/>
          </ac:spMkLst>
        </pc:spChg>
        <pc:picChg chg="add mod">
          <ac:chgData name="Jozef Vandermeulen" userId="1152e458-2c59-4f2a-832c-3c9023784676" providerId="ADAL" clId="{DF186457-1194-1B45-9D72-C929BFF46CA7}" dt="2025-07-09T08:27:56.875" v="1974"/>
          <ac:picMkLst>
            <pc:docMk/>
            <pc:sldMk cId="3943653846" sldId="267"/>
            <ac:picMk id="9" creationId="{04109779-8013-135C-24BC-80DCF0F8597F}"/>
          </ac:picMkLst>
        </pc:picChg>
      </pc:sldChg>
      <pc:sldChg chg="del">
        <pc:chgData name="Jozef Vandermeulen" userId="1152e458-2c59-4f2a-832c-3c9023784676" providerId="ADAL" clId="{DF186457-1194-1B45-9D72-C929BFF46CA7}" dt="2025-07-09T12:39:25.575" v="3301" actId="2696"/>
        <pc:sldMkLst>
          <pc:docMk/>
          <pc:sldMk cId="2755260888" sldId="269"/>
        </pc:sldMkLst>
      </pc:sldChg>
      <pc:sldChg chg="modSp del mod ord">
        <pc:chgData name="Jozef Vandermeulen" userId="1152e458-2c59-4f2a-832c-3c9023784676" providerId="ADAL" clId="{DF186457-1194-1B45-9D72-C929BFF46CA7}" dt="2025-07-09T13:01:48.181" v="5318" actId="2696"/>
        <pc:sldMkLst>
          <pc:docMk/>
          <pc:sldMk cId="790790547" sldId="270"/>
        </pc:sldMkLst>
        <pc:spChg chg="mod">
          <ac:chgData name="Jozef Vandermeulen" userId="1152e458-2c59-4f2a-832c-3c9023784676" providerId="ADAL" clId="{DF186457-1194-1B45-9D72-C929BFF46CA7}" dt="2025-07-09T12:59:36.665" v="5014" actId="21"/>
          <ac:spMkLst>
            <pc:docMk/>
            <pc:sldMk cId="790790547" sldId="270"/>
            <ac:spMk id="3" creationId="{1C02A647-9B82-9092-84F1-BA712B933710}"/>
          </ac:spMkLst>
        </pc:spChg>
      </pc:sldChg>
      <pc:sldChg chg="delSp modSp mod ord modAnim modNotesTx">
        <pc:chgData name="Jozef Vandermeulen" userId="1152e458-2c59-4f2a-832c-3c9023784676" providerId="ADAL" clId="{DF186457-1194-1B45-9D72-C929BFF46CA7}" dt="2025-07-09T20:06:02.186" v="6195" actId="20577"/>
        <pc:sldMkLst>
          <pc:docMk/>
          <pc:sldMk cId="1270188136" sldId="271"/>
        </pc:sldMkLst>
        <pc:spChg chg="mod">
          <ac:chgData name="Jozef Vandermeulen" userId="1152e458-2c59-4f2a-832c-3c9023784676" providerId="ADAL" clId="{DF186457-1194-1B45-9D72-C929BFF46CA7}" dt="2025-07-09T13:26:33.235" v="5362" actId="20577"/>
          <ac:spMkLst>
            <pc:docMk/>
            <pc:sldMk cId="1270188136" sldId="271"/>
            <ac:spMk id="2" creationId="{EE3AC612-E3A8-1E7B-DCDC-FC2404C1D918}"/>
          </ac:spMkLst>
        </pc:spChg>
        <pc:spChg chg="mod">
          <ac:chgData name="Jozef Vandermeulen" userId="1152e458-2c59-4f2a-832c-3c9023784676" providerId="ADAL" clId="{DF186457-1194-1B45-9D72-C929BFF46CA7}" dt="2025-07-09T20:06:02.186" v="6195" actId="20577"/>
          <ac:spMkLst>
            <pc:docMk/>
            <pc:sldMk cId="1270188136" sldId="271"/>
            <ac:spMk id="3" creationId="{54A0E519-B7BE-9FFF-6AB5-A244073DE30B}"/>
          </ac:spMkLst>
        </pc:spChg>
        <pc:spChg chg="del">
          <ac:chgData name="Jozef Vandermeulen" userId="1152e458-2c59-4f2a-832c-3c9023784676" providerId="ADAL" clId="{DF186457-1194-1B45-9D72-C929BFF46CA7}" dt="2025-07-09T12:25:13.615" v="3238" actId="478"/>
          <ac:spMkLst>
            <pc:docMk/>
            <pc:sldMk cId="1270188136" sldId="271"/>
            <ac:spMk id="4" creationId="{05F8D50A-783A-0C3D-0F96-F7F0A6DBD7C2}"/>
          </ac:spMkLst>
        </pc:spChg>
      </pc:sldChg>
      <pc:sldChg chg="addSp delSp modSp add del mod delAnim modAnim modNotesTx">
        <pc:chgData name="Jozef Vandermeulen" userId="1152e458-2c59-4f2a-832c-3c9023784676" providerId="ADAL" clId="{DF186457-1194-1B45-9D72-C929BFF46CA7}" dt="2025-07-10T05:57:59.794" v="6343" actId="20577"/>
        <pc:sldMkLst>
          <pc:docMk/>
          <pc:sldMk cId="2381107868" sldId="272"/>
        </pc:sldMkLst>
        <pc:spChg chg="mod">
          <ac:chgData name="Jozef Vandermeulen" userId="1152e458-2c59-4f2a-832c-3c9023784676" providerId="ADAL" clId="{DF186457-1194-1B45-9D72-C929BFF46CA7}" dt="2025-07-10T05:56:34.313" v="6221" actId="20577"/>
          <ac:spMkLst>
            <pc:docMk/>
            <pc:sldMk cId="2381107868" sldId="272"/>
            <ac:spMk id="2" creationId="{BA56E052-190F-E3DE-9442-91E61C05AE4E}"/>
          </ac:spMkLst>
        </pc:spChg>
        <pc:spChg chg="mod">
          <ac:chgData name="Jozef Vandermeulen" userId="1152e458-2c59-4f2a-832c-3c9023784676" providerId="ADAL" clId="{DF186457-1194-1B45-9D72-C929BFF46CA7}" dt="2025-07-08T07:09:50.431" v="561" actId="1036"/>
          <ac:spMkLst>
            <pc:docMk/>
            <pc:sldMk cId="2381107868" sldId="272"/>
            <ac:spMk id="3" creationId="{9FFC59BF-ECC3-5B18-D1C4-43D88A18FE83}"/>
          </ac:spMkLst>
        </pc:spChg>
        <pc:spChg chg="mod">
          <ac:chgData name="Jozef Vandermeulen" userId="1152e458-2c59-4f2a-832c-3c9023784676" providerId="ADAL" clId="{DF186457-1194-1B45-9D72-C929BFF46CA7}" dt="2025-07-10T05:57:03.493" v="6247" actId="1035"/>
          <ac:spMkLst>
            <pc:docMk/>
            <pc:sldMk cId="2381107868" sldId="272"/>
            <ac:spMk id="4" creationId="{CF110659-179E-48DB-8C75-B043ED8CFF1F}"/>
          </ac:spMkLst>
        </pc:spChg>
        <pc:picChg chg="add mod">
          <ac:chgData name="Jozef Vandermeulen" userId="1152e458-2c59-4f2a-832c-3c9023784676" providerId="ADAL" clId="{DF186457-1194-1B45-9D72-C929BFF46CA7}" dt="2025-07-08T07:11:59.939" v="617"/>
          <ac:picMkLst>
            <pc:docMk/>
            <pc:sldMk cId="2381107868" sldId="272"/>
            <ac:picMk id="7" creationId="{1CD9975D-C0FD-5623-312C-F966CF183A9A}"/>
          </ac:picMkLst>
        </pc:picChg>
        <pc:picChg chg="del mod">
          <ac:chgData name="Jozef Vandermeulen" userId="1152e458-2c59-4f2a-832c-3c9023784676" providerId="ADAL" clId="{DF186457-1194-1B45-9D72-C929BFF46CA7}" dt="2025-07-10T05:56:58.793" v="6232" actId="14100"/>
          <ac:picMkLst>
            <pc:docMk/>
            <pc:sldMk cId="2381107868" sldId="272"/>
            <ac:picMk id="10" creationId="{F8B93D75-7FC2-6BEA-9BAF-369B034B1755}"/>
          </ac:picMkLst>
        </pc:picChg>
      </pc:sldChg>
      <pc:sldChg chg="addSp delSp modSp add mod ord delAnim modAnim modNotesTx">
        <pc:chgData name="Jozef Vandermeulen" userId="1152e458-2c59-4f2a-832c-3c9023784676" providerId="ADAL" clId="{DF186457-1194-1B45-9D72-C929BFF46CA7}" dt="2025-07-10T05:59:42.170" v="6360" actId="20577"/>
        <pc:sldMkLst>
          <pc:docMk/>
          <pc:sldMk cId="230730797" sldId="273"/>
        </pc:sldMkLst>
        <pc:spChg chg="mod">
          <ac:chgData name="Jozef Vandermeulen" userId="1152e458-2c59-4f2a-832c-3c9023784676" providerId="ADAL" clId="{DF186457-1194-1B45-9D72-C929BFF46CA7}" dt="2025-07-09T18:46:28.221" v="5670" actId="20577"/>
          <ac:spMkLst>
            <pc:docMk/>
            <pc:sldMk cId="230730797" sldId="273"/>
            <ac:spMk id="2" creationId="{11E551B5-D09D-F8CD-EA6E-C90D5393427D}"/>
          </ac:spMkLst>
        </pc:spChg>
        <pc:spChg chg="mod">
          <ac:chgData name="Jozef Vandermeulen" userId="1152e458-2c59-4f2a-832c-3c9023784676" providerId="ADAL" clId="{DF186457-1194-1B45-9D72-C929BFF46CA7}" dt="2025-07-10T05:59:42.170" v="6360" actId="20577"/>
          <ac:spMkLst>
            <pc:docMk/>
            <pc:sldMk cId="230730797" sldId="273"/>
            <ac:spMk id="3" creationId="{84246104-9BE8-0E3B-C818-15601C64E4F9}"/>
          </ac:spMkLst>
        </pc:spChg>
        <pc:spChg chg="del">
          <ac:chgData name="Jozef Vandermeulen" userId="1152e458-2c59-4f2a-832c-3c9023784676" providerId="ADAL" clId="{DF186457-1194-1B45-9D72-C929BFF46CA7}" dt="2025-07-08T07:03:58.832" v="108" actId="478"/>
          <ac:spMkLst>
            <pc:docMk/>
            <pc:sldMk cId="230730797" sldId="273"/>
            <ac:spMk id="4" creationId="{AAB1216B-3E2B-3568-812B-50CFBBA1B530}"/>
          </ac:spMkLst>
        </pc:spChg>
        <pc:spChg chg="add mod">
          <ac:chgData name="Jozef Vandermeulen" userId="1152e458-2c59-4f2a-832c-3c9023784676" providerId="ADAL" clId="{DF186457-1194-1B45-9D72-C929BFF46CA7}" dt="2025-07-10T05:58:09.561" v="6344" actId="20577"/>
          <ac:spMkLst>
            <pc:docMk/>
            <pc:sldMk cId="230730797" sldId="273"/>
            <ac:spMk id="9" creationId="{4637B20D-AF85-B7D3-DB59-E9DE6860A660}"/>
          </ac:spMkLst>
        </pc:spChg>
        <pc:picChg chg="add del mod">
          <ac:chgData name="Jozef Vandermeulen" userId="1152e458-2c59-4f2a-832c-3c9023784676" providerId="ADAL" clId="{DF186457-1194-1B45-9D72-C929BFF46CA7}" dt="2025-07-08T07:11:58.193" v="616" actId="21"/>
          <ac:picMkLst>
            <pc:docMk/>
            <pc:sldMk cId="230730797" sldId="273"/>
            <ac:picMk id="7" creationId="{DF3E806B-817C-CCE0-ED9B-DABD904EEC74}"/>
          </ac:picMkLst>
        </pc:picChg>
      </pc:sldChg>
      <pc:sldChg chg="modSp new del mod">
        <pc:chgData name="Jozef Vandermeulen" userId="1152e458-2c59-4f2a-832c-3c9023784676" providerId="ADAL" clId="{DF186457-1194-1B45-9D72-C929BFF46CA7}" dt="2025-07-08T07:03:50.941" v="105" actId="2696"/>
        <pc:sldMkLst>
          <pc:docMk/>
          <pc:sldMk cId="763803895" sldId="273"/>
        </pc:sldMkLst>
        <pc:spChg chg="mod">
          <ac:chgData name="Jozef Vandermeulen" userId="1152e458-2c59-4f2a-832c-3c9023784676" providerId="ADAL" clId="{DF186457-1194-1B45-9D72-C929BFF46CA7}" dt="2025-07-08T07:03:47.213" v="104" actId="20577"/>
          <ac:spMkLst>
            <pc:docMk/>
            <pc:sldMk cId="763803895" sldId="273"/>
            <ac:spMk id="2" creationId="{A7C88152-1F53-4B8E-6A6C-9410D284C7CC}"/>
          </ac:spMkLst>
        </pc:spChg>
      </pc:sldChg>
      <pc:sldChg chg="add del">
        <pc:chgData name="Jozef Vandermeulen" userId="1152e458-2c59-4f2a-832c-3c9023784676" providerId="ADAL" clId="{DF186457-1194-1B45-9D72-C929BFF46CA7}" dt="2025-07-09T12:39:25.575" v="3301" actId="2696"/>
        <pc:sldMkLst>
          <pc:docMk/>
          <pc:sldMk cId="1145131175" sldId="274"/>
        </pc:sldMkLst>
      </pc:sldChg>
      <pc:sldChg chg="addSp modSp add mod ord modAnim">
        <pc:chgData name="Jozef Vandermeulen" userId="1152e458-2c59-4f2a-832c-3c9023784676" providerId="ADAL" clId="{DF186457-1194-1B45-9D72-C929BFF46CA7}" dt="2025-07-09T18:58:26.620" v="5904" actId="20577"/>
        <pc:sldMkLst>
          <pc:docMk/>
          <pc:sldMk cId="192229822" sldId="275"/>
        </pc:sldMkLst>
        <pc:spChg chg="mod">
          <ac:chgData name="Jozef Vandermeulen" userId="1152e458-2c59-4f2a-832c-3c9023784676" providerId="ADAL" clId="{DF186457-1194-1B45-9D72-C929BFF46CA7}" dt="2025-07-09T08:30:26.471" v="2053" actId="20577"/>
          <ac:spMkLst>
            <pc:docMk/>
            <pc:sldMk cId="192229822" sldId="275"/>
            <ac:spMk id="2" creationId="{72177820-946B-5C19-8D11-908BB07F4640}"/>
          </ac:spMkLst>
        </pc:spChg>
        <pc:spChg chg="mod">
          <ac:chgData name="Jozef Vandermeulen" userId="1152e458-2c59-4f2a-832c-3c9023784676" providerId="ADAL" clId="{DF186457-1194-1B45-9D72-C929BFF46CA7}" dt="2025-07-09T18:58:26.620" v="5904" actId="20577"/>
          <ac:spMkLst>
            <pc:docMk/>
            <pc:sldMk cId="192229822" sldId="275"/>
            <ac:spMk id="3" creationId="{244D8F3C-8B6B-2313-DB3F-0C25DC6C6A1E}"/>
          </ac:spMkLst>
        </pc:spChg>
        <pc:picChg chg="add mod">
          <ac:chgData name="Jozef Vandermeulen" userId="1152e458-2c59-4f2a-832c-3c9023784676" providerId="ADAL" clId="{DF186457-1194-1B45-9D72-C929BFF46CA7}" dt="2025-07-09T12:09:52.493" v="3160"/>
          <ac:picMkLst>
            <pc:docMk/>
            <pc:sldMk cId="192229822" sldId="275"/>
            <ac:picMk id="4" creationId="{8C7AA6A9-3802-AEBA-5DA3-8C3D146A758E}"/>
          </ac:picMkLst>
        </pc:picChg>
        <pc:picChg chg="add mod">
          <ac:chgData name="Jozef Vandermeulen" userId="1152e458-2c59-4f2a-832c-3c9023784676" providerId="ADAL" clId="{DF186457-1194-1B45-9D72-C929BFF46CA7}" dt="2025-07-09T12:10:00.169" v="3161"/>
          <ac:picMkLst>
            <pc:docMk/>
            <pc:sldMk cId="192229822" sldId="275"/>
            <ac:picMk id="9" creationId="{3896C218-A9A0-2B77-75EE-C7F94DD1491B}"/>
          </ac:picMkLst>
        </pc:picChg>
        <pc:picChg chg="add mod">
          <ac:chgData name="Jozef Vandermeulen" userId="1152e458-2c59-4f2a-832c-3c9023784676" providerId="ADAL" clId="{DF186457-1194-1B45-9D72-C929BFF46CA7}" dt="2025-07-09T12:10:21.690" v="3196" actId="14100"/>
          <ac:picMkLst>
            <pc:docMk/>
            <pc:sldMk cId="192229822" sldId="275"/>
            <ac:picMk id="10" creationId="{FA9EBC38-953E-0F75-BB81-E0EF740AAAC6}"/>
          </ac:picMkLst>
        </pc:picChg>
      </pc:sldChg>
    </pc:docChg>
  </pc:docChgLst>
  <pc:docChgLst>
    <pc:chgData name="Jozef Vandermeulen" userId="1152e458-2c59-4f2a-832c-3c9023784676" providerId="ADAL" clId="{02D1B53B-A499-814B-8A56-4CA6A4AA1536}"/>
    <pc:docChg chg="custSel modSld">
      <pc:chgData name="Jozef Vandermeulen" userId="1152e458-2c59-4f2a-832c-3c9023784676" providerId="ADAL" clId="{02D1B53B-A499-814B-8A56-4CA6A4AA1536}" dt="2025-07-10T06:20:00.099" v="883" actId="20577"/>
      <pc:docMkLst>
        <pc:docMk/>
      </pc:docMkLst>
      <pc:sldChg chg="modNotesTx">
        <pc:chgData name="Jozef Vandermeulen" userId="1152e458-2c59-4f2a-832c-3c9023784676" providerId="ADAL" clId="{02D1B53B-A499-814B-8A56-4CA6A4AA1536}" dt="2025-07-10T06:05:07.676" v="0" actId="20577"/>
        <pc:sldMkLst>
          <pc:docMk/>
          <pc:sldMk cId="338720401" sldId="256"/>
        </pc:sldMkLst>
      </pc:sldChg>
      <pc:sldChg chg="modNotesTx">
        <pc:chgData name="Jozef Vandermeulen" userId="1152e458-2c59-4f2a-832c-3c9023784676" providerId="ADAL" clId="{02D1B53B-A499-814B-8A56-4CA6A4AA1536}" dt="2025-07-10T06:17:16.174" v="855" actId="20577"/>
        <pc:sldMkLst>
          <pc:docMk/>
          <pc:sldMk cId="82909481" sldId="263"/>
        </pc:sldMkLst>
      </pc:sldChg>
      <pc:sldChg chg="modSp modNotesTx">
        <pc:chgData name="Jozef Vandermeulen" userId="1152e458-2c59-4f2a-832c-3c9023784676" providerId="ADAL" clId="{02D1B53B-A499-814B-8A56-4CA6A4AA1536}" dt="2025-07-10T06:20:00.099" v="883" actId="20577"/>
        <pc:sldMkLst>
          <pc:docMk/>
          <pc:sldMk cId="1270188136" sldId="271"/>
        </pc:sldMkLst>
        <pc:spChg chg="mod">
          <ac:chgData name="Jozef Vandermeulen" userId="1152e458-2c59-4f2a-832c-3c9023784676" providerId="ADAL" clId="{02D1B53B-A499-814B-8A56-4CA6A4AA1536}" dt="2025-07-10T06:20:00.099" v="883" actId="20577"/>
          <ac:spMkLst>
            <pc:docMk/>
            <pc:sldMk cId="1270188136" sldId="271"/>
            <ac:spMk id="3" creationId="{54A0E519-B7BE-9FFF-6AB5-A244073DE30B}"/>
          </ac:spMkLst>
        </pc:spChg>
      </pc:sldChg>
      <pc:sldChg chg="modNotesTx">
        <pc:chgData name="Jozef Vandermeulen" userId="1152e458-2c59-4f2a-832c-3c9023784676" providerId="ADAL" clId="{02D1B53B-A499-814B-8A56-4CA6A4AA1536}" dt="2025-07-10T06:06:01.150" v="26" actId="20577"/>
        <pc:sldMkLst>
          <pc:docMk/>
          <pc:sldMk cId="2381107868" sldId="272"/>
        </pc:sldMkLst>
      </pc:sldChg>
      <pc:sldChg chg="modSp modAnim modNotesTx">
        <pc:chgData name="Jozef Vandermeulen" userId="1152e458-2c59-4f2a-832c-3c9023784676" providerId="ADAL" clId="{02D1B53B-A499-814B-8A56-4CA6A4AA1536}" dt="2025-07-10T06:14:04.892" v="730" actId="20577"/>
        <pc:sldMkLst>
          <pc:docMk/>
          <pc:sldMk cId="230730797" sldId="273"/>
        </pc:sldMkLst>
        <pc:spChg chg="mod">
          <ac:chgData name="Jozef Vandermeulen" userId="1152e458-2c59-4f2a-832c-3c9023784676" providerId="ADAL" clId="{02D1B53B-A499-814B-8A56-4CA6A4AA1536}" dt="2025-07-10T06:10:06.100" v="135" actId="20577"/>
          <ac:spMkLst>
            <pc:docMk/>
            <pc:sldMk cId="230730797" sldId="273"/>
            <ac:spMk id="3" creationId="{84246104-9BE8-0E3B-C818-15601C64E4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57F49-1746-F041-9AFF-A30E0CA2EC6F}" type="datetimeFigureOut">
              <a:rPr lang="en-BE" smtClean="0"/>
              <a:t>10/07/2025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D72EF-ECBE-1849-A160-5873FAD7BF7A}" type="slidenum">
              <a:rPr lang="en-BE" smtClean="0"/>
              <a:t>‹#›</a:t>
            </a:fld>
            <a:endParaRPr lang="en-BE"/>
          </a:p>
        </p:txBody>
      </p:sp>
    </p:spTree>
    <p:extLst>
      <p:ext uri="{BB962C8B-B14F-4D97-AF65-F5344CB8AC3E}">
        <p14:creationId xmlns:p14="http://schemas.microsoft.com/office/powerpoint/2010/main" val="297007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Phd project, in its early stages</a:t>
            </a:r>
          </a:p>
          <a:p>
            <a:endParaRPr lang="en-BE" dirty="0"/>
          </a:p>
        </p:txBody>
      </p:sp>
      <p:sp>
        <p:nvSpPr>
          <p:cNvPr id="4" name="Slide Number Placeholder 3"/>
          <p:cNvSpPr>
            <a:spLocks noGrp="1"/>
          </p:cNvSpPr>
          <p:nvPr>
            <p:ph type="sldNum" sz="quarter" idx="5"/>
          </p:nvPr>
        </p:nvSpPr>
        <p:spPr/>
        <p:txBody>
          <a:bodyPr/>
          <a:lstStyle/>
          <a:p>
            <a:fld id="{0E4D72EF-ECBE-1849-A160-5873FAD7BF7A}" type="slidenum">
              <a:rPr lang="en-BE" smtClean="0"/>
              <a:t>1</a:t>
            </a:fld>
            <a:endParaRPr lang="en-BE"/>
          </a:p>
        </p:txBody>
      </p:sp>
    </p:spTree>
    <p:extLst>
      <p:ext uri="{BB962C8B-B14F-4D97-AF65-F5344CB8AC3E}">
        <p14:creationId xmlns:p14="http://schemas.microsoft.com/office/powerpoint/2010/main" val="150690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latin typeface="Roboto ExtraLight" panose="02000000000000000000" pitchFamily="2" charset="0"/>
                <a:ea typeface="Roboto ExtraLight" panose="02000000000000000000" pitchFamily="2" charset="0"/>
              </a:rPr>
              <a:t>Spaces, networks that encourage social interaction, connection, cohesion.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latin typeface="Roboto ExtraLight" panose="02000000000000000000" pitchFamily="2" charset="0"/>
                <a:ea typeface="Roboto ExtraLight" panose="02000000000000000000" pitchFamily="2" charset="0"/>
              </a:rPr>
              <a:t>Especially since COVID there’s been an increasingly popular literature about how such social infrastructure is an important lever to deal with the many crises that we’re facing: combatting isolation, political polarization, encourage civic participation or helping in disaster responses by creating a network that take care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latin typeface="Roboto ExtraLight" panose="02000000000000000000" pitchFamily="2" charset="0"/>
                <a:ea typeface="Roboto ExtraLight" panose="02000000000000000000" pitchFamily="2" charset="0"/>
              </a:rPr>
              <a:t>Therefore it is important to defend and expand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latin typeface="Roboto ExtraLight" panose="02000000000000000000" pitchFamily="2" charset="0"/>
                <a:ea typeface="Roboto ExtraLight" panose="02000000000000000000" pitchFamily="2" charset="0"/>
              </a:rPr>
              <a:t>I generally agree with this but…</a:t>
            </a:r>
            <a:endParaRPr lang="en-BE" dirty="0"/>
          </a:p>
        </p:txBody>
      </p:sp>
      <p:sp>
        <p:nvSpPr>
          <p:cNvPr id="4" name="Slide Number Placeholder 3"/>
          <p:cNvSpPr>
            <a:spLocks noGrp="1"/>
          </p:cNvSpPr>
          <p:nvPr>
            <p:ph type="sldNum" sz="quarter" idx="5"/>
          </p:nvPr>
        </p:nvSpPr>
        <p:spPr/>
        <p:txBody>
          <a:bodyPr/>
          <a:lstStyle/>
          <a:p>
            <a:fld id="{0E4D72EF-ECBE-1849-A160-5873FAD7BF7A}" type="slidenum">
              <a:rPr lang="en-BE" smtClean="0"/>
              <a:t>2</a:t>
            </a:fld>
            <a:endParaRPr lang="en-BE"/>
          </a:p>
        </p:txBody>
      </p:sp>
    </p:spTree>
    <p:extLst>
      <p:ext uri="{BB962C8B-B14F-4D97-AF65-F5344CB8AC3E}">
        <p14:creationId xmlns:p14="http://schemas.microsoft.com/office/powerpoint/2010/main" val="214187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FFD7A-506B-A8D0-A2EC-44D12A253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E1A6A-2FCA-B1B3-E176-4C8B3831B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42D2C-DFEA-0998-A17E-77EF4F0DCB24}"/>
              </a:ext>
            </a:extLst>
          </p:cNvPr>
          <p:cNvSpPr>
            <a:spLocks noGrp="1"/>
          </p:cNvSpPr>
          <p:nvPr>
            <p:ph type="body" idx="1"/>
          </p:nvPr>
        </p:nvSpPr>
        <p:spPr/>
        <p:txBody>
          <a:bodyPr/>
          <a:lstStyle/>
          <a:p>
            <a:endParaRPr lang="nl-BE" sz="8800" b="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8800" dirty="0">
                <a:latin typeface="Roboto ExtraLight" panose="02000000000000000000" pitchFamily="2" charset="0"/>
                <a:ea typeface="Roboto ExtraLight" panose="02000000000000000000" pitchFamily="2" charset="0"/>
              </a:rPr>
              <a:t>Authors advocating this approach point out that insufficient attention is paid to power relations that are at play in producing and using social infrastructure, as well as to the labour and the governance that is required to make these spaces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880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8800" dirty="0">
                <a:latin typeface="Roboto ExtraLight" panose="02000000000000000000" pitchFamily="2" charset="0"/>
                <a:ea typeface="Roboto ExtraLight" panose="02000000000000000000" pitchFamily="2" charset="0"/>
              </a:rPr>
              <a:t>So they call for more focus on the question of how social infrastructure is produced.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880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8800" dirty="0">
                <a:latin typeface="Roboto ExtraLight" panose="02000000000000000000" pitchFamily="2" charset="0"/>
                <a:ea typeface="Roboto ExtraLight" panose="02000000000000000000" pitchFamily="2" charset="0"/>
              </a:rPr>
              <a:t>We tend to use “community” a lot, but often without really thinking about what that word means or signifies, and how these communities, sometimes also spatially or through infrastructures.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8800" dirty="0">
                <a:latin typeface="Roboto ExtraLight" panose="02000000000000000000" pitchFamily="2" charset="0"/>
                <a:ea typeface="Roboto ExtraLight" panose="02000000000000000000" pitchFamily="2" charset="0"/>
              </a:rPr>
              <a:t>How can we create cohesion and an “urban community” while accepting difference, and multiple identities at multiple scales?</a:t>
            </a:r>
          </a:p>
          <a:p>
            <a:endParaRPr lang="nl-BE" sz="8800" b="0" dirty="0">
              <a:latin typeface="Roboto ExtraLight" panose="02000000000000000000" pitchFamily="2" charset="0"/>
              <a:ea typeface="Roboto ExtraLight" panose="02000000000000000000" pitchFamily="2" charset="0"/>
            </a:endParaRPr>
          </a:p>
          <a:p>
            <a:endParaRPr lang="nl-BE" sz="8800" b="0" dirty="0">
              <a:latin typeface="Roboto ExtraLight" panose="02000000000000000000" pitchFamily="2" charset="0"/>
              <a:ea typeface="Roboto ExtraLight" panose="02000000000000000000" pitchFamily="2" charset="0"/>
            </a:endParaRPr>
          </a:p>
          <a:p>
            <a:endParaRPr lang="nl-BE" sz="8800" b="0" dirty="0">
              <a:latin typeface="Roboto ExtraLight" panose="02000000000000000000" pitchFamily="2" charset="0"/>
              <a:ea typeface="Roboto ExtraLight" panose="02000000000000000000" pitchFamily="2" charset="0"/>
            </a:endParaRPr>
          </a:p>
          <a:p>
            <a:pPr marL="742950" lvl="1" indent="-285750">
              <a:buFont typeface="Arial" panose="020B0604020202020204" pitchFamily="34" charset="0"/>
              <a:buChar char="•"/>
            </a:pPr>
            <a:endParaRPr lang="en-BE" sz="8800" dirty="0">
              <a:latin typeface="+mn-lt"/>
              <a:ea typeface="+mn-ea"/>
            </a:endParaRPr>
          </a:p>
          <a:p>
            <a:pPr marL="742950" lvl="1" indent="-285750">
              <a:buFont typeface="Arial" panose="020B0604020202020204" pitchFamily="34" charset="0"/>
              <a:buChar char="•"/>
            </a:pPr>
            <a:endParaRPr lang="en-BE" sz="8800" dirty="0">
              <a:latin typeface="+mn-lt"/>
              <a:ea typeface="+mn-ea"/>
            </a:endParaRPr>
          </a:p>
          <a:p>
            <a:endParaRPr lang="en-BE" sz="8800" dirty="0"/>
          </a:p>
        </p:txBody>
      </p:sp>
      <p:sp>
        <p:nvSpPr>
          <p:cNvPr id="4" name="Slide Number Placeholder 3">
            <a:extLst>
              <a:ext uri="{FF2B5EF4-FFF2-40B4-BE49-F238E27FC236}">
                <a16:creationId xmlns:a16="http://schemas.microsoft.com/office/drawing/2014/main" id="{03F96E16-C81B-E33A-4E71-E3061A378792}"/>
              </a:ext>
            </a:extLst>
          </p:cNvPr>
          <p:cNvSpPr>
            <a:spLocks noGrp="1"/>
          </p:cNvSpPr>
          <p:nvPr>
            <p:ph type="sldNum" sz="quarter" idx="5"/>
          </p:nvPr>
        </p:nvSpPr>
        <p:spPr/>
        <p:txBody>
          <a:bodyPr/>
          <a:lstStyle/>
          <a:p>
            <a:fld id="{0E4D72EF-ECBE-1849-A160-5873FAD7BF7A}" type="slidenum">
              <a:rPr lang="en-BE" smtClean="0"/>
              <a:t>3</a:t>
            </a:fld>
            <a:endParaRPr lang="en-BE"/>
          </a:p>
        </p:txBody>
      </p:sp>
    </p:spTree>
    <p:extLst>
      <p:ext uri="{BB962C8B-B14F-4D97-AF65-F5344CB8AC3E}">
        <p14:creationId xmlns:p14="http://schemas.microsoft.com/office/powerpoint/2010/main" val="143801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First: adds new perspective to anglo-saxon dominated literature and also leads to an interesting broad range of types of spaces and involved actor: very state-led, institutional, top-down community creation, bottom-up grassroots intervantions, very corporate/private spaces in that sense, and everything in between</a:t>
            </a:r>
            <a:endParaRPr lang="en-BE" dirty="0"/>
          </a:p>
          <a:p>
            <a:endParaRPr lang="nl-BE" dirty="0"/>
          </a:p>
          <a:p>
            <a:r>
              <a:rPr lang="nl-BE" dirty="0"/>
              <a:t>Second: fertile ground to look at processes of how “the social” and “communities” are produced and sustained through social infrastructure</a:t>
            </a:r>
          </a:p>
          <a:p>
            <a:endParaRPr lang="nl-BE" dirty="0"/>
          </a:p>
          <a:p>
            <a:r>
              <a:rPr lang="nl-BE" dirty="0"/>
              <a:t>Third: fertile ground for complex governance processes, both advantages and disadvantages of Brussels’s complex, incremental planning style</a:t>
            </a:r>
          </a:p>
          <a:p>
            <a:endParaRPr lang="nl-BE" dirty="0"/>
          </a:p>
          <a:p>
            <a:r>
              <a:rPr lang="nl-BE" dirty="0"/>
              <a:t>Non-Belgian origin means either</a:t>
            </a:r>
          </a:p>
          <a:p>
            <a:pPr marL="171450" indent="-171450">
              <a:buFont typeface="Arial" panose="020B0604020202020204" pitchFamily="34" charset="0"/>
              <a:buChar char="•"/>
            </a:pPr>
            <a:r>
              <a:rPr lang="nl-BE" dirty="0"/>
              <a:t>Foreign nationality (37%)</a:t>
            </a:r>
          </a:p>
          <a:p>
            <a:pPr marL="171450" indent="-171450">
              <a:buFont typeface="Arial" panose="020B0604020202020204" pitchFamily="34" charset="0"/>
              <a:buChar char="•"/>
            </a:pPr>
            <a:r>
              <a:rPr lang="nl-BE" dirty="0"/>
              <a:t>First or second generation migrant (40,8%)</a:t>
            </a:r>
          </a:p>
          <a:p>
            <a:pPr marL="171450" indent="-171450">
              <a:buFont typeface="Arial" panose="020B0604020202020204" pitchFamily="34" charset="0"/>
              <a:buChar char="•"/>
            </a:pPr>
            <a:endParaRPr lang="nl-BE" dirty="0"/>
          </a:p>
          <a:p>
            <a:pPr marL="171450" indent="-171450">
              <a:buFont typeface="Arial" panose="020B0604020202020204" pitchFamily="34" charset="0"/>
              <a:buChar char="•"/>
            </a:pPr>
            <a:r>
              <a:rPr lang="nl-BE" dirty="0"/>
              <a:t>Third generation migrants and more + native population are “Belgian origin” (22%)</a:t>
            </a:r>
          </a:p>
        </p:txBody>
      </p:sp>
      <p:sp>
        <p:nvSpPr>
          <p:cNvPr id="4" name="Slide Number Placeholder 3"/>
          <p:cNvSpPr>
            <a:spLocks noGrp="1"/>
          </p:cNvSpPr>
          <p:nvPr>
            <p:ph type="sldNum" sz="quarter" idx="5"/>
          </p:nvPr>
        </p:nvSpPr>
        <p:spPr/>
        <p:txBody>
          <a:bodyPr/>
          <a:lstStyle/>
          <a:p>
            <a:fld id="{0E4D72EF-ECBE-1849-A160-5873FAD7BF7A}" type="slidenum">
              <a:rPr lang="en-BE" smtClean="0"/>
              <a:t>4</a:t>
            </a:fld>
            <a:endParaRPr lang="en-BE"/>
          </a:p>
        </p:txBody>
      </p:sp>
    </p:spTree>
    <p:extLst>
      <p:ext uri="{BB962C8B-B14F-4D97-AF65-F5344CB8AC3E}">
        <p14:creationId xmlns:p14="http://schemas.microsoft.com/office/powerpoint/2010/main" val="351729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BE" sz="1200" dirty="0"/>
              <a:t>I will now give very short overview of these cases, what I find interesting in them and then ending with some initial insights I’ve gained and what open questions that leads me to.</a:t>
            </a:r>
          </a:p>
        </p:txBody>
      </p:sp>
      <p:sp>
        <p:nvSpPr>
          <p:cNvPr id="4" name="Slide Number Placeholder 3"/>
          <p:cNvSpPr>
            <a:spLocks noGrp="1"/>
          </p:cNvSpPr>
          <p:nvPr>
            <p:ph type="sldNum" sz="quarter" idx="5"/>
          </p:nvPr>
        </p:nvSpPr>
        <p:spPr/>
        <p:txBody>
          <a:bodyPr/>
          <a:lstStyle/>
          <a:p>
            <a:fld id="{0E4D72EF-ECBE-1849-A160-5873FAD7BF7A}" type="slidenum">
              <a:rPr lang="en-BE" smtClean="0"/>
              <a:t>5</a:t>
            </a:fld>
            <a:endParaRPr lang="en-BE"/>
          </a:p>
        </p:txBody>
      </p:sp>
    </p:spTree>
    <p:extLst>
      <p:ext uri="{BB962C8B-B14F-4D97-AF65-F5344CB8AC3E}">
        <p14:creationId xmlns:p14="http://schemas.microsoft.com/office/powerpoint/2010/main" val="250815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Each CC is a separate non-profit with its own board and even its own employees</a:t>
            </a:r>
          </a:p>
          <a:p>
            <a:endParaRPr lang="en-BE" dirty="0"/>
          </a:p>
          <a:p>
            <a:r>
              <a:rPr lang="en-BE" dirty="0"/>
              <a:t>Flemish administration at the city-scale &lt;-&gt; separate non-profits for each centre in their neighbourhood</a:t>
            </a:r>
            <a:br>
              <a:rPr lang="en-BE" dirty="0"/>
            </a:br>
            <a:r>
              <a:rPr lang="en-BE" dirty="0"/>
              <a:t>engaged in struggles over budgets, infrastructure itself, but also about how to deal with the language issue</a:t>
            </a:r>
          </a:p>
          <a:p>
            <a:endParaRPr lang="en-BE" dirty="0"/>
          </a:p>
          <a:p>
            <a:r>
              <a:rPr lang="en-BE" dirty="0"/>
              <a:t>Power struggle:</a:t>
            </a:r>
          </a:p>
          <a:p>
            <a:pPr marL="171450" indent="-171450">
              <a:buFont typeface="Arial" panose="020B0604020202020204" pitchFamily="34" charset="0"/>
              <a:buChar char="•"/>
            </a:pPr>
            <a:r>
              <a:rPr lang="en-GB" dirty="0"/>
              <a:t>A</a:t>
            </a:r>
            <a:r>
              <a:rPr lang="en-BE" dirty="0"/>
              <a:t>dministration wants to combine budgets, collaborate, focus on network-aspect of the centres. Especially infrastructurally</a:t>
            </a:r>
          </a:p>
          <a:p>
            <a:pPr marL="171450" indent="-171450">
              <a:buFont typeface="Arial" panose="020B0604020202020204" pitchFamily="34" charset="0"/>
              <a:buChar char="•"/>
            </a:pPr>
            <a:r>
              <a:rPr lang="en-GB" dirty="0"/>
              <a:t>T</a:t>
            </a:r>
            <a:r>
              <a:rPr lang="en-BE" dirty="0"/>
              <a:t>he centres are hesitant, want to keep the last bit of independence they still have (over past decades they’ve become more and more integrated, less and less independent)</a:t>
            </a:r>
          </a:p>
        </p:txBody>
      </p:sp>
      <p:sp>
        <p:nvSpPr>
          <p:cNvPr id="4" name="Slide Number Placeholder 3"/>
          <p:cNvSpPr>
            <a:spLocks noGrp="1"/>
          </p:cNvSpPr>
          <p:nvPr>
            <p:ph type="sldNum" sz="quarter" idx="5"/>
          </p:nvPr>
        </p:nvSpPr>
        <p:spPr/>
        <p:txBody>
          <a:bodyPr/>
          <a:lstStyle/>
          <a:p>
            <a:fld id="{0E4D72EF-ECBE-1849-A160-5873FAD7BF7A}" type="slidenum">
              <a:rPr lang="en-BE" smtClean="0"/>
              <a:t>6</a:t>
            </a:fld>
            <a:endParaRPr lang="en-BE"/>
          </a:p>
        </p:txBody>
      </p:sp>
    </p:spTree>
    <p:extLst>
      <p:ext uri="{BB962C8B-B14F-4D97-AF65-F5344CB8AC3E}">
        <p14:creationId xmlns:p14="http://schemas.microsoft.com/office/powerpoint/2010/main" val="304833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0A66D-014F-5AC4-2BDD-0DFF57B6C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0EE63-7D42-D4BD-24C6-6F90DCA63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EAC89C-001D-E537-8DC7-C88180C062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Roboto ExtraLight" panose="02000000000000000000" pitchFamily="2" charset="0"/>
                <a:ea typeface="Roboto ExtraLight" panose="02000000000000000000" pitchFamily="2" charset="0"/>
              </a:rPr>
              <a:t>m</a:t>
            </a:r>
            <a:r>
              <a:rPr lang="en-BE" sz="1200" dirty="0">
                <a:latin typeface="Roboto ExtraLight" panose="02000000000000000000" pitchFamily="2" charset="0"/>
                <a:ea typeface="Roboto ExtraLight" panose="02000000000000000000" pitchFamily="2" charset="0"/>
              </a:rPr>
              <a:t>ultiple rounds of proposals, consultations, zoning, permits,… since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E" sz="1200" dirty="0">
                <a:latin typeface="Roboto ExtraLight" panose="02000000000000000000" pitchFamily="2" charset="0"/>
                <a:ea typeface="Roboto ExtraLight" panose="02000000000000000000" pitchFamily="2" charset="0"/>
              </a:rPr>
              <a:t>Corporate developer who want to develop a profitable site</a:t>
            </a:r>
            <a:br>
              <a:rPr lang="en-BE" sz="1200" dirty="0">
                <a:latin typeface="Roboto ExtraLight" panose="02000000000000000000" pitchFamily="2" charset="0"/>
                <a:ea typeface="Roboto ExtraLight" panose="02000000000000000000" pitchFamily="2" charset="0"/>
              </a:rPr>
            </a:br>
            <a:r>
              <a:rPr lang="en-BE" sz="1200" dirty="0">
                <a:latin typeface="Roboto ExtraLight" panose="02000000000000000000" pitchFamily="2" charset="0"/>
                <a:ea typeface="Roboto ExtraLight" panose="02000000000000000000" pitchFamily="2" charset="0"/>
              </a:rPr>
              <a:t>&lt;-&gt;</a:t>
            </a:r>
            <a:br>
              <a:rPr lang="en-BE" sz="1200" dirty="0">
                <a:latin typeface="Roboto ExtraLight" panose="02000000000000000000" pitchFamily="2" charset="0"/>
                <a:ea typeface="Roboto ExtraLight" panose="02000000000000000000" pitchFamily="2" charset="0"/>
              </a:rPr>
            </a:br>
            <a:r>
              <a:rPr lang="en-BE" sz="1200" dirty="0">
                <a:latin typeface="Roboto ExtraLight" panose="02000000000000000000" pitchFamily="2" charset="0"/>
                <a:ea typeface="Roboto ExtraLight" panose="02000000000000000000" pitchFamily="2" charset="0"/>
              </a:rPr>
              <a:t>State which wants a prestigious project with some social services</a:t>
            </a:r>
            <a:br>
              <a:rPr lang="en-BE" sz="1200" dirty="0">
                <a:latin typeface="Roboto ExtraLight" panose="02000000000000000000" pitchFamily="2" charset="0"/>
                <a:ea typeface="Roboto ExtraLight" panose="02000000000000000000" pitchFamily="2" charset="0"/>
              </a:rPr>
            </a:br>
            <a:r>
              <a:rPr lang="en-BE" sz="1200" dirty="0">
                <a:latin typeface="Roboto ExtraLight" panose="02000000000000000000" pitchFamily="2" charset="0"/>
                <a:ea typeface="Roboto ExtraLight" panose="02000000000000000000" pitchFamily="2" charset="0"/>
              </a:rPr>
              <a:t>&lt;-&gt;</a:t>
            </a:r>
            <a:br>
              <a:rPr lang="en-BE" sz="1200" dirty="0">
                <a:latin typeface="Roboto ExtraLight" panose="02000000000000000000" pitchFamily="2" charset="0"/>
                <a:ea typeface="Roboto ExtraLight" panose="02000000000000000000" pitchFamily="2" charset="0"/>
              </a:rPr>
            </a:br>
            <a:r>
              <a:rPr lang="en-BE" sz="1200" dirty="0">
                <a:latin typeface="Roboto ExtraLight" panose="02000000000000000000" pitchFamily="2" charset="0"/>
                <a:ea typeface="Roboto ExtraLight" panose="02000000000000000000" pitchFamily="2" charset="0"/>
              </a:rPr>
              <a:t>Local inhabitants and associations who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dirty="0">
              <a:latin typeface="Roboto ExtraLight" panose="02000000000000000000" pitchFamily="2" charset="0"/>
              <a:ea typeface="Roboto Extra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BE" sz="1200" dirty="0">
                <a:latin typeface="Roboto ExtraLight" panose="02000000000000000000" pitchFamily="2" charset="0"/>
                <a:ea typeface="Roboto ExtraLight" panose="02000000000000000000" pitchFamily="2" charset="0"/>
              </a:rPr>
              <a:t>Different public</a:t>
            </a:r>
          </a:p>
          <a:p>
            <a:pPr marL="742950" lvl="1" indent="-285750">
              <a:buFont typeface="Arial" panose="020B0604020202020204" pitchFamily="34" charset="0"/>
              <a:buChar char="•"/>
            </a:pPr>
            <a:r>
              <a:rPr lang="nl-BE" sz="1200" dirty="0">
                <a:latin typeface="Roboto ExtraLight" panose="02000000000000000000" pitchFamily="2" charset="0"/>
                <a:ea typeface="Roboto ExtraLight" panose="02000000000000000000" pitchFamily="2" charset="0"/>
              </a:rPr>
              <a:t>already present inhabitants in surrounding areas</a:t>
            </a:r>
          </a:p>
          <a:p>
            <a:pPr marL="742950" lvl="1" indent="-285750">
              <a:buFont typeface="Arial" panose="020B0604020202020204" pitchFamily="34" charset="0"/>
              <a:buChar char="•"/>
            </a:pPr>
            <a:r>
              <a:rPr lang="nl-BE" sz="1200" dirty="0">
                <a:latin typeface="Roboto ExtraLight" panose="02000000000000000000" pitchFamily="2" charset="0"/>
                <a:ea typeface="Roboto ExtraLight" panose="02000000000000000000" pitchFamily="2" charset="0"/>
              </a:rPr>
              <a:t>new inhabitants in the development</a:t>
            </a:r>
          </a:p>
          <a:p>
            <a:pPr marL="742950" lvl="1" indent="-285750">
              <a:buFont typeface="Arial" panose="020B0604020202020204" pitchFamily="34" charset="0"/>
              <a:buChar char="•"/>
            </a:pPr>
            <a:r>
              <a:rPr lang="nl-BE" sz="1200" dirty="0">
                <a:latin typeface="Roboto ExtraLight" panose="02000000000000000000" pitchFamily="2" charset="0"/>
                <a:ea typeface="Roboto ExtraLight" panose="02000000000000000000" pitchFamily="2" charset="0"/>
              </a:rPr>
              <a:t>users of office spaces</a:t>
            </a:r>
          </a:p>
          <a:p>
            <a:pPr marL="742950" lvl="1" indent="-285750">
              <a:buFont typeface="Arial" panose="020B0604020202020204" pitchFamily="34" charset="0"/>
              <a:buChar char="•"/>
            </a:pPr>
            <a:r>
              <a:rPr lang="nl-BE" sz="1200" dirty="0">
                <a:latin typeface="Roboto ExtraLight" panose="02000000000000000000" pitchFamily="2" charset="0"/>
                <a:ea typeface="Roboto ExtraLight" panose="02000000000000000000" pitchFamily="2" charset="0"/>
              </a:rPr>
              <a:t>Regional, national, and international visitors</a:t>
            </a:r>
            <a:endParaRPr lang="en-BE" sz="1200" dirty="0">
              <a:latin typeface="Roboto ExtraLight" panose="02000000000000000000" pitchFamily="2" charset="0"/>
              <a:ea typeface="Roboto ExtraLight" panose="02000000000000000000" pitchFamily="2" charset="0"/>
            </a:endParaRPr>
          </a:p>
          <a:p>
            <a:endParaRPr lang="en-BE" dirty="0"/>
          </a:p>
        </p:txBody>
      </p:sp>
      <p:sp>
        <p:nvSpPr>
          <p:cNvPr id="4" name="Slide Number Placeholder 3">
            <a:extLst>
              <a:ext uri="{FF2B5EF4-FFF2-40B4-BE49-F238E27FC236}">
                <a16:creationId xmlns:a16="http://schemas.microsoft.com/office/drawing/2014/main" id="{38053B90-1E15-DE49-8D04-87BA81AA7C51}"/>
              </a:ext>
            </a:extLst>
          </p:cNvPr>
          <p:cNvSpPr>
            <a:spLocks noGrp="1"/>
          </p:cNvSpPr>
          <p:nvPr>
            <p:ph type="sldNum" sz="quarter" idx="5"/>
          </p:nvPr>
        </p:nvSpPr>
        <p:spPr/>
        <p:txBody>
          <a:bodyPr/>
          <a:lstStyle/>
          <a:p>
            <a:fld id="{0E4D72EF-ECBE-1849-A160-5873FAD7BF7A}" type="slidenum">
              <a:rPr lang="en-BE" smtClean="0"/>
              <a:t>7</a:t>
            </a:fld>
            <a:endParaRPr lang="en-BE"/>
          </a:p>
        </p:txBody>
      </p:sp>
    </p:spTree>
    <p:extLst>
      <p:ext uri="{BB962C8B-B14F-4D97-AF65-F5344CB8AC3E}">
        <p14:creationId xmlns:p14="http://schemas.microsoft.com/office/powerpoint/2010/main" val="325133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E4D72EF-ECBE-1849-A160-5873FAD7BF7A}" type="slidenum">
              <a:rPr lang="en-BE" smtClean="0"/>
              <a:t>8</a:t>
            </a:fld>
            <a:endParaRPr lang="en-BE"/>
          </a:p>
        </p:txBody>
      </p:sp>
    </p:spTree>
    <p:extLst>
      <p:ext uri="{BB962C8B-B14F-4D97-AF65-F5344CB8AC3E}">
        <p14:creationId xmlns:p14="http://schemas.microsoft.com/office/powerpoint/2010/main" val="324103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E4D72EF-ECBE-1849-A160-5873FAD7BF7A}" type="slidenum">
              <a:rPr lang="en-BE" smtClean="0"/>
              <a:t>9</a:t>
            </a:fld>
            <a:endParaRPr lang="en-BE"/>
          </a:p>
        </p:txBody>
      </p:sp>
    </p:spTree>
    <p:extLst>
      <p:ext uri="{BB962C8B-B14F-4D97-AF65-F5344CB8AC3E}">
        <p14:creationId xmlns:p14="http://schemas.microsoft.com/office/powerpoint/2010/main" val="145316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0FC8-0659-713F-715C-99798E6ED16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4466D09F-FB1F-3078-A35C-C7FF482CC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F238CF4E-BA7B-168D-7A09-0F2FF1B30604}"/>
              </a:ext>
            </a:extLst>
          </p:cNvPr>
          <p:cNvSpPr>
            <a:spLocks noGrp="1"/>
          </p:cNvSpPr>
          <p:nvPr>
            <p:ph type="dt" sz="half" idx="10"/>
          </p:nvPr>
        </p:nvSpPr>
        <p:spPr/>
        <p:txBody>
          <a:bodyPr/>
          <a:lstStyle/>
          <a:p>
            <a:fld id="{EFD228F4-D528-3F42-9A1B-598D440A62E2}" type="datetime1">
              <a:rPr lang="en-US" smtClean="0"/>
              <a:t>7/10/25</a:t>
            </a:fld>
            <a:endParaRPr lang="en-BE"/>
          </a:p>
        </p:txBody>
      </p:sp>
      <p:sp>
        <p:nvSpPr>
          <p:cNvPr id="5" name="Footer Placeholder 4">
            <a:extLst>
              <a:ext uri="{FF2B5EF4-FFF2-40B4-BE49-F238E27FC236}">
                <a16:creationId xmlns:a16="http://schemas.microsoft.com/office/drawing/2014/main" id="{A73D306D-8281-4D59-BF9D-88D214658F4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14F598D-496C-0239-9A4F-7A74D560C32E}"/>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391002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4788-0F87-8CB3-10B8-E91C88F1DF0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BD9965A-6B3A-5252-D4AE-350FE6D43E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BA666D1-0CE8-A5A1-D365-98E8B1C17BFE}"/>
              </a:ext>
            </a:extLst>
          </p:cNvPr>
          <p:cNvSpPr>
            <a:spLocks noGrp="1"/>
          </p:cNvSpPr>
          <p:nvPr>
            <p:ph type="dt" sz="half" idx="10"/>
          </p:nvPr>
        </p:nvSpPr>
        <p:spPr/>
        <p:txBody>
          <a:bodyPr/>
          <a:lstStyle/>
          <a:p>
            <a:fld id="{92FDF305-334C-9842-9C89-B58936C50CB8}" type="datetime1">
              <a:rPr lang="en-US" smtClean="0"/>
              <a:t>7/10/25</a:t>
            </a:fld>
            <a:endParaRPr lang="en-BE"/>
          </a:p>
        </p:txBody>
      </p:sp>
      <p:sp>
        <p:nvSpPr>
          <p:cNvPr id="5" name="Footer Placeholder 4">
            <a:extLst>
              <a:ext uri="{FF2B5EF4-FFF2-40B4-BE49-F238E27FC236}">
                <a16:creationId xmlns:a16="http://schemas.microsoft.com/office/drawing/2014/main" id="{65DC743B-D169-5783-DD2C-2BF5CA5F319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3446BB8-A25D-85C1-9DD9-4EFA1746CFED}"/>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10464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36168-EB46-AED5-0B91-F3A312E52E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B64C916-761B-EEBE-43F8-E5927DECD36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1A2BC1B-F72A-ED0C-FDEF-6EBB5932645D}"/>
              </a:ext>
            </a:extLst>
          </p:cNvPr>
          <p:cNvSpPr>
            <a:spLocks noGrp="1"/>
          </p:cNvSpPr>
          <p:nvPr>
            <p:ph type="dt" sz="half" idx="10"/>
          </p:nvPr>
        </p:nvSpPr>
        <p:spPr/>
        <p:txBody>
          <a:bodyPr/>
          <a:lstStyle/>
          <a:p>
            <a:fld id="{7073154C-F8B9-D44B-8441-8A6D4DE73194}" type="datetime1">
              <a:rPr lang="en-US" smtClean="0"/>
              <a:t>7/10/25</a:t>
            </a:fld>
            <a:endParaRPr lang="en-BE"/>
          </a:p>
        </p:txBody>
      </p:sp>
      <p:sp>
        <p:nvSpPr>
          <p:cNvPr id="5" name="Footer Placeholder 4">
            <a:extLst>
              <a:ext uri="{FF2B5EF4-FFF2-40B4-BE49-F238E27FC236}">
                <a16:creationId xmlns:a16="http://schemas.microsoft.com/office/drawing/2014/main" id="{2F9A80ED-3BBA-E9D6-7B89-85670874338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755DFB6-0941-C069-C322-08A4BA802357}"/>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139223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318E-7F7C-B3E7-7482-9284CD1AE229}"/>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BC301C0A-ECAF-D5D4-9279-8D17146B20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5888B9F-9EE6-08AE-EC88-A5466B5C6737}"/>
              </a:ext>
            </a:extLst>
          </p:cNvPr>
          <p:cNvSpPr>
            <a:spLocks noGrp="1"/>
          </p:cNvSpPr>
          <p:nvPr>
            <p:ph type="dt" sz="half" idx="10"/>
          </p:nvPr>
        </p:nvSpPr>
        <p:spPr/>
        <p:txBody>
          <a:bodyPr/>
          <a:lstStyle/>
          <a:p>
            <a:fld id="{925D2BF2-C902-1248-9C42-07C9D7803206}" type="datetime1">
              <a:rPr lang="en-US" smtClean="0"/>
              <a:t>7/10/25</a:t>
            </a:fld>
            <a:endParaRPr lang="en-BE"/>
          </a:p>
        </p:txBody>
      </p:sp>
      <p:sp>
        <p:nvSpPr>
          <p:cNvPr id="5" name="Footer Placeholder 4">
            <a:extLst>
              <a:ext uri="{FF2B5EF4-FFF2-40B4-BE49-F238E27FC236}">
                <a16:creationId xmlns:a16="http://schemas.microsoft.com/office/drawing/2014/main" id="{B3014AC0-5314-C42F-DD09-B770D74C2DC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F823CE5-2E50-52B2-C735-50318F9379AB}"/>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305258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8CBA-D239-7849-BB58-C57ED5EF1D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936E36D4-CDAF-46EB-2F64-CE29B408AB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A47370-B0C0-C982-EB2C-8CF83B47BB70}"/>
              </a:ext>
            </a:extLst>
          </p:cNvPr>
          <p:cNvSpPr>
            <a:spLocks noGrp="1"/>
          </p:cNvSpPr>
          <p:nvPr>
            <p:ph type="dt" sz="half" idx="10"/>
          </p:nvPr>
        </p:nvSpPr>
        <p:spPr/>
        <p:txBody>
          <a:bodyPr/>
          <a:lstStyle/>
          <a:p>
            <a:fld id="{9401E08A-9FE5-AF40-9A68-CCCA63E20036}" type="datetime1">
              <a:rPr lang="en-US" smtClean="0"/>
              <a:t>7/10/25</a:t>
            </a:fld>
            <a:endParaRPr lang="en-BE"/>
          </a:p>
        </p:txBody>
      </p:sp>
      <p:sp>
        <p:nvSpPr>
          <p:cNvPr id="5" name="Footer Placeholder 4">
            <a:extLst>
              <a:ext uri="{FF2B5EF4-FFF2-40B4-BE49-F238E27FC236}">
                <a16:creationId xmlns:a16="http://schemas.microsoft.com/office/drawing/2014/main" id="{F54EAA58-0279-0833-C0ED-EDD1AAE4EF2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DAF06B6-22F8-2739-5B42-7A231BD3C4BF}"/>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289245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3085-92EF-644B-C08C-469BF7A94CD5}"/>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6E450B1-7CE1-B525-655E-00724BBABC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5BD2E82E-D533-077D-4ABC-E441F02B11F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C182F85F-EFE3-6D9D-0BB6-8AF73F07AD0D}"/>
              </a:ext>
            </a:extLst>
          </p:cNvPr>
          <p:cNvSpPr>
            <a:spLocks noGrp="1"/>
          </p:cNvSpPr>
          <p:nvPr>
            <p:ph type="dt" sz="half" idx="10"/>
          </p:nvPr>
        </p:nvSpPr>
        <p:spPr/>
        <p:txBody>
          <a:bodyPr/>
          <a:lstStyle/>
          <a:p>
            <a:fld id="{775C2BEB-809D-3649-BC2B-6FC13585BBC8}" type="datetime1">
              <a:rPr lang="en-US" smtClean="0"/>
              <a:t>7/10/25</a:t>
            </a:fld>
            <a:endParaRPr lang="en-BE"/>
          </a:p>
        </p:txBody>
      </p:sp>
      <p:sp>
        <p:nvSpPr>
          <p:cNvPr id="6" name="Footer Placeholder 5">
            <a:extLst>
              <a:ext uri="{FF2B5EF4-FFF2-40B4-BE49-F238E27FC236}">
                <a16:creationId xmlns:a16="http://schemas.microsoft.com/office/drawing/2014/main" id="{4EA5DE99-C5E9-9CD1-321A-8B12E1A0C78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17F6070-9D3F-C3C3-C804-261A094F1819}"/>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32984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B47F-6D61-AB12-7A54-9AC2391E98A6}"/>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F67BDD5-9786-BF36-95DE-275C06786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884AE6-AEA5-4FE6-B3BC-9BDAB9E916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7DA8BBFD-10E5-EA25-107B-C76B94413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A80758-8BAB-8148-E99F-52A3411C87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7AEF3EB-F06B-65A4-20A1-6500B4C510AD}"/>
              </a:ext>
            </a:extLst>
          </p:cNvPr>
          <p:cNvSpPr>
            <a:spLocks noGrp="1"/>
          </p:cNvSpPr>
          <p:nvPr>
            <p:ph type="dt" sz="half" idx="10"/>
          </p:nvPr>
        </p:nvSpPr>
        <p:spPr/>
        <p:txBody>
          <a:bodyPr/>
          <a:lstStyle/>
          <a:p>
            <a:fld id="{198BE29A-0694-F146-B3CC-7A1A27FB1E9D}" type="datetime1">
              <a:rPr lang="en-US" smtClean="0"/>
              <a:t>7/10/25</a:t>
            </a:fld>
            <a:endParaRPr lang="en-BE"/>
          </a:p>
        </p:txBody>
      </p:sp>
      <p:sp>
        <p:nvSpPr>
          <p:cNvPr id="8" name="Footer Placeholder 7">
            <a:extLst>
              <a:ext uri="{FF2B5EF4-FFF2-40B4-BE49-F238E27FC236}">
                <a16:creationId xmlns:a16="http://schemas.microsoft.com/office/drawing/2014/main" id="{7EF98F5A-C19C-3080-7DCC-E3FE79984114}"/>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6A39F7D6-6EC6-0069-1845-FC972D424BC4}"/>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192204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C560-6495-8227-7661-221BC48C74EE}"/>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CBB32B27-BB2C-7A44-384E-BAFBF66CAD7A}"/>
              </a:ext>
            </a:extLst>
          </p:cNvPr>
          <p:cNvSpPr>
            <a:spLocks noGrp="1"/>
          </p:cNvSpPr>
          <p:nvPr>
            <p:ph type="dt" sz="half" idx="10"/>
          </p:nvPr>
        </p:nvSpPr>
        <p:spPr/>
        <p:txBody>
          <a:bodyPr/>
          <a:lstStyle/>
          <a:p>
            <a:fld id="{E57CFD1E-9408-8F48-AF1D-6CBC3BF57600}" type="datetime1">
              <a:rPr lang="en-US" smtClean="0"/>
              <a:t>7/10/25</a:t>
            </a:fld>
            <a:endParaRPr lang="en-BE"/>
          </a:p>
        </p:txBody>
      </p:sp>
      <p:sp>
        <p:nvSpPr>
          <p:cNvPr id="4" name="Footer Placeholder 3">
            <a:extLst>
              <a:ext uri="{FF2B5EF4-FFF2-40B4-BE49-F238E27FC236}">
                <a16:creationId xmlns:a16="http://schemas.microsoft.com/office/drawing/2014/main" id="{2F7FECE7-D22D-BB71-A772-EB3D8FD04EEF}"/>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0E63B635-0A3E-B5B4-C291-24A2F65895F8}"/>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253782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67423-35CC-3030-F82E-B91ACD12156C}"/>
              </a:ext>
            </a:extLst>
          </p:cNvPr>
          <p:cNvSpPr>
            <a:spLocks noGrp="1"/>
          </p:cNvSpPr>
          <p:nvPr>
            <p:ph type="dt" sz="half" idx="10"/>
          </p:nvPr>
        </p:nvSpPr>
        <p:spPr/>
        <p:txBody>
          <a:bodyPr/>
          <a:lstStyle/>
          <a:p>
            <a:fld id="{8C1F0350-75B3-2E4D-AE47-7AE9AC10ECE6}" type="datetime1">
              <a:rPr lang="en-US" smtClean="0"/>
              <a:t>7/10/25</a:t>
            </a:fld>
            <a:endParaRPr lang="en-BE"/>
          </a:p>
        </p:txBody>
      </p:sp>
      <p:sp>
        <p:nvSpPr>
          <p:cNvPr id="3" name="Footer Placeholder 2">
            <a:extLst>
              <a:ext uri="{FF2B5EF4-FFF2-40B4-BE49-F238E27FC236}">
                <a16:creationId xmlns:a16="http://schemas.microsoft.com/office/drawing/2014/main" id="{D0E72AF2-FD04-C9A5-A6D2-AFFE151FDA69}"/>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975F80C-CCC5-FF13-81AD-BA854873C369}"/>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359593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E7E0-7649-2CD1-057A-87B27340AF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F6754AA2-2ECE-4E23-0EFD-B3A2932D8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83366EC8-9375-BECD-F77B-E0CA9554E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9D3DE9-B2FB-4091-8387-ECA05FB8FD6F}"/>
              </a:ext>
            </a:extLst>
          </p:cNvPr>
          <p:cNvSpPr>
            <a:spLocks noGrp="1"/>
          </p:cNvSpPr>
          <p:nvPr>
            <p:ph type="dt" sz="half" idx="10"/>
          </p:nvPr>
        </p:nvSpPr>
        <p:spPr/>
        <p:txBody>
          <a:bodyPr/>
          <a:lstStyle/>
          <a:p>
            <a:fld id="{9D57D08B-1300-3441-9C28-A63E6DE9932E}" type="datetime1">
              <a:rPr lang="en-US" smtClean="0"/>
              <a:t>7/10/25</a:t>
            </a:fld>
            <a:endParaRPr lang="en-BE"/>
          </a:p>
        </p:txBody>
      </p:sp>
      <p:sp>
        <p:nvSpPr>
          <p:cNvPr id="6" name="Footer Placeholder 5">
            <a:extLst>
              <a:ext uri="{FF2B5EF4-FFF2-40B4-BE49-F238E27FC236}">
                <a16:creationId xmlns:a16="http://schemas.microsoft.com/office/drawing/2014/main" id="{0A129591-1206-79A3-2CDA-FA3549D84A2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2D115ED-ECA1-0FE9-B937-0296A88E4EB7}"/>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38274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0EBF-289C-1059-F51B-6026A99B5A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AA7C595B-C102-A0C6-AB4B-31C4F2987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E112A99C-2606-72B5-7D8D-19310C531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4AF252-062E-457E-014A-175A463778FF}"/>
              </a:ext>
            </a:extLst>
          </p:cNvPr>
          <p:cNvSpPr>
            <a:spLocks noGrp="1"/>
          </p:cNvSpPr>
          <p:nvPr>
            <p:ph type="dt" sz="half" idx="10"/>
          </p:nvPr>
        </p:nvSpPr>
        <p:spPr/>
        <p:txBody>
          <a:bodyPr/>
          <a:lstStyle/>
          <a:p>
            <a:fld id="{541BBCFF-7A27-FF4C-B835-D8036D85C86D}" type="datetime1">
              <a:rPr lang="en-US" smtClean="0"/>
              <a:t>7/10/25</a:t>
            </a:fld>
            <a:endParaRPr lang="en-BE"/>
          </a:p>
        </p:txBody>
      </p:sp>
      <p:sp>
        <p:nvSpPr>
          <p:cNvPr id="6" name="Footer Placeholder 5">
            <a:extLst>
              <a:ext uri="{FF2B5EF4-FFF2-40B4-BE49-F238E27FC236}">
                <a16:creationId xmlns:a16="http://schemas.microsoft.com/office/drawing/2014/main" id="{273C6C80-7F8C-3745-4C45-EE0B2A5C6C4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6DC32118-ED16-7CA7-BB1F-75D7D11E6D69}"/>
              </a:ext>
            </a:extLst>
          </p:cNvPr>
          <p:cNvSpPr>
            <a:spLocks noGrp="1"/>
          </p:cNvSpPr>
          <p:nvPr>
            <p:ph type="sldNum" sz="quarter" idx="12"/>
          </p:nvPr>
        </p:nvSpPr>
        <p:spPr/>
        <p:txBody>
          <a:bodyPr/>
          <a:lstStyle/>
          <a:p>
            <a:fld id="{619BDCFA-DCDF-7F4F-8C77-296D9A8BCAE1}" type="slidenum">
              <a:rPr lang="en-BE" smtClean="0"/>
              <a:t>‹#›</a:t>
            </a:fld>
            <a:endParaRPr lang="en-BE"/>
          </a:p>
        </p:txBody>
      </p:sp>
    </p:spTree>
    <p:extLst>
      <p:ext uri="{BB962C8B-B14F-4D97-AF65-F5344CB8AC3E}">
        <p14:creationId xmlns:p14="http://schemas.microsoft.com/office/powerpoint/2010/main" val="275960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7AB1-E823-D2CA-3452-EF637DDC8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27E89D0A-8884-2D04-0784-CB5F6B0BB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2C827A4-1EF9-B4E3-AB29-626035603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AD5D95-EB93-E54E-A60F-99A74A23BFB8}" type="datetime1">
              <a:rPr lang="en-US" smtClean="0"/>
              <a:t>7/10/25</a:t>
            </a:fld>
            <a:endParaRPr lang="en-BE"/>
          </a:p>
        </p:txBody>
      </p:sp>
      <p:sp>
        <p:nvSpPr>
          <p:cNvPr id="5" name="Footer Placeholder 4">
            <a:extLst>
              <a:ext uri="{FF2B5EF4-FFF2-40B4-BE49-F238E27FC236}">
                <a16:creationId xmlns:a16="http://schemas.microsoft.com/office/drawing/2014/main" id="{274937A9-91D1-56D0-189F-7217BF085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FF1138A5-5EE4-5BDC-78A4-D38D3F87B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9BDCFA-DCDF-7F4F-8C77-296D9A8BCAE1}" type="slidenum">
              <a:rPr lang="en-BE" smtClean="0"/>
              <a:t>‹#›</a:t>
            </a:fld>
            <a:endParaRPr lang="en-BE"/>
          </a:p>
        </p:txBody>
      </p:sp>
    </p:spTree>
    <p:extLst>
      <p:ext uri="{BB962C8B-B14F-4D97-AF65-F5344CB8AC3E}">
        <p14:creationId xmlns:p14="http://schemas.microsoft.com/office/powerpoint/2010/main" val="38397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2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8B56-375C-3D91-57F8-C0997EFAF2E7}"/>
              </a:ext>
            </a:extLst>
          </p:cNvPr>
          <p:cNvSpPr>
            <a:spLocks noGrp="1"/>
          </p:cNvSpPr>
          <p:nvPr>
            <p:ph type="ctrTitle"/>
          </p:nvPr>
        </p:nvSpPr>
        <p:spPr/>
        <p:txBody>
          <a:bodyPr>
            <a:normAutofit/>
          </a:bodyPr>
          <a:lstStyle/>
          <a:p>
            <a:r>
              <a:rPr lang="en-GB" sz="48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Producing community</a:t>
            </a:r>
            <a:endParaRPr lang="en-BE" sz="48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 name="Subtitle 2">
            <a:extLst>
              <a:ext uri="{FF2B5EF4-FFF2-40B4-BE49-F238E27FC236}">
                <a16:creationId xmlns:a16="http://schemas.microsoft.com/office/drawing/2014/main" id="{9AB6E2B6-5451-0C38-6582-06ED6C81CD50}"/>
              </a:ext>
            </a:extLst>
          </p:cNvPr>
          <p:cNvSpPr>
            <a:spLocks noGrp="1"/>
          </p:cNvSpPr>
          <p:nvPr>
            <p:ph type="subTitle" idx="1"/>
          </p:nvPr>
        </p:nvSpPr>
        <p:spPr>
          <a:xfrm>
            <a:off x="1524000" y="3754438"/>
            <a:ext cx="9144000" cy="1655762"/>
          </a:xfrm>
        </p:spPr>
        <p:txBody>
          <a:bodyPr>
            <a:normAutofit/>
          </a:bodyPr>
          <a:lstStyle/>
          <a:p>
            <a:r>
              <a:rPr lang="en-BE" sz="3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The planning and governance of social infrastructure in Brussels</a:t>
            </a:r>
          </a:p>
        </p:txBody>
      </p:sp>
      <p:cxnSp>
        <p:nvCxnSpPr>
          <p:cNvPr id="6" name="Straight Connector 5">
            <a:extLst>
              <a:ext uri="{FF2B5EF4-FFF2-40B4-BE49-F238E27FC236}">
                <a16:creationId xmlns:a16="http://schemas.microsoft.com/office/drawing/2014/main" id="{3920B71F-48B6-A1B0-1CCB-28BA019F7A4B}"/>
              </a:ext>
            </a:extLst>
          </p:cNvPr>
          <p:cNvCxnSpPr/>
          <p:nvPr/>
        </p:nvCxnSpPr>
        <p:spPr>
          <a:xfrm>
            <a:off x="1016000" y="3509963"/>
            <a:ext cx="10160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1DFD8E0-D869-1822-C622-E6C446645713}"/>
              </a:ext>
            </a:extLst>
          </p:cNvPr>
          <p:cNvSpPr txBox="1"/>
          <p:nvPr/>
        </p:nvSpPr>
        <p:spPr>
          <a:xfrm>
            <a:off x="2756784" y="6321552"/>
            <a:ext cx="6678431" cy="369332"/>
          </a:xfrm>
          <a:prstGeom prst="rect">
            <a:avLst/>
          </a:prstGeom>
          <a:noFill/>
        </p:spPr>
        <p:txBody>
          <a:bodyPr wrap="none" rtlCol="0">
            <a:spAutoFit/>
          </a:bodyPr>
          <a:lstStyle/>
          <a:p>
            <a:pPr algn="r"/>
            <a:r>
              <a:rPr lang="en-GB" dirty="0">
                <a:solidFill>
                  <a:schemeClr val="bg1"/>
                </a:solidFill>
                <a:latin typeface="Roboto ExtraLight" panose="02000000000000000000" pitchFamily="2" charset="0"/>
                <a:ea typeface="Roboto ExtraLight" panose="02000000000000000000" pitchFamily="2" charset="0"/>
              </a:rPr>
              <a:t>J</a:t>
            </a:r>
            <a:r>
              <a:rPr lang="en-BE" dirty="0">
                <a:solidFill>
                  <a:schemeClr val="bg1"/>
                </a:solidFill>
                <a:latin typeface="Roboto ExtraLight" panose="02000000000000000000" pitchFamily="2" charset="0"/>
                <a:ea typeface="Roboto ExtraLight" panose="02000000000000000000" pitchFamily="2" charset="0"/>
              </a:rPr>
              <a:t>ozef Vandermeulen – Vrije Universiteit Brussel – Geography</a:t>
            </a:r>
          </a:p>
        </p:txBody>
      </p:sp>
    </p:spTree>
    <p:extLst>
      <p:ext uri="{BB962C8B-B14F-4D97-AF65-F5344CB8AC3E}">
        <p14:creationId xmlns:p14="http://schemas.microsoft.com/office/powerpoint/2010/main" val="33872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511A-3BEA-BABB-7921-81A3A3C33F3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8B93D75-7FC2-6BEA-9BAF-369B034B1755}"/>
              </a:ext>
            </a:extLst>
          </p:cNvPr>
          <p:cNvPicPr>
            <a:picLocks noChangeAspect="1"/>
          </p:cNvPicPr>
          <p:nvPr/>
        </p:nvPicPr>
        <p:blipFill>
          <a:blip r:embed="rId3"/>
          <a:stretch>
            <a:fillRect/>
          </a:stretch>
        </p:blipFill>
        <p:spPr>
          <a:xfrm>
            <a:off x="2638269" y="2431191"/>
            <a:ext cx="9858531" cy="4107721"/>
          </a:xfrm>
          <a:prstGeom prst="rect">
            <a:avLst/>
          </a:prstGeom>
        </p:spPr>
      </p:pic>
      <p:sp>
        <p:nvSpPr>
          <p:cNvPr id="2" name="Title 1">
            <a:extLst>
              <a:ext uri="{FF2B5EF4-FFF2-40B4-BE49-F238E27FC236}">
                <a16:creationId xmlns:a16="http://schemas.microsoft.com/office/drawing/2014/main" id="{BA56E052-190F-E3DE-9442-91E61C05AE4E}"/>
              </a:ext>
            </a:extLst>
          </p:cNvPr>
          <p:cNvSpPr>
            <a:spLocks noGrp="1"/>
          </p:cNvSpPr>
          <p:nvPr>
            <p:ph type="title"/>
          </p:nvPr>
        </p:nvSpPr>
        <p:spPr>
          <a:xfrm>
            <a:off x="465668" y="365125"/>
            <a:ext cx="10515600" cy="1325563"/>
          </a:xfrm>
        </p:spPr>
        <p:txBody>
          <a:bodyPr/>
          <a:lstStyle/>
          <a:p>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Social infrastructure</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39C5E6E5-FF3B-1377-1F1E-F709CB058D02}"/>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9D92B136-30E4-7841-7932-33E2D03EF0AF}"/>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F66E035A-7E0E-4E75-23A0-BC951E2E8E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20D74E80-A60B-7783-1793-461546F0F578}"/>
              </a:ext>
            </a:extLst>
          </p:cNvPr>
          <p:cNvSpPr>
            <a:spLocks noGrp="1"/>
          </p:cNvSpPr>
          <p:nvPr>
            <p:ph type="sldNum" sz="quarter" idx="12"/>
          </p:nvPr>
        </p:nvSpPr>
        <p:spPr/>
        <p:txBody>
          <a:bodyPr/>
          <a:lstStyle/>
          <a:p>
            <a:fld id="{619BDCFA-DCDF-7F4F-8C77-296D9A8BCAE1}" type="slidenum">
              <a:rPr lang="en-BE" smtClean="0">
                <a:solidFill>
                  <a:srgbClr val="0162FF"/>
                </a:solidFill>
              </a:rPr>
              <a:t>2</a:t>
            </a:fld>
            <a:endParaRPr lang="en-BE" dirty="0">
              <a:solidFill>
                <a:srgbClr val="0162FF"/>
              </a:solidFill>
            </a:endParaRPr>
          </a:p>
        </p:txBody>
      </p:sp>
      <p:sp>
        <p:nvSpPr>
          <p:cNvPr id="3" name="TextBox 2">
            <a:extLst>
              <a:ext uri="{FF2B5EF4-FFF2-40B4-BE49-F238E27FC236}">
                <a16:creationId xmlns:a16="http://schemas.microsoft.com/office/drawing/2014/main" id="{9FFC59BF-ECC3-5B18-D1C4-43D88A18FE83}"/>
              </a:ext>
            </a:extLst>
          </p:cNvPr>
          <p:cNvSpPr txBox="1"/>
          <p:nvPr/>
        </p:nvSpPr>
        <p:spPr>
          <a:xfrm>
            <a:off x="243903" y="6541062"/>
            <a:ext cx="12006813" cy="290079"/>
          </a:xfrm>
          <a:prstGeom prst="rect">
            <a:avLst/>
          </a:prstGeom>
          <a:noFill/>
        </p:spPr>
        <p:txBody>
          <a:bodyPr wrap="none" rtlCol="0">
            <a:spAutoFit/>
          </a:bodyPr>
          <a:lstStyle/>
          <a:p>
            <a:pPr>
              <a:lnSpc>
                <a:spcPct val="115000"/>
              </a:lnSpc>
              <a:spcAft>
                <a:spcPts val="800"/>
              </a:spcAft>
            </a:pPr>
            <a:r>
              <a:rPr lang="en-GB" sz="1200" dirty="0" err="1">
                <a:effectLst/>
                <a:latin typeface="Roboto ExtraLight" panose="02000000000000000000" pitchFamily="2" charset="0"/>
                <a:ea typeface="Aptos" panose="020B0004020202020204" pitchFamily="34" charset="0"/>
                <a:cs typeface="Roboto Light" panose="02000000000000000000" pitchFamily="2" charset="0"/>
              </a:rPr>
              <a:t>Enneking</a:t>
            </a:r>
            <a:r>
              <a:rPr lang="en-GB" sz="1200" dirty="0">
                <a:effectLst/>
                <a:latin typeface="Roboto ExtraLight" panose="02000000000000000000" pitchFamily="2" charset="0"/>
                <a:ea typeface="Aptos" panose="020B0004020202020204" pitchFamily="34" charset="0"/>
                <a:cs typeface="Roboto Light" panose="02000000000000000000" pitchFamily="2" charset="0"/>
              </a:rPr>
              <a:t>, G., Custers, G., &amp; </a:t>
            </a:r>
            <a:r>
              <a:rPr lang="en-GB" sz="1200" dirty="0" err="1">
                <a:effectLst/>
                <a:latin typeface="Roboto ExtraLight" panose="02000000000000000000" pitchFamily="2" charset="0"/>
                <a:ea typeface="Aptos" panose="020B0004020202020204" pitchFamily="34" charset="0"/>
                <a:cs typeface="Roboto Light" panose="02000000000000000000" pitchFamily="2" charset="0"/>
              </a:rPr>
              <a:t>Engbersen</a:t>
            </a:r>
            <a:r>
              <a:rPr lang="en-GB" sz="1200" dirty="0">
                <a:effectLst/>
                <a:latin typeface="Roboto ExtraLight" panose="02000000000000000000" pitchFamily="2" charset="0"/>
                <a:ea typeface="Aptos" panose="020B0004020202020204" pitchFamily="34" charset="0"/>
                <a:cs typeface="Roboto Light" panose="02000000000000000000" pitchFamily="2" charset="0"/>
              </a:rPr>
              <a:t>, G. (2025). The rapid rise of social infrastructure: Mapping the concept through a systematic scoping review. </a:t>
            </a:r>
            <a:r>
              <a:rPr lang="en-GB" sz="1200" i="1" dirty="0">
                <a:effectLst/>
                <a:latin typeface="Roboto ExtraLight" panose="02000000000000000000" pitchFamily="2" charset="0"/>
                <a:ea typeface="Aptos" panose="020B0004020202020204" pitchFamily="34" charset="0"/>
                <a:cs typeface="Roboto Light" panose="02000000000000000000" pitchFamily="2" charset="0"/>
              </a:rPr>
              <a:t>Cities</a:t>
            </a:r>
            <a:r>
              <a:rPr lang="en-GB" sz="1200" dirty="0">
                <a:effectLst/>
                <a:latin typeface="Roboto ExtraLight" panose="02000000000000000000" pitchFamily="2" charset="0"/>
                <a:ea typeface="Aptos" panose="020B0004020202020204" pitchFamily="34" charset="0"/>
                <a:cs typeface="Roboto Light" panose="02000000000000000000" pitchFamily="2" charset="0"/>
              </a:rPr>
              <a:t>, </a:t>
            </a:r>
            <a:r>
              <a:rPr lang="en-GB" sz="1200" i="1" dirty="0">
                <a:effectLst/>
                <a:latin typeface="Roboto ExtraLight" panose="02000000000000000000" pitchFamily="2" charset="0"/>
                <a:ea typeface="Aptos" panose="020B0004020202020204" pitchFamily="34" charset="0"/>
                <a:cs typeface="Roboto Light" panose="02000000000000000000" pitchFamily="2" charset="0"/>
              </a:rPr>
              <a:t>158</a:t>
            </a:r>
            <a:r>
              <a:rPr lang="en-GB" sz="1200" dirty="0">
                <a:effectLst/>
                <a:latin typeface="Roboto ExtraLight" panose="02000000000000000000" pitchFamily="2" charset="0"/>
                <a:ea typeface="Aptos" panose="020B0004020202020204" pitchFamily="34" charset="0"/>
                <a:cs typeface="Roboto Light" panose="02000000000000000000" pitchFamily="2" charset="0"/>
              </a:rPr>
              <a:t>, 105608. </a:t>
            </a:r>
            <a:endParaRPr lang="en-BE" sz="1200" dirty="0">
              <a:effectLst/>
              <a:latin typeface="Roboto Light" panose="02000000000000000000" pitchFamily="2" charset="0"/>
              <a:ea typeface="Aptos" panose="020B0004020202020204" pitchFamily="34" charset="0"/>
              <a:cs typeface="Roboto Light" panose="02000000000000000000" pitchFamily="2" charset="0"/>
            </a:endParaRPr>
          </a:p>
        </p:txBody>
      </p:sp>
      <p:sp>
        <p:nvSpPr>
          <p:cNvPr id="4" name="TextBox 3">
            <a:extLst>
              <a:ext uri="{FF2B5EF4-FFF2-40B4-BE49-F238E27FC236}">
                <a16:creationId xmlns:a16="http://schemas.microsoft.com/office/drawing/2014/main" id="{CF110659-179E-48DB-8C75-B043ED8CFF1F}"/>
              </a:ext>
            </a:extLst>
          </p:cNvPr>
          <p:cNvSpPr txBox="1"/>
          <p:nvPr/>
        </p:nvSpPr>
        <p:spPr>
          <a:xfrm>
            <a:off x="530985" y="1903488"/>
            <a:ext cx="10945398" cy="1477328"/>
          </a:xfrm>
          <a:prstGeom prst="rect">
            <a:avLst/>
          </a:prstGeom>
          <a:noFill/>
        </p:spPr>
        <p:txBody>
          <a:bodyPr wrap="square" rtlCol="0">
            <a:spAutoFit/>
          </a:bodyPr>
          <a:lstStyle/>
          <a:p>
            <a:r>
              <a:rPr lang="nl-BE" sz="2400" dirty="0">
                <a:latin typeface="Roboto ExtraLight" panose="02000000000000000000" pitchFamily="2" charset="0"/>
                <a:ea typeface="Roboto ExtraLight" panose="02000000000000000000" pitchFamily="2" charset="0"/>
              </a:rPr>
              <a:t>Spaces, organisations, networks that enable social interaction, </a:t>
            </a:r>
            <a:r>
              <a:rPr lang="nl-BE" sz="2400" b="1" i="1" dirty="0">
                <a:latin typeface="Roboto ExtraLight" panose="02000000000000000000" pitchFamily="2" charset="0"/>
                <a:ea typeface="Roboto ExtraLight" panose="02000000000000000000" pitchFamily="2" charset="0"/>
              </a:rPr>
              <a:t>sociality</a:t>
            </a:r>
            <a:r>
              <a:rPr lang="nl-BE" sz="2400" dirty="0">
                <a:latin typeface="Roboto ExtraLight" panose="02000000000000000000" pitchFamily="2" charset="0"/>
                <a:ea typeface="Roboto ExtraLight" panose="02000000000000000000" pitchFamily="2" charset="0"/>
              </a:rPr>
              <a:t>.</a:t>
            </a:r>
          </a:p>
          <a:p>
            <a:pPr marL="1257300" lvl="2" indent="-342900">
              <a:buFont typeface="Symbol" pitchFamily="2" charset="2"/>
              <a:buChar char="Þ"/>
            </a:pPr>
            <a:r>
              <a:rPr lang="nl-BE" sz="2400" dirty="0">
                <a:latin typeface="Roboto ExtraLight" panose="02000000000000000000" pitchFamily="2" charset="0"/>
                <a:ea typeface="Roboto ExtraLight" panose="02000000000000000000" pitchFamily="2" charset="0"/>
              </a:rPr>
              <a:t>Lever to deal with crises</a:t>
            </a:r>
          </a:p>
          <a:p>
            <a:pPr marL="1714500" lvl="3" indent="-342900">
              <a:buFont typeface="Symbol" pitchFamily="2" charset="2"/>
              <a:buChar char="Þ"/>
            </a:pPr>
            <a:r>
              <a:rPr lang="nl-BE" sz="2400" dirty="0">
                <a:latin typeface="Roboto ExtraLight" panose="02000000000000000000" pitchFamily="2" charset="0"/>
                <a:ea typeface="Roboto ExtraLight" panose="02000000000000000000" pitchFamily="2" charset="0"/>
              </a:rPr>
              <a:t>Important to defend and expand</a:t>
            </a:r>
            <a:endParaRPr lang="en-BE" sz="2400" dirty="0">
              <a:latin typeface="Roboto ExtraLight" panose="02000000000000000000" pitchFamily="2" charset="0"/>
              <a:ea typeface="Roboto ExtraLight" panose="02000000000000000000" pitchFamily="2" charset="0"/>
            </a:endParaRPr>
          </a:p>
          <a:p>
            <a:endParaRPr lang="en-BE" dirty="0"/>
          </a:p>
        </p:txBody>
      </p:sp>
    </p:spTree>
    <p:extLst>
      <p:ext uri="{BB962C8B-B14F-4D97-AF65-F5344CB8AC3E}">
        <p14:creationId xmlns:p14="http://schemas.microsoft.com/office/powerpoint/2010/main" val="238110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10E9-83A4-7C1F-2167-4321D5F2A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551B5-D09D-F8CD-EA6E-C90D5393427D}"/>
              </a:ext>
            </a:extLst>
          </p:cNvPr>
          <p:cNvSpPr>
            <a:spLocks noGrp="1"/>
          </p:cNvSpPr>
          <p:nvPr>
            <p:ph type="title"/>
          </p:nvPr>
        </p:nvSpPr>
        <p:spPr>
          <a:xfrm>
            <a:off x="465668" y="365125"/>
            <a:ext cx="10515600" cy="1325563"/>
          </a:xfrm>
        </p:spPr>
        <p:txBody>
          <a:bodyPr/>
          <a:lstStyle/>
          <a:p>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Aims and framework</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BEC7876B-8246-9DD2-6470-2B50D1DEE9A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0B03407B-35B7-92BE-7A3C-352C924C1E87}"/>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052B8B6C-A7D7-C935-FEA4-A668111ACA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3051D757-96D5-B34E-3FAA-6B710CA434E7}"/>
              </a:ext>
            </a:extLst>
          </p:cNvPr>
          <p:cNvSpPr>
            <a:spLocks noGrp="1"/>
          </p:cNvSpPr>
          <p:nvPr>
            <p:ph type="sldNum" sz="quarter" idx="12"/>
          </p:nvPr>
        </p:nvSpPr>
        <p:spPr/>
        <p:txBody>
          <a:bodyPr/>
          <a:lstStyle/>
          <a:p>
            <a:fld id="{619BDCFA-DCDF-7F4F-8C77-296D9A8BCAE1}" type="slidenum">
              <a:rPr lang="en-BE" smtClean="0">
                <a:solidFill>
                  <a:srgbClr val="0162FF"/>
                </a:solidFill>
              </a:rPr>
              <a:t>3</a:t>
            </a:fld>
            <a:endParaRPr lang="en-BE" dirty="0">
              <a:solidFill>
                <a:srgbClr val="0162FF"/>
              </a:solidFill>
            </a:endParaRPr>
          </a:p>
        </p:txBody>
      </p:sp>
      <p:sp>
        <p:nvSpPr>
          <p:cNvPr id="3" name="TextBox 2">
            <a:extLst>
              <a:ext uri="{FF2B5EF4-FFF2-40B4-BE49-F238E27FC236}">
                <a16:creationId xmlns:a16="http://schemas.microsoft.com/office/drawing/2014/main" id="{84246104-9BE8-0E3B-C818-15601C64E4F9}"/>
              </a:ext>
            </a:extLst>
          </p:cNvPr>
          <p:cNvSpPr txBox="1"/>
          <p:nvPr/>
        </p:nvSpPr>
        <p:spPr>
          <a:xfrm>
            <a:off x="610573" y="1690688"/>
            <a:ext cx="11517259" cy="5909310"/>
          </a:xfrm>
          <a:prstGeom prst="rect">
            <a:avLst/>
          </a:prstGeom>
          <a:noFill/>
        </p:spPr>
        <p:txBody>
          <a:bodyPr wrap="square" rtlCol="0">
            <a:spAutoFit/>
          </a:bodyPr>
          <a:lstStyle/>
          <a:p>
            <a:r>
              <a:rPr lang="nl-BE" sz="2400" dirty="0">
                <a:latin typeface="Roboto ExtraLight" panose="02000000000000000000" pitchFamily="2" charset="0"/>
                <a:ea typeface="Roboto ExtraLight" panose="02000000000000000000" pitchFamily="2" charset="0"/>
              </a:rPr>
              <a:t>To complexify very positive “social infrastructure” hype, by expanding on an emerging </a:t>
            </a:r>
            <a:r>
              <a:rPr lang="nl-BE" sz="2400" b="1" dirty="0">
                <a:latin typeface="Roboto ExtraLight" panose="02000000000000000000" pitchFamily="2" charset="0"/>
                <a:ea typeface="Roboto ExtraLight" panose="02000000000000000000" pitchFamily="2" charset="0"/>
              </a:rPr>
              <a:t>critical, political-economic approach</a:t>
            </a:r>
            <a:r>
              <a:rPr lang="nl-BE" sz="2400" dirty="0">
                <a:latin typeface="Roboto ExtraLight" panose="02000000000000000000" pitchFamily="2" charset="0"/>
                <a:ea typeface="Roboto ExtraLight" panose="02000000000000000000" pitchFamily="2" charset="0"/>
              </a:rPr>
              <a:t>.</a:t>
            </a:r>
          </a:p>
          <a:p>
            <a:pPr marL="800100" lvl="1"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How is social infrastructure produced? </a:t>
            </a:r>
          </a:p>
          <a:p>
            <a:pPr marL="1257300" lvl="2"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By whom? For whom? Unequal consequences? </a:t>
            </a:r>
          </a:p>
          <a:p>
            <a:pPr marL="285750" indent="-285750">
              <a:buFont typeface="Arial" panose="020B0604020202020204" pitchFamily="34" charset="0"/>
              <a:buChar char="•"/>
            </a:pPr>
            <a:endParaRPr lang="en-BE" sz="24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r>
              <a:rPr lang="nl-BE" sz="2400" dirty="0">
                <a:latin typeface="Roboto ExtraLight" panose="02000000000000000000" pitchFamily="2" charset="0"/>
                <a:ea typeface="Roboto ExtraLight" panose="02000000000000000000" pitchFamily="2" charset="0"/>
              </a:rPr>
              <a:t>To examine how ”communities” are produced through social infrastructures or “</a:t>
            </a:r>
            <a:r>
              <a:rPr lang="nl-BE" sz="2400" b="1" dirty="0">
                <a:latin typeface="Roboto ExtraLight" panose="02000000000000000000" pitchFamily="2" charset="0"/>
                <a:ea typeface="Roboto ExtraLight" panose="02000000000000000000" pitchFamily="2" charset="0"/>
              </a:rPr>
              <a:t>community development spaces</a:t>
            </a:r>
            <a:r>
              <a:rPr lang="nl-BE" sz="2400" dirty="0">
                <a:latin typeface="Roboto ExtraLight" panose="02000000000000000000" pitchFamily="2" charset="0"/>
                <a:ea typeface="Roboto ExtraLight" panose="02000000000000000000" pitchFamily="2" charset="0"/>
              </a:rPr>
              <a:t>”.</a:t>
            </a:r>
          </a:p>
          <a:p>
            <a:pPr marL="800100" lvl="1" indent="-34290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What constitutes a “community”? </a:t>
            </a:r>
            <a:endParaRPr lang="nl-BE" sz="2400" dirty="0">
              <a:latin typeface="Roboto ExtraLight" panose="02000000000000000000" pitchFamily="2" charset="0"/>
              <a:ea typeface="Roboto ExtraLight" panose="02000000000000000000" pitchFamily="2" charset="0"/>
            </a:endParaRPr>
          </a:p>
          <a:p>
            <a:pPr marL="800100" lvl="1"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Increasingly relevant issue in contemporary hyperdiverse cities.</a:t>
            </a: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p:txBody>
      </p:sp>
      <p:sp>
        <p:nvSpPr>
          <p:cNvPr id="9" name="TextBox 8">
            <a:extLst>
              <a:ext uri="{FF2B5EF4-FFF2-40B4-BE49-F238E27FC236}">
                <a16:creationId xmlns:a16="http://schemas.microsoft.com/office/drawing/2014/main" id="{4637B20D-AF85-B7D3-DB59-E9DE6860A660}"/>
              </a:ext>
            </a:extLst>
          </p:cNvPr>
          <p:cNvSpPr txBox="1"/>
          <p:nvPr/>
        </p:nvSpPr>
        <p:spPr>
          <a:xfrm>
            <a:off x="244240" y="6373140"/>
            <a:ext cx="11025775" cy="430887"/>
          </a:xfrm>
          <a:prstGeom prst="rect">
            <a:avLst/>
          </a:prstGeom>
          <a:noFill/>
        </p:spPr>
        <p:txBody>
          <a:bodyPr wrap="none" rtlCol="0">
            <a:spAutoFit/>
          </a:bodyPr>
          <a:lstStyle/>
          <a:p>
            <a:br>
              <a:rPr lang="en-GB" sz="1100" dirty="0">
                <a:effectLst/>
                <a:latin typeface="Roboto ExtraLight" panose="02000000000000000000" pitchFamily="2" charset="0"/>
                <a:ea typeface="Aptos" panose="020B0004020202020204" pitchFamily="34" charset="0"/>
                <a:cs typeface="Roboto Light" panose="02000000000000000000" pitchFamily="2" charset="0"/>
              </a:rPr>
            </a:br>
            <a:r>
              <a:rPr lang="en-GB" sz="1100" dirty="0">
                <a:effectLst/>
                <a:latin typeface="Roboto ExtraLight" panose="02000000000000000000" pitchFamily="2" charset="0"/>
                <a:ea typeface="Aptos" panose="020B0004020202020204" pitchFamily="34" charset="0"/>
                <a:cs typeface="Roboto Light" panose="02000000000000000000" pitchFamily="2" charset="0"/>
              </a:rPr>
              <a:t>Horton, A., &amp; Penny, J. (2023). Towards a Political Economy of Social Infrastructure: Contesting “Anti-Social Infrastructures” in London. </a:t>
            </a:r>
            <a:r>
              <a:rPr lang="nl-BE" sz="1100" i="1" dirty="0">
                <a:effectLst/>
                <a:latin typeface="Roboto ExtraLight" panose="02000000000000000000" pitchFamily="2" charset="0"/>
                <a:ea typeface="Aptos" panose="020B0004020202020204" pitchFamily="34" charset="0"/>
                <a:cs typeface="Roboto Light" panose="02000000000000000000" pitchFamily="2" charset="0"/>
              </a:rPr>
              <a:t>Antipode</a:t>
            </a:r>
            <a:r>
              <a:rPr lang="nl-BE" sz="1100" dirty="0">
                <a:effectLst/>
                <a:latin typeface="Roboto ExtraLight" panose="02000000000000000000" pitchFamily="2" charset="0"/>
                <a:ea typeface="Aptos" panose="020B0004020202020204" pitchFamily="34" charset="0"/>
                <a:cs typeface="Roboto Light" panose="02000000000000000000" pitchFamily="2" charset="0"/>
              </a:rPr>
              <a:t>, </a:t>
            </a:r>
            <a:r>
              <a:rPr lang="nl-BE" sz="1100" i="1" dirty="0">
                <a:effectLst/>
                <a:latin typeface="Roboto ExtraLight" panose="02000000000000000000" pitchFamily="2" charset="0"/>
                <a:ea typeface="Aptos" panose="020B0004020202020204" pitchFamily="34" charset="0"/>
                <a:cs typeface="Roboto Light" panose="02000000000000000000" pitchFamily="2" charset="0"/>
              </a:rPr>
              <a:t>55</a:t>
            </a:r>
            <a:r>
              <a:rPr lang="nl-BE" sz="1100" dirty="0">
                <a:effectLst/>
                <a:latin typeface="Roboto ExtraLight" panose="02000000000000000000" pitchFamily="2" charset="0"/>
                <a:ea typeface="Aptos" panose="020B0004020202020204" pitchFamily="34" charset="0"/>
                <a:cs typeface="Roboto Light" panose="02000000000000000000" pitchFamily="2" charset="0"/>
              </a:rPr>
              <a:t>(6), 1711–1734</a:t>
            </a:r>
            <a:endParaRPr lang="en-BE" sz="1100" dirty="0"/>
          </a:p>
        </p:txBody>
      </p:sp>
    </p:spTree>
    <p:extLst>
      <p:ext uri="{BB962C8B-B14F-4D97-AF65-F5344CB8AC3E}">
        <p14:creationId xmlns:p14="http://schemas.microsoft.com/office/powerpoint/2010/main" val="2307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5456-89C2-83D5-D93D-362364A12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17B4B-F0F2-0FB2-2850-63E81565CDF1}"/>
              </a:ext>
            </a:extLst>
          </p:cNvPr>
          <p:cNvSpPr>
            <a:spLocks noGrp="1"/>
          </p:cNvSpPr>
          <p:nvPr>
            <p:ph type="title"/>
          </p:nvPr>
        </p:nvSpPr>
        <p:spPr>
          <a:xfrm>
            <a:off x="465668" y="365125"/>
            <a:ext cx="10515600" cy="1325563"/>
          </a:xfrm>
        </p:spPr>
        <p:txBody>
          <a:bodyPr/>
          <a:lstStyle/>
          <a:p>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Why Brussels?</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31B4EFEB-7AF4-4528-9C85-B67AAE6818B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47D2F09C-E5CE-662F-6BD9-2EB7E0ACFC15}"/>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CC093854-0060-8E00-A67E-6E815DB960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993EF7D3-BC69-8F87-D0D4-10E75E4E7A70}"/>
              </a:ext>
            </a:extLst>
          </p:cNvPr>
          <p:cNvSpPr>
            <a:spLocks noGrp="1"/>
          </p:cNvSpPr>
          <p:nvPr>
            <p:ph type="sldNum" sz="quarter" idx="12"/>
          </p:nvPr>
        </p:nvSpPr>
        <p:spPr/>
        <p:txBody>
          <a:bodyPr/>
          <a:lstStyle/>
          <a:p>
            <a:fld id="{619BDCFA-DCDF-7F4F-8C77-296D9A8BCAE1}" type="slidenum">
              <a:rPr lang="en-BE" smtClean="0">
                <a:solidFill>
                  <a:srgbClr val="0162FF"/>
                </a:solidFill>
              </a:rPr>
              <a:t>4</a:t>
            </a:fld>
            <a:endParaRPr lang="en-BE" dirty="0">
              <a:solidFill>
                <a:srgbClr val="0162FF"/>
              </a:solidFill>
            </a:endParaRPr>
          </a:p>
        </p:txBody>
      </p:sp>
      <p:sp>
        <p:nvSpPr>
          <p:cNvPr id="3" name="TextBox 2">
            <a:extLst>
              <a:ext uri="{FF2B5EF4-FFF2-40B4-BE49-F238E27FC236}">
                <a16:creationId xmlns:a16="http://schemas.microsoft.com/office/drawing/2014/main" id="{59FC77E2-9C93-E9C5-7BCE-912807B709CB}"/>
              </a:ext>
            </a:extLst>
          </p:cNvPr>
          <p:cNvSpPr txBox="1"/>
          <p:nvPr/>
        </p:nvSpPr>
        <p:spPr>
          <a:xfrm>
            <a:off x="626533" y="1465403"/>
            <a:ext cx="11340614" cy="7478970"/>
          </a:xfrm>
          <a:prstGeom prst="rect">
            <a:avLst/>
          </a:prstGeom>
          <a:noFill/>
        </p:spPr>
        <p:txBody>
          <a:bodyPr wrap="square" rtlCol="0">
            <a:spAutoFit/>
          </a:bodyPr>
          <a:lstStyle/>
          <a:p>
            <a:r>
              <a:rPr lang="nl-BE" sz="2400" dirty="0">
                <a:latin typeface="Roboto ExtraLight" panose="02000000000000000000" pitchFamily="2" charset="0"/>
                <a:ea typeface="Roboto ExtraLight" panose="02000000000000000000" pitchFamily="2" charset="0"/>
              </a:rPr>
              <a:t>Culturally diverse, multilingual city</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&gt;77% non-Belgian origin (in 2024)</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Formal Dutch-speaking and French-speaking “communities”</a:t>
            </a:r>
          </a:p>
          <a:p>
            <a:endParaRPr lang="nl-BE" sz="2400" dirty="0">
              <a:latin typeface="Roboto ExtraLight" panose="02000000000000000000" pitchFamily="2" charset="0"/>
              <a:ea typeface="Roboto ExtraLight" panose="02000000000000000000" pitchFamily="2" charset="0"/>
            </a:endParaRPr>
          </a:p>
          <a:p>
            <a:r>
              <a:rPr lang="nl-BE" sz="2400" dirty="0">
                <a:latin typeface="Roboto ExtraLight" panose="02000000000000000000" pitchFamily="2" charset="0"/>
                <a:ea typeface="Roboto ExtraLight" panose="02000000000000000000" pitchFamily="2" charset="0"/>
              </a:rPr>
              <a:t> Complex institutional set-up</a:t>
            </a:r>
          </a:p>
          <a:p>
            <a:pPr marL="800100" lvl="1"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Regional government</a:t>
            </a:r>
          </a:p>
          <a:p>
            <a:pPr marL="800100" lvl="1"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2 “community” administrations </a:t>
            </a:r>
          </a:p>
          <a:p>
            <a:pPr marL="800100" lvl="1"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19 municipalities</a:t>
            </a:r>
          </a:p>
          <a:p>
            <a:pPr lvl="1"/>
            <a:endParaRPr lang="nl-BE" sz="2000" dirty="0">
              <a:latin typeface="Roboto ExtraLight" panose="02000000000000000000" pitchFamily="2" charset="0"/>
              <a:ea typeface="Roboto ExtraLight" panose="02000000000000000000" pitchFamily="2" charset="0"/>
            </a:endParaRPr>
          </a:p>
          <a:p>
            <a:r>
              <a:rPr lang="nl-BE" sz="2400" dirty="0">
                <a:latin typeface="Roboto ExtraLight" panose="02000000000000000000" pitchFamily="2" charset="0"/>
                <a:ea typeface="Roboto ExtraLight" panose="02000000000000000000" pitchFamily="2" charset="0"/>
              </a:rPr>
              <a:t>Active, diverse civil society involved in community building </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Closely intertwined with an active welfare state</a:t>
            </a:r>
          </a:p>
          <a:p>
            <a:pPr marL="285750" indent="-285750">
              <a:buFont typeface="Arial" panose="020B0604020202020204" pitchFamily="34" charset="0"/>
              <a:buChar char="•"/>
            </a:pPr>
            <a:endParaRPr lang="nl-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p:txBody>
      </p:sp>
      <p:sp>
        <p:nvSpPr>
          <p:cNvPr id="4" name="TextBox 3">
            <a:extLst>
              <a:ext uri="{FF2B5EF4-FFF2-40B4-BE49-F238E27FC236}">
                <a16:creationId xmlns:a16="http://schemas.microsoft.com/office/drawing/2014/main" id="{7C708CC9-0E67-604D-D482-FCB2564C1D80}"/>
              </a:ext>
            </a:extLst>
          </p:cNvPr>
          <p:cNvSpPr txBox="1"/>
          <p:nvPr/>
        </p:nvSpPr>
        <p:spPr>
          <a:xfrm>
            <a:off x="224853" y="6341793"/>
            <a:ext cx="10927829" cy="461665"/>
          </a:xfrm>
          <a:prstGeom prst="rect">
            <a:avLst/>
          </a:prstGeom>
          <a:noFill/>
        </p:spPr>
        <p:txBody>
          <a:bodyPr wrap="square" rtlCol="0">
            <a:spAutoFit/>
          </a:bodyPr>
          <a:lstStyle/>
          <a:p>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Carlier</a:t>
            </a:r>
            <a:r>
              <a:rPr lang="en-GB" sz="1200" dirty="0">
                <a:latin typeface="Roboto ExtraLight" panose="02000000000000000000" pitchFamily="2" charset="0"/>
                <a:ea typeface="Roboto ExtraLight" panose="02000000000000000000" pitchFamily="2" charset="0"/>
                <a:cs typeface="Roboto Light" panose="02000000000000000000" pitchFamily="2" charset="0"/>
              </a:rPr>
              <a:t> et al.</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(2022). </a:t>
            </a:r>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L’espace</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des infrastructures </a:t>
            </a:r>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sociales</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Une </a:t>
            </a:r>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histoire</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a:t>
            </a:r>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bruxelloise</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de </a:t>
            </a:r>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l’urbanisme</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de </a:t>
            </a:r>
            <a:r>
              <a:rPr lang="en-GB" sz="1200" dirty="0" err="1">
                <a:effectLst/>
                <a:latin typeface="Roboto ExtraLight" panose="02000000000000000000" pitchFamily="2" charset="0"/>
                <a:ea typeface="Roboto ExtraLight" panose="02000000000000000000" pitchFamily="2" charset="0"/>
                <a:cs typeface="Roboto Light" panose="02000000000000000000" pitchFamily="2" charset="0"/>
              </a:rPr>
              <a:t>proximité</a:t>
            </a:r>
            <a:r>
              <a:rPr lang="en-GB" sz="1200" dirty="0">
                <a:effectLst/>
                <a:latin typeface="Roboto ExtraLight" panose="02000000000000000000" pitchFamily="2" charset="0"/>
                <a:ea typeface="Roboto ExtraLight" panose="02000000000000000000" pitchFamily="2" charset="0"/>
                <a:cs typeface="Roboto Light" panose="02000000000000000000" pitchFamily="2" charset="0"/>
              </a:rPr>
              <a:t>. </a:t>
            </a:r>
            <a:r>
              <a:rPr lang="nl-BE" sz="1200" dirty="0">
                <a:effectLst/>
                <a:latin typeface="Roboto ExtraLight" panose="02000000000000000000" pitchFamily="2" charset="0"/>
                <a:ea typeface="Roboto ExtraLight" panose="02000000000000000000" pitchFamily="2" charset="0"/>
                <a:cs typeface="Roboto Light" panose="02000000000000000000" pitchFamily="2" charset="0"/>
              </a:rPr>
              <a:t>Académie Royale de Belgique.</a:t>
            </a:r>
            <a:endParaRPr lang="en-GB" sz="1200" dirty="0">
              <a:effectLst/>
              <a:latin typeface="Roboto ExtraLight" panose="02000000000000000000" pitchFamily="2" charset="0"/>
              <a:ea typeface="Aptos" panose="020B0004020202020204" pitchFamily="34" charset="0"/>
              <a:cs typeface="Roboto Light" panose="02000000000000000000" pitchFamily="2" charset="0"/>
            </a:endParaRPr>
          </a:p>
          <a:p>
            <a:r>
              <a:rPr lang="en-GB" sz="1200" dirty="0">
                <a:effectLst/>
                <a:latin typeface="Roboto ExtraLight" panose="02000000000000000000" pitchFamily="2" charset="0"/>
                <a:ea typeface="Aptos" panose="020B0004020202020204" pitchFamily="34" charset="0"/>
                <a:cs typeface="Roboto Light" panose="02000000000000000000" pitchFamily="2" charset="0"/>
              </a:rPr>
              <a:t>Rea, A. (2013). Immigration and diversity. In </a:t>
            </a:r>
            <a:r>
              <a:rPr lang="en-GB" sz="1200" i="1" dirty="0">
                <a:effectLst/>
                <a:latin typeface="Roboto ExtraLight" panose="02000000000000000000" pitchFamily="2" charset="0"/>
                <a:ea typeface="Aptos" panose="020B0004020202020204" pitchFamily="34" charset="0"/>
                <a:cs typeface="Roboto Light" panose="02000000000000000000" pitchFamily="2" charset="0"/>
              </a:rPr>
              <a:t>The Brussels reader. A small world city to become the capital of Europe</a:t>
            </a:r>
            <a:r>
              <a:rPr lang="en-GB" sz="1200" dirty="0">
                <a:effectLst/>
                <a:latin typeface="Roboto ExtraLight" panose="02000000000000000000" pitchFamily="2" charset="0"/>
                <a:ea typeface="Aptos" panose="020B0004020202020204" pitchFamily="34" charset="0"/>
                <a:cs typeface="Roboto Light" panose="02000000000000000000" pitchFamily="2" charset="0"/>
              </a:rPr>
              <a:t> (pp. 244–266).</a:t>
            </a:r>
          </a:p>
        </p:txBody>
      </p:sp>
    </p:spTree>
    <p:extLst>
      <p:ext uri="{BB962C8B-B14F-4D97-AF65-F5344CB8AC3E}">
        <p14:creationId xmlns:p14="http://schemas.microsoft.com/office/powerpoint/2010/main" val="398617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F319B-63C1-1FD6-38D4-7C940A8CD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08BDC-26C0-E7C8-CF03-C4C0254B64D1}"/>
              </a:ext>
            </a:extLst>
          </p:cNvPr>
          <p:cNvSpPr>
            <a:spLocks noGrp="1"/>
          </p:cNvSpPr>
          <p:nvPr>
            <p:ph type="title"/>
          </p:nvPr>
        </p:nvSpPr>
        <p:spPr>
          <a:xfrm>
            <a:off x="465668" y="365125"/>
            <a:ext cx="10515600" cy="1325563"/>
          </a:xfrm>
        </p:spPr>
        <p:txBody>
          <a:bodyPr/>
          <a:lstStyle/>
          <a:p>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My research: four cases</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A333A586-A351-B854-3C1F-A6DC0D1E0B5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A1730869-CBDD-FDB4-A972-3BE7A485E95A}"/>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F2E3BB7F-B463-EB76-84A0-E75D2BE1CC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BFBDF2D8-FA52-A754-2DE5-31E51B5C360A}"/>
              </a:ext>
            </a:extLst>
          </p:cNvPr>
          <p:cNvSpPr>
            <a:spLocks noGrp="1"/>
          </p:cNvSpPr>
          <p:nvPr>
            <p:ph type="sldNum" sz="quarter" idx="12"/>
          </p:nvPr>
        </p:nvSpPr>
        <p:spPr/>
        <p:txBody>
          <a:bodyPr/>
          <a:lstStyle/>
          <a:p>
            <a:fld id="{619BDCFA-DCDF-7F4F-8C77-296D9A8BCAE1}" type="slidenum">
              <a:rPr lang="en-BE" smtClean="0">
                <a:solidFill>
                  <a:srgbClr val="0162FF"/>
                </a:solidFill>
              </a:rPr>
              <a:t>5</a:t>
            </a:fld>
            <a:endParaRPr lang="en-BE" dirty="0">
              <a:solidFill>
                <a:srgbClr val="0162FF"/>
              </a:solidFill>
            </a:endParaRPr>
          </a:p>
        </p:txBody>
      </p:sp>
      <p:sp>
        <p:nvSpPr>
          <p:cNvPr id="3" name="TextBox 2">
            <a:extLst>
              <a:ext uri="{FF2B5EF4-FFF2-40B4-BE49-F238E27FC236}">
                <a16:creationId xmlns:a16="http://schemas.microsoft.com/office/drawing/2014/main" id="{0A3F2486-1D57-5AD9-AA9A-89367C462C9B}"/>
              </a:ext>
            </a:extLst>
          </p:cNvPr>
          <p:cNvSpPr txBox="1"/>
          <p:nvPr/>
        </p:nvSpPr>
        <p:spPr>
          <a:xfrm>
            <a:off x="626533" y="1445756"/>
            <a:ext cx="11235267" cy="7571303"/>
          </a:xfrm>
          <a:prstGeom prst="rect">
            <a:avLst/>
          </a:prstGeom>
          <a:noFill/>
        </p:spPr>
        <p:txBody>
          <a:bodyPr wrap="square" rtlCol="0">
            <a:spAutoFit/>
          </a:bodyPr>
          <a:lstStyle/>
          <a:p>
            <a:r>
              <a:rPr lang="nl-BE" sz="2200" b="1" dirty="0">
                <a:latin typeface="Roboto ExtraLight" panose="02000000000000000000" pitchFamily="2" charset="0"/>
                <a:ea typeface="Roboto ExtraLight" panose="02000000000000000000" pitchFamily="2" charset="0"/>
              </a:rPr>
              <a:t>Applying critical, political-economic approach to four community development spaces</a:t>
            </a:r>
          </a:p>
          <a:p>
            <a:endParaRPr lang="en-BE" sz="2200" dirty="0">
              <a:latin typeface="Roboto ExtraLight" panose="02000000000000000000" pitchFamily="2" charset="0"/>
              <a:ea typeface="Roboto ExtraLight" panose="02000000000000000000" pitchFamily="2" charset="0"/>
            </a:endParaRPr>
          </a:p>
          <a:p>
            <a:pPr marL="914400" lvl="1" indent="-457200">
              <a:buFont typeface="+mj-lt"/>
              <a:buAutoNum type="arabicPeriod"/>
            </a:pPr>
            <a:r>
              <a:rPr lang="en-BE" sz="2200" dirty="0">
                <a:latin typeface="Roboto ExtraLight" panose="02000000000000000000" pitchFamily="2" charset="0"/>
                <a:ea typeface="Roboto ExtraLight" panose="02000000000000000000" pitchFamily="2" charset="0"/>
              </a:rPr>
              <a:t> </a:t>
            </a:r>
            <a:r>
              <a:rPr lang="en-BE" sz="2200" b="1" dirty="0">
                <a:latin typeface="Roboto ExtraLight" panose="02000000000000000000" pitchFamily="2" charset="0"/>
                <a:ea typeface="Roboto ExtraLight" panose="02000000000000000000" pitchFamily="2" charset="0"/>
              </a:rPr>
              <a:t>Describe historical evolution </a:t>
            </a:r>
            <a:r>
              <a:rPr lang="en-BE" sz="2200" dirty="0">
                <a:latin typeface="Roboto ExtraLight" panose="02000000000000000000" pitchFamily="2" charset="0"/>
                <a:ea typeface="Roboto ExtraLight" panose="02000000000000000000" pitchFamily="2" charset="0"/>
              </a:rPr>
              <a:t>of the space: form, function, narrative.</a:t>
            </a:r>
          </a:p>
          <a:p>
            <a:pPr marL="914400" lvl="1" indent="-457200">
              <a:buFont typeface="+mj-lt"/>
              <a:buAutoNum type="arabicPeriod"/>
            </a:pPr>
            <a:endParaRPr lang="en-BE" sz="2200" dirty="0">
              <a:latin typeface="Roboto ExtraLight" panose="02000000000000000000" pitchFamily="2" charset="0"/>
              <a:ea typeface="Roboto ExtraLight" panose="02000000000000000000" pitchFamily="2" charset="0"/>
            </a:endParaRPr>
          </a:p>
          <a:p>
            <a:pPr marL="914400" lvl="1" indent="-457200">
              <a:buFont typeface="+mj-lt"/>
              <a:buAutoNum type="arabicPeriod"/>
            </a:pPr>
            <a:r>
              <a:rPr lang="en-BE" sz="2200" dirty="0">
                <a:latin typeface="Roboto ExtraLight" panose="02000000000000000000" pitchFamily="2" charset="0"/>
                <a:ea typeface="Roboto ExtraLight" panose="02000000000000000000" pitchFamily="2" charset="0"/>
              </a:rPr>
              <a:t> </a:t>
            </a:r>
            <a:r>
              <a:rPr lang="en-BE" sz="2200" b="1" dirty="0">
                <a:latin typeface="Roboto ExtraLight" panose="02000000000000000000" pitchFamily="2" charset="0"/>
                <a:ea typeface="Roboto ExtraLight" panose="02000000000000000000" pitchFamily="2" charset="0"/>
              </a:rPr>
              <a:t>Reconstruct decision-making processes </a:t>
            </a:r>
            <a:r>
              <a:rPr lang="en-BE" sz="2200" dirty="0">
                <a:latin typeface="Roboto ExtraLight" panose="02000000000000000000" pitchFamily="2" charset="0"/>
                <a:ea typeface="Roboto ExtraLight" panose="02000000000000000000" pitchFamily="2" charset="0"/>
              </a:rPr>
              <a:t>that shaped that evolution.</a:t>
            </a:r>
          </a:p>
          <a:p>
            <a:pPr marL="1714500" lvl="3"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Key moments	</a:t>
            </a:r>
          </a:p>
          <a:p>
            <a:pPr marL="1714500" lvl="3"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Ownership structures</a:t>
            </a:r>
          </a:p>
          <a:p>
            <a:pPr marL="1714500" lvl="3"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Actors involved (State? </a:t>
            </a:r>
            <a:r>
              <a:rPr lang="en-GB" sz="2200" dirty="0">
                <a:latin typeface="Roboto ExtraLight" panose="02000000000000000000" pitchFamily="2" charset="0"/>
                <a:ea typeface="Roboto ExtraLight" panose="02000000000000000000" pitchFamily="2" charset="0"/>
              </a:rPr>
              <a:t>Corporate</a:t>
            </a:r>
            <a:r>
              <a:rPr lang="en-BE" sz="2200" dirty="0">
                <a:latin typeface="Roboto ExtraLight" panose="02000000000000000000" pitchFamily="2" charset="0"/>
                <a:ea typeface="Roboto ExtraLight" panose="02000000000000000000" pitchFamily="2" charset="0"/>
              </a:rPr>
              <a:t>? </a:t>
            </a:r>
            <a:r>
              <a:rPr lang="en-GB" sz="2200" dirty="0">
                <a:latin typeface="Roboto ExtraLight" panose="02000000000000000000" pitchFamily="2" charset="0"/>
                <a:ea typeface="Roboto ExtraLight" panose="02000000000000000000" pitchFamily="2" charset="0"/>
              </a:rPr>
              <a:t>C</a:t>
            </a:r>
            <a:r>
              <a:rPr lang="en-BE" sz="2200" dirty="0">
                <a:latin typeface="Roboto ExtraLight" panose="02000000000000000000" pitchFamily="2" charset="0"/>
                <a:ea typeface="Roboto ExtraLight" panose="02000000000000000000" pitchFamily="2" charset="0"/>
              </a:rPr>
              <a:t>ivil society? Citizens?)</a:t>
            </a:r>
          </a:p>
          <a:p>
            <a:pPr marL="1257300" lvl="2" indent="-342900">
              <a:buFont typeface="Arial" panose="020B0604020202020204" pitchFamily="34" charset="0"/>
              <a:buChar char="•"/>
            </a:pPr>
            <a:endParaRPr lang="en-BE" sz="2200" dirty="0">
              <a:latin typeface="Roboto ExtraLight" panose="02000000000000000000" pitchFamily="2" charset="0"/>
              <a:ea typeface="Roboto ExtraLight" panose="02000000000000000000" pitchFamily="2" charset="0"/>
            </a:endParaRPr>
          </a:p>
          <a:p>
            <a:pPr marL="914400" lvl="1" indent="-457200">
              <a:buFont typeface="+mj-lt"/>
              <a:buAutoNum type="arabicPeriod"/>
            </a:pPr>
            <a:r>
              <a:rPr lang="en-BE" sz="2200" dirty="0">
                <a:latin typeface="Roboto ExtraLight" panose="02000000000000000000" pitchFamily="2" charset="0"/>
                <a:ea typeface="Roboto ExtraLight" panose="02000000000000000000" pitchFamily="2" charset="0"/>
              </a:rPr>
              <a:t> Pay particular attention to </a:t>
            </a:r>
            <a:r>
              <a:rPr lang="en-BE" sz="2200" b="1" dirty="0">
                <a:latin typeface="Roboto ExtraLight" panose="02000000000000000000" pitchFamily="2" charset="0"/>
                <a:ea typeface="Roboto ExtraLight" panose="02000000000000000000" pitchFamily="2" charset="0"/>
              </a:rPr>
              <a:t>conceptualisations of the </a:t>
            </a:r>
            <a:r>
              <a:rPr lang="en-BE" sz="2200" b="1" i="1" dirty="0">
                <a:latin typeface="Roboto ExtraLight" panose="02000000000000000000" pitchFamily="2" charset="0"/>
                <a:ea typeface="Roboto ExtraLight" panose="02000000000000000000" pitchFamily="2" charset="0"/>
              </a:rPr>
              <a:t>community. </a:t>
            </a:r>
            <a:endParaRPr lang="en-BE" sz="2200" b="1" dirty="0">
              <a:latin typeface="Roboto ExtraLight" panose="02000000000000000000" pitchFamily="2" charset="0"/>
              <a:ea typeface="Roboto ExtraLight" panose="02000000000000000000" pitchFamily="2" charset="0"/>
            </a:endParaRPr>
          </a:p>
          <a:p>
            <a:pPr marL="1714500" lvl="3"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What constitutes a “community”?</a:t>
            </a:r>
          </a:p>
          <a:p>
            <a:pPr marL="1714500" lvl="3"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Who is and is not included? Why?</a:t>
            </a:r>
          </a:p>
          <a:p>
            <a:pPr marL="1714500" lvl="3"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At what scale?</a:t>
            </a:r>
          </a:p>
          <a:p>
            <a:pPr marL="800100" lvl="1" indent="-34290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000" dirty="0">
              <a:latin typeface="Roboto ExtraLight" panose="02000000000000000000" pitchFamily="2" charset="0"/>
              <a:ea typeface="Roboto ExtraLight" panose="02000000000000000000" pitchFamily="2" charset="0"/>
            </a:endParaRPr>
          </a:p>
        </p:txBody>
      </p:sp>
      <p:sp>
        <p:nvSpPr>
          <p:cNvPr id="4" name="TextBox 3">
            <a:extLst>
              <a:ext uri="{FF2B5EF4-FFF2-40B4-BE49-F238E27FC236}">
                <a16:creationId xmlns:a16="http://schemas.microsoft.com/office/drawing/2014/main" id="{6D503E82-A364-583B-12E1-E9E66FF18C3E}"/>
              </a:ext>
            </a:extLst>
          </p:cNvPr>
          <p:cNvSpPr txBox="1"/>
          <p:nvPr/>
        </p:nvSpPr>
        <p:spPr>
          <a:xfrm>
            <a:off x="257576" y="6323836"/>
            <a:ext cx="6280887" cy="646331"/>
          </a:xfrm>
          <a:prstGeom prst="rect">
            <a:avLst/>
          </a:prstGeom>
          <a:noFill/>
        </p:spPr>
        <p:txBody>
          <a:bodyPr wrap="none" rtlCol="0">
            <a:spAutoFit/>
          </a:bodyPr>
          <a:lstStyle/>
          <a:p>
            <a:r>
              <a:rPr lang="en-GB" sz="1200" dirty="0">
                <a:effectLst/>
                <a:latin typeface="Roboto ExtraLight" panose="02000000000000000000" pitchFamily="2" charset="0"/>
                <a:ea typeface="Aptos" panose="020B0004020202020204" pitchFamily="34" charset="0"/>
                <a:cs typeface="Roboto Light" panose="02000000000000000000" pitchFamily="2" charset="0"/>
              </a:rPr>
              <a:t>Blokland, T. (2017). </a:t>
            </a:r>
            <a:r>
              <a:rPr lang="en-GB" sz="1200" i="1" dirty="0">
                <a:effectLst/>
                <a:latin typeface="Roboto ExtraLight" panose="02000000000000000000" pitchFamily="2" charset="0"/>
                <a:ea typeface="Aptos" panose="020B0004020202020204" pitchFamily="34" charset="0"/>
                <a:cs typeface="Roboto Light" panose="02000000000000000000" pitchFamily="2" charset="0"/>
              </a:rPr>
              <a:t>Community as urban practice</a:t>
            </a:r>
            <a:r>
              <a:rPr lang="en-GB" sz="1200" dirty="0">
                <a:effectLst/>
                <a:latin typeface="Roboto ExtraLight" panose="02000000000000000000" pitchFamily="2" charset="0"/>
                <a:ea typeface="Aptos" panose="020B0004020202020204" pitchFamily="34" charset="0"/>
                <a:cs typeface="Roboto Light" panose="02000000000000000000" pitchFamily="2" charset="0"/>
              </a:rPr>
              <a:t>. Polity Press</a:t>
            </a:r>
            <a:br>
              <a:rPr lang="en-GB" sz="1200" dirty="0">
                <a:effectLst/>
                <a:latin typeface="Roboto ExtraLight" panose="02000000000000000000" pitchFamily="2" charset="0"/>
                <a:ea typeface="Aptos" panose="020B0004020202020204" pitchFamily="34" charset="0"/>
                <a:cs typeface="Roboto Light" panose="02000000000000000000" pitchFamily="2" charset="0"/>
              </a:rPr>
            </a:br>
            <a:r>
              <a:rPr lang="nl-BE" sz="1200" dirty="0">
                <a:latin typeface="Roboto ExtraLight" panose="02000000000000000000" pitchFamily="2" charset="0"/>
              </a:rPr>
              <a:t>Joseph, M. (2002). </a:t>
            </a:r>
            <a:r>
              <a:rPr lang="nl-BE" sz="1200" i="1" dirty="0">
                <a:latin typeface="Roboto ExtraLight" panose="02000000000000000000" pitchFamily="2" charset="0"/>
              </a:rPr>
              <a:t>Against the Romance of Community</a:t>
            </a:r>
            <a:r>
              <a:rPr lang="nl-BE" sz="1200" dirty="0">
                <a:latin typeface="Roboto ExtraLight" panose="02000000000000000000" pitchFamily="2" charset="0"/>
              </a:rPr>
              <a:t>. University of Minnesota Press.</a:t>
            </a:r>
            <a:endParaRPr lang="en-BE" sz="1200" dirty="0"/>
          </a:p>
          <a:p>
            <a:r>
              <a:rPr lang="en-GB" sz="1200" dirty="0">
                <a:effectLst/>
                <a:latin typeface="Roboto ExtraLight" panose="02000000000000000000" pitchFamily="2" charset="0"/>
                <a:ea typeface="Aptos" panose="020B0004020202020204" pitchFamily="34" charset="0"/>
                <a:cs typeface="Roboto Light" panose="02000000000000000000" pitchFamily="2" charset="0"/>
              </a:rPr>
              <a:t>.</a:t>
            </a:r>
            <a:endParaRPr lang="en-BE" sz="1200" dirty="0"/>
          </a:p>
        </p:txBody>
      </p:sp>
    </p:spTree>
    <p:extLst>
      <p:ext uri="{BB962C8B-B14F-4D97-AF65-F5344CB8AC3E}">
        <p14:creationId xmlns:p14="http://schemas.microsoft.com/office/powerpoint/2010/main" val="829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865F-E416-650C-0EC9-700E5C0FA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8FE0B-447E-7D0A-9E44-980CACE4877D}"/>
              </a:ext>
            </a:extLst>
          </p:cNvPr>
          <p:cNvSpPr>
            <a:spLocks noGrp="1"/>
          </p:cNvSpPr>
          <p:nvPr>
            <p:ph type="title"/>
          </p:nvPr>
        </p:nvSpPr>
        <p:spPr>
          <a:xfrm>
            <a:off x="465668" y="365125"/>
            <a:ext cx="10515600" cy="1325563"/>
          </a:xfrm>
        </p:spPr>
        <p:txBody>
          <a:bodyPr/>
          <a:lstStyle/>
          <a:p>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Cases</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752953DB-48A8-706B-3165-50415895395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29FAA520-44F0-41C7-A966-770396B53AD9}"/>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F1B52818-0CFA-D5FC-7ABF-6EF48D4B71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D932F6F3-248C-5B10-43BB-048F13CB2957}"/>
              </a:ext>
            </a:extLst>
          </p:cNvPr>
          <p:cNvSpPr>
            <a:spLocks noGrp="1"/>
          </p:cNvSpPr>
          <p:nvPr>
            <p:ph type="sldNum" sz="quarter" idx="12"/>
          </p:nvPr>
        </p:nvSpPr>
        <p:spPr/>
        <p:txBody>
          <a:bodyPr/>
          <a:lstStyle/>
          <a:p>
            <a:fld id="{619BDCFA-DCDF-7F4F-8C77-296D9A8BCAE1}" type="slidenum">
              <a:rPr lang="en-BE" smtClean="0">
                <a:solidFill>
                  <a:srgbClr val="0162FF"/>
                </a:solidFill>
              </a:rPr>
              <a:t>6</a:t>
            </a:fld>
            <a:endParaRPr lang="en-BE" dirty="0">
              <a:solidFill>
                <a:srgbClr val="0162FF"/>
              </a:solidFill>
            </a:endParaRPr>
          </a:p>
        </p:txBody>
      </p:sp>
      <p:sp>
        <p:nvSpPr>
          <p:cNvPr id="3" name="TextBox 2">
            <a:extLst>
              <a:ext uri="{FF2B5EF4-FFF2-40B4-BE49-F238E27FC236}">
                <a16:creationId xmlns:a16="http://schemas.microsoft.com/office/drawing/2014/main" id="{5D3C057E-10F5-F271-1FAE-589B2041F738}"/>
              </a:ext>
            </a:extLst>
          </p:cNvPr>
          <p:cNvSpPr txBox="1"/>
          <p:nvPr/>
        </p:nvSpPr>
        <p:spPr>
          <a:xfrm>
            <a:off x="611544" y="1504946"/>
            <a:ext cx="7368266" cy="7109639"/>
          </a:xfrm>
          <a:prstGeom prst="rect">
            <a:avLst/>
          </a:prstGeom>
          <a:noFill/>
        </p:spPr>
        <p:txBody>
          <a:bodyPr wrap="square" rtlCol="0">
            <a:spAutoFit/>
          </a:bodyPr>
          <a:lstStyle/>
          <a:p>
            <a:r>
              <a:rPr lang="en-BE" sz="2400" dirty="0">
                <a:latin typeface="Roboto ExtraLight" panose="02000000000000000000" pitchFamily="2" charset="0"/>
                <a:ea typeface="Roboto ExtraLight" panose="02000000000000000000" pitchFamily="2" charset="0"/>
              </a:rPr>
              <a:t>“</a:t>
            </a:r>
            <a:r>
              <a:rPr lang="en-BE" sz="2400" b="1" dirty="0">
                <a:latin typeface="Roboto ExtraLight" panose="02000000000000000000" pitchFamily="2" charset="0"/>
                <a:ea typeface="Roboto ExtraLight" panose="02000000000000000000" pitchFamily="2" charset="0"/>
              </a:rPr>
              <a:t>Gemeenschapscentra</a:t>
            </a:r>
            <a:r>
              <a:rPr lang="en-BE" sz="2400" dirty="0">
                <a:latin typeface="Roboto ExtraLight" panose="02000000000000000000" pitchFamily="2" charset="0"/>
                <a:ea typeface="Roboto ExtraLight" panose="02000000000000000000" pitchFamily="2" charset="0"/>
              </a:rPr>
              <a:t>”</a:t>
            </a:r>
          </a:p>
          <a:p>
            <a:pPr marL="762000" lvl="1" indent="-30480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22 semi-independent community centres</a:t>
            </a:r>
          </a:p>
          <a:p>
            <a:pPr marL="742950" lvl="1" indent="-28575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United in a network</a:t>
            </a:r>
            <a:r>
              <a:rPr lang="en-BE" sz="2400" b="1" dirty="0">
                <a:latin typeface="Roboto ExtraLight" panose="02000000000000000000" pitchFamily="2" charset="0"/>
                <a:ea typeface="Roboto ExtraLight" panose="02000000000000000000" pitchFamily="2" charset="0"/>
              </a:rPr>
              <a:t> </a:t>
            </a:r>
            <a:r>
              <a:rPr lang="en-BE" sz="2400" dirty="0">
                <a:latin typeface="Roboto ExtraLight" panose="02000000000000000000" pitchFamily="2" charset="0"/>
                <a:ea typeface="Roboto ExtraLight" panose="02000000000000000000" pitchFamily="2" charset="0"/>
              </a:rPr>
              <a:t>funded and governed by Flemish administration</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Power struggle between these actors/scales</a:t>
            </a:r>
          </a:p>
          <a:p>
            <a:pPr marL="1200150" lvl="2"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About governance and language use</a:t>
            </a:r>
          </a:p>
          <a:p>
            <a:pPr marL="1200150" lvl="2" indent="-285750">
              <a:buFont typeface="Arial" panose="020B0604020202020204" pitchFamily="34" charset="0"/>
              <a:buChar char="•"/>
            </a:pPr>
            <a:endParaRPr lang="nl-BE" sz="2400" dirty="0">
              <a:latin typeface="Roboto ExtraLight" panose="02000000000000000000" pitchFamily="2" charset="0"/>
              <a:ea typeface="Roboto ExtraLight" panose="02000000000000000000" pitchFamily="2" charset="0"/>
            </a:endParaRPr>
          </a:p>
          <a:p>
            <a:r>
              <a:rPr lang="nl-BE" sz="2400" dirty="0">
                <a:latin typeface="Roboto ExtraLight" panose="02000000000000000000" pitchFamily="2" charset="0"/>
                <a:ea typeface="Roboto ExtraLight" panose="02000000000000000000" pitchFamily="2" charset="0"/>
              </a:rPr>
              <a:t>“</a:t>
            </a:r>
            <a:r>
              <a:rPr lang="nl-BE" sz="2400" b="1" dirty="0">
                <a:latin typeface="Roboto ExtraLight" panose="02000000000000000000" pitchFamily="2" charset="0"/>
                <a:ea typeface="Roboto ExtraLight" panose="02000000000000000000" pitchFamily="2" charset="0"/>
              </a:rPr>
              <a:t>Beursschouwburg</a:t>
            </a:r>
            <a:r>
              <a:rPr lang="nl-BE" sz="2400" dirty="0">
                <a:latin typeface="Roboto ExtraLight" panose="02000000000000000000" pitchFamily="2" charset="0"/>
                <a:ea typeface="Roboto ExtraLight" panose="02000000000000000000" pitchFamily="2" charset="0"/>
              </a:rPr>
              <a:t>”</a:t>
            </a:r>
          </a:p>
          <a:p>
            <a:pPr marL="800100" lvl="1" indent="-34290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Theatre with a long history in city centre</a:t>
            </a:r>
          </a:p>
          <a:p>
            <a:pPr marL="800100" lvl="1"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Back-and-forth between </a:t>
            </a:r>
          </a:p>
          <a:p>
            <a:pPr marL="1257300" lvl="2"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focus on role as a cultural centre </a:t>
            </a:r>
          </a:p>
          <a:p>
            <a:pPr marL="1257300" lvl="2" indent="-34290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focus on space for urban activism</a:t>
            </a:r>
            <a:endParaRPr lang="en-BE" sz="2400" dirty="0">
              <a:latin typeface="Roboto ExtraLight" panose="02000000000000000000" pitchFamily="2" charset="0"/>
              <a:ea typeface="Roboto ExtraLight" panose="02000000000000000000" pitchFamily="2" charset="0"/>
            </a:endParaRPr>
          </a:p>
          <a:p>
            <a:pPr marL="800100" lvl="1" indent="-34290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Changing scale of targeted community</a:t>
            </a: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dirty="0">
              <a:latin typeface="Roboto ExtraLight" panose="02000000000000000000" pitchFamily="2" charset="0"/>
              <a:ea typeface="Roboto ExtraLight" panose="02000000000000000000" pitchFamily="2" charset="0"/>
            </a:endParaRPr>
          </a:p>
        </p:txBody>
      </p:sp>
      <p:pic>
        <p:nvPicPr>
          <p:cNvPr id="7" name="Picture 2">
            <a:extLst>
              <a:ext uri="{FF2B5EF4-FFF2-40B4-BE49-F238E27FC236}">
                <a16:creationId xmlns:a16="http://schemas.microsoft.com/office/drawing/2014/main" id="{7375DB95-1BD1-EBD8-2AFB-6E6FAC30FA9D}"/>
              </a:ext>
            </a:extLst>
          </p:cNvPr>
          <p:cNvPicPr>
            <a:picLocks noChangeAspect="1" noChangeArrowheads="1"/>
          </p:cNvPicPr>
          <p:nvPr/>
        </p:nvPicPr>
        <p:blipFill rotWithShape="1">
          <a:blip r:embed="rId5"/>
          <a:srcRect l="12112" t="5129" r="-12112" b="-3"/>
          <a:stretch/>
        </p:blipFill>
        <p:spPr bwMode="auto">
          <a:xfrm>
            <a:off x="6809844" y="-131085"/>
            <a:ext cx="7143403" cy="7019365"/>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4E068D-BD13-E873-F70F-589DD6EDED53}"/>
              </a:ext>
            </a:extLst>
          </p:cNvPr>
          <p:cNvSpPr txBox="1"/>
          <p:nvPr/>
        </p:nvSpPr>
        <p:spPr>
          <a:xfrm>
            <a:off x="9391650" y="6569075"/>
            <a:ext cx="2577950" cy="246221"/>
          </a:xfrm>
          <a:prstGeom prst="rect">
            <a:avLst/>
          </a:prstGeom>
          <a:noFill/>
        </p:spPr>
        <p:txBody>
          <a:bodyPr wrap="none" rtlCol="0">
            <a:spAutoFit/>
          </a:bodyPr>
          <a:lstStyle/>
          <a:p>
            <a:r>
              <a:rPr lang="en-GB" sz="1000" dirty="0">
                <a:latin typeface="Roboto ExtraLight" panose="02000000000000000000" pitchFamily="2" charset="0"/>
                <a:ea typeface="Roboto ExtraLight" panose="02000000000000000000" pitchFamily="2" charset="0"/>
              </a:rPr>
              <a:t>I</a:t>
            </a:r>
            <a:r>
              <a:rPr lang="en-BE" sz="1000" dirty="0">
                <a:latin typeface="Roboto ExtraLight" panose="02000000000000000000" pitchFamily="2" charset="0"/>
                <a:ea typeface="Roboto ExtraLight" panose="02000000000000000000" pitchFamily="2" charset="0"/>
              </a:rPr>
              <a:t>mage : Architecture Workroom Brussels</a:t>
            </a:r>
          </a:p>
        </p:txBody>
      </p:sp>
      <p:pic>
        <p:nvPicPr>
          <p:cNvPr id="9" name="Picture 2">
            <a:extLst>
              <a:ext uri="{FF2B5EF4-FFF2-40B4-BE49-F238E27FC236}">
                <a16:creationId xmlns:a16="http://schemas.microsoft.com/office/drawing/2014/main" id="{04109779-8013-135C-24BC-80DCF0F8597F}"/>
              </a:ext>
            </a:extLst>
          </p:cNvPr>
          <p:cNvPicPr>
            <a:picLocks noChangeAspect="1" noChangeArrowheads="1"/>
          </p:cNvPicPr>
          <p:nvPr/>
        </p:nvPicPr>
        <p:blipFill rotWithShape="1">
          <a:blip r:embed="rId6"/>
          <a:srcRect l="1" t="13702" r="-14778"/>
          <a:stretch/>
        </p:blipFill>
        <p:spPr bwMode="auto">
          <a:xfrm>
            <a:off x="6820560" y="-395219"/>
            <a:ext cx="7398124" cy="7253219"/>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A300-E900-AE00-A579-084AB0DED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77820-946B-5C19-8D11-908BB07F4640}"/>
              </a:ext>
            </a:extLst>
          </p:cNvPr>
          <p:cNvSpPr>
            <a:spLocks noGrp="1"/>
          </p:cNvSpPr>
          <p:nvPr>
            <p:ph type="title"/>
          </p:nvPr>
        </p:nvSpPr>
        <p:spPr>
          <a:xfrm>
            <a:off x="465668" y="365125"/>
            <a:ext cx="10515600" cy="1325563"/>
          </a:xfrm>
        </p:spPr>
        <p:txBody>
          <a:bodyPr/>
          <a:lstStyle/>
          <a:p>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Cases</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1C4F3E1E-7BC0-EE49-EF89-980B0A4A326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56A1B2B7-A8B8-9282-8984-44BE3E5488B2}"/>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C8D6C950-361E-2BD9-3C4B-1CAB96D3D5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3F3172B7-F776-C166-E9B4-18A31CF4E017}"/>
              </a:ext>
            </a:extLst>
          </p:cNvPr>
          <p:cNvSpPr>
            <a:spLocks noGrp="1"/>
          </p:cNvSpPr>
          <p:nvPr>
            <p:ph type="sldNum" sz="quarter" idx="12"/>
          </p:nvPr>
        </p:nvSpPr>
        <p:spPr/>
        <p:txBody>
          <a:bodyPr/>
          <a:lstStyle/>
          <a:p>
            <a:fld id="{619BDCFA-DCDF-7F4F-8C77-296D9A8BCAE1}" type="slidenum">
              <a:rPr lang="en-BE" smtClean="0">
                <a:solidFill>
                  <a:srgbClr val="0162FF"/>
                </a:solidFill>
              </a:rPr>
              <a:t>7</a:t>
            </a:fld>
            <a:endParaRPr lang="en-BE" dirty="0">
              <a:solidFill>
                <a:srgbClr val="0162FF"/>
              </a:solidFill>
            </a:endParaRPr>
          </a:p>
        </p:txBody>
      </p:sp>
      <p:sp>
        <p:nvSpPr>
          <p:cNvPr id="3" name="TextBox 2">
            <a:extLst>
              <a:ext uri="{FF2B5EF4-FFF2-40B4-BE49-F238E27FC236}">
                <a16:creationId xmlns:a16="http://schemas.microsoft.com/office/drawing/2014/main" id="{244D8F3C-8B6B-2313-DB3F-0C25DC6C6A1E}"/>
              </a:ext>
            </a:extLst>
          </p:cNvPr>
          <p:cNvSpPr txBox="1"/>
          <p:nvPr/>
        </p:nvSpPr>
        <p:spPr>
          <a:xfrm>
            <a:off x="626533" y="1481138"/>
            <a:ext cx="7528116" cy="6740307"/>
          </a:xfrm>
          <a:prstGeom prst="rect">
            <a:avLst/>
          </a:prstGeom>
          <a:noFill/>
        </p:spPr>
        <p:txBody>
          <a:bodyPr wrap="square" rtlCol="0">
            <a:spAutoFit/>
          </a:bodyPr>
          <a:lstStyle/>
          <a:p>
            <a:r>
              <a:rPr lang="en-BE" sz="2400" dirty="0">
                <a:latin typeface="Roboto ExtraLight" panose="02000000000000000000" pitchFamily="2" charset="0"/>
                <a:ea typeface="Roboto ExtraLight" panose="02000000000000000000" pitchFamily="2" charset="0"/>
              </a:rPr>
              <a:t>“</a:t>
            </a:r>
            <a:r>
              <a:rPr lang="en-BE" sz="2400" b="1" dirty="0">
                <a:latin typeface="Roboto ExtraLight" panose="02000000000000000000" pitchFamily="2" charset="0"/>
                <a:ea typeface="Roboto ExtraLight" panose="02000000000000000000" pitchFamily="2" charset="0"/>
              </a:rPr>
              <a:t>Tour &amp; Taxis</a:t>
            </a:r>
            <a:r>
              <a:rPr lang="en-BE" sz="2400" dirty="0">
                <a:latin typeface="Roboto ExtraLight" panose="02000000000000000000" pitchFamily="2" charset="0"/>
                <a:ea typeface="Roboto ExtraLight" panose="02000000000000000000" pitchFamily="2" charset="0"/>
              </a:rPr>
              <a:t>”</a:t>
            </a:r>
          </a:p>
          <a:p>
            <a:pPr marL="762000" lvl="1" indent="-30480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Private development (33 ha) on ex-public land</a:t>
            </a:r>
          </a:p>
          <a:p>
            <a:pPr marL="742950" lvl="1" indent="-285750">
              <a:buFont typeface="Arial" panose="020B0604020202020204" pitchFamily="34" charset="0"/>
              <a:buChar char="•"/>
            </a:pPr>
            <a:r>
              <a:rPr lang="en-GB" sz="2400" dirty="0">
                <a:latin typeface="Roboto ExtraLight" panose="02000000000000000000" pitchFamily="2" charset="0"/>
                <a:ea typeface="Roboto ExtraLight" panose="02000000000000000000" pitchFamily="2" charset="0"/>
              </a:rPr>
              <a:t>Regional government closely involved in consultations, zoning, planning,…</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Plans for SI have shifted significantly</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Supposed to respond to both local needs </a:t>
            </a:r>
            <a:br>
              <a:rPr lang="nl-BE" sz="2400" dirty="0">
                <a:latin typeface="Roboto ExtraLight" panose="02000000000000000000" pitchFamily="2" charset="0"/>
                <a:ea typeface="Roboto ExtraLight" panose="02000000000000000000" pitchFamily="2" charset="0"/>
              </a:rPr>
            </a:br>
            <a:r>
              <a:rPr lang="nl-BE" sz="2400" i="1" dirty="0">
                <a:latin typeface="Roboto ExtraLight" panose="02000000000000000000" pitchFamily="2" charset="0"/>
                <a:ea typeface="Roboto ExtraLight" panose="02000000000000000000" pitchFamily="2" charset="0"/>
              </a:rPr>
              <a:t>and</a:t>
            </a:r>
            <a:r>
              <a:rPr lang="nl-BE" sz="2400" dirty="0">
                <a:latin typeface="Roboto ExtraLight" panose="02000000000000000000" pitchFamily="2" charset="0"/>
                <a:ea typeface="Roboto ExtraLight" panose="02000000000000000000" pitchFamily="2" charset="0"/>
              </a:rPr>
              <a:t> appeal to metropolitan audience</a:t>
            </a:r>
          </a:p>
          <a:p>
            <a:pPr lvl="1"/>
            <a:endParaRPr lang="nl-BE" sz="2400" dirty="0">
              <a:latin typeface="Roboto ExtraLight" panose="02000000000000000000" pitchFamily="2" charset="0"/>
              <a:ea typeface="Roboto ExtraLight" panose="02000000000000000000" pitchFamily="2" charset="0"/>
            </a:endParaRPr>
          </a:p>
          <a:p>
            <a:r>
              <a:rPr lang="en-BE" sz="2400" dirty="0">
                <a:latin typeface="Roboto ExtraLight" panose="02000000000000000000" pitchFamily="2" charset="0"/>
                <a:ea typeface="Roboto ExtraLight" panose="02000000000000000000" pitchFamily="2" charset="0"/>
              </a:rPr>
              <a:t>“</a:t>
            </a:r>
            <a:r>
              <a:rPr lang="en-BE" sz="2400" b="1" dirty="0">
                <a:latin typeface="Roboto ExtraLight" panose="02000000000000000000" pitchFamily="2" charset="0"/>
                <a:ea typeface="Roboto ExtraLight" panose="02000000000000000000" pitchFamily="2" charset="0"/>
              </a:rPr>
              <a:t>The Merode</a:t>
            </a:r>
            <a:r>
              <a:rPr lang="en-BE" sz="2400" dirty="0">
                <a:latin typeface="Roboto ExtraLight" panose="02000000000000000000" pitchFamily="2" charset="0"/>
                <a:ea typeface="Roboto ExtraLight" panose="02000000000000000000" pitchFamily="2" charset="0"/>
              </a:rPr>
              <a:t>”</a:t>
            </a:r>
          </a:p>
          <a:p>
            <a:pPr marL="742950" lvl="1" indent="-285750">
              <a:buFont typeface="Arial" panose="020B0604020202020204" pitchFamily="34" charset="0"/>
              <a:buChar char="•"/>
            </a:pPr>
            <a:r>
              <a:rPr lang="en-BE" sz="2400" dirty="0">
                <a:latin typeface="Roboto ExtraLight" panose="02000000000000000000" pitchFamily="2" charset="0"/>
                <a:ea typeface="Roboto ExtraLight" panose="02000000000000000000" pitchFamily="2" charset="0"/>
              </a:rPr>
              <a:t>Private social club, opened after COVID.</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Aims for diversity in languages, cultures,</a:t>
            </a:r>
            <a:br>
              <a:rPr lang="nl-BE" sz="2400" dirty="0">
                <a:latin typeface="Roboto ExtraLight" panose="02000000000000000000" pitchFamily="2" charset="0"/>
                <a:ea typeface="Roboto ExtraLight" panose="02000000000000000000" pitchFamily="2" charset="0"/>
              </a:rPr>
            </a:br>
            <a:r>
              <a:rPr lang="nl-BE" sz="2400" dirty="0">
                <a:latin typeface="Roboto ExtraLight" panose="02000000000000000000" pitchFamily="2" charset="0"/>
                <a:ea typeface="Roboto ExtraLight" panose="02000000000000000000" pitchFamily="2" charset="0"/>
              </a:rPr>
              <a:t>and disciplines “</a:t>
            </a:r>
            <a:r>
              <a:rPr lang="nl-BE" sz="2400" i="1" dirty="0">
                <a:latin typeface="Roboto ExtraLight" panose="02000000000000000000" pitchFamily="2" charset="0"/>
                <a:ea typeface="Roboto ExtraLight" panose="02000000000000000000" pitchFamily="2" charset="0"/>
              </a:rPr>
              <a:t>to build bridges to </a:t>
            </a:r>
            <a:br>
              <a:rPr lang="nl-BE" sz="2400" i="1" dirty="0">
                <a:latin typeface="Roboto ExtraLight" panose="02000000000000000000" pitchFamily="2" charset="0"/>
                <a:ea typeface="Roboto ExtraLight" panose="02000000000000000000" pitchFamily="2" charset="0"/>
              </a:rPr>
            </a:br>
            <a:r>
              <a:rPr lang="nl-BE" sz="2400" i="1" dirty="0">
                <a:latin typeface="Roboto ExtraLight" panose="02000000000000000000" pitchFamily="2" charset="0"/>
                <a:ea typeface="Roboto ExtraLight" panose="02000000000000000000" pitchFamily="2" charset="0"/>
              </a:rPr>
              <a:t>tackle societal problems”.</a:t>
            </a:r>
          </a:p>
          <a:p>
            <a:pPr marL="742950" lvl="1" indent="-285750">
              <a:buFont typeface="Arial" panose="020B0604020202020204" pitchFamily="34" charset="0"/>
              <a:buChar char="•"/>
            </a:pPr>
            <a:r>
              <a:rPr lang="nl-BE" sz="2400" dirty="0">
                <a:latin typeface="Roboto ExtraLight" panose="02000000000000000000" pitchFamily="2" charset="0"/>
                <a:ea typeface="Roboto ExtraLight" panose="02000000000000000000" pitchFamily="2" charset="0"/>
              </a:rPr>
              <a:t>But still closed, paying membership  </a:t>
            </a:r>
          </a:p>
          <a:p>
            <a:pPr marL="742950" lvl="1" indent="-285750">
              <a:buFont typeface="Arial" panose="020B0604020202020204" pitchFamily="34" charset="0"/>
              <a:buChar char="•"/>
            </a:pPr>
            <a:endParaRPr lang="en-BE" sz="24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4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4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400" dirty="0">
              <a:latin typeface="Roboto ExtraLight" panose="02000000000000000000" pitchFamily="2" charset="0"/>
              <a:ea typeface="Roboto ExtraLight" panose="02000000000000000000" pitchFamily="2" charset="0"/>
            </a:endParaRPr>
          </a:p>
        </p:txBody>
      </p:sp>
      <p:pic>
        <p:nvPicPr>
          <p:cNvPr id="7" name="Picture 2">
            <a:extLst>
              <a:ext uri="{FF2B5EF4-FFF2-40B4-BE49-F238E27FC236}">
                <a16:creationId xmlns:a16="http://schemas.microsoft.com/office/drawing/2014/main" id="{7FAC4EF9-DBEB-0BC9-7239-C19C80C197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945" t="-1" r="-9454" b="-2353"/>
          <a:stretch/>
        </p:blipFill>
        <p:spPr bwMode="auto">
          <a:xfrm>
            <a:off x="6779062" y="0"/>
            <a:ext cx="7143403" cy="7019365"/>
          </a:xfrm>
          <a:prstGeom prst="parallelogram">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A9EBC38-953E-0F75-BB81-E0EF740AAAC6}"/>
              </a:ext>
            </a:extLst>
          </p:cNvPr>
          <p:cNvPicPr>
            <a:picLocks noChangeAspect="1" noChangeArrowheads="1"/>
          </p:cNvPicPr>
          <p:nvPr/>
        </p:nvPicPr>
        <p:blipFill rotWithShape="1">
          <a:blip r:embed="rId6"/>
          <a:srcRect l="19556" r="21913" b="-2356"/>
          <a:stretch/>
        </p:blipFill>
        <p:spPr bwMode="auto">
          <a:xfrm>
            <a:off x="6779062" y="-27480"/>
            <a:ext cx="7175883" cy="7051281"/>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B3666-C1E5-DB47-D491-30E565C40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AC612-E3A8-1E7B-DCDC-FC2404C1D918}"/>
              </a:ext>
            </a:extLst>
          </p:cNvPr>
          <p:cNvSpPr>
            <a:spLocks noGrp="1"/>
          </p:cNvSpPr>
          <p:nvPr>
            <p:ph type="title"/>
          </p:nvPr>
        </p:nvSpPr>
        <p:spPr>
          <a:xfrm>
            <a:off x="465668" y="365125"/>
            <a:ext cx="10515600" cy="1325563"/>
          </a:xfrm>
        </p:spPr>
        <p:txBody>
          <a:bodyPr/>
          <a:lstStyle/>
          <a:p>
            <a:r>
              <a:rPr lang="nl-BE">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Initial findings </a:t>
            </a:r>
            <a:r>
              <a:rPr lang="nl-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rPr>
              <a:t>to explore further</a:t>
            </a:r>
            <a:endParaRPr lang="en-BE" dirty="0">
              <a:solidFill>
                <a:srgbClr val="0162FF"/>
              </a:solidFill>
              <a:latin typeface="Roboto ExtraLight" panose="02000000000000000000" pitchFamily="2" charset="0"/>
              <a:ea typeface="Roboto ExtraLight" panose="02000000000000000000" pitchFamily="2" charset="0"/>
              <a:cs typeface="Roboto Medium" panose="02000000000000000000" pitchFamily="2" charset="0"/>
            </a:endParaRPr>
          </a:p>
        </p:txBody>
      </p:sp>
      <p:pic>
        <p:nvPicPr>
          <p:cNvPr id="8" name="Content Placeholder 7">
            <a:extLst>
              <a:ext uri="{FF2B5EF4-FFF2-40B4-BE49-F238E27FC236}">
                <a16:creationId xmlns:a16="http://schemas.microsoft.com/office/drawing/2014/main" id="{BC016866-735F-29E0-34DE-461EF5F1A72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306598" y="230789"/>
            <a:ext cx="555202" cy="507672"/>
          </a:xfrm>
        </p:spPr>
      </p:pic>
      <p:sp>
        <p:nvSpPr>
          <p:cNvPr id="5" name="Rectangle 4">
            <a:extLst>
              <a:ext uri="{FF2B5EF4-FFF2-40B4-BE49-F238E27FC236}">
                <a16:creationId xmlns:a16="http://schemas.microsoft.com/office/drawing/2014/main" id="{6463F189-A601-239B-A111-56F26CACE4A2}"/>
              </a:ext>
            </a:extLst>
          </p:cNvPr>
          <p:cNvSpPr/>
          <p:nvPr/>
        </p:nvSpPr>
        <p:spPr>
          <a:xfrm>
            <a:off x="-33866" y="-101600"/>
            <a:ext cx="239669" cy="6959600"/>
          </a:xfrm>
          <a:prstGeom prst="rect">
            <a:avLst/>
          </a:prstGeom>
          <a:solidFill>
            <a:srgbClr val="0162FF"/>
          </a:solidFill>
          <a:ln>
            <a:solidFill>
              <a:srgbClr val="016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utoShape 2">
            <a:extLst>
              <a:ext uri="{FF2B5EF4-FFF2-40B4-BE49-F238E27FC236}">
                <a16:creationId xmlns:a16="http://schemas.microsoft.com/office/drawing/2014/main" id="{3DCA7BD4-63C5-521C-B48D-6045DCBD4D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11" name="Slide Number Placeholder 10">
            <a:extLst>
              <a:ext uri="{FF2B5EF4-FFF2-40B4-BE49-F238E27FC236}">
                <a16:creationId xmlns:a16="http://schemas.microsoft.com/office/drawing/2014/main" id="{D666233B-741F-A6D7-5525-F5456BB396A0}"/>
              </a:ext>
            </a:extLst>
          </p:cNvPr>
          <p:cNvSpPr>
            <a:spLocks noGrp="1"/>
          </p:cNvSpPr>
          <p:nvPr>
            <p:ph type="sldNum" sz="quarter" idx="12"/>
          </p:nvPr>
        </p:nvSpPr>
        <p:spPr/>
        <p:txBody>
          <a:bodyPr/>
          <a:lstStyle/>
          <a:p>
            <a:fld id="{619BDCFA-DCDF-7F4F-8C77-296D9A8BCAE1}" type="slidenum">
              <a:rPr lang="en-BE" smtClean="0">
                <a:solidFill>
                  <a:srgbClr val="0162FF"/>
                </a:solidFill>
              </a:rPr>
              <a:t>8</a:t>
            </a:fld>
            <a:endParaRPr lang="en-BE" dirty="0">
              <a:solidFill>
                <a:srgbClr val="0162FF"/>
              </a:solidFill>
            </a:endParaRPr>
          </a:p>
        </p:txBody>
      </p:sp>
      <p:sp>
        <p:nvSpPr>
          <p:cNvPr id="3" name="TextBox 2">
            <a:extLst>
              <a:ext uri="{FF2B5EF4-FFF2-40B4-BE49-F238E27FC236}">
                <a16:creationId xmlns:a16="http://schemas.microsoft.com/office/drawing/2014/main" id="{54A0E519-B7BE-9FFF-6AB5-A244073DE30B}"/>
              </a:ext>
            </a:extLst>
          </p:cNvPr>
          <p:cNvSpPr txBox="1"/>
          <p:nvPr/>
        </p:nvSpPr>
        <p:spPr>
          <a:xfrm>
            <a:off x="626533" y="1690688"/>
            <a:ext cx="11235267" cy="4832092"/>
          </a:xfrm>
          <a:prstGeom prst="rect">
            <a:avLst/>
          </a:prstGeom>
          <a:noFill/>
        </p:spPr>
        <p:txBody>
          <a:bodyPr wrap="square" rtlCol="0">
            <a:spAutoFit/>
          </a:bodyPr>
          <a:lstStyle/>
          <a:p>
            <a:r>
              <a:rPr lang="en-BE" sz="2200" dirty="0">
                <a:latin typeface="Roboto ExtraLight" panose="02000000000000000000" pitchFamily="2" charset="0"/>
                <a:ea typeface="Roboto ExtraLight" panose="02000000000000000000" pitchFamily="2" charset="0"/>
              </a:rPr>
              <a:t>Most cases engage with Brussels’ multiplicity of identities and scales.</a:t>
            </a:r>
          </a:p>
          <a:p>
            <a:pPr marL="800100" lvl="1" indent="-342900">
              <a:buFont typeface="Arial" panose="020B0604020202020204" pitchFamily="34" charset="0"/>
              <a:buChar char="•"/>
            </a:pPr>
            <a:r>
              <a:rPr lang="en-BE" sz="2200" dirty="0">
                <a:latin typeface="Roboto ExtraLight" panose="02000000000000000000" pitchFamily="2" charset="0"/>
                <a:ea typeface="Roboto ExtraLight" panose="02000000000000000000" pitchFamily="2" charset="0"/>
              </a:rPr>
              <a:t>But public institutions remain fixed in their own scales and a dichotomous view.</a:t>
            </a:r>
          </a:p>
          <a:p>
            <a:pPr marL="1257300" lvl="2" indent="-342900">
              <a:buFont typeface="Arial" panose="020B0604020202020204" pitchFamily="34" charset="0"/>
              <a:buChar char="•"/>
            </a:pPr>
            <a:r>
              <a:rPr lang="en-BE" sz="2200" i="1" dirty="0">
                <a:latin typeface="Roboto ExtraLight" panose="02000000000000000000" pitchFamily="2" charset="0"/>
                <a:ea typeface="Roboto ExtraLight" panose="02000000000000000000" pitchFamily="2" charset="0"/>
              </a:rPr>
              <a:t>How would the planning and governance of social infrastructure change if it adopted a more open approach?</a:t>
            </a:r>
          </a:p>
          <a:p>
            <a:endParaRPr lang="en-BE" sz="2200" dirty="0">
              <a:latin typeface="Roboto ExtraLight" panose="02000000000000000000" pitchFamily="2" charset="0"/>
              <a:ea typeface="Roboto ExtraLight" panose="02000000000000000000" pitchFamily="2" charset="0"/>
            </a:endParaRPr>
          </a:p>
          <a:p>
            <a:r>
              <a:rPr lang="nl-BE" sz="2200" dirty="0">
                <a:latin typeface="Roboto ExtraLight" panose="02000000000000000000" pitchFamily="2" charset="0"/>
                <a:ea typeface="Roboto ExtraLight" panose="02000000000000000000" pitchFamily="2" charset="0"/>
              </a:rPr>
              <a:t>Most cases share a “future-oriented” narrative or goal.</a:t>
            </a:r>
          </a:p>
          <a:p>
            <a:pPr marL="800100" lvl="1" indent="-342900">
              <a:buFont typeface="Arial" panose="020B0604020202020204" pitchFamily="34" charset="0"/>
              <a:buChar char="•"/>
            </a:pPr>
            <a:r>
              <a:rPr lang="nl-BE" sz="2200" dirty="0">
                <a:latin typeface="Roboto ExtraLight" panose="02000000000000000000" pitchFamily="2" charset="0"/>
                <a:ea typeface="Roboto ExtraLight" panose="02000000000000000000" pitchFamily="2" charset="0"/>
              </a:rPr>
              <a:t>Building a future identity/community.</a:t>
            </a:r>
          </a:p>
          <a:p>
            <a:pPr marL="800100" lvl="1" indent="-342900">
              <a:buFont typeface="Arial" panose="020B0604020202020204" pitchFamily="34" charset="0"/>
              <a:buChar char="•"/>
            </a:pPr>
            <a:r>
              <a:rPr lang="nl-BE" sz="2200" dirty="0">
                <a:latin typeface="Roboto ExtraLight" panose="02000000000000000000" pitchFamily="2" charset="0"/>
                <a:ea typeface="Roboto ExtraLight" panose="02000000000000000000" pitchFamily="2" charset="0"/>
              </a:rPr>
              <a:t>Changing the future, being engaged, political. </a:t>
            </a:r>
          </a:p>
          <a:p>
            <a:pPr marL="1257300" lvl="2" indent="-342900">
              <a:buFont typeface="Arial" panose="020B0604020202020204" pitchFamily="34" charset="0"/>
              <a:buChar char="•"/>
            </a:pPr>
            <a:r>
              <a:rPr lang="nl-BE" sz="2200" i="1" dirty="0">
                <a:latin typeface="Roboto ExtraLight" panose="02000000000000000000" pitchFamily="2" charset="0"/>
                <a:ea typeface="Roboto ExtraLight" panose="02000000000000000000" pitchFamily="2" charset="0"/>
              </a:rPr>
              <a:t>How should community development spaces take up that double role?</a:t>
            </a:r>
            <a:endParaRPr lang="en-BE" sz="2200" i="1"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200" dirty="0">
              <a:latin typeface="Roboto ExtraLight" panose="02000000000000000000" pitchFamily="2" charset="0"/>
              <a:ea typeface="Roboto ExtraLight" panose="02000000000000000000" pitchFamily="2" charset="0"/>
            </a:endParaRPr>
          </a:p>
          <a:p>
            <a:r>
              <a:rPr lang="nl-BE" sz="2200" dirty="0">
                <a:latin typeface="Roboto ExtraLight" panose="02000000000000000000" pitchFamily="2" charset="0"/>
                <a:ea typeface="Roboto ExtraLight" panose="02000000000000000000" pitchFamily="2" charset="0"/>
              </a:rPr>
              <a:t>My research is missing an informal, (temporary?) civil society-led or citizen-led space, despite these being very present in Brussels.</a:t>
            </a:r>
            <a:endParaRPr lang="en-BE" sz="2200" dirty="0">
              <a:latin typeface="Roboto ExtraLight" panose="02000000000000000000" pitchFamily="2" charset="0"/>
              <a:ea typeface="Roboto ExtraLight" panose="02000000000000000000" pitchFamily="2" charset="0"/>
            </a:endParaRPr>
          </a:p>
          <a:p>
            <a:pPr marL="285750" indent="-285750">
              <a:buFont typeface="Arial" panose="020B0604020202020204" pitchFamily="34" charset="0"/>
              <a:buChar char="•"/>
            </a:pPr>
            <a:endParaRPr lang="en-BE" sz="2200" dirty="0">
              <a:latin typeface="Roboto ExtraLight" panose="02000000000000000000" pitchFamily="2" charset="0"/>
              <a:ea typeface="Roboto ExtraLight" panose="02000000000000000000" pitchFamily="2" charset="0"/>
            </a:endParaRPr>
          </a:p>
          <a:p>
            <a:r>
              <a:rPr lang="en-BE" sz="2200" b="1" dirty="0">
                <a:latin typeface="Roboto ExtraLight" panose="02000000000000000000" pitchFamily="2" charset="0"/>
                <a:ea typeface="Roboto ExtraLight" panose="02000000000000000000" pitchFamily="2" charset="0"/>
              </a:rPr>
              <a:t>=&gt; Participatory action research on </a:t>
            </a:r>
            <a:r>
              <a:rPr lang="en-BE" sz="2200" b="1">
                <a:latin typeface="Roboto ExtraLight" panose="02000000000000000000" pitchFamily="2" charset="0"/>
                <a:ea typeface="Roboto ExtraLight" panose="02000000000000000000" pitchFamily="2" charset="0"/>
              </a:rPr>
              <a:t>another case, </a:t>
            </a:r>
            <a:r>
              <a:rPr lang="en-BE" sz="2200" b="1" dirty="0">
                <a:latin typeface="Roboto ExtraLight" panose="02000000000000000000" pitchFamily="2" charset="0"/>
                <a:ea typeface="Roboto ExtraLight" panose="02000000000000000000" pitchFamily="2" charset="0"/>
              </a:rPr>
              <a:t>to dive into these questions?</a:t>
            </a:r>
          </a:p>
        </p:txBody>
      </p:sp>
    </p:spTree>
    <p:extLst>
      <p:ext uri="{BB962C8B-B14F-4D97-AF65-F5344CB8AC3E}">
        <p14:creationId xmlns:p14="http://schemas.microsoft.com/office/powerpoint/2010/main" val="127018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62FF"/>
        </a:solidFill>
        <a:effectLst/>
      </p:bgPr>
    </p:bg>
    <p:spTree>
      <p:nvGrpSpPr>
        <p:cNvPr id="1" name="">
          <a:extLst>
            <a:ext uri="{FF2B5EF4-FFF2-40B4-BE49-F238E27FC236}">
              <a16:creationId xmlns:a16="http://schemas.microsoft.com/office/drawing/2014/main" id="{975E05DB-DAD3-941D-565E-4822F8667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9F1B-BFAA-2EE0-9E8B-FC7C7094BB78}"/>
              </a:ext>
            </a:extLst>
          </p:cNvPr>
          <p:cNvSpPr>
            <a:spLocks noGrp="1"/>
          </p:cNvSpPr>
          <p:nvPr>
            <p:ph type="ctrTitle"/>
          </p:nvPr>
        </p:nvSpPr>
        <p:spPr>
          <a:xfrm>
            <a:off x="1524000" y="2419104"/>
            <a:ext cx="9144000" cy="1037697"/>
          </a:xfrm>
        </p:spPr>
        <p:txBody>
          <a:bodyPr>
            <a:normAutofit/>
          </a:bodyPr>
          <a:lstStyle/>
          <a:p>
            <a:r>
              <a:rPr lang="en-GB" sz="4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Thank you</a:t>
            </a:r>
            <a:endParaRPr lang="en-BE" sz="4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 name="Subtitle 2">
            <a:extLst>
              <a:ext uri="{FF2B5EF4-FFF2-40B4-BE49-F238E27FC236}">
                <a16:creationId xmlns:a16="http://schemas.microsoft.com/office/drawing/2014/main" id="{2A7F1B8B-174F-630C-F0E4-9147F17FB31C}"/>
              </a:ext>
            </a:extLst>
          </p:cNvPr>
          <p:cNvSpPr>
            <a:spLocks noGrp="1"/>
          </p:cNvSpPr>
          <p:nvPr>
            <p:ph type="subTitle" idx="1"/>
          </p:nvPr>
        </p:nvSpPr>
        <p:spPr>
          <a:xfrm>
            <a:off x="1507067" y="3836740"/>
            <a:ext cx="9144000" cy="1655762"/>
          </a:xfrm>
        </p:spPr>
        <p:txBody>
          <a:bodyPr/>
          <a:lstStyle/>
          <a:p>
            <a:r>
              <a:rPr lang="en-GB"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contact me at </a:t>
            </a:r>
            <a:r>
              <a:rPr lang="en-GB" u="sng"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j</a:t>
            </a:r>
            <a:r>
              <a:rPr lang="en-BE" u="sng"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ozef.vandermeulen@vub.be</a:t>
            </a:r>
          </a:p>
        </p:txBody>
      </p:sp>
      <p:cxnSp>
        <p:nvCxnSpPr>
          <p:cNvPr id="6" name="Straight Connector 5">
            <a:extLst>
              <a:ext uri="{FF2B5EF4-FFF2-40B4-BE49-F238E27FC236}">
                <a16:creationId xmlns:a16="http://schemas.microsoft.com/office/drawing/2014/main" id="{BD19D101-7D8C-9782-03A1-D6E8C818D9F6}"/>
              </a:ext>
            </a:extLst>
          </p:cNvPr>
          <p:cNvCxnSpPr>
            <a:cxnSpLocks/>
          </p:cNvCxnSpPr>
          <p:nvPr/>
        </p:nvCxnSpPr>
        <p:spPr>
          <a:xfrm>
            <a:off x="1168401" y="3456801"/>
            <a:ext cx="982133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6150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50603 AESOP presentation" id="{7FA8253F-DBEC-3543-8807-E073DCE6850D}" vid="{DFBC6494-05BF-5A4E-8CC5-63EB02FA0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3340</TotalTime>
  <Words>1259</Words>
  <Application>Microsoft Macintosh PowerPoint</Application>
  <PresentationFormat>Widescreen</PresentationFormat>
  <Paragraphs>181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Roboto ExtraLight</vt:lpstr>
      <vt:lpstr>Roboto Light</vt:lpstr>
      <vt:lpstr>Roboto Medium</vt:lpstr>
      <vt:lpstr>Symbol</vt:lpstr>
      <vt:lpstr>Office Theme</vt:lpstr>
      <vt:lpstr>Producing community</vt:lpstr>
      <vt:lpstr>Social infrastructure</vt:lpstr>
      <vt:lpstr>Aims and framework</vt:lpstr>
      <vt:lpstr>Why Brussels?</vt:lpstr>
      <vt:lpstr>My research: four cases</vt:lpstr>
      <vt:lpstr>Cases</vt:lpstr>
      <vt:lpstr>Cases</vt:lpstr>
      <vt:lpstr>Initial findings to explore further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Jozef Vandermeulen</dc:creator>
  <cp:lastModifiedBy>Jozef Vandermeulen</cp:lastModifiedBy>
  <cp:revision>3</cp:revision>
  <dcterms:created xsi:type="dcterms:W3CDTF">2025-06-03T13:06:50Z</dcterms:created>
  <dcterms:modified xsi:type="dcterms:W3CDTF">2025-07-10T06:20:04Z</dcterms:modified>
</cp:coreProperties>
</file>