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2" r:id="rId4"/>
    <p:sldId id="266" r:id="rId5"/>
    <p:sldId id="277" r:id="rId6"/>
    <p:sldId id="263" r:id="rId7"/>
    <p:sldId id="264" r:id="rId8"/>
    <p:sldId id="278" r:id="rId9"/>
    <p:sldId id="268" r:id="rId10"/>
    <p:sldId id="271" r:id="rId11"/>
    <p:sldId id="269" r:id="rId12"/>
    <p:sldId id="272" r:id="rId13"/>
    <p:sldId id="270" r:id="rId14"/>
    <p:sldId id="273" r:id="rId15"/>
    <p:sldId id="265" r:id="rId16"/>
    <p:sldId id="259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33"/>
    <a:srgbClr val="5B94B0"/>
    <a:srgbClr val="D20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88766" autoAdjust="0"/>
  </p:normalViewPr>
  <p:slideViewPr>
    <p:cSldViewPr snapToGrid="0">
      <p:cViewPr varScale="1">
        <p:scale>
          <a:sx n="47" d="100"/>
          <a:sy n="47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1D4C1-ADF6-46B8-B5A4-D1EFDEC18EAF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71C84-6161-4273-9C5F-90B0A918DBB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59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The aesthetic experience</a:t>
            </a:r>
          </a:p>
          <a:p>
            <a:pPr marL="1143000" lvl="1" indent="-457200"/>
            <a:r>
              <a:rPr lang="en-US" sz="1800" dirty="0">
                <a:latin typeface="Aptos" panose="020B0004020202020204" pitchFamily="34" charset="0"/>
              </a:rPr>
              <a:t>Human imagination creates experiences through associations (Dewey).</a:t>
            </a:r>
          </a:p>
          <a:p>
            <a:pPr marL="1143000" lvl="1" indent="-457200"/>
            <a:r>
              <a:rPr lang="en-US" sz="1800" dirty="0">
                <a:latin typeface="Aptos" panose="020B0004020202020204" pitchFamily="34" charset="0"/>
              </a:rPr>
              <a:t>The aesthetic experience can be generated from everyday experiences</a:t>
            </a:r>
          </a:p>
          <a:p>
            <a:pPr marL="1143000" lvl="1" indent="-457200" algn="ctr"/>
            <a:r>
              <a:rPr lang="en-US" sz="1800" dirty="0">
                <a:latin typeface="Aptos" panose="020B0004020202020204" pitchFamily="34" charset="0"/>
              </a:rPr>
              <a:t>Aesthetic experiences are likely to associate with other human experiences, including moral ones.</a:t>
            </a:r>
          </a:p>
          <a:p>
            <a:pPr marL="1143000" lvl="1" indent="-457200"/>
            <a:r>
              <a:rPr lang="en-US" sz="1800" dirty="0">
                <a:latin typeface="Aptos" panose="020B0004020202020204" pitchFamily="34" charset="0"/>
              </a:rPr>
              <a:t>There are valuable esthetic experiences that cannot be described as pleasurable (Shusterman)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Based on the concept of the aesthetic experience, it is possible to reflect aesthetically on:</a:t>
            </a:r>
            <a:endParaRPr lang="en-US" sz="1600" dirty="0">
              <a:latin typeface="Aptos" panose="020B0004020202020204" pitchFamily="34" charset="0"/>
            </a:endParaRPr>
          </a:p>
          <a:p>
            <a:pPr marL="1143000" lvl="1" indent="-457200"/>
            <a:r>
              <a:rPr lang="en-US" sz="1800" dirty="0">
                <a:latin typeface="Aptos" panose="020B0004020202020204" pitchFamily="34" charset="0"/>
              </a:rPr>
              <a:t>The disgusting, the ugly, the unpleasant (negative aesthetics).</a:t>
            </a:r>
          </a:p>
          <a:p>
            <a:pPr marL="1143000" lvl="1" indent="-457200"/>
            <a:r>
              <a:rPr lang="en-US" sz="1800" dirty="0">
                <a:latin typeface="Aptos" panose="020B0004020202020204" pitchFamily="34" charset="0"/>
              </a:rPr>
              <a:t>The objects of everyday (everyday aesthetics).</a:t>
            </a:r>
          </a:p>
          <a:p>
            <a:pPr marL="1143000" lvl="1" indent="-457200"/>
            <a:r>
              <a:rPr lang="en-US" sz="1800" dirty="0">
                <a:latin typeface="Aptos" panose="020B0004020202020204" pitchFamily="34" charset="0"/>
              </a:rPr>
              <a:t>The environment (environmental aesthetics)</a:t>
            </a:r>
          </a:p>
          <a:p>
            <a:pPr marL="1143000" lvl="1" indent="-457200"/>
            <a:r>
              <a:rPr lang="en-US" sz="1800" dirty="0">
                <a:latin typeface="Aptos" panose="020B0004020202020204" pitchFamily="34" charset="0"/>
              </a:rPr>
              <a:t>Interest and action following an aesthetic experience (aesthetic engagement).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Three features of the Kantian aesthetics: the aesthetic judgement:</a:t>
            </a:r>
          </a:p>
          <a:p>
            <a:pPr marL="1143000" lvl="1" indent="-457200"/>
            <a:r>
              <a:rPr lang="en-US" sz="1600" dirty="0">
                <a:latin typeface="Aptos" panose="020B0004020202020204" pitchFamily="34" charset="0"/>
              </a:rPr>
              <a:t>Positiveness (focus on beauty and the beautiful object) (versus negative aesthetics)</a:t>
            </a:r>
          </a:p>
          <a:p>
            <a:pPr marL="1143000" lvl="1" indent="-457200"/>
            <a:r>
              <a:rPr lang="en-US" sz="1600" dirty="0">
                <a:latin typeface="Aptos" panose="020B0004020202020204" pitchFamily="34" charset="0"/>
              </a:rPr>
              <a:t>Disinterest (versus engagement)</a:t>
            </a:r>
          </a:p>
          <a:p>
            <a:pPr marL="1143000" lvl="1" indent="-457200"/>
            <a:r>
              <a:rPr lang="en-US" sz="1600" dirty="0">
                <a:latin typeface="Aptos" panose="020B0004020202020204" pitchFamily="34" charset="0"/>
              </a:rPr>
              <a:t>Potential to be universally participated (versus a potential to be shared and to engage other people).</a:t>
            </a:r>
          </a:p>
          <a:p>
            <a:pPr marL="685800" lvl="0" indent="-457200">
              <a:buFont typeface="Arial" panose="020B0604020202020204" pitchFamily="34" charset="0"/>
              <a:buChar char="•"/>
            </a:pPr>
            <a:endParaRPr lang="en-US" sz="1800" dirty="0">
              <a:latin typeface="Aptos" panose="020B0004020202020204" pitchFamily="34" charset="0"/>
            </a:endParaRPr>
          </a:p>
          <a:p>
            <a:pPr marL="1143000" lvl="1" indent="-457200"/>
            <a:endParaRPr lang="es-ES" sz="1600" dirty="0">
              <a:latin typeface="Aptos" panose="020B0004020202020204" pitchFamily="34" charset="0"/>
            </a:endParaRPr>
          </a:p>
          <a:p>
            <a:pPr marL="457200" indent="-457200"/>
            <a:endParaRPr lang="es-ES" sz="2000" dirty="0">
              <a:latin typeface="Aptos" panose="020B0004020202020204" pitchFamily="34" charset="0"/>
            </a:endParaRPr>
          </a:p>
          <a:p>
            <a:pPr marL="1143000" lvl="1" indent="-457200"/>
            <a:endParaRPr lang="tr-TR" sz="1600" dirty="0">
              <a:latin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1C84-6161-4273-9C5F-90B0A918DB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9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The </a:t>
            </a:r>
            <a:r>
              <a:rPr lang="es-ES" sz="2000" dirty="0">
                <a:latin typeface="Aptos" panose="020B0004020202020204" pitchFamily="34" charset="0"/>
              </a:rPr>
              <a:t>negative </a:t>
            </a:r>
            <a:r>
              <a:rPr lang="es-ES" sz="2000" dirty="0" err="1">
                <a:latin typeface="Aptos" panose="020B0004020202020204" pitchFamily="34" charset="0"/>
              </a:rPr>
              <a:t>aesthetic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categories</a:t>
            </a:r>
            <a:r>
              <a:rPr lang="es-ES" sz="2000" dirty="0">
                <a:latin typeface="Aptos" panose="020B0004020202020204" pitchFamily="34" charset="0"/>
              </a:rPr>
              <a:t>:</a:t>
            </a:r>
          </a:p>
          <a:p>
            <a:pPr marL="1143000" lvl="1" indent="-457200"/>
            <a:r>
              <a:rPr lang="es-ES" sz="1600" dirty="0" err="1">
                <a:latin typeface="Aptos" panose="020B0004020202020204" pitchFamily="34" charset="0"/>
              </a:rPr>
              <a:t>Ugly</a:t>
            </a:r>
            <a:r>
              <a:rPr lang="es-ES" sz="1600" dirty="0">
                <a:latin typeface="Aptos" panose="020B0004020202020204" pitchFamily="34" charset="0"/>
              </a:rPr>
              <a:t>: </a:t>
            </a:r>
            <a:r>
              <a:rPr lang="es-ES" sz="1600" dirty="0" err="1">
                <a:latin typeface="Aptos" panose="020B0004020202020204" pitchFamily="34" charset="0"/>
              </a:rPr>
              <a:t>Negation</a:t>
            </a:r>
            <a:r>
              <a:rPr lang="es-ES" sz="1600" dirty="0">
                <a:latin typeface="Aptos" panose="020B0004020202020204" pitchFamily="34" charset="0"/>
              </a:rPr>
              <a:t> of total </a:t>
            </a:r>
            <a:r>
              <a:rPr lang="es-ES" sz="1600" dirty="0" err="1">
                <a:latin typeface="Aptos" panose="020B0004020202020204" pitchFamily="34" charset="0"/>
              </a:rPr>
              <a:t>unity</a:t>
            </a:r>
            <a:r>
              <a:rPr lang="es-ES" sz="1600" dirty="0">
                <a:latin typeface="Aptos" panose="020B0004020202020204" pitchFamily="34" charset="0"/>
              </a:rPr>
              <a:t> and formal </a:t>
            </a:r>
            <a:r>
              <a:rPr lang="es-ES" sz="1600" dirty="0" err="1">
                <a:latin typeface="Aptos" panose="020B0004020202020204" pitchFamily="34" charset="0"/>
              </a:rPr>
              <a:t>definitude</a:t>
            </a:r>
            <a:r>
              <a:rPr lang="es-ES" sz="1600" dirty="0">
                <a:latin typeface="Aptos" panose="020B0004020202020204" pitchFamily="34" charset="0"/>
              </a:rPr>
              <a:t>, </a:t>
            </a:r>
            <a:r>
              <a:rPr lang="es-ES" sz="1600" dirty="0" err="1">
                <a:latin typeface="Aptos" panose="020B0004020202020204" pitchFamily="34" charset="0"/>
              </a:rPr>
              <a:t>amorphousness</a:t>
            </a:r>
            <a:r>
              <a:rPr lang="es-ES" sz="1600" dirty="0">
                <a:latin typeface="Aptos" panose="020B0004020202020204" pitchFamily="34" charset="0"/>
              </a:rPr>
              <a:t>, </a:t>
            </a:r>
            <a:r>
              <a:rPr lang="es-ES" sz="1600" dirty="0" err="1">
                <a:latin typeface="Aptos" panose="020B0004020202020204" pitchFamily="34" charset="0"/>
              </a:rPr>
              <a:t>disharmony</a:t>
            </a:r>
            <a:r>
              <a:rPr lang="es-ES" sz="1600" dirty="0">
                <a:latin typeface="Aptos" panose="020B0004020202020204" pitchFamily="34" charset="0"/>
              </a:rPr>
              <a:t>… </a:t>
            </a:r>
            <a:r>
              <a:rPr lang="es-ES" sz="1600" dirty="0" err="1">
                <a:latin typeface="Aptos" panose="020B0004020202020204" pitchFamily="34" charset="0"/>
              </a:rPr>
              <a:t>Disinterest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rather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than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engagement</a:t>
            </a:r>
            <a:r>
              <a:rPr lang="es-ES" sz="1600" dirty="0">
                <a:latin typeface="Aptos" panose="020B0004020202020204" pitchFamily="34" charset="0"/>
              </a:rPr>
              <a:t> (</a:t>
            </a:r>
            <a:r>
              <a:rPr lang="es-ES" sz="1600" dirty="0" err="1">
                <a:latin typeface="Aptos" panose="020B0004020202020204" pitchFamily="34" charset="0"/>
              </a:rPr>
              <a:t>Forsley</a:t>
            </a:r>
            <a:r>
              <a:rPr lang="es-ES" sz="1600" dirty="0">
                <a:latin typeface="Aptos" panose="020B0004020202020204" pitchFamily="34" charset="0"/>
              </a:rPr>
              <a:t>). </a:t>
            </a:r>
            <a:r>
              <a:rPr lang="es-ES" sz="1600" dirty="0" err="1">
                <a:latin typeface="Aptos" panose="020B0004020202020204" pitchFamily="34" charset="0"/>
              </a:rPr>
              <a:t>Does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not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form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part</a:t>
            </a:r>
            <a:r>
              <a:rPr lang="es-ES" sz="1600" dirty="0">
                <a:latin typeface="Aptos" panose="020B0004020202020204" pitchFamily="34" charset="0"/>
              </a:rPr>
              <a:t> of </a:t>
            </a:r>
            <a:r>
              <a:rPr lang="es-ES" sz="1600" dirty="0" err="1">
                <a:latin typeface="Aptos" panose="020B0004020202020204" pitchFamily="34" charset="0"/>
              </a:rPr>
              <a:t>our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daily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environment</a:t>
            </a:r>
            <a:r>
              <a:rPr lang="es-ES" sz="1600" dirty="0">
                <a:latin typeface="Aptos" panose="020B0004020202020204" pitchFamily="34" charset="0"/>
              </a:rPr>
              <a:t> (</a:t>
            </a:r>
            <a:r>
              <a:rPr lang="es-ES" sz="1600" dirty="0" err="1">
                <a:latin typeface="Aptos" panose="020B0004020202020204" pitchFamily="34" charset="0"/>
              </a:rPr>
              <a:t>like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beautiful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objects</a:t>
            </a:r>
            <a:r>
              <a:rPr lang="es-ES" sz="1600" dirty="0">
                <a:latin typeface="Aptos" panose="020B0004020202020204" pitchFamily="34" charset="0"/>
              </a:rPr>
              <a:t>).</a:t>
            </a:r>
          </a:p>
          <a:p>
            <a:pPr marL="1143000" lvl="1" indent="-457200"/>
            <a:r>
              <a:rPr lang="es-ES" sz="1600" dirty="0">
                <a:latin typeface="Aptos" panose="020B0004020202020204" pitchFamily="34" charset="0"/>
              </a:rPr>
              <a:t>The </a:t>
            </a:r>
            <a:r>
              <a:rPr lang="es-ES" sz="1600" dirty="0" err="1">
                <a:latin typeface="Aptos" panose="020B0004020202020204" pitchFamily="34" charset="0"/>
              </a:rPr>
              <a:t>unpleasant</a:t>
            </a:r>
            <a:r>
              <a:rPr lang="es-ES" sz="1600" dirty="0">
                <a:latin typeface="Aptos" panose="020B0004020202020204" pitchFamily="34" charset="0"/>
              </a:rPr>
              <a:t>: can be </a:t>
            </a:r>
            <a:r>
              <a:rPr lang="es-ES" sz="1600" dirty="0" err="1">
                <a:latin typeface="Aptos" panose="020B0004020202020204" pitchFamily="34" charset="0"/>
              </a:rPr>
              <a:t>beautifully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represented</a:t>
            </a:r>
            <a:r>
              <a:rPr lang="es-ES" sz="1600" dirty="0">
                <a:latin typeface="Aptos" panose="020B0004020202020204" pitchFamily="34" charset="0"/>
              </a:rPr>
              <a:t> in art </a:t>
            </a:r>
            <a:r>
              <a:rPr lang="es-ES" sz="1600" dirty="0" err="1">
                <a:latin typeface="Aptos" panose="020B0004020202020204" pitchFamily="34" charset="0"/>
              </a:rPr>
              <a:t>objects</a:t>
            </a:r>
            <a:r>
              <a:rPr lang="es-ES" sz="1600" dirty="0">
                <a:latin typeface="Aptos" panose="020B0004020202020204" pitchFamily="34" charset="0"/>
              </a:rPr>
              <a:t> (?). Has </a:t>
            </a:r>
            <a:r>
              <a:rPr lang="es-ES" sz="1600" dirty="0" err="1">
                <a:latin typeface="Aptos" panose="020B0004020202020204" pitchFamily="34" charset="0"/>
              </a:rPr>
              <a:t>motivating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power</a:t>
            </a:r>
            <a:r>
              <a:rPr lang="es-ES" sz="1600" dirty="0">
                <a:latin typeface="Aptos" panose="020B0004020202020204" pitchFamily="34" charset="0"/>
              </a:rPr>
              <a:t> and the </a:t>
            </a:r>
            <a:r>
              <a:rPr lang="es-ES" sz="1600" dirty="0" err="1">
                <a:latin typeface="Aptos" panose="020B0004020202020204" pitchFamily="34" charset="0"/>
              </a:rPr>
              <a:t>modesly</a:t>
            </a:r>
            <a:r>
              <a:rPr lang="es-ES" sz="1600" dirty="0">
                <a:latin typeface="Aptos" panose="020B0004020202020204" pitchFamily="34" charset="0"/>
              </a:rPr>
              <a:t> of </a:t>
            </a:r>
            <a:r>
              <a:rPr lang="es-ES" sz="1600" dirty="0" err="1">
                <a:latin typeface="Aptos" panose="020B0004020202020204" pitchFamily="34" charset="0"/>
              </a:rPr>
              <a:t>everyday</a:t>
            </a:r>
            <a:r>
              <a:rPr lang="es-ES" sz="1600" dirty="0">
                <a:latin typeface="Aptos" panose="020B0004020202020204" pitchFamily="34" charset="0"/>
              </a:rPr>
              <a:t>. A </a:t>
            </a:r>
            <a:r>
              <a:rPr lang="es-ES" sz="1600" dirty="0" err="1">
                <a:latin typeface="Aptos" panose="020B0004020202020204" pitchFamily="34" charset="0"/>
              </a:rPr>
              <a:t>catalyser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for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aesthetic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action</a:t>
            </a:r>
            <a:r>
              <a:rPr lang="es-ES" sz="1600" dirty="0">
                <a:latin typeface="Aptos" panose="020B0004020202020204" pitchFamily="34" charset="0"/>
              </a:rPr>
              <a:t>. </a:t>
            </a:r>
            <a:r>
              <a:rPr lang="es-ES" sz="1600" dirty="0" err="1">
                <a:latin typeface="Aptos" panose="020B0004020202020204" pitchFamily="34" charset="0"/>
              </a:rPr>
              <a:t>Relatively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manageable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size</a:t>
            </a:r>
            <a:r>
              <a:rPr lang="es-ES" sz="1600" dirty="0">
                <a:latin typeface="Aptos" panose="020B0004020202020204" pitchFamily="34" charset="0"/>
              </a:rPr>
              <a:t>. </a:t>
            </a:r>
            <a:r>
              <a:rPr lang="es-ES" sz="1600" dirty="0" err="1">
                <a:latin typeface="Aptos" panose="020B0004020202020204" pitchFamily="34" charset="0"/>
              </a:rPr>
              <a:t>Closeness</a:t>
            </a:r>
            <a:endParaRPr lang="es-ES" sz="1600" dirty="0">
              <a:latin typeface="Aptos" panose="020B0004020202020204" pitchFamily="34" charset="0"/>
            </a:endParaRPr>
          </a:p>
          <a:p>
            <a:pPr marL="1143000" lvl="1" indent="-457200"/>
            <a:r>
              <a:rPr lang="es-ES" sz="1600" dirty="0">
                <a:latin typeface="Aptos" panose="020B0004020202020204" pitchFamily="34" charset="0"/>
              </a:rPr>
              <a:t>The </a:t>
            </a:r>
            <a:r>
              <a:rPr lang="es-ES" sz="1600" dirty="0" err="1">
                <a:latin typeface="Aptos" panose="020B0004020202020204" pitchFamily="34" charset="0"/>
              </a:rPr>
              <a:t>disgusting</a:t>
            </a:r>
            <a:r>
              <a:rPr lang="es-ES" sz="1600" dirty="0">
                <a:latin typeface="Aptos" panose="020B0004020202020204" pitchFamily="34" charset="0"/>
              </a:rPr>
              <a:t>: </a:t>
            </a:r>
            <a:r>
              <a:rPr lang="es-ES" sz="1600" dirty="0" err="1">
                <a:latin typeface="Aptos" panose="020B0004020202020204" pitchFamily="34" charset="0"/>
              </a:rPr>
              <a:t>cannot</a:t>
            </a:r>
            <a:r>
              <a:rPr lang="es-ES" sz="1600" dirty="0">
                <a:latin typeface="Aptos" panose="020B0004020202020204" pitchFamily="34" charset="0"/>
              </a:rPr>
              <a:t> be </a:t>
            </a:r>
            <a:r>
              <a:rPr lang="es-ES" sz="1600" dirty="0" err="1">
                <a:latin typeface="Aptos" panose="020B0004020202020204" pitchFamily="34" charset="0"/>
              </a:rPr>
              <a:t>beautifully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represented</a:t>
            </a:r>
            <a:r>
              <a:rPr lang="es-ES" sz="1600" dirty="0">
                <a:latin typeface="Aptos" panose="020B0004020202020204" pitchFamily="34" charset="0"/>
              </a:rPr>
              <a:t> in art </a:t>
            </a:r>
            <a:r>
              <a:rPr lang="es-ES" sz="1600" dirty="0" err="1">
                <a:latin typeface="Aptos" panose="020B0004020202020204" pitchFamily="34" charset="0"/>
              </a:rPr>
              <a:t>objects</a:t>
            </a:r>
            <a:r>
              <a:rPr lang="es-ES" sz="1600" dirty="0">
                <a:latin typeface="Aptos" panose="020B0004020202020204" pitchFamily="34" charset="0"/>
              </a:rPr>
              <a:t>; </a:t>
            </a:r>
            <a:r>
              <a:rPr lang="es-ES" sz="1600" dirty="0" err="1">
                <a:latin typeface="Aptos" panose="020B0004020202020204" pitchFamily="34" charset="0"/>
              </a:rPr>
              <a:t>an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imposing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nature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that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cannot</a:t>
            </a:r>
            <a:r>
              <a:rPr lang="es-ES" sz="1600" dirty="0">
                <a:latin typeface="Aptos" panose="020B0004020202020204" pitchFamily="34" charset="0"/>
              </a:rPr>
              <a:t> be </a:t>
            </a:r>
            <a:r>
              <a:rPr lang="es-ES" sz="1600" dirty="0" err="1">
                <a:latin typeface="Aptos" panose="020B0004020202020204" pitchFamily="34" charset="0"/>
              </a:rPr>
              <a:t>overcome</a:t>
            </a:r>
            <a:r>
              <a:rPr lang="es-ES" sz="1600" dirty="0">
                <a:latin typeface="Aptos" panose="020B0004020202020204" pitchFamily="34" charset="0"/>
              </a:rPr>
              <a:t> Visceral responses. </a:t>
            </a:r>
            <a:r>
              <a:rPr lang="es-ES" sz="1600" dirty="0" err="1">
                <a:latin typeface="Aptos" panose="020B0004020202020204" pitchFamily="34" charset="0"/>
              </a:rPr>
              <a:t>Unmanageable</a:t>
            </a:r>
            <a:r>
              <a:rPr lang="es-ES" sz="1600" dirty="0">
                <a:latin typeface="Aptos" panose="020B00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The realm of negative aesthetics (</a:t>
            </a:r>
            <a:r>
              <a:rPr lang="en-US" sz="2000" dirty="0" err="1">
                <a:latin typeface="Aptos" panose="020B0004020202020204" pitchFamily="34" charset="0"/>
              </a:rPr>
              <a:t>Berleant</a:t>
            </a:r>
            <a:r>
              <a:rPr lang="en-US" sz="2000" dirty="0">
                <a:latin typeface="Aptos" panose="020B0004020202020204" pitchFamily="34" charset="0"/>
              </a:rPr>
              <a:t>)</a:t>
            </a:r>
          </a:p>
          <a:p>
            <a:pPr marL="1143000" lvl="1" indent="-457200"/>
            <a:r>
              <a:rPr lang="en-US" sz="1600" dirty="0">
                <a:latin typeface="Aptos" panose="020B0004020202020204" pitchFamily="34" charset="0"/>
              </a:rPr>
              <a:t>Perceptually distressing, repellent, painful</a:t>
            </a:r>
          </a:p>
          <a:p>
            <a:pPr marL="1143000" lvl="1" indent="-457200"/>
            <a:r>
              <a:rPr lang="en-US" sz="1600" dirty="0">
                <a:latin typeface="Aptos" panose="020B0004020202020204" pitchFamily="34" charset="0"/>
              </a:rPr>
              <a:t>Elusive to rational criticism.</a:t>
            </a:r>
          </a:p>
          <a:p>
            <a:pPr marL="1143000" lvl="1" indent="-457200"/>
            <a:r>
              <a:rPr lang="en-US" sz="1600" dirty="0">
                <a:latin typeface="Aptos" panose="020B0004020202020204" pitchFamily="34" charset="0"/>
              </a:rPr>
              <a:t>Settling into vague discomfiture</a:t>
            </a:r>
          </a:p>
          <a:p>
            <a:pPr marL="1143000" lvl="1" indent="-457200"/>
            <a:r>
              <a:rPr lang="en-US" sz="1600" dirty="0">
                <a:latin typeface="Aptos" panose="020B0004020202020204" pitchFamily="34" charset="0"/>
              </a:rPr>
              <a:t>In the built environment, aesthetic negativeness can just be aesthetic deprivation.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The unpleasant: morally charged as a sort of disorder: Everyday aesthetics (Saito)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1C84-6161-4273-9C5F-90B0A918DB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81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0EA5F-BAFE-B287-7FA6-27EA68A5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F81E19E-D12A-3A0D-E6CD-38FF1B283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0ACAB3A-2A77-35B3-89FE-93E067B89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The </a:t>
            </a:r>
            <a:r>
              <a:rPr lang="es-ES" sz="2000" dirty="0">
                <a:latin typeface="Aptos" panose="020B0004020202020204" pitchFamily="34" charset="0"/>
              </a:rPr>
              <a:t>negative </a:t>
            </a:r>
            <a:r>
              <a:rPr lang="es-ES" sz="2000" dirty="0" err="1">
                <a:latin typeface="Aptos" panose="020B0004020202020204" pitchFamily="34" charset="0"/>
              </a:rPr>
              <a:t>aesthetic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categories</a:t>
            </a:r>
            <a:r>
              <a:rPr lang="es-ES" sz="2000" dirty="0">
                <a:latin typeface="Aptos" panose="020B0004020202020204" pitchFamily="34" charset="0"/>
              </a:rPr>
              <a:t>:</a:t>
            </a:r>
          </a:p>
          <a:p>
            <a:pPr marL="1143000" lvl="1" indent="-457200"/>
            <a:r>
              <a:rPr lang="es-ES" sz="1600" dirty="0" err="1">
                <a:latin typeface="Aptos" panose="020B0004020202020204" pitchFamily="34" charset="0"/>
              </a:rPr>
              <a:t>Ugly</a:t>
            </a:r>
            <a:r>
              <a:rPr lang="es-ES" sz="1600" dirty="0">
                <a:latin typeface="Aptos" panose="020B0004020202020204" pitchFamily="34" charset="0"/>
              </a:rPr>
              <a:t>: </a:t>
            </a:r>
            <a:r>
              <a:rPr lang="es-ES" sz="1600" dirty="0" err="1">
                <a:latin typeface="Aptos" panose="020B0004020202020204" pitchFamily="34" charset="0"/>
              </a:rPr>
              <a:t>Negation</a:t>
            </a:r>
            <a:r>
              <a:rPr lang="es-ES" sz="1600" dirty="0">
                <a:latin typeface="Aptos" panose="020B0004020202020204" pitchFamily="34" charset="0"/>
              </a:rPr>
              <a:t> of total </a:t>
            </a:r>
            <a:r>
              <a:rPr lang="es-ES" sz="1600" dirty="0" err="1">
                <a:latin typeface="Aptos" panose="020B0004020202020204" pitchFamily="34" charset="0"/>
              </a:rPr>
              <a:t>unity</a:t>
            </a:r>
            <a:r>
              <a:rPr lang="es-ES" sz="1600" dirty="0">
                <a:latin typeface="Aptos" panose="020B0004020202020204" pitchFamily="34" charset="0"/>
              </a:rPr>
              <a:t> and formal </a:t>
            </a:r>
            <a:r>
              <a:rPr lang="es-ES" sz="1600" dirty="0" err="1">
                <a:latin typeface="Aptos" panose="020B0004020202020204" pitchFamily="34" charset="0"/>
              </a:rPr>
              <a:t>definitude</a:t>
            </a:r>
            <a:r>
              <a:rPr lang="es-ES" sz="1600" dirty="0">
                <a:latin typeface="Aptos" panose="020B0004020202020204" pitchFamily="34" charset="0"/>
              </a:rPr>
              <a:t>, </a:t>
            </a:r>
            <a:r>
              <a:rPr lang="es-ES" sz="1600" dirty="0" err="1">
                <a:latin typeface="Aptos" panose="020B0004020202020204" pitchFamily="34" charset="0"/>
              </a:rPr>
              <a:t>amorphousness</a:t>
            </a:r>
            <a:r>
              <a:rPr lang="es-ES" sz="1600" dirty="0">
                <a:latin typeface="Aptos" panose="020B0004020202020204" pitchFamily="34" charset="0"/>
              </a:rPr>
              <a:t>, </a:t>
            </a:r>
            <a:r>
              <a:rPr lang="es-ES" sz="1600" dirty="0" err="1">
                <a:latin typeface="Aptos" panose="020B0004020202020204" pitchFamily="34" charset="0"/>
              </a:rPr>
              <a:t>disharmony</a:t>
            </a:r>
            <a:r>
              <a:rPr lang="es-ES" sz="1600" dirty="0">
                <a:latin typeface="Aptos" panose="020B0004020202020204" pitchFamily="34" charset="0"/>
              </a:rPr>
              <a:t>… </a:t>
            </a:r>
            <a:r>
              <a:rPr lang="es-ES" sz="1600" dirty="0" err="1">
                <a:latin typeface="Aptos" panose="020B0004020202020204" pitchFamily="34" charset="0"/>
              </a:rPr>
              <a:t>Disinterest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rather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than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engagement</a:t>
            </a:r>
            <a:r>
              <a:rPr lang="es-ES" sz="1600" dirty="0">
                <a:latin typeface="Aptos" panose="020B0004020202020204" pitchFamily="34" charset="0"/>
              </a:rPr>
              <a:t> (</a:t>
            </a:r>
            <a:r>
              <a:rPr lang="es-ES" sz="1600" dirty="0" err="1">
                <a:latin typeface="Aptos" panose="020B0004020202020204" pitchFamily="34" charset="0"/>
              </a:rPr>
              <a:t>Forsley</a:t>
            </a:r>
            <a:r>
              <a:rPr lang="es-ES" sz="1600" dirty="0">
                <a:latin typeface="Aptos" panose="020B0004020202020204" pitchFamily="34" charset="0"/>
              </a:rPr>
              <a:t>). </a:t>
            </a:r>
            <a:r>
              <a:rPr lang="es-ES" sz="1600" dirty="0" err="1">
                <a:latin typeface="Aptos" panose="020B0004020202020204" pitchFamily="34" charset="0"/>
              </a:rPr>
              <a:t>Does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not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form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part</a:t>
            </a:r>
            <a:r>
              <a:rPr lang="es-ES" sz="1600" dirty="0">
                <a:latin typeface="Aptos" panose="020B0004020202020204" pitchFamily="34" charset="0"/>
              </a:rPr>
              <a:t> of </a:t>
            </a:r>
            <a:r>
              <a:rPr lang="es-ES" sz="1600" dirty="0" err="1">
                <a:latin typeface="Aptos" panose="020B0004020202020204" pitchFamily="34" charset="0"/>
              </a:rPr>
              <a:t>our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daily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environment</a:t>
            </a:r>
            <a:r>
              <a:rPr lang="es-ES" sz="1600" dirty="0">
                <a:latin typeface="Aptos" panose="020B0004020202020204" pitchFamily="34" charset="0"/>
              </a:rPr>
              <a:t> (</a:t>
            </a:r>
            <a:r>
              <a:rPr lang="es-ES" sz="1600" dirty="0" err="1">
                <a:latin typeface="Aptos" panose="020B0004020202020204" pitchFamily="34" charset="0"/>
              </a:rPr>
              <a:t>like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beautiful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objects</a:t>
            </a:r>
            <a:r>
              <a:rPr lang="es-ES" sz="1600" dirty="0">
                <a:latin typeface="Aptos" panose="020B0004020202020204" pitchFamily="34" charset="0"/>
              </a:rPr>
              <a:t>).</a:t>
            </a:r>
          </a:p>
          <a:p>
            <a:pPr marL="1143000" lvl="1" indent="-457200"/>
            <a:r>
              <a:rPr lang="es-ES" sz="1600" dirty="0">
                <a:latin typeface="Aptos" panose="020B0004020202020204" pitchFamily="34" charset="0"/>
              </a:rPr>
              <a:t>The </a:t>
            </a:r>
            <a:r>
              <a:rPr lang="es-ES" sz="1600" dirty="0" err="1">
                <a:latin typeface="Aptos" panose="020B0004020202020204" pitchFamily="34" charset="0"/>
              </a:rPr>
              <a:t>unpleasant</a:t>
            </a:r>
            <a:r>
              <a:rPr lang="es-ES" sz="1600" dirty="0">
                <a:latin typeface="Aptos" panose="020B0004020202020204" pitchFamily="34" charset="0"/>
              </a:rPr>
              <a:t>: can be </a:t>
            </a:r>
            <a:r>
              <a:rPr lang="es-ES" sz="1600" dirty="0" err="1">
                <a:latin typeface="Aptos" panose="020B0004020202020204" pitchFamily="34" charset="0"/>
              </a:rPr>
              <a:t>beautifully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represented</a:t>
            </a:r>
            <a:r>
              <a:rPr lang="es-ES" sz="1600" dirty="0">
                <a:latin typeface="Aptos" panose="020B0004020202020204" pitchFamily="34" charset="0"/>
              </a:rPr>
              <a:t> in art </a:t>
            </a:r>
            <a:r>
              <a:rPr lang="es-ES" sz="1600" dirty="0" err="1">
                <a:latin typeface="Aptos" panose="020B0004020202020204" pitchFamily="34" charset="0"/>
              </a:rPr>
              <a:t>objects</a:t>
            </a:r>
            <a:r>
              <a:rPr lang="es-ES" sz="1600" dirty="0">
                <a:latin typeface="Aptos" panose="020B0004020202020204" pitchFamily="34" charset="0"/>
              </a:rPr>
              <a:t> (?). Has </a:t>
            </a:r>
            <a:r>
              <a:rPr lang="es-ES" sz="1600" dirty="0" err="1">
                <a:latin typeface="Aptos" panose="020B0004020202020204" pitchFamily="34" charset="0"/>
              </a:rPr>
              <a:t>motivating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power</a:t>
            </a:r>
            <a:r>
              <a:rPr lang="es-ES" sz="1600" dirty="0">
                <a:latin typeface="Aptos" panose="020B0004020202020204" pitchFamily="34" charset="0"/>
              </a:rPr>
              <a:t> and the </a:t>
            </a:r>
            <a:r>
              <a:rPr lang="es-ES" sz="1600" dirty="0" err="1">
                <a:latin typeface="Aptos" panose="020B0004020202020204" pitchFamily="34" charset="0"/>
              </a:rPr>
              <a:t>modesly</a:t>
            </a:r>
            <a:r>
              <a:rPr lang="es-ES" sz="1600" dirty="0">
                <a:latin typeface="Aptos" panose="020B0004020202020204" pitchFamily="34" charset="0"/>
              </a:rPr>
              <a:t> of </a:t>
            </a:r>
            <a:r>
              <a:rPr lang="es-ES" sz="1600" dirty="0" err="1">
                <a:latin typeface="Aptos" panose="020B0004020202020204" pitchFamily="34" charset="0"/>
              </a:rPr>
              <a:t>everyday</a:t>
            </a:r>
            <a:r>
              <a:rPr lang="es-ES" sz="1600" dirty="0">
                <a:latin typeface="Aptos" panose="020B0004020202020204" pitchFamily="34" charset="0"/>
              </a:rPr>
              <a:t>. A </a:t>
            </a:r>
            <a:r>
              <a:rPr lang="es-ES" sz="1600" dirty="0" err="1">
                <a:latin typeface="Aptos" panose="020B0004020202020204" pitchFamily="34" charset="0"/>
              </a:rPr>
              <a:t>catalyser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for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aesthetic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action</a:t>
            </a:r>
            <a:r>
              <a:rPr lang="es-ES" sz="1600" dirty="0">
                <a:latin typeface="Aptos" panose="020B0004020202020204" pitchFamily="34" charset="0"/>
              </a:rPr>
              <a:t>. </a:t>
            </a:r>
            <a:r>
              <a:rPr lang="es-ES" sz="1600" dirty="0" err="1">
                <a:latin typeface="Aptos" panose="020B0004020202020204" pitchFamily="34" charset="0"/>
              </a:rPr>
              <a:t>Relatively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manageable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size</a:t>
            </a:r>
            <a:r>
              <a:rPr lang="es-ES" sz="1600" dirty="0">
                <a:latin typeface="Aptos" panose="020B0004020202020204" pitchFamily="34" charset="0"/>
              </a:rPr>
              <a:t>. </a:t>
            </a:r>
            <a:r>
              <a:rPr lang="es-ES" sz="1600" dirty="0" err="1">
                <a:latin typeface="Aptos" panose="020B0004020202020204" pitchFamily="34" charset="0"/>
              </a:rPr>
              <a:t>Closeness</a:t>
            </a:r>
            <a:endParaRPr lang="es-ES" sz="1600" dirty="0">
              <a:latin typeface="Aptos" panose="020B0004020202020204" pitchFamily="34" charset="0"/>
            </a:endParaRPr>
          </a:p>
          <a:p>
            <a:pPr marL="1143000" lvl="1" indent="-457200"/>
            <a:r>
              <a:rPr lang="es-ES" sz="1600" dirty="0">
                <a:latin typeface="Aptos" panose="020B0004020202020204" pitchFamily="34" charset="0"/>
              </a:rPr>
              <a:t>The </a:t>
            </a:r>
            <a:r>
              <a:rPr lang="es-ES" sz="1600" dirty="0" err="1">
                <a:latin typeface="Aptos" panose="020B0004020202020204" pitchFamily="34" charset="0"/>
              </a:rPr>
              <a:t>disgusting</a:t>
            </a:r>
            <a:r>
              <a:rPr lang="es-ES" sz="1600" dirty="0">
                <a:latin typeface="Aptos" panose="020B0004020202020204" pitchFamily="34" charset="0"/>
              </a:rPr>
              <a:t>: </a:t>
            </a:r>
            <a:r>
              <a:rPr lang="es-ES" sz="1600" dirty="0" err="1">
                <a:latin typeface="Aptos" panose="020B0004020202020204" pitchFamily="34" charset="0"/>
              </a:rPr>
              <a:t>cannot</a:t>
            </a:r>
            <a:r>
              <a:rPr lang="es-ES" sz="1600" dirty="0">
                <a:latin typeface="Aptos" panose="020B0004020202020204" pitchFamily="34" charset="0"/>
              </a:rPr>
              <a:t> be </a:t>
            </a:r>
            <a:r>
              <a:rPr lang="es-ES" sz="1600" dirty="0" err="1">
                <a:latin typeface="Aptos" panose="020B0004020202020204" pitchFamily="34" charset="0"/>
              </a:rPr>
              <a:t>beautifully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represented</a:t>
            </a:r>
            <a:r>
              <a:rPr lang="es-ES" sz="1600" dirty="0">
                <a:latin typeface="Aptos" panose="020B0004020202020204" pitchFamily="34" charset="0"/>
              </a:rPr>
              <a:t> in art </a:t>
            </a:r>
            <a:r>
              <a:rPr lang="es-ES" sz="1600" dirty="0" err="1">
                <a:latin typeface="Aptos" panose="020B0004020202020204" pitchFamily="34" charset="0"/>
              </a:rPr>
              <a:t>objects</a:t>
            </a:r>
            <a:r>
              <a:rPr lang="es-ES" sz="1600" dirty="0">
                <a:latin typeface="Aptos" panose="020B0004020202020204" pitchFamily="34" charset="0"/>
              </a:rPr>
              <a:t>; </a:t>
            </a:r>
            <a:r>
              <a:rPr lang="es-ES" sz="1600" dirty="0" err="1">
                <a:latin typeface="Aptos" panose="020B0004020202020204" pitchFamily="34" charset="0"/>
              </a:rPr>
              <a:t>an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imposing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nature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that</a:t>
            </a:r>
            <a:r>
              <a:rPr lang="es-ES" sz="1600" dirty="0">
                <a:latin typeface="Aptos" panose="020B0004020202020204" pitchFamily="34" charset="0"/>
              </a:rPr>
              <a:t> </a:t>
            </a:r>
            <a:r>
              <a:rPr lang="es-ES" sz="1600" dirty="0" err="1">
                <a:latin typeface="Aptos" panose="020B0004020202020204" pitchFamily="34" charset="0"/>
              </a:rPr>
              <a:t>cannot</a:t>
            </a:r>
            <a:r>
              <a:rPr lang="es-ES" sz="1600" dirty="0">
                <a:latin typeface="Aptos" panose="020B0004020202020204" pitchFamily="34" charset="0"/>
              </a:rPr>
              <a:t> be </a:t>
            </a:r>
            <a:r>
              <a:rPr lang="es-ES" sz="1600" dirty="0" err="1">
                <a:latin typeface="Aptos" panose="020B0004020202020204" pitchFamily="34" charset="0"/>
              </a:rPr>
              <a:t>overcome</a:t>
            </a:r>
            <a:r>
              <a:rPr lang="es-ES" sz="1600" dirty="0">
                <a:latin typeface="Aptos" panose="020B0004020202020204" pitchFamily="34" charset="0"/>
              </a:rPr>
              <a:t> Visceral responses. </a:t>
            </a:r>
            <a:r>
              <a:rPr lang="es-ES" sz="1600" dirty="0" err="1">
                <a:latin typeface="Aptos" panose="020B0004020202020204" pitchFamily="34" charset="0"/>
              </a:rPr>
              <a:t>Unmanageable</a:t>
            </a:r>
            <a:r>
              <a:rPr lang="es-ES" sz="1600" dirty="0">
                <a:latin typeface="Aptos" panose="020B00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The realm of negative aesthetics (</a:t>
            </a:r>
            <a:r>
              <a:rPr lang="en-US" sz="2000" dirty="0" err="1">
                <a:latin typeface="Aptos" panose="020B0004020202020204" pitchFamily="34" charset="0"/>
              </a:rPr>
              <a:t>Berleant</a:t>
            </a:r>
            <a:r>
              <a:rPr lang="en-US" sz="2000" dirty="0">
                <a:latin typeface="Aptos" panose="020B0004020202020204" pitchFamily="34" charset="0"/>
              </a:rPr>
              <a:t>)</a:t>
            </a:r>
          </a:p>
          <a:p>
            <a:pPr marL="1143000" lvl="1" indent="-457200"/>
            <a:r>
              <a:rPr lang="en-US" sz="1600" dirty="0">
                <a:latin typeface="Aptos" panose="020B0004020202020204" pitchFamily="34" charset="0"/>
              </a:rPr>
              <a:t>Perceptually distressing, repellent, painful</a:t>
            </a:r>
          </a:p>
          <a:p>
            <a:pPr marL="1143000" lvl="1" indent="-457200"/>
            <a:r>
              <a:rPr lang="en-US" sz="1600" dirty="0">
                <a:latin typeface="Aptos" panose="020B0004020202020204" pitchFamily="34" charset="0"/>
              </a:rPr>
              <a:t>Elusive to rational criticism.</a:t>
            </a:r>
          </a:p>
          <a:p>
            <a:pPr marL="1143000" lvl="1" indent="-457200"/>
            <a:r>
              <a:rPr lang="en-US" sz="1600" dirty="0">
                <a:latin typeface="Aptos" panose="020B0004020202020204" pitchFamily="34" charset="0"/>
              </a:rPr>
              <a:t>Settling into vague discomfiture</a:t>
            </a:r>
          </a:p>
          <a:p>
            <a:pPr marL="1143000" lvl="1" indent="-457200"/>
            <a:r>
              <a:rPr lang="en-US" sz="1600" dirty="0">
                <a:latin typeface="Aptos" panose="020B0004020202020204" pitchFamily="34" charset="0"/>
              </a:rPr>
              <a:t>In the built environment, aesthetic negativeness can just be aesthetic deprivation.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The unpleasant: morally charged as a sort of disorder: Everyday aesthetics (Saito)</a:t>
            </a:r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CFBD1C-DEAB-36F8-5725-653130926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1C84-6161-4273-9C5F-90B0A918DB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56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ptos" panose="020B0004020202020204" pitchFamily="34" charset="0"/>
              </a:rPr>
              <a:t>The Unpleasant arises Discomfort and from that a will for Action.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ptos" panose="020B0004020202020204" pitchFamily="34" charset="0"/>
              </a:rPr>
              <a:t>Such aesthetic discomfort may intertwin with some sort of ethical judgment. In that case, it triggers action in the public sphere. Especially in the built environment.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ptos" panose="020B0004020202020204" pitchFamily="34" charset="0"/>
              </a:rPr>
              <a:t>Intertwining the unpleasant with the morally wrong can be a way to justify planning 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ptos" panose="020B0004020202020204" pitchFamily="34" charset="0"/>
              </a:rPr>
              <a:t>To compare: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ptos" panose="020B0004020202020204" pitchFamily="34" charset="0"/>
              </a:rPr>
              <a:t>The emptiness of aesthetically led planning (</a:t>
            </a:r>
            <a:r>
              <a:rPr lang="en-US" sz="1200" dirty="0" err="1">
                <a:latin typeface="Aptos" panose="020B0004020202020204" pitchFamily="34" charset="0"/>
              </a:rPr>
              <a:t>touristification</a:t>
            </a:r>
            <a:r>
              <a:rPr lang="en-US" sz="1200" dirty="0">
                <a:latin typeface="Aptos" panose="020B0004020202020204" pitchFamily="34" charset="0"/>
              </a:rPr>
              <a:t>, fenced urban developments, commercial spaces): unable to beget collective action. Blunt standardization. The unpleasant here turns into the ugly or the disgusting.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ptos" panose="020B0004020202020204" pitchFamily="34" charset="0"/>
              </a:rPr>
              <a:t>Key traits of everyday aesthetic experience of the built environment: familiarity, safety, identity, understanding, making sense of… The unpleasant here moves to engagement, because it is considered as provisional. Planners can build on this (or manipulate this): INSTABILITY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ptos" panose="020B0004020202020204" pitchFamily="34" charset="0"/>
              </a:rPr>
              <a:t>Car dominance or dominance of certain forms of mobility can be powerful leverages for ethical action.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71C84-6161-4273-9C5F-90B0A918DB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7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8FF0DF-5E93-BB8C-E348-4D8C9BDE2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96A9413-0E7A-1932-5471-409A35479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0A9716-1DD6-74FB-9BA9-1EE0A582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89C73D7-8BB4-8212-EFBD-FA7F96CE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2E7757A-2C7D-51EC-2A79-28F96041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7992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1F94C2-A534-7B25-36D8-C0D0011FE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6FBF3D1-2D17-032E-40C0-4B2B3B457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A7889DB-6ABE-016F-7701-BC9629A3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A22F28-29FB-DFD2-82CA-5E2061FD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7B86B8B-F121-9771-9427-BE8CB1AF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056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5834170E-9B2F-ED61-C45A-6C6BC33D9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59B0246-8D4D-B7AD-9831-FD9F865FB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74ECFE-CB82-CB56-F15E-D9D31737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79F35A-7D33-8CB5-7050-793731F31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8290AB-FD5C-6AE6-68AA-0E55B05E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321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FE3E52-6E8E-5031-D054-5A7F27DE4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33F817-489A-5617-15E3-4A20DF3EE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B8ADF2-3F7D-103F-30D0-46E770033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6D51B84-756D-70FF-DC7E-5B40AD0EC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C3E88BB-518B-241F-6F50-05123748F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495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4ACADF-17C7-4060-D1F4-8D7D6FCD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B3EE07D-6C53-2D01-9836-E86C1061C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4809BD3-B79A-3C47-4D87-73C4A433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23FC46B-1155-2FDD-2A35-BF544C5C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378D608-D052-9862-B819-F7ED2E33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03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F262869-BEC7-3488-2E5F-B94EAE17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015720-F5DB-86CA-5558-68462D74D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318C611-3745-F33F-DB5B-BF3EA89F7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1362306-F119-370F-430A-2E9BC4ED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C49CF5F-4961-0FCF-3AFD-288F166B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423F2D2-A769-3B17-6F0E-F32EBA3F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136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578315-6A90-8D2F-3D50-4FA9B765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7092896-C281-ECA0-3243-92B64343A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EF68800-AFAC-39F3-908E-0E8B91CA5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1018581-4AAA-CD97-DFF1-83A8BB4DE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FD24D0C-C852-5A69-258A-7B2A749B5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473E908-2EF0-FEBD-E77F-35BA143CB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08EAF8A-F7B0-2BDD-4F89-660E8B0AA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0D2E32E3-8894-715E-FFDA-63EF2DC5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179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1EC121-931A-9A67-BE9C-0B26FE6C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0E8124C-C5F5-A4E0-E2AA-F0EF135B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41230DD-8A6B-908D-B33E-929B0D104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BA67776-0C20-150A-B5C4-576FBB90B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999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24CA195-A5A0-56D5-F39D-EDD8CF9BD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09812B9-DDD3-39C7-475B-6A23F599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E434057-B610-4D9B-35F3-7EB32D62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290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5C950D-3CBE-BA9D-02A5-367346ED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947FC5-3BC7-2B39-EDC6-52653B298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7A30D39-BF4C-4FB3-AD47-0B6476209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B5886F0-BE2E-7196-64F3-A7E7297E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72EFA49-EF60-0784-1632-64FE577F2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3095F1F-8B4E-9169-4EE6-44F2B6FB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3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75FF5A-2137-E980-EA23-1FEC0DEE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CD87FAE-55FF-507F-CE75-245D725BDB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996E62E-DDCA-0CCC-4832-592F260A1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C16B328-42FE-1B1D-EC13-13E2D9E9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77D983B-C6D2-1560-3174-AB3D5D13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287A03B-B008-C99A-0176-86A9C01FC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5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135936E4-61ED-F914-35C5-276C137A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32DDC67-0CEC-94F5-82A1-3D6461AF9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5B3D7DD-C749-8F6A-24C8-82581AFA8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F426E-D1B3-C04F-87FE-14721FD9FC5B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A3E388-E655-9B56-F814-5390B6D57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EACFFE-C203-113C-9C1B-CBC6F1DC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2876A-0405-DE4E-8F57-B35FA1FF5C8B}" type="slidenum">
              <a:rPr lang="tr-TR" smtClean="0"/>
              <a:t>‹Nº›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67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C496F7C-EDD8-EA1E-AE81-60336DC52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04800"/>
            <a:ext cx="4043680" cy="1600840"/>
          </a:xfrm>
          <a:prstGeom prst="rect">
            <a:avLst/>
          </a:prstGeom>
        </p:spPr>
      </p:pic>
      <p:sp>
        <p:nvSpPr>
          <p:cNvPr id="11" name="Apakšvirsraksts 2">
            <a:extLst>
              <a:ext uri="{FF2B5EF4-FFF2-40B4-BE49-F238E27FC236}">
                <a16:creationId xmlns:a16="http://schemas.microsoft.com/office/drawing/2014/main" id="{3635D51F-1FE4-46AF-3F37-7BEEE6454CBB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492612" y="2425723"/>
            <a:ext cx="11024197" cy="361149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3600" b="1" dirty="0">
                <a:solidFill>
                  <a:srgbClr val="000F33"/>
                </a:solidFill>
                <a:latin typeface="Aptos" panose="020B0004020202020204" pitchFamily="34" charset="0"/>
              </a:rPr>
              <a:t>Planners and the moral power of the “unpleasant”</a:t>
            </a:r>
          </a:p>
          <a:p>
            <a:pPr algn="ctr"/>
            <a:endParaRPr lang="en-US" sz="3600" b="1" dirty="0">
              <a:solidFill>
                <a:srgbClr val="000F33"/>
              </a:solidFill>
              <a:latin typeface="Aptos" panose="020B0004020202020204" pitchFamily="34" charset="0"/>
            </a:endParaRPr>
          </a:p>
          <a:p>
            <a:pPr algn="ctr"/>
            <a:endParaRPr lang="en-US" dirty="0">
              <a:solidFill>
                <a:srgbClr val="000F33"/>
              </a:solidFill>
              <a:latin typeface="Aptos" panose="020B0004020202020204" pitchFamily="34" charset="0"/>
            </a:endParaRPr>
          </a:p>
          <a:p>
            <a:pPr algn="ctr"/>
            <a:r>
              <a:rPr lang="en-US" dirty="0">
                <a:solidFill>
                  <a:srgbClr val="000F33"/>
                </a:solidFill>
                <a:latin typeface="Aptos" panose="020B0004020202020204" pitchFamily="34" charset="0"/>
              </a:rPr>
              <a:t>Ángel Aparicio</a:t>
            </a:r>
          </a:p>
          <a:p>
            <a:pPr algn="ctr"/>
            <a:r>
              <a:rPr lang="en-US" dirty="0">
                <a:solidFill>
                  <a:srgbClr val="000F33"/>
                </a:solidFill>
                <a:latin typeface="Aptos" panose="020B0004020202020204" pitchFamily="34" charset="0"/>
              </a:rPr>
              <a:t>Universidad Politécnica de Madrid</a:t>
            </a:r>
          </a:p>
          <a:p>
            <a:pPr algn="ctr"/>
            <a:r>
              <a:rPr lang="en-US" dirty="0">
                <a:solidFill>
                  <a:srgbClr val="000F33"/>
                </a:solidFill>
                <a:latin typeface="Aptos" panose="020B0004020202020204" pitchFamily="34" charset="0"/>
              </a:rPr>
              <a:t>angel.aparicio@upm.es</a:t>
            </a:r>
          </a:p>
          <a:p>
            <a:pPr algn="ctr"/>
            <a:endParaRPr lang="en-US" dirty="0">
              <a:solidFill>
                <a:srgbClr val="000F33"/>
              </a:solidFill>
              <a:latin typeface="Aptos" panose="020B0004020202020204" pitchFamily="34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8678251B-3227-E337-B6DE-C3D40DEA4660}"/>
              </a:ext>
            </a:extLst>
          </p:cNvPr>
          <p:cNvSpPr/>
          <p:nvPr/>
        </p:nvSpPr>
        <p:spPr>
          <a:xfrm flipV="1">
            <a:off x="1446834" y="1484452"/>
            <a:ext cx="10745165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660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1FF73-9274-8F4C-3B02-8A8FCFBF2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669D457B-C0D1-E34F-B20B-E01B87CFE0F0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60F1C5E-691E-FFF7-2795-27291CE61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171772E6-80D3-BD39-FDC3-E524ADB87F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212211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541338"/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3.1. Arboleda street, </a:t>
            </a:r>
            <a:r>
              <a:rPr lang="en-US" sz="3600" dirty="0" err="1">
                <a:solidFill>
                  <a:srgbClr val="1D4289"/>
                </a:solidFill>
                <a:latin typeface="Aptos" panose="020B0004020202020204" pitchFamily="34" charset="0"/>
              </a:rPr>
              <a:t>Vallecas</a:t>
            </a:r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. </a:t>
            </a:r>
            <a:b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</a:br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The unpleasant as a leverage for change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09B9F3A4-5634-017F-D075-F9A39BFF1BB3}"/>
              </a:ext>
            </a:extLst>
          </p:cNvPr>
          <p:cNvSpPr txBox="1">
            <a:spLocks/>
          </p:cNvSpPr>
          <p:nvPr/>
        </p:nvSpPr>
        <p:spPr>
          <a:xfrm>
            <a:off x="418010" y="1312209"/>
            <a:ext cx="11618973" cy="4264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Unpleasant for whom?</a:t>
            </a:r>
          </a:p>
          <a:p>
            <a:r>
              <a:rPr lang="en-US" sz="1800" i="1" dirty="0">
                <a:latin typeface="Aptos" panose="020B0004020202020204" pitchFamily="34" charset="0"/>
              </a:rPr>
              <a:t>	Mostly accepted as natural by daily passers-by</a:t>
            </a:r>
          </a:p>
          <a:p>
            <a:r>
              <a:rPr lang="en-US" sz="1800" i="1" dirty="0">
                <a:latin typeface="Aptos" panose="020B0004020202020204" pitchFamily="34" charset="0"/>
              </a:rPr>
              <a:t>	Pointed out initially by sustainable mobility experts and planners.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What exactly make this aesthetically unpleasant?</a:t>
            </a:r>
          </a:p>
          <a:p>
            <a:r>
              <a:rPr lang="en-US" sz="1800" dirty="0">
                <a:latin typeface="Aptos" panose="020B0004020202020204" pitchFamily="34" charset="0"/>
              </a:rPr>
              <a:t>	</a:t>
            </a:r>
            <a:r>
              <a:rPr lang="en-US" sz="1800" i="1" dirty="0">
                <a:latin typeface="Aptos" panose="020B0004020202020204" pitchFamily="34" charset="0"/>
              </a:rPr>
              <a:t>No-man’s land, dominated by trucks and cars.</a:t>
            </a:r>
            <a:endParaRPr lang="en-US" sz="1800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Which are the moral considerations associated to the unpleasant? How relevant is mobility?</a:t>
            </a:r>
          </a:p>
          <a:p>
            <a:r>
              <a:rPr lang="en-US" sz="1800" dirty="0">
                <a:latin typeface="Aptos" panose="020B0004020202020204" pitchFamily="34" charset="0"/>
              </a:rPr>
              <a:t>	</a:t>
            </a:r>
            <a:r>
              <a:rPr lang="en-US" sz="1800" i="1" dirty="0">
                <a:latin typeface="Aptos" panose="020B0004020202020204" pitchFamily="34" charset="0"/>
              </a:rPr>
              <a:t>Unfair distribution of street space</a:t>
            </a:r>
          </a:p>
          <a:p>
            <a:r>
              <a:rPr lang="en-US" sz="1800" i="1" dirty="0">
                <a:latin typeface="Aptos" panose="020B0004020202020204" pitchFamily="34" charset="0"/>
              </a:rPr>
              <a:t>	Public inaction in the reallocation of street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Which are the stakeholders privileged or relegated in the project?</a:t>
            </a:r>
          </a:p>
          <a:p>
            <a:r>
              <a:rPr lang="en-US" sz="1800" dirty="0">
                <a:latin typeface="Aptos" panose="020B0004020202020204" pitchFamily="34" charset="0"/>
              </a:rPr>
              <a:t>	</a:t>
            </a:r>
            <a:r>
              <a:rPr lang="en-US" sz="1800" i="1" dirty="0">
                <a:latin typeface="Aptos" panose="020B0004020202020204" pitchFamily="34" charset="0"/>
              </a:rPr>
              <a:t>Privileging soft mode users now; future residents later. Relegating cars and remaining industrial activities.</a:t>
            </a:r>
            <a:endParaRPr lang="en-US" sz="1800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How much does the project cost to the tax-payer? </a:t>
            </a:r>
          </a:p>
          <a:p>
            <a:r>
              <a:rPr lang="en-US" sz="1800" dirty="0">
                <a:latin typeface="Aptos" panose="020B0004020202020204" pitchFamily="34" charset="0"/>
              </a:rPr>
              <a:t>	</a:t>
            </a:r>
            <a:r>
              <a:rPr lang="en-US" sz="1800" i="1" dirty="0">
                <a:latin typeface="Aptos" panose="020B0004020202020204" pitchFamily="34" charset="0"/>
              </a:rPr>
              <a:t>Tactical intervention: less than € 50,000. Future street space actions with public contribution of €11 million</a:t>
            </a:r>
            <a:endParaRPr lang="en-US" sz="1800" dirty="0">
              <a:latin typeface="Aptos" panose="020B0004020202020204" pitchFamily="34" charset="0"/>
            </a:endParaRPr>
          </a:p>
          <a:p>
            <a:r>
              <a:rPr lang="en-US" sz="2400" b="1" dirty="0">
                <a:latin typeface="Aptos" panose="020B0004020202020204" pitchFamily="34" charset="0"/>
              </a:rPr>
              <a:t>Planners highlight the unpleasant to spur action in one specific direction.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Aptos" panose="020B0004020202020204" pitchFamily="34" charset="0"/>
            </a:endParaRPr>
          </a:p>
          <a:p>
            <a:endParaRPr lang="en-US" sz="1800" dirty="0">
              <a:latin typeface="Aptos" panose="020B0004020202020204" pitchFamily="34" charset="0"/>
            </a:endParaRPr>
          </a:p>
          <a:p>
            <a:r>
              <a:rPr lang="en-US" sz="1800" dirty="0">
                <a:latin typeface="Aptos" panose="020B0004020202020204" pitchFamily="34" charset="0"/>
              </a:rPr>
              <a:t>Power relations are (1) revealed to (2) transform them.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latin typeface="Aptos" panose="020B0004020202020204" pitchFamily="34" charset="0"/>
            </a:endParaRPr>
          </a:p>
          <a:p>
            <a:pPr marL="1143000" lvl="1" indent="-457200"/>
            <a:r>
              <a:rPr lang="en-US" sz="1800" dirty="0">
                <a:latin typeface="Aptos" panose="020B0004020202020204" pitchFamily="34" charset="0"/>
              </a:rPr>
              <a:t>A-5 motorway. Hiding the roots of the unpleasant.</a:t>
            </a:r>
          </a:p>
          <a:p>
            <a:pPr marL="1143000" lvl="1" indent="-457200"/>
            <a:r>
              <a:rPr lang="en-US" sz="1800" dirty="0">
                <a:latin typeface="Aptos" panose="020B0004020202020204" pitchFamily="34" charset="0"/>
              </a:rPr>
              <a:t>Puerta del Sol square. Elitist construction of the unpleasant to foster development.</a:t>
            </a:r>
            <a:endParaRPr lang="tr-TR" sz="1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894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6827E-35DD-B210-3DB8-731FBADA9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2C0FA4CF-C46B-B706-C97F-C692757A089C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A720E73-1D50-B149-DAC1-ED9F4371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7F5C3F4F-A053-1E00-168D-27DB92AD0C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1518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541338"/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3.2. A-5 motorway. Hiding the roots of the unpleasant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46FA649A-F093-240F-84C5-3AD9911D2402}"/>
              </a:ext>
            </a:extLst>
          </p:cNvPr>
          <p:cNvSpPr txBox="1">
            <a:spLocks/>
          </p:cNvSpPr>
          <p:nvPr/>
        </p:nvSpPr>
        <p:spPr>
          <a:xfrm>
            <a:off x="152400" y="783770"/>
            <a:ext cx="7380513" cy="5553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Road initially surrounded by military compounds and agricultural land until mid-XX century.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Agricultural land urbanized with low-quality housing  since the 1950s. Population already significant in early 1960s.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Residents fighting in the 1960s for improvement of basic services: water, sanitation, schools, public transport…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" panose="020B0004020202020204" pitchFamily="34" charset="0"/>
              </a:rPr>
              <a:t>Road enlarged as a motorway in 1968.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Military compounds abandoned since the 1980s; redevelopment project unable to kick-off until 2024.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" panose="020B0004020202020204" pitchFamily="34" charset="0"/>
              </a:rPr>
              <a:t>Traffic growth and nuisance becoming an issue to residents, and inaction of public authorities.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Traffic management scheme implemented in 2019 and removed after 4 months, after a new mayor took office.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" panose="020B0004020202020204" pitchFamily="34" charset="0"/>
              </a:rPr>
              <a:t>Construction of a 12-km tunnel announced in 2022. “Green Southwest Boulevard”.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First tunnel section (3 km, €400 million) started at end 2024.</a:t>
            </a:r>
          </a:p>
          <a:p>
            <a:pPr lvl="1" indent="0">
              <a:buNone/>
            </a:pPr>
            <a:endParaRPr lang="en-US" sz="2000" dirty="0">
              <a:latin typeface="Aptos" panose="020B0004020202020204" pitchFamily="34" charset="0"/>
            </a:endParaRPr>
          </a:p>
          <a:p>
            <a:pPr marL="1143000" lvl="1" indent="-457200"/>
            <a:endParaRPr lang="tr-TR" sz="2000" dirty="0">
              <a:latin typeface="Aptos" panose="020B0004020202020204" pitchFamily="34" charset="0"/>
            </a:endParaRPr>
          </a:p>
        </p:txBody>
      </p:sp>
      <p:pic>
        <p:nvPicPr>
          <p:cNvPr id="2" name="Imagen 1" descr="Un edificio de ladrillos&#10;&#10;El contenido generado por IA puede ser incorrecto.">
            <a:extLst>
              <a:ext uri="{FF2B5EF4-FFF2-40B4-BE49-F238E27FC236}">
                <a16:creationId xmlns:a16="http://schemas.microsoft.com/office/drawing/2014/main" id="{546137C5-ACCC-4F5F-3A5C-BABD8CDA7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14" y="995089"/>
            <a:ext cx="4506686" cy="253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Un grupo de personas de pie en la calle&#10;&#10;El contenido generado por IA puede ser incorrecto.">
            <a:extLst>
              <a:ext uri="{FF2B5EF4-FFF2-40B4-BE49-F238E27FC236}">
                <a16:creationId xmlns:a16="http://schemas.microsoft.com/office/drawing/2014/main" id="{897338F1-A5B8-547A-029E-FE287E2F5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914" y="3572370"/>
            <a:ext cx="4506686" cy="25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13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87AEC-B0C8-8A8F-BE5D-EDEBF54E3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95E6E7B9-2D22-43CD-4DF8-2E546CE039B6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7933EE0-257A-6B91-C6AE-DB2A93DA3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62C0688D-D27C-DD77-E6F9-7A7815CCA8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102267"/>
            <a:ext cx="11399522" cy="688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541338"/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3.2. A-5 motorway. Hiding the roots of the unpleasant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4A82C0BB-B8F3-A3EE-36EE-17B385E7999F}"/>
              </a:ext>
            </a:extLst>
          </p:cNvPr>
          <p:cNvSpPr txBox="1">
            <a:spLocks/>
          </p:cNvSpPr>
          <p:nvPr/>
        </p:nvSpPr>
        <p:spPr>
          <a:xfrm>
            <a:off x="418010" y="728108"/>
            <a:ext cx="11618973" cy="5563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" panose="020B0004020202020204" pitchFamily="34" charset="0"/>
              </a:rPr>
              <a:t>Unpleasant for whom?</a:t>
            </a:r>
          </a:p>
          <a:p>
            <a:r>
              <a:rPr lang="en-US" sz="2000" b="1" i="1" dirty="0">
                <a:latin typeface="Aptos" panose="020B0004020202020204" pitchFamily="34" charset="0"/>
              </a:rPr>
              <a:t>Residents; some planners (mainly traffic engineers)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" panose="020B0004020202020204" pitchFamily="34" charset="0"/>
              </a:rPr>
              <a:t>What exactly make this aesthetically unpleasant?</a:t>
            </a:r>
          </a:p>
          <a:p>
            <a:r>
              <a:rPr lang="en-US" sz="2000" b="1" i="1" dirty="0">
                <a:latin typeface="Aptos" panose="020B0004020202020204" pitchFamily="34" charset="0"/>
              </a:rPr>
              <a:t>For residents, the motorway becomes a symbol of a larger unpleasant environment.</a:t>
            </a:r>
          </a:p>
          <a:p>
            <a:r>
              <a:rPr lang="en-US" sz="2000" i="1" dirty="0">
                <a:latin typeface="Aptos" panose="020B0004020202020204" pitchFamily="34" charset="0"/>
              </a:rPr>
              <a:t>Low quality of built environment, including underground motorway crossings, motorway layout…</a:t>
            </a:r>
          </a:p>
          <a:p>
            <a:r>
              <a:rPr lang="en-US" sz="2000" b="1" i="1" dirty="0">
                <a:latin typeface="Aptos" panose="020B0004020202020204" pitchFamily="34" charset="0"/>
              </a:rPr>
              <a:t>For some planners (traffic engineers), proximity of buildings becomes a threat to the motorway.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" panose="020B0004020202020204" pitchFamily="34" charset="0"/>
              </a:rPr>
              <a:t>Which are the moral considerations associated to the unpleasant? How are power and domination relations understood and transformed? How relevant is mobility?</a:t>
            </a:r>
          </a:p>
          <a:p>
            <a:r>
              <a:rPr lang="en-US" sz="2000" b="1" i="1" dirty="0">
                <a:latin typeface="Aptos" panose="020B0004020202020204" pitchFamily="34" charset="0"/>
              </a:rPr>
              <a:t>Conflicting claims of car users and residents for limited urban space.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Which are the stakeholders privileged or relegated in the project?</a:t>
            </a:r>
          </a:p>
          <a:p>
            <a:r>
              <a:rPr lang="en-US" sz="2000" i="1" dirty="0">
                <a:latin typeface="Aptos" panose="020B0004020202020204" pitchFamily="34" charset="0"/>
              </a:rPr>
              <a:t>Apparently, residents and car users are both privileged. In fact the priority is on car users.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How much does the project cost? </a:t>
            </a:r>
          </a:p>
          <a:p>
            <a:r>
              <a:rPr lang="en-US" sz="2000" i="1" dirty="0">
                <a:latin typeface="Aptos" panose="020B0004020202020204" pitchFamily="34" charset="0"/>
              </a:rPr>
              <a:t>More than €400 million, just first stage. Second stage unknown.</a:t>
            </a:r>
          </a:p>
          <a:p>
            <a:r>
              <a:rPr lang="en-US" sz="2400" b="1" i="1" dirty="0">
                <a:latin typeface="Aptos" panose="020B0004020202020204" pitchFamily="34" charset="0"/>
              </a:rPr>
              <a:t>Planners consolidate relations of car-dominance through manipulation of the unpleasant by inaction.</a:t>
            </a:r>
          </a:p>
          <a:p>
            <a:endParaRPr lang="en-US" sz="2000" i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7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B74FF-6EB8-E077-5FFF-21AEFADEE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87FB195F-FFC4-7270-6FC7-B45F80BAE7F4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D559B7E-0D5E-F136-E17B-57858A62C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FC0ADC39-1407-F7AE-CAC1-9E40EE2A62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541338"/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3.3. Puerta del Sol square.</a:t>
            </a:r>
            <a:b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</a:br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Elitist construction of the unpleasant to foster development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9B849BEF-FF60-BD85-2838-EB52CB4A85E6}"/>
              </a:ext>
            </a:extLst>
          </p:cNvPr>
          <p:cNvSpPr txBox="1">
            <a:spLocks/>
          </p:cNvSpPr>
          <p:nvPr/>
        </p:nvSpPr>
        <p:spPr>
          <a:xfrm>
            <a:off x="0" y="1467473"/>
            <a:ext cx="6096001" cy="4778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A crossroads of up to 11 streets, becoming a square in the XVI century.</a:t>
            </a:r>
          </a:p>
          <a:p>
            <a:pPr marL="360000" indent="-36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Current layout from 1860, followed by multiple reforms.</a:t>
            </a:r>
          </a:p>
          <a:p>
            <a:pPr marL="360000" indent="-36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A magnet for the kitsch: “Tio Pepe” board (1935), </a:t>
            </a:r>
            <a:r>
              <a:rPr lang="en-US" sz="2000" dirty="0" err="1">
                <a:latin typeface="Aptos" panose="020B0004020202020204" pitchFamily="34" charset="0"/>
              </a:rPr>
              <a:t>Mariblanca</a:t>
            </a:r>
            <a:r>
              <a:rPr lang="en-US" sz="2000" dirty="0">
                <a:latin typeface="Aptos" panose="020B0004020202020204" pitchFamily="34" charset="0"/>
              </a:rPr>
              <a:t> (copy of a XVII century statue), Carlos III statue (1994), “Zero Marker” (1950)), the Bear and the Strawberry Tree (1967).</a:t>
            </a:r>
          </a:p>
          <a:p>
            <a:pPr marL="360000" indent="-36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 Many rearrangements, including fountains and green space, and accommodation to trams and cars.</a:t>
            </a:r>
          </a:p>
          <a:p>
            <a:pPr marL="360000" indent="-36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2009 rearrangement, including pedestrianization and an underground public transport hub.</a:t>
            </a:r>
          </a:p>
          <a:p>
            <a:pPr marL="360000" indent="-360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2013 competition for a new rearrangement, implemented in 2023.</a:t>
            </a:r>
          </a:p>
          <a:p>
            <a:pPr marL="360000" indent="-36000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2" name="Imagen 1" descr="Un grupo de personas caminando en la calle de una ciudad&#10;&#10;Descripción generada automáticamente">
            <a:extLst>
              <a:ext uri="{FF2B5EF4-FFF2-40B4-BE49-F238E27FC236}">
                <a16:creationId xmlns:a16="http://schemas.microsoft.com/office/drawing/2014/main" id="{712C78DD-9417-63FF-2811-1828E5FBE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/>
          <a:stretch/>
        </p:blipFill>
        <p:spPr>
          <a:xfrm>
            <a:off x="6117771" y="1550601"/>
            <a:ext cx="5943600" cy="3386455"/>
          </a:xfrm>
          <a:prstGeom prst="rect">
            <a:avLst/>
          </a:prstGeom>
        </p:spPr>
      </p:pic>
      <p:pic>
        <p:nvPicPr>
          <p:cNvPr id="6" name="Imagen 5" descr="Una torre de un edificio&#10;&#10;El contenido generado por IA puede ser incorrecto.">
            <a:extLst>
              <a:ext uri="{FF2B5EF4-FFF2-40B4-BE49-F238E27FC236}">
                <a16:creationId xmlns:a16="http://schemas.microsoft.com/office/drawing/2014/main" id="{00407460-D30D-16AB-5A67-D4E005F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889" y="4943078"/>
            <a:ext cx="1442720" cy="1082040"/>
          </a:xfrm>
          <a:prstGeom prst="rect">
            <a:avLst/>
          </a:prstGeom>
        </p:spPr>
      </p:pic>
      <p:pic>
        <p:nvPicPr>
          <p:cNvPr id="10" name="Imagen 9" descr="Estatua de caball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AF79E63-CD1A-1B38-2B5C-944EF6D44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691" y="4915155"/>
            <a:ext cx="1123528" cy="1498178"/>
          </a:xfrm>
          <a:prstGeom prst="rect">
            <a:avLst/>
          </a:prstGeom>
        </p:spPr>
      </p:pic>
      <p:pic>
        <p:nvPicPr>
          <p:cNvPr id="12" name="Imagen 11" descr="Estatua de una persona&#10;&#10;El contenido generado por IA puede ser incorrecto.">
            <a:extLst>
              <a:ext uri="{FF2B5EF4-FFF2-40B4-BE49-F238E27FC236}">
                <a16:creationId xmlns:a16="http://schemas.microsoft.com/office/drawing/2014/main" id="{B5D2A058-81F8-5F98-8291-DCC5497A5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7623" y="4915154"/>
            <a:ext cx="903252" cy="1354879"/>
          </a:xfrm>
          <a:prstGeom prst="rect">
            <a:avLst/>
          </a:prstGeom>
        </p:spPr>
      </p:pic>
      <p:pic>
        <p:nvPicPr>
          <p:cNvPr id="14" name="Imagen 13" descr="Imagen que contiene pieza, cara, gato, pájaro&#10;&#10;El contenido generado por IA puede ser incorrecto.">
            <a:extLst>
              <a:ext uri="{FF2B5EF4-FFF2-40B4-BE49-F238E27FC236}">
                <a16:creationId xmlns:a16="http://schemas.microsoft.com/office/drawing/2014/main" id="{8CAA40E5-0FB4-0EEB-1FDD-58C8D7F74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3611" y="4858308"/>
            <a:ext cx="1446090" cy="108204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76985A-825C-9E63-5C2A-6D8CE665D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24736" y="4937057"/>
            <a:ext cx="872774" cy="13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6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C3E46-3AE7-5845-91C1-67CA5A13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4D932FCF-74C7-3648-6B69-4C9F99AF9C93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F9D7A69-DDA8-1B3D-1AA8-E279B64F2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7E22A1C6-24D8-8C8B-443D-21AC89C80C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118091"/>
            <a:ext cx="11399522" cy="10999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541338"/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3.3. Puerta del Sol square.</a:t>
            </a:r>
            <a:b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</a:br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Elitist construction of the unpleasant to foster development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905EFD3A-FE30-5073-84A3-037006CC94B2}"/>
              </a:ext>
            </a:extLst>
          </p:cNvPr>
          <p:cNvSpPr txBox="1">
            <a:spLocks/>
          </p:cNvSpPr>
          <p:nvPr/>
        </p:nvSpPr>
        <p:spPr>
          <a:xfrm>
            <a:off x="418010" y="1218089"/>
            <a:ext cx="11618973" cy="459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Unpleasant for whom?</a:t>
            </a:r>
          </a:p>
          <a:p>
            <a:r>
              <a:rPr lang="en-US" sz="2000" b="1" i="1" dirty="0">
                <a:latin typeface="Aptos" panose="020B0004020202020204" pitchFamily="34" charset="0"/>
              </a:rPr>
              <a:t>Architectural critics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What exactly make this aesthetically unpleasant?</a:t>
            </a:r>
          </a:p>
          <a:p>
            <a:r>
              <a:rPr lang="en-US" sz="2000" b="1" i="1" dirty="0">
                <a:latin typeface="Aptos" panose="020B0004020202020204" pitchFamily="34" charset="0"/>
              </a:rPr>
              <a:t>Disorder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Which are the moral considerations associated to the unpleasant? How relevant is mobility?</a:t>
            </a:r>
          </a:p>
          <a:p>
            <a:r>
              <a:rPr lang="en-US" sz="2000" b="1" i="1" dirty="0">
                <a:latin typeface="Aptos" panose="020B0004020202020204" pitchFamily="34" charset="0"/>
              </a:rPr>
              <a:t>“Madrid deserves better”. Ambition?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Which are the stakeholders privileged or relegated in the project?</a:t>
            </a:r>
          </a:p>
          <a:p>
            <a:r>
              <a:rPr lang="en-US" sz="2000" i="1" dirty="0">
                <a:latin typeface="Aptos" panose="020B0004020202020204" pitchFamily="34" charset="0"/>
              </a:rPr>
              <a:t>Tourists and occasional visitors and businesses providing services to them vs. daily passers-by and the few remaining residents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How much does the project cost? </a:t>
            </a:r>
          </a:p>
          <a:p>
            <a:r>
              <a:rPr lang="en-US" sz="2000" i="1" dirty="0">
                <a:latin typeface="Aptos" panose="020B0004020202020204" pitchFamily="34" charset="0"/>
              </a:rPr>
              <a:t>€ 12 million.</a:t>
            </a:r>
          </a:p>
          <a:p>
            <a:r>
              <a:rPr lang="en-US" sz="2600" b="1" dirty="0">
                <a:latin typeface="Aptos" panose="020B0004020202020204" pitchFamily="34" charset="0"/>
              </a:rPr>
              <a:t>Unpleasantness may not be generated from everyday experiences, but from elitist narratives created artificially by planners. </a:t>
            </a:r>
            <a:endParaRPr lang="en-US" sz="2000" i="1" dirty="0">
              <a:latin typeface="Aptos" panose="020B0004020202020204" pitchFamily="34" charset="0"/>
            </a:endParaRPr>
          </a:p>
          <a:p>
            <a:endParaRPr lang="en-US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96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B403E-8E98-398F-850B-7C14A1731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A67ABCF9-C48F-B63F-B23D-A4536C5FBCCA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3844F33-86ED-EC24-7E19-A94E4F1C3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E38B83F6-3FD5-1E8F-AFBF-E2990F9558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7771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541338"/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4. Wrapping up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1F340E98-60B0-CDD3-FF8B-913B10C6DA17}"/>
              </a:ext>
            </a:extLst>
          </p:cNvPr>
          <p:cNvSpPr txBox="1">
            <a:spLocks/>
          </p:cNvSpPr>
          <p:nvPr/>
        </p:nvSpPr>
        <p:spPr>
          <a:xfrm>
            <a:off x="418010" y="1123892"/>
            <a:ext cx="11618973" cy="469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Aptos" panose="020B0004020202020204" pitchFamily="34" charset="0"/>
              </a:rPr>
              <a:t>The unpleasant as a powerful aesthetic category in planning, spurring action.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200" dirty="0" err="1">
                <a:latin typeface="Aptos" panose="020B0004020202020204" pitchFamily="34" charset="0"/>
              </a:rPr>
              <a:t>When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intertwined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with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ethical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judgements</a:t>
            </a:r>
            <a:r>
              <a:rPr lang="es-ES" sz="2200" dirty="0">
                <a:latin typeface="Aptos" panose="020B0004020202020204" pitchFamily="34" charset="0"/>
              </a:rPr>
              <a:t>, the </a:t>
            </a:r>
            <a:r>
              <a:rPr lang="es-ES" sz="2200" dirty="0" err="1">
                <a:latin typeface="Aptos" panose="020B0004020202020204" pitchFamily="34" charset="0"/>
              </a:rPr>
              <a:t>unpleasant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engages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collective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action</a:t>
            </a:r>
            <a:r>
              <a:rPr lang="es-ES" sz="2200" dirty="0">
                <a:latin typeface="Aptos" panose="020B00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200" dirty="0" err="1">
                <a:latin typeface="Aptos" panose="020B0004020202020204" pitchFamily="34" charset="0"/>
              </a:rPr>
              <a:t>Such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ehtical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judgments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over</a:t>
            </a:r>
            <a:r>
              <a:rPr lang="es-ES" sz="2200" dirty="0">
                <a:latin typeface="Aptos" panose="020B0004020202020204" pitchFamily="34" charset="0"/>
              </a:rPr>
              <a:t> the </a:t>
            </a:r>
            <a:r>
              <a:rPr lang="es-ES" sz="2200" dirty="0" err="1">
                <a:latin typeface="Aptos" panose="020B0004020202020204" pitchFamily="34" charset="0"/>
              </a:rPr>
              <a:t>public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space</a:t>
            </a:r>
            <a:r>
              <a:rPr lang="es-ES" sz="2200" dirty="0">
                <a:latin typeface="Aptos" panose="020B0004020202020204" pitchFamily="34" charset="0"/>
              </a:rPr>
              <a:t> and </a:t>
            </a:r>
            <a:r>
              <a:rPr lang="es-ES" sz="2200" dirty="0" err="1">
                <a:latin typeface="Aptos" panose="020B0004020202020204" pitchFamily="34" charset="0"/>
              </a:rPr>
              <a:t>its</a:t>
            </a:r>
            <a:r>
              <a:rPr lang="es-ES" sz="2200" dirty="0">
                <a:latin typeface="Aptos" panose="020B0004020202020204" pitchFamily="34" charset="0"/>
              </a:rPr>
              <a:t> use </a:t>
            </a:r>
            <a:r>
              <a:rPr lang="es-ES" sz="2200" dirty="0" err="1">
                <a:latin typeface="Aptos" panose="020B0004020202020204" pitchFamily="34" charset="0"/>
              </a:rPr>
              <a:t>may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include</a:t>
            </a:r>
            <a:r>
              <a:rPr lang="es-ES" sz="2200" dirty="0">
                <a:latin typeface="Aptos" panose="020B0004020202020204" pitchFamily="34" charset="0"/>
              </a:rPr>
              <a:t>, in </a:t>
            </a:r>
            <a:r>
              <a:rPr lang="es-ES" sz="2200" dirty="0" err="1">
                <a:latin typeface="Aptos" panose="020B0004020202020204" pitchFamily="34" charset="0"/>
              </a:rPr>
              <a:t>different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ways</a:t>
            </a:r>
            <a:r>
              <a:rPr lang="es-ES" sz="2200" dirty="0">
                <a:latin typeface="Aptos" panose="020B0004020202020204" pitchFamily="34" charset="0"/>
              </a:rPr>
              <a:t>:</a:t>
            </a:r>
          </a:p>
          <a:p>
            <a:pPr marL="1143000" lvl="1" indent="-457200"/>
            <a:r>
              <a:rPr lang="es-ES" sz="2000" dirty="0">
                <a:latin typeface="Aptos" panose="020B0004020202020204" pitchFamily="34" charset="0"/>
              </a:rPr>
              <a:t>The </a:t>
            </a:r>
            <a:r>
              <a:rPr lang="es-ES" sz="2000" dirty="0" err="1">
                <a:latin typeface="Aptos" panose="020B0004020202020204" pitchFamily="34" charset="0"/>
              </a:rPr>
              <a:t>priority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provided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to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everyday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experiences</a:t>
            </a:r>
            <a:r>
              <a:rPr lang="es-ES" sz="2000" dirty="0">
                <a:latin typeface="Aptos" panose="020B0004020202020204" pitchFamily="34" charset="0"/>
              </a:rPr>
              <a:t>.</a:t>
            </a:r>
          </a:p>
          <a:p>
            <a:pPr marL="1143000" lvl="1" indent="-457200"/>
            <a:r>
              <a:rPr lang="es-ES" sz="2000" dirty="0">
                <a:latin typeface="Aptos" panose="020B0004020202020204" pitchFamily="34" charset="0"/>
              </a:rPr>
              <a:t>The </a:t>
            </a:r>
            <a:r>
              <a:rPr lang="es-ES" sz="2000" dirty="0" err="1">
                <a:latin typeface="Aptos" panose="020B0004020202020204" pitchFamily="34" charset="0"/>
              </a:rPr>
              <a:t>assessment</a:t>
            </a:r>
            <a:r>
              <a:rPr lang="es-ES" sz="2000" dirty="0">
                <a:latin typeface="Aptos" panose="020B0004020202020204" pitchFamily="34" charset="0"/>
              </a:rPr>
              <a:t> of </a:t>
            </a:r>
            <a:r>
              <a:rPr lang="es-ES" sz="2000" dirty="0" err="1">
                <a:latin typeface="Aptos" panose="020B0004020202020204" pitchFamily="34" charset="0"/>
              </a:rPr>
              <a:t>existing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relationships</a:t>
            </a:r>
            <a:r>
              <a:rPr lang="es-ES" sz="2000" dirty="0">
                <a:latin typeface="Aptos" panose="020B0004020202020204" pitchFamily="34" charset="0"/>
              </a:rPr>
              <a:t> of </a:t>
            </a:r>
            <a:r>
              <a:rPr lang="es-ES" sz="2000" dirty="0" err="1">
                <a:latin typeface="Aptos" panose="020B0004020202020204" pitchFamily="34" charset="0"/>
              </a:rPr>
              <a:t>power</a:t>
            </a:r>
            <a:r>
              <a:rPr lang="es-ES" sz="2000" dirty="0">
                <a:latin typeface="Aptos" panose="020B0004020202020204" pitchFamily="34" charset="0"/>
              </a:rPr>
              <a:t> and </a:t>
            </a:r>
            <a:r>
              <a:rPr lang="es-ES" sz="2000" dirty="0" err="1">
                <a:latin typeface="Aptos" panose="020B0004020202020204" pitchFamily="34" charset="0"/>
              </a:rPr>
              <a:t>domination</a:t>
            </a:r>
            <a:r>
              <a:rPr lang="es-ES" sz="2000" dirty="0">
                <a:latin typeface="Aptos" panose="020B0004020202020204" pitchFamily="34" charset="0"/>
              </a:rPr>
              <a:t>.</a:t>
            </a:r>
          </a:p>
          <a:p>
            <a:pPr marL="1143000" lvl="1" indent="-457200"/>
            <a:r>
              <a:rPr lang="es-ES" sz="2000" dirty="0">
                <a:latin typeface="Aptos" panose="020B0004020202020204" pitchFamily="34" charset="0"/>
              </a:rPr>
              <a:t>The </a:t>
            </a:r>
            <a:r>
              <a:rPr lang="es-ES" sz="2000" dirty="0" err="1">
                <a:latin typeface="Aptos" panose="020B0004020202020204" pitchFamily="34" charset="0"/>
              </a:rPr>
              <a:t>consideration</a:t>
            </a:r>
            <a:r>
              <a:rPr lang="es-ES" sz="2000" dirty="0">
                <a:latin typeface="Aptos" panose="020B0004020202020204" pitchFamily="34" charset="0"/>
              </a:rPr>
              <a:t> of </a:t>
            </a:r>
            <a:r>
              <a:rPr lang="es-ES" sz="2000" dirty="0" err="1">
                <a:latin typeface="Aptos" panose="020B0004020202020204" pitchFamily="34" charset="0"/>
              </a:rPr>
              <a:t>what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is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aesthically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unbearable</a:t>
            </a:r>
            <a:r>
              <a:rPr lang="es-ES" sz="2000" dirty="0">
                <a:latin typeface="Aptos" panose="020B0004020202020204" pitchFamily="34" charset="0"/>
              </a:rPr>
              <a:t>, </a:t>
            </a:r>
            <a:r>
              <a:rPr lang="es-ES" sz="2000" dirty="0" err="1">
                <a:latin typeface="Aptos" panose="020B0004020202020204" pitchFamily="34" charset="0"/>
              </a:rPr>
              <a:t>depending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on</a:t>
            </a:r>
            <a:r>
              <a:rPr lang="es-ES" sz="2000" dirty="0">
                <a:latin typeface="Aptos" panose="020B0004020202020204" pitchFamily="34" charset="0"/>
              </a:rPr>
              <a:t> the </a:t>
            </a:r>
            <a:r>
              <a:rPr lang="es-ES" sz="2000" dirty="0" err="1">
                <a:latin typeface="Aptos" panose="020B0004020202020204" pitchFamily="34" charset="0"/>
              </a:rPr>
              <a:t>location</a:t>
            </a:r>
            <a:r>
              <a:rPr lang="es-ES" sz="2000" dirty="0">
                <a:latin typeface="Aptos" panose="020B0004020202020204" pitchFamily="34" charset="0"/>
              </a:rPr>
              <a:t> of the </a:t>
            </a:r>
            <a:r>
              <a:rPr lang="es-ES" sz="2000" dirty="0" err="1">
                <a:latin typeface="Aptos" panose="020B0004020202020204" pitchFamily="34" charset="0"/>
              </a:rPr>
              <a:t>public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space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under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consideration</a:t>
            </a:r>
            <a:r>
              <a:rPr lang="es-ES" sz="2200" dirty="0">
                <a:latin typeface="Aptos" panose="020B00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200" dirty="0">
                <a:latin typeface="Aptos" panose="020B0004020202020204" pitchFamily="34" charset="0"/>
              </a:rPr>
              <a:t>The </a:t>
            </a:r>
            <a:r>
              <a:rPr lang="es-ES" sz="2200" dirty="0" err="1">
                <a:latin typeface="Aptos" panose="020B0004020202020204" pitchFamily="34" charset="0"/>
              </a:rPr>
              <a:t>intertwining</a:t>
            </a:r>
            <a:r>
              <a:rPr lang="es-ES" sz="2200" dirty="0">
                <a:latin typeface="Aptos" panose="020B0004020202020204" pitchFamily="34" charset="0"/>
              </a:rPr>
              <a:t> of </a:t>
            </a:r>
            <a:r>
              <a:rPr lang="es-ES" sz="2200" dirty="0" err="1">
                <a:latin typeface="Aptos" panose="020B0004020202020204" pitchFamily="34" charset="0"/>
              </a:rPr>
              <a:t>aesthetic</a:t>
            </a:r>
            <a:r>
              <a:rPr lang="es-ES" sz="2200" dirty="0">
                <a:latin typeface="Aptos" panose="020B0004020202020204" pitchFamily="34" charset="0"/>
              </a:rPr>
              <a:t> and </a:t>
            </a:r>
            <a:r>
              <a:rPr lang="es-ES" sz="2200" dirty="0" err="1">
                <a:latin typeface="Aptos" panose="020B0004020202020204" pitchFamily="34" charset="0"/>
              </a:rPr>
              <a:t>ethical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judgments</a:t>
            </a:r>
            <a:r>
              <a:rPr lang="es-ES" sz="2200" dirty="0">
                <a:latin typeface="Aptos" panose="020B0004020202020204" pitchFamily="34" charset="0"/>
              </a:rPr>
              <a:t> positions </a:t>
            </a:r>
            <a:r>
              <a:rPr lang="es-ES" sz="2200" dirty="0" err="1">
                <a:latin typeface="Aptos" panose="020B0004020202020204" pitchFamily="34" charset="0"/>
              </a:rPr>
              <a:t>planners</a:t>
            </a:r>
            <a:r>
              <a:rPr lang="es-ES" sz="2200" dirty="0">
                <a:latin typeface="Aptos" panose="020B0004020202020204" pitchFamily="34" charset="0"/>
              </a:rPr>
              <a:t> in </a:t>
            </a:r>
            <a:r>
              <a:rPr lang="es-ES" sz="2200" dirty="0" err="1">
                <a:latin typeface="Aptos" panose="020B0004020202020204" pitchFamily="34" charset="0"/>
              </a:rPr>
              <a:t>different</a:t>
            </a:r>
            <a:r>
              <a:rPr lang="es-ES" sz="2200" dirty="0">
                <a:latin typeface="Aptos" panose="020B0004020202020204" pitchFamily="34" charset="0"/>
              </a:rPr>
              <a:t> </a:t>
            </a:r>
            <a:r>
              <a:rPr lang="es-ES" sz="2200" dirty="0" err="1">
                <a:latin typeface="Aptos" panose="020B0004020202020204" pitchFamily="34" charset="0"/>
              </a:rPr>
              <a:t>attitudes</a:t>
            </a:r>
            <a:r>
              <a:rPr lang="es-ES" sz="2200" dirty="0">
                <a:latin typeface="Aptos" panose="020B0004020202020204" pitchFamily="34" charset="0"/>
              </a:rPr>
              <a:t>:</a:t>
            </a:r>
          </a:p>
          <a:p>
            <a:pPr marL="1143000" lvl="1" indent="-457200"/>
            <a:r>
              <a:rPr lang="es-ES" sz="2000" dirty="0" err="1">
                <a:latin typeface="Aptos" panose="020B0004020202020204" pitchFamily="34" charset="0"/>
              </a:rPr>
              <a:t>Advocay</a:t>
            </a:r>
            <a:r>
              <a:rPr lang="es-ES" sz="2000" dirty="0">
                <a:latin typeface="Aptos" panose="020B0004020202020204" pitchFamily="34" charset="0"/>
              </a:rPr>
              <a:t>. </a:t>
            </a:r>
            <a:r>
              <a:rPr lang="es-ES" sz="2000" dirty="0" err="1">
                <a:latin typeface="Aptos" panose="020B0004020202020204" pitchFamily="34" charset="0"/>
              </a:rPr>
              <a:t>Pointing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out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to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unperceived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problems</a:t>
            </a:r>
            <a:r>
              <a:rPr lang="es-ES" sz="2000" dirty="0">
                <a:latin typeface="Aptos" panose="020B0004020202020204" pitchFamily="34" charset="0"/>
              </a:rPr>
              <a:t> and </a:t>
            </a:r>
            <a:r>
              <a:rPr lang="es-ES" sz="2000" dirty="0" err="1">
                <a:latin typeface="Aptos" panose="020B0004020202020204" pitchFamily="34" charset="0"/>
              </a:rPr>
              <a:t>root</a:t>
            </a:r>
            <a:r>
              <a:rPr lang="es-ES" sz="2000" dirty="0">
                <a:latin typeface="Aptos" panose="020B0004020202020204" pitchFamily="34" charset="0"/>
              </a:rPr>
              <a:t> drivers, and </a:t>
            </a:r>
            <a:r>
              <a:rPr lang="es-ES" sz="2000" dirty="0" err="1">
                <a:latin typeface="Aptos" panose="020B0004020202020204" pitchFamily="34" charset="0"/>
              </a:rPr>
              <a:t>highlighting</a:t>
            </a:r>
            <a:r>
              <a:rPr lang="es-ES" sz="2000" dirty="0">
                <a:latin typeface="Aptos" panose="020B0004020202020204" pitchFamily="34" charset="0"/>
              </a:rPr>
              <a:t> the </a:t>
            </a:r>
            <a:r>
              <a:rPr lang="es-ES" sz="2000" dirty="0" err="1">
                <a:latin typeface="Aptos" panose="020B0004020202020204" pitchFamily="34" charset="0"/>
              </a:rPr>
              <a:t>need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for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action</a:t>
            </a:r>
            <a:r>
              <a:rPr lang="es-ES" sz="2000" dirty="0">
                <a:latin typeface="Aptos" panose="020B0004020202020204" pitchFamily="34" charset="0"/>
              </a:rPr>
              <a:t>.</a:t>
            </a:r>
          </a:p>
          <a:p>
            <a:pPr marL="1143000" lvl="1" indent="-457200"/>
            <a:r>
              <a:rPr lang="es-ES" sz="2000" dirty="0" err="1">
                <a:latin typeface="Aptos" panose="020B0004020202020204" pitchFamily="34" charset="0"/>
              </a:rPr>
              <a:t>Reparation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or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adaptation</a:t>
            </a:r>
            <a:r>
              <a:rPr lang="es-ES" sz="2000" dirty="0">
                <a:latin typeface="Aptos" panose="020B0004020202020204" pitchFamily="34" charset="0"/>
              </a:rPr>
              <a:t>. </a:t>
            </a:r>
            <a:r>
              <a:rPr lang="es-ES" sz="2000" dirty="0" err="1">
                <a:latin typeface="Aptos" panose="020B0004020202020204" pitchFamily="34" charset="0"/>
              </a:rPr>
              <a:t>Addressing</a:t>
            </a:r>
            <a:r>
              <a:rPr lang="es-ES" sz="2000" dirty="0">
                <a:latin typeface="Aptos" panose="020B0004020202020204" pitchFamily="34" charset="0"/>
              </a:rPr>
              <a:t> social </a:t>
            </a:r>
            <a:r>
              <a:rPr lang="es-ES" sz="2000" dirty="0" err="1">
                <a:latin typeface="Aptos" panose="020B0004020202020204" pitchFamily="34" charset="0"/>
              </a:rPr>
              <a:t>claims</a:t>
            </a:r>
            <a:r>
              <a:rPr lang="es-ES" sz="2000" dirty="0">
                <a:latin typeface="Aptos" panose="020B0004020202020204" pitchFamily="34" charset="0"/>
              </a:rPr>
              <a:t>, </a:t>
            </a:r>
            <a:r>
              <a:rPr lang="es-ES" sz="2000" dirty="0" err="1">
                <a:latin typeface="Aptos" panose="020B0004020202020204" pitchFamily="34" charset="0"/>
              </a:rPr>
              <a:t>without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challenging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existing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power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relations</a:t>
            </a:r>
            <a:r>
              <a:rPr lang="es-ES" sz="2000" dirty="0">
                <a:latin typeface="Aptos" panose="020B0004020202020204" pitchFamily="34" charset="0"/>
              </a:rPr>
              <a:t> and balances.</a:t>
            </a:r>
          </a:p>
          <a:p>
            <a:pPr marL="1143000" lvl="1" indent="-457200"/>
            <a:r>
              <a:rPr lang="es-ES" sz="2000" dirty="0" err="1">
                <a:latin typeface="Aptos" panose="020B0004020202020204" pitchFamily="34" charset="0"/>
              </a:rPr>
              <a:t>Formalistic</a:t>
            </a:r>
            <a:r>
              <a:rPr lang="es-ES" sz="2000" dirty="0">
                <a:latin typeface="Aptos" panose="020B0004020202020204" pitchFamily="34" charset="0"/>
              </a:rPr>
              <a:t> (</a:t>
            </a:r>
            <a:r>
              <a:rPr lang="es-ES" sz="2000" dirty="0" err="1">
                <a:latin typeface="Aptos" panose="020B0004020202020204" pitchFamily="34" charset="0"/>
              </a:rPr>
              <a:t>beautification</a:t>
            </a:r>
            <a:r>
              <a:rPr lang="es-ES" sz="2000" dirty="0">
                <a:latin typeface="Aptos" panose="020B0004020202020204" pitchFamily="34" charset="0"/>
              </a:rPr>
              <a:t>). </a:t>
            </a:r>
            <a:r>
              <a:rPr lang="es-ES" sz="2000" dirty="0" err="1">
                <a:latin typeface="Aptos" panose="020B0004020202020204" pitchFamily="34" charset="0"/>
              </a:rPr>
              <a:t>Claiming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authority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to</a:t>
            </a:r>
            <a:r>
              <a:rPr lang="es-ES" sz="2000" dirty="0">
                <a:latin typeface="Aptos" panose="020B0004020202020204" pitchFamily="34" charset="0"/>
              </a:rPr>
              <a:t> decide </a:t>
            </a:r>
            <a:r>
              <a:rPr lang="es-ES" sz="2000" dirty="0" err="1">
                <a:latin typeface="Aptos" panose="020B0004020202020204" pitchFamily="34" charset="0"/>
              </a:rPr>
              <a:t>over</a:t>
            </a:r>
            <a:r>
              <a:rPr lang="es-ES" sz="2000" dirty="0">
                <a:latin typeface="Aptos" panose="020B0004020202020204" pitchFamily="34" charset="0"/>
              </a:rPr>
              <a:t> the </a:t>
            </a:r>
            <a:r>
              <a:rPr lang="es-ES" sz="2000" dirty="0" err="1">
                <a:latin typeface="Aptos" panose="020B0004020202020204" pitchFamily="34" charset="0"/>
              </a:rPr>
              <a:t>public</a:t>
            </a:r>
            <a:r>
              <a:rPr lang="es-ES" sz="2000" dirty="0">
                <a:latin typeface="Aptos" panose="020B0004020202020204" pitchFamily="34" charset="0"/>
              </a:rPr>
              <a:t> </a:t>
            </a:r>
            <a:r>
              <a:rPr lang="es-ES" sz="2000" dirty="0" err="1">
                <a:latin typeface="Aptos" panose="020B0004020202020204" pitchFamily="34" charset="0"/>
              </a:rPr>
              <a:t>space</a:t>
            </a:r>
            <a:r>
              <a:rPr lang="es-ES" sz="2000" dirty="0">
                <a:latin typeface="Aptos" panose="020B0004020202020204" pitchFamily="34" charset="0"/>
              </a:rPr>
              <a:t>.</a:t>
            </a:r>
            <a:endParaRPr lang="es-ES" sz="2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7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FE13F-9752-2B0F-5A46-E5C937DAB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6683339-6CEE-D553-F90B-1E000CD3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988" y="4969896"/>
            <a:ext cx="3738022" cy="1479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AA661-B46A-DC9C-F705-E01EFFD55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5664" y="1828800"/>
            <a:ext cx="9660671" cy="1600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lv-LV" sz="6000" dirty="0" err="1">
                <a:solidFill>
                  <a:srgbClr val="000F33"/>
                </a:solidFill>
                <a:latin typeface="Helvetica" pitchFamily="2" charset="0"/>
              </a:rPr>
              <a:t>Thank</a:t>
            </a:r>
            <a:r>
              <a:rPr lang="lv-LV" sz="6000" dirty="0">
                <a:solidFill>
                  <a:srgbClr val="000F33"/>
                </a:solidFill>
                <a:latin typeface="Helvetica" pitchFamily="2" charset="0"/>
              </a:rPr>
              <a:t> </a:t>
            </a:r>
            <a:r>
              <a:rPr lang="lv-LV" sz="6000" dirty="0" err="1">
                <a:solidFill>
                  <a:srgbClr val="000F33"/>
                </a:solidFill>
                <a:latin typeface="Helvetica" pitchFamily="2" charset="0"/>
              </a:rPr>
              <a:t>you</a:t>
            </a:r>
            <a:r>
              <a:rPr lang="lv-LV" sz="6000" dirty="0">
                <a:solidFill>
                  <a:srgbClr val="000F33"/>
                </a:solidFill>
                <a:latin typeface="Helvetica" pitchFamily="2" charset="0"/>
              </a:rPr>
              <a:t>!</a:t>
            </a:r>
            <a:endParaRPr sz="6000" dirty="0">
              <a:solidFill>
                <a:srgbClr val="000F33"/>
              </a:solidFill>
              <a:latin typeface="Helvetica" pitchFamily="2" charset="0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1C50212D-0A18-6B6C-24FE-2A75E35B8CBD}"/>
              </a:ext>
            </a:extLst>
          </p:cNvPr>
          <p:cNvSpPr/>
          <p:nvPr/>
        </p:nvSpPr>
        <p:spPr>
          <a:xfrm>
            <a:off x="0" y="4595439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3067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E944DA45-CF27-F007-82AC-12C983A731CF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E85A9C2-0791-8A39-5269-B1B8F3DA8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75A34061-D5BF-7E9E-B999-02A295DE50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Planners and the moral power of the “unpleasant”</a:t>
            </a:r>
            <a:b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</a:b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838E1B7F-5BDA-5CB1-9323-9CA5D57E4397}"/>
              </a:ext>
            </a:extLst>
          </p:cNvPr>
          <p:cNvSpPr txBox="1">
            <a:spLocks/>
          </p:cNvSpPr>
          <p:nvPr/>
        </p:nvSpPr>
        <p:spPr>
          <a:xfrm>
            <a:off x="418010" y="1550601"/>
            <a:ext cx="11618973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ptos" panose="020B0004020202020204" pitchFamily="34" charset="0"/>
              </a:rPr>
              <a:t>Starting point: The unpleasant is a powerful category to spur action in planning, often with a strong moral dimension.</a:t>
            </a:r>
          </a:p>
          <a:p>
            <a:r>
              <a:rPr lang="en-US" sz="2000" dirty="0">
                <a:latin typeface="Aptos" panose="020B0004020202020204" pitchFamily="34" charset="0"/>
              </a:rPr>
              <a:t>Research question: How do planners make use of the unpleasant to advance their proposals?</a:t>
            </a:r>
          </a:p>
          <a:p>
            <a:endParaRPr lang="en-US" sz="2000" dirty="0">
              <a:latin typeface="Aptos" panose="020B00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ptos" panose="020B0004020202020204" pitchFamily="34" charset="0"/>
              </a:rPr>
              <a:t>The unpleasant as an aesthetic category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ptos" panose="020B0004020202020204" pitchFamily="34" charset="0"/>
              </a:rPr>
              <a:t>The moral and the aesthetic experience in the unpleasant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ptos" panose="020B0004020202020204" pitchFamily="34" charset="0"/>
              </a:rPr>
              <a:t> Planners dealing with the unpleasant: the case of street space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000" dirty="0">
                <a:latin typeface="Aptos" panose="020B00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91371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91146-B379-7F96-4B52-6053E1EDB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93D4F3E8-5DC1-00A0-8915-5CDB8BC9011A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A3F1BE5-1908-FBDC-50B2-FBB31E263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C90455F4-61AD-B785-7F67-0FB837F2E7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1. The unpleasant as an aesthetic category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797C805F-6375-FCDB-B4E9-CC7208F21C6F}"/>
              </a:ext>
            </a:extLst>
          </p:cNvPr>
          <p:cNvSpPr txBox="1">
            <a:spLocks/>
          </p:cNvSpPr>
          <p:nvPr/>
        </p:nvSpPr>
        <p:spPr>
          <a:xfrm>
            <a:off x="573027" y="-938148"/>
            <a:ext cx="11618973" cy="323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1" indent="-457200"/>
            <a:endParaRPr lang="tr-TR" sz="1600" dirty="0">
              <a:latin typeface="Aptos" panose="020B00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C23FD28-1709-4296-728E-D210085C09D1}"/>
              </a:ext>
            </a:extLst>
          </p:cNvPr>
          <p:cNvSpPr/>
          <p:nvPr/>
        </p:nvSpPr>
        <p:spPr>
          <a:xfrm>
            <a:off x="223994" y="1341120"/>
            <a:ext cx="5666445" cy="46279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OBJECT-FOCUSED AESTHETICS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85C77E2-2219-9203-FAAD-097C58177221}"/>
              </a:ext>
            </a:extLst>
          </p:cNvPr>
          <p:cNvSpPr/>
          <p:nvPr/>
        </p:nvSpPr>
        <p:spPr>
          <a:xfrm>
            <a:off x="311685" y="1977656"/>
            <a:ext cx="5447392" cy="11079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POSITIVENESS (BEAUTY)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06FA757-2DA3-9C70-CF20-B124AA0B333E}"/>
              </a:ext>
            </a:extLst>
          </p:cNvPr>
          <p:cNvSpPr/>
          <p:nvPr/>
        </p:nvSpPr>
        <p:spPr>
          <a:xfrm>
            <a:off x="321003" y="3256762"/>
            <a:ext cx="5447392" cy="11079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DISINTEREST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EF0E2E7-8EF2-1279-F6AE-73AE5D735A09}"/>
              </a:ext>
            </a:extLst>
          </p:cNvPr>
          <p:cNvSpPr/>
          <p:nvPr/>
        </p:nvSpPr>
        <p:spPr>
          <a:xfrm>
            <a:off x="311685" y="4536558"/>
            <a:ext cx="5447392" cy="11079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AIMING AT UNIVERSALITY (AGREEMENT)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A0457D68-E120-1B06-751F-D26990275895}"/>
              </a:ext>
            </a:extLst>
          </p:cNvPr>
          <p:cNvGrpSpPr/>
          <p:nvPr/>
        </p:nvGrpSpPr>
        <p:grpSpPr>
          <a:xfrm>
            <a:off x="6117970" y="1341120"/>
            <a:ext cx="5666445" cy="4627949"/>
            <a:chOff x="6117970" y="1341120"/>
            <a:chExt cx="5666445" cy="462794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832D9E81-F52A-D0D9-87DC-A26944660451}"/>
                </a:ext>
              </a:extLst>
            </p:cNvPr>
            <p:cNvSpPr/>
            <p:nvPr/>
          </p:nvSpPr>
          <p:spPr>
            <a:xfrm>
              <a:off x="6117970" y="1341120"/>
              <a:ext cx="5666445" cy="46279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EXPERIENCE-FOCUSED AESTHETICS</a:t>
              </a: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949006B8-FA2C-658C-57C3-CDAFCED3FD90}"/>
                </a:ext>
              </a:extLst>
            </p:cNvPr>
            <p:cNvSpPr/>
            <p:nvPr/>
          </p:nvSpPr>
          <p:spPr>
            <a:xfrm>
              <a:off x="6269457" y="1981201"/>
              <a:ext cx="5447392" cy="110791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POSITIVENESS OR NEGATIVENESS (UNPLEASANT)</a:t>
              </a: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69C5E0C5-4D4B-798D-DE99-FF0017F0531D}"/>
                </a:ext>
              </a:extLst>
            </p:cNvPr>
            <p:cNvSpPr/>
            <p:nvPr/>
          </p:nvSpPr>
          <p:spPr>
            <a:xfrm>
              <a:off x="6278775" y="3260307"/>
              <a:ext cx="5447392" cy="110791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ENGAGEMENT</a:t>
              </a:r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D2DC430E-063B-E361-6C89-7F5A5452A9C0}"/>
                </a:ext>
              </a:extLst>
            </p:cNvPr>
            <p:cNvSpPr/>
            <p:nvPr/>
          </p:nvSpPr>
          <p:spPr>
            <a:xfrm>
              <a:off x="6269457" y="4540103"/>
              <a:ext cx="5447392" cy="110791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AIMING AT SHARING (COMMUNICATION)</a:t>
              </a:r>
            </a:p>
          </p:txBody>
        </p:sp>
      </p:grpSp>
      <p:sp>
        <p:nvSpPr>
          <p:cNvPr id="14" name="Elipse 13">
            <a:extLst>
              <a:ext uri="{FF2B5EF4-FFF2-40B4-BE49-F238E27FC236}">
                <a16:creationId xmlns:a16="http://schemas.microsoft.com/office/drawing/2014/main" id="{8B295B47-891F-14C3-9B83-3379AB570117}"/>
              </a:ext>
            </a:extLst>
          </p:cNvPr>
          <p:cNvSpPr/>
          <p:nvPr/>
        </p:nvSpPr>
        <p:spPr>
          <a:xfrm>
            <a:off x="317970" y="2639839"/>
            <a:ext cx="2910602" cy="1214324"/>
          </a:xfrm>
          <a:prstGeom prst="ellipse">
            <a:avLst/>
          </a:prstGeom>
          <a:gradFill>
            <a:gsLst>
              <a:gs pos="0">
                <a:schemeClr val="accent1">
                  <a:alpha val="65000"/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KANTIAN AESTHETICS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EE7DB73-7FF4-62BF-3A13-D25E5E43541E}"/>
              </a:ext>
            </a:extLst>
          </p:cNvPr>
          <p:cNvSpPr/>
          <p:nvPr/>
        </p:nvSpPr>
        <p:spPr>
          <a:xfrm>
            <a:off x="6166389" y="1932827"/>
            <a:ext cx="2910602" cy="1214324"/>
          </a:xfrm>
          <a:prstGeom prst="ellipse">
            <a:avLst/>
          </a:prstGeom>
          <a:gradFill>
            <a:gsLst>
              <a:gs pos="0">
                <a:schemeClr val="accent1">
                  <a:alpha val="65000"/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NEGATIVE</a:t>
            </a:r>
          </a:p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AESTHETICS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118E021-6DF6-C7AF-CCA5-803B7CDD2DE7}"/>
              </a:ext>
            </a:extLst>
          </p:cNvPr>
          <p:cNvSpPr/>
          <p:nvPr/>
        </p:nvSpPr>
        <p:spPr>
          <a:xfrm>
            <a:off x="8803214" y="3833049"/>
            <a:ext cx="2910602" cy="1214324"/>
          </a:xfrm>
          <a:prstGeom prst="ellipse">
            <a:avLst/>
          </a:prstGeom>
          <a:gradFill>
            <a:gsLst>
              <a:gs pos="0">
                <a:schemeClr val="accent1">
                  <a:alpha val="65000"/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PRAGMATIC</a:t>
            </a:r>
          </a:p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AESTHETICS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A88D40A-14D2-A344-51B0-B08F207E2967}"/>
              </a:ext>
            </a:extLst>
          </p:cNvPr>
          <p:cNvSpPr/>
          <p:nvPr/>
        </p:nvSpPr>
        <p:spPr>
          <a:xfrm>
            <a:off x="8780025" y="2495167"/>
            <a:ext cx="2910602" cy="1214324"/>
          </a:xfrm>
          <a:prstGeom prst="ellipse">
            <a:avLst/>
          </a:prstGeom>
          <a:gradFill>
            <a:gsLst>
              <a:gs pos="0">
                <a:schemeClr val="accent1">
                  <a:alpha val="65000"/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EVERYDAY</a:t>
            </a:r>
          </a:p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AESTHETICS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1D20E2C-A518-60C4-B903-7AAC9907373D}"/>
              </a:ext>
            </a:extLst>
          </p:cNvPr>
          <p:cNvSpPr/>
          <p:nvPr/>
        </p:nvSpPr>
        <p:spPr>
          <a:xfrm>
            <a:off x="6216667" y="4662384"/>
            <a:ext cx="2910602" cy="1214324"/>
          </a:xfrm>
          <a:prstGeom prst="ellipse">
            <a:avLst/>
          </a:prstGeom>
          <a:gradFill>
            <a:gsLst>
              <a:gs pos="0">
                <a:schemeClr val="accent1">
                  <a:alpha val="65000"/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ENVIRONMENTAL</a:t>
            </a:r>
          </a:p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AESTHETICS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4FB3C0D-F7FD-1B58-A704-358A37AB9BF3}"/>
              </a:ext>
            </a:extLst>
          </p:cNvPr>
          <p:cNvSpPr/>
          <p:nvPr/>
        </p:nvSpPr>
        <p:spPr>
          <a:xfrm>
            <a:off x="6127076" y="3197442"/>
            <a:ext cx="2910602" cy="1214324"/>
          </a:xfrm>
          <a:prstGeom prst="ellipse">
            <a:avLst/>
          </a:prstGeom>
          <a:gradFill>
            <a:gsLst>
              <a:gs pos="0">
                <a:schemeClr val="accent1">
                  <a:alpha val="65000"/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AESTHETICS OF ENGAGEMENT</a:t>
            </a:r>
          </a:p>
        </p:txBody>
      </p:sp>
    </p:spTree>
    <p:extLst>
      <p:ext uri="{BB962C8B-B14F-4D97-AF65-F5344CB8AC3E}">
        <p14:creationId xmlns:p14="http://schemas.microsoft.com/office/powerpoint/2010/main" val="41605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A5D0A-1375-A51A-1F36-690B7676C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8AD311CE-C9ED-3C55-E19A-03E9DD986500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8B9CE87-E598-1B85-CD94-93E6FC4C2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481E761C-7668-4112-3EEE-2187F65C9A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1. The unpleasant as an aesthetic category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0501BCF-3319-FBD3-BA5C-DB482F49E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54365"/>
              </p:ext>
            </p:extLst>
          </p:nvPr>
        </p:nvGraphicFramePr>
        <p:xfrm>
          <a:off x="286513" y="1550601"/>
          <a:ext cx="11618973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020">
                  <a:extLst>
                    <a:ext uri="{9D8B030D-6E8A-4147-A177-3AD203B41FA5}">
                      <a16:colId xmlns:a16="http://schemas.microsoft.com/office/drawing/2014/main" val="1841384386"/>
                    </a:ext>
                  </a:extLst>
                </a:gridCol>
                <a:gridCol w="2808805">
                  <a:extLst>
                    <a:ext uri="{9D8B030D-6E8A-4147-A177-3AD203B41FA5}">
                      <a16:colId xmlns:a16="http://schemas.microsoft.com/office/drawing/2014/main" val="518914405"/>
                    </a:ext>
                  </a:extLst>
                </a:gridCol>
                <a:gridCol w="3779397">
                  <a:extLst>
                    <a:ext uri="{9D8B030D-6E8A-4147-A177-3AD203B41FA5}">
                      <a16:colId xmlns:a16="http://schemas.microsoft.com/office/drawing/2014/main" val="952030488"/>
                    </a:ext>
                  </a:extLst>
                </a:gridCol>
                <a:gridCol w="2782751">
                  <a:extLst>
                    <a:ext uri="{9D8B030D-6E8A-4147-A177-3AD203B41FA5}">
                      <a16:colId xmlns:a16="http://schemas.microsoft.com/office/drawing/2014/main" val="116194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CATEGORIES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Likely reaction / experience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Present in our daily environment?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806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The Disgusting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Unity, definitude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Visceral response, unmanageable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Occasionally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078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The Ugly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Amorphousness, disharmony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Disinterest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Occasionally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534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The Unpleasant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Unity, definitude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Motivating power. Catalyzer for aesthetic action.</a:t>
                      </a:r>
                    </a:p>
                    <a:p>
                      <a:r>
                        <a:rPr lang="en-US" sz="2400" dirty="0"/>
                        <a:t>Manageable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Usually. Closeness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165363"/>
                  </a:ext>
                </a:extLst>
              </a:tr>
            </a:tbl>
          </a:graphicData>
        </a:graphic>
      </p:graphicFrame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4E8D5DF1-F86B-24C8-704E-D520FA634CB2}"/>
              </a:ext>
            </a:extLst>
          </p:cNvPr>
          <p:cNvSpPr txBox="1">
            <a:spLocks/>
          </p:cNvSpPr>
          <p:nvPr/>
        </p:nvSpPr>
        <p:spPr>
          <a:xfrm>
            <a:off x="286513" y="5253920"/>
            <a:ext cx="11618973" cy="606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ptos" panose="020B0004020202020204" pitchFamily="34" charset="0"/>
              </a:rPr>
              <a:t>The unpleasant is morally charged as a sort of </a:t>
            </a:r>
            <a:r>
              <a:rPr lang="en-US" b="1" dirty="0">
                <a:latin typeface="Aptos" panose="020B0004020202020204" pitchFamily="34" charset="0"/>
              </a:rPr>
              <a:t>disorder </a:t>
            </a:r>
            <a:r>
              <a:rPr lang="en-US" dirty="0">
                <a:latin typeface="Aptos" panose="020B0004020202020204" pitchFamily="34" charset="0"/>
              </a:rPr>
              <a:t>in our everyday environment</a:t>
            </a:r>
          </a:p>
        </p:txBody>
      </p:sp>
    </p:spTree>
    <p:extLst>
      <p:ext uri="{BB962C8B-B14F-4D97-AF65-F5344CB8AC3E}">
        <p14:creationId xmlns:p14="http://schemas.microsoft.com/office/powerpoint/2010/main" val="1400172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56A2B-328B-9292-44BC-A80C8A971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92C48602-AE01-3DF3-FF9C-50A062F994A3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E68A7FA-3B24-287D-8739-E7B98BD4C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521E3DB6-1568-3ED2-5390-9142766A1A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-13423"/>
            <a:ext cx="11399522" cy="7876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1. The unpleasant as an aesthetic category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73182BF-A576-7E8D-7A00-AD35D6585128}"/>
              </a:ext>
            </a:extLst>
          </p:cNvPr>
          <p:cNvGrpSpPr/>
          <p:nvPr/>
        </p:nvGrpSpPr>
        <p:grpSpPr>
          <a:xfrm>
            <a:off x="592832" y="724533"/>
            <a:ext cx="2541940" cy="5542257"/>
            <a:chOff x="592832" y="724533"/>
            <a:chExt cx="2541940" cy="5542257"/>
          </a:xfrm>
        </p:grpSpPr>
        <p:sp>
          <p:nvSpPr>
            <p:cNvPr id="8" name="Satura vietturis 2">
              <a:extLst>
                <a:ext uri="{FF2B5EF4-FFF2-40B4-BE49-F238E27FC236}">
                  <a16:creationId xmlns:a16="http://schemas.microsoft.com/office/drawing/2014/main" id="{96C6C4E7-5727-4E3B-E878-E6D78E4E6405}"/>
                </a:ext>
              </a:extLst>
            </p:cNvPr>
            <p:cNvSpPr txBox="1">
              <a:spLocks/>
            </p:cNvSpPr>
            <p:nvPr/>
          </p:nvSpPr>
          <p:spPr>
            <a:xfrm>
              <a:off x="592832" y="5827136"/>
              <a:ext cx="2541940" cy="4396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Tx/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latin typeface="Aptos" panose="020B0004020202020204" pitchFamily="34" charset="0"/>
                </a:rPr>
                <a:t>AESOP</a:t>
              </a:r>
            </a:p>
          </p:txBody>
        </p:sp>
        <p:pic>
          <p:nvPicPr>
            <p:cNvPr id="6" name="Imagen 5" descr="Imagen que contiene ropa, parado, viejo, abrigo&#10;&#10;El contenido generado por IA puede ser incorrecto.">
              <a:extLst>
                <a:ext uri="{FF2B5EF4-FFF2-40B4-BE49-F238E27FC236}">
                  <a16:creationId xmlns:a16="http://schemas.microsoft.com/office/drawing/2014/main" id="{BCA6F088-DB8D-D55E-37E4-E455D3C03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832" y="724533"/>
              <a:ext cx="2541939" cy="4997072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3167F58-E247-DFFF-2E09-21EEA815261E}"/>
              </a:ext>
            </a:extLst>
          </p:cNvPr>
          <p:cNvGrpSpPr/>
          <p:nvPr/>
        </p:nvGrpSpPr>
        <p:grpSpPr>
          <a:xfrm>
            <a:off x="3303196" y="724533"/>
            <a:ext cx="2537449" cy="5544529"/>
            <a:chOff x="4422312" y="724533"/>
            <a:chExt cx="2537449" cy="5544529"/>
          </a:xfrm>
        </p:grpSpPr>
        <p:pic>
          <p:nvPicPr>
            <p:cNvPr id="10" name="Imagen 9" descr="Imagen que contiene persona, interior, hombre, vistiendo&#10;&#10;El contenido generado por IA puede ser incorrecto.">
              <a:extLst>
                <a:ext uri="{FF2B5EF4-FFF2-40B4-BE49-F238E27FC236}">
                  <a16:creationId xmlns:a16="http://schemas.microsoft.com/office/drawing/2014/main" id="{56BDE7BD-BAE0-1893-D1BB-2AB354D7B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2312" y="724533"/>
              <a:ext cx="2537449" cy="4931054"/>
            </a:xfrm>
            <a:prstGeom prst="rect">
              <a:avLst/>
            </a:prstGeom>
          </p:spPr>
        </p:pic>
        <p:sp>
          <p:nvSpPr>
            <p:cNvPr id="2" name="Satura vietturis 2">
              <a:extLst>
                <a:ext uri="{FF2B5EF4-FFF2-40B4-BE49-F238E27FC236}">
                  <a16:creationId xmlns:a16="http://schemas.microsoft.com/office/drawing/2014/main" id="{1349D718-5396-6974-F9D2-97BD59736B74}"/>
                </a:ext>
              </a:extLst>
            </p:cNvPr>
            <p:cNvSpPr txBox="1">
              <a:spLocks/>
            </p:cNvSpPr>
            <p:nvPr/>
          </p:nvSpPr>
          <p:spPr>
            <a:xfrm>
              <a:off x="4435516" y="5829408"/>
              <a:ext cx="2524245" cy="4396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Tx/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latin typeface="Aptos" panose="020B0004020202020204" pitchFamily="34" charset="0"/>
                </a:rPr>
                <a:t>MARS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7D5DC51-2AF1-7246-8D2D-42A3962E6311}"/>
              </a:ext>
            </a:extLst>
          </p:cNvPr>
          <p:cNvGrpSpPr/>
          <p:nvPr/>
        </p:nvGrpSpPr>
        <p:grpSpPr>
          <a:xfrm>
            <a:off x="6037978" y="733935"/>
            <a:ext cx="2537450" cy="5532855"/>
            <a:chOff x="8057853" y="733935"/>
            <a:chExt cx="2537450" cy="5532855"/>
          </a:xfrm>
        </p:grpSpPr>
        <p:pic>
          <p:nvPicPr>
            <p:cNvPr id="14" name="Imagen 13" descr="Imagen que contiene edificio, hombre, viendo, parado&#10;&#10;El contenido generado por IA puede ser incorrecto.">
              <a:extLst>
                <a:ext uri="{FF2B5EF4-FFF2-40B4-BE49-F238E27FC236}">
                  <a16:creationId xmlns:a16="http://schemas.microsoft.com/office/drawing/2014/main" id="{34C18EF4-6A48-2E93-E54D-94928113D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7853" y="733935"/>
              <a:ext cx="2537449" cy="4921651"/>
            </a:xfrm>
            <a:prstGeom prst="rect">
              <a:avLst/>
            </a:prstGeom>
          </p:spPr>
        </p:pic>
        <p:sp>
          <p:nvSpPr>
            <p:cNvPr id="3" name="Satura vietturis 2">
              <a:extLst>
                <a:ext uri="{FF2B5EF4-FFF2-40B4-BE49-F238E27FC236}">
                  <a16:creationId xmlns:a16="http://schemas.microsoft.com/office/drawing/2014/main" id="{3AE73419-EFD7-E443-D51F-4673055A190C}"/>
                </a:ext>
              </a:extLst>
            </p:cNvPr>
            <p:cNvSpPr txBox="1">
              <a:spLocks/>
            </p:cNvSpPr>
            <p:nvPr/>
          </p:nvSpPr>
          <p:spPr>
            <a:xfrm>
              <a:off x="8087555" y="5827136"/>
              <a:ext cx="2507748" cy="4396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SzTx/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latin typeface="Aptos" panose="020B0004020202020204" pitchFamily="34" charset="0"/>
                </a:rPr>
                <a:t>MENIPPUS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A7EF011-8977-2B26-790C-C4B7E6C4CA59}"/>
              </a:ext>
            </a:extLst>
          </p:cNvPr>
          <p:cNvSpPr txBox="1"/>
          <p:nvPr/>
        </p:nvSpPr>
        <p:spPr>
          <a:xfrm>
            <a:off x="8772760" y="724533"/>
            <a:ext cx="34192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Dealing with the unpleasant in high art:</a:t>
            </a:r>
          </a:p>
          <a:p>
            <a:endParaRPr lang="en-US" sz="2800" dirty="0"/>
          </a:p>
          <a:p>
            <a:r>
              <a:rPr lang="en-US" sz="2800" dirty="0"/>
              <a:t>Provocation, half-hidden political criticism, interaction…?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Velazquez, c.a. 1640</a:t>
            </a:r>
          </a:p>
        </p:txBody>
      </p:sp>
    </p:spTree>
    <p:extLst>
      <p:ext uri="{BB962C8B-B14F-4D97-AF65-F5344CB8AC3E}">
        <p14:creationId xmlns:p14="http://schemas.microsoft.com/office/powerpoint/2010/main" val="15489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6530D-66A8-4F28-B752-01C186305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4EA8B9FF-D532-58A7-D7E1-005DD56C69AC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5F928B6-A69B-77ED-5B0E-5BCEC1BE8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3DF93D23-AA8A-1F4F-E8BC-84F7AF6B3F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2. The moral and the aesthetic experiences in the unpleasant</a:t>
            </a:r>
            <a:b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</a:b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8598D75-2E2E-2F6B-E891-938C0DA0B8A9}"/>
              </a:ext>
            </a:extLst>
          </p:cNvPr>
          <p:cNvSpPr/>
          <p:nvPr/>
        </p:nvSpPr>
        <p:spPr>
          <a:xfrm>
            <a:off x="8796401" y="1042849"/>
            <a:ext cx="644995" cy="49550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t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INSTABILITY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29A158E-82A4-0A79-E843-1C2AD7428C42}"/>
              </a:ext>
            </a:extLst>
          </p:cNvPr>
          <p:cNvGrpSpPr/>
          <p:nvPr/>
        </p:nvGrpSpPr>
        <p:grpSpPr>
          <a:xfrm>
            <a:off x="278528" y="1550601"/>
            <a:ext cx="2464619" cy="4247692"/>
            <a:chOff x="278528" y="1550601"/>
            <a:chExt cx="2464619" cy="4247692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62DE17BB-9048-3EE6-1FCB-541E21E3B2CF}"/>
                </a:ext>
              </a:extLst>
            </p:cNvPr>
            <p:cNvSpPr/>
            <p:nvPr/>
          </p:nvSpPr>
          <p:spPr>
            <a:xfrm>
              <a:off x="278528" y="1550601"/>
              <a:ext cx="2464619" cy="92022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AESTHETIC JUDGEMENT</a:t>
              </a: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D6B9BB6F-2DEB-0C30-49B3-2D54D50C4E5C}"/>
                </a:ext>
              </a:extLst>
            </p:cNvPr>
            <p:cNvSpPr/>
            <p:nvPr/>
          </p:nvSpPr>
          <p:spPr>
            <a:xfrm>
              <a:off x="418010" y="4221670"/>
              <a:ext cx="2201204" cy="157662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(LACK OF…) FAMILIARITY, SAFETY, IDENTITY, UNDERSTANDING, MAKING SENSE OF…</a:t>
              </a:r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CA71A4AE-7B22-29B9-D0B5-86CFD2C4D11B}"/>
                </a:ext>
              </a:extLst>
            </p:cNvPr>
            <p:cNvCxnSpPr>
              <a:cxnSpLocks/>
              <a:stCxn id="14" idx="0"/>
              <a:endCxn id="3" idx="4"/>
            </p:cNvCxnSpPr>
            <p:nvPr/>
          </p:nvCxnSpPr>
          <p:spPr>
            <a:xfrm flipH="1" flipV="1">
              <a:off x="1510838" y="2470826"/>
              <a:ext cx="7774" cy="1750844"/>
            </a:xfrm>
            <a:prstGeom prst="straightConnector1">
              <a:avLst/>
            </a:prstGeom>
            <a:ln w="44450">
              <a:solidFill>
                <a:srgbClr val="000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818E1F98-7AAC-411A-65B4-332612DDF5CE}"/>
              </a:ext>
            </a:extLst>
          </p:cNvPr>
          <p:cNvGrpSpPr/>
          <p:nvPr/>
        </p:nvGrpSpPr>
        <p:grpSpPr>
          <a:xfrm>
            <a:off x="3305923" y="2947609"/>
            <a:ext cx="2464619" cy="2821823"/>
            <a:chOff x="3305923" y="2947609"/>
            <a:chExt cx="2464619" cy="2821823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8EEA96A1-56CB-5920-EE2B-5F89D634D19B}"/>
                </a:ext>
              </a:extLst>
            </p:cNvPr>
            <p:cNvGrpSpPr/>
            <p:nvPr/>
          </p:nvGrpSpPr>
          <p:grpSpPr>
            <a:xfrm>
              <a:off x="3305923" y="2947609"/>
              <a:ext cx="2464619" cy="2821823"/>
              <a:chOff x="3305923" y="2947609"/>
              <a:chExt cx="2464619" cy="2821823"/>
            </a:xfrm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D9592009-BB80-7D3C-6E89-46230A87DA9C}"/>
                  </a:ext>
                </a:extLst>
              </p:cNvPr>
              <p:cNvSpPr/>
              <p:nvPr/>
            </p:nvSpPr>
            <p:spPr>
              <a:xfrm>
                <a:off x="3305923" y="2947609"/>
                <a:ext cx="2464619" cy="92022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ETHICAL JUDGEMENT</a:t>
                </a:r>
              </a:p>
            </p:txBody>
          </p:sp>
          <p:sp>
            <p:nvSpPr>
              <p:cNvPr id="15" name="Rectángulo: esquinas redondeadas 14">
                <a:extLst>
                  <a:ext uri="{FF2B5EF4-FFF2-40B4-BE49-F238E27FC236}">
                    <a16:creationId xmlns:a16="http://schemas.microsoft.com/office/drawing/2014/main" id="{BDD42785-19F2-0DC8-A04C-19106747674B}"/>
                  </a:ext>
                </a:extLst>
              </p:cNvPr>
              <p:cNvSpPr/>
              <p:nvPr/>
            </p:nvSpPr>
            <p:spPr>
              <a:xfrm>
                <a:off x="3556288" y="4344618"/>
                <a:ext cx="1994884" cy="142481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POWER RELATIONS, DOMINATION, DISTRIBUTION, RECOGNITION…</a:t>
                </a:r>
              </a:p>
            </p:txBody>
          </p:sp>
        </p:grp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A131D974-6469-6A89-3AB2-3468A88BE26A}"/>
                </a:ext>
              </a:extLst>
            </p:cNvPr>
            <p:cNvCxnSpPr>
              <a:cxnSpLocks/>
              <a:stCxn id="15" idx="0"/>
              <a:endCxn id="10" idx="4"/>
            </p:cNvCxnSpPr>
            <p:nvPr/>
          </p:nvCxnSpPr>
          <p:spPr>
            <a:xfrm flipH="1" flipV="1">
              <a:off x="4538233" y="3867834"/>
              <a:ext cx="15497" cy="476784"/>
            </a:xfrm>
            <a:prstGeom prst="straightConnector1">
              <a:avLst/>
            </a:prstGeom>
            <a:ln w="44450">
              <a:solidFill>
                <a:srgbClr val="000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B1543CF-4C4E-FF14-956E-AA8D6CD4B186}"/>
              </a:ext>
            </a:extLst>
          </p:cNvPr>
          <p:cNvGrpSpPr/>
          <p:nvPr/>
        </p:nvGrpSpPr>
        <p:grpSpPr>
          <a:xfrm>
            <a:off x="2743147" y="1550600"/>
            <a:ext cx="2923638" cy="920225"/>
            <a:chOff x="2743147" y="1550600"/>
            <a:chExt cx="2923638" cy="920225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FC4610FD-AB60-55DC-3FA7-F62479C59CBC}"/>
                </a:ext>
              </a:extLst>
            </p:cNvPr>
            <p:cNvSpPr/>
            <p:nvPr/>
          </p:nvSpPr>
          <p:spPr>
            <a:xfrm>
              <a:off x="3202166" y="1550600"/>
              <a:ext cx="2464619" cy="92022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DISCOMFORT</a:t>
              </a:r>
            </a:p>
          </p:txBody>
        </p: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DC8D1549-532D-B384-EB02-622F263C66E9}"/>
                </a:ext>
              </a:extLst>
            </p:cNvPr>
            <p:cNvCxnSpPr>
              <a:cxnSpLocks/>
              <a:stCxn id="3" idx="6"/>
              <a:endCxn id="6" idx="2"/>
            </p:cNvCxnSpPr>
            <p:nvPr/>
          </p:nvCxnSpPr>
          <p:spPr>
            <a:xfrm flipV="1">
              <a:off x="2743147" y="2010713"/>
              <a:ext cx="459019" cy="1"/>
            </a:xfrm>
            <a:prstGeom prst="straightConnector1">
              <a:avLst/>
            </a:prstGeom>
            <a:ln w="44450">
              <a:solidFill>
                <a:srgbClr val="000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DA9B776-56E2-E1EE-8EAE-1F0E1498DFEE}"/>
              </a:ext>
            </a:extLst>
          </p:cNvPr>
          <p:cNvGrpSpPr/>
          <p:nvPr/>
        </p:nvGrpSpPr>
        <p:grpSpPr>
          <a:xfrm>
            <a:off x="5770542" y="2947609"/>
            <a:ext cx="2824385" cy="920225"/>
            <a:chOff x="5770542" y="2947609"/>
            <a:chExt cx="2824385" cy="920225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7F6750CB-8CB2-F5F5-26D0-452C54D3236E}"/>
                </a:ext>
              </a:extLst>
            </p:cNvPr>
            <p:cNvSpPr/>
            <p:nvPr/>
          </p:nvSpPr>
          <p:spPr>
            <a:xfrm>
              <a:off x="6130308" y="2947609"/>
              <a:ext cx="2464619" cy="92022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NEED OF COLLECTIVE ACTION</a:t>
              </a:r>
            </a:p>
          </p:txBody>
        </p: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19ED1D43-2E3C-765A-BFF8-D58251FB1B42}"/>
                </a:ext>
              </a:extLst>
            </p:cNvPr>
            <p:cNvCxnSpPr>
              <a:cxnSpLocks/>
              <a:stCxn id="10" idx="6"/>
              <a:endCxn id="11" idx="2"/>
            </p:cNvCxnSpPr>
            <p:nvPr/>
          </p:nvCxnSpPr>
          <p:spPr>
            <a:xfrm>
              <a:off x="5770542" y="3407722"/>
              <a:ext cx="359766" cy="0"/>
            </a:xfrm>
            <a:prstGeom prst="straightConnector1">
              <a:avLst/>
            </a:prstGeom>
            <a:ln w="44450">
              <a:solidFill>
                <a:srgbClr val="000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E35C7256-AECB-E66A-CADD-2904AD3BDE45}"/>
              </a:ext>
            </a:extLst>
          </p:cNvPr>
          <p:cNvGrpSpPr/>
          <p:nvPr/>
        </p:nvGrpSpPr>
        <p:grpSpPr>
          <a:xfrm>
            <a:off x="5666785" y="1550599"/>
            <a:ext cx="2928142" cy="920225"/>
            <a:chOff x="5666785" y="1550599"/>
            <a:chExt cx="2928142" cy="920225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3FF711E7-9E58-E24D-DBAD-60F22947E474}"/>
                </a:ext>
              </a:extLst>
            </p:cNvPr>
            <p:cNvSpPr/>
            <p:nvPr/>
          </p:nvSpPr>
          <p:spPr>
            <a:xfrm>
              <a:off x="6130308" y="1550599"/>
              <a:ext cx="2464619" cy="92022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WILL FOR INDIVIDUAL ACTION</a:t>
              </a:r>
            </a:p>
          </p:txBody>
        </p: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797B3662-9B4B-E1C8-5CB3-77DFD7A99139}"/>
                </a:ext>
              </a:extLst>
            </p:cNvPr>
            <p:cNvCxnSpPr>
              <a:cxnSpLocks/>
              <a:stCxn id="6" idx="6"/>
              <a:endCxn id="9" idx="2"/>
            </p:cNvCxnSpPr>
            <p:nvPr/>
          </p:nvCxnSpPr>
          <p:spPr>
            <a:xfrm flipV="1">
              <a:off x="5666785" y="2010712"/>
              <a:ext cx="463523" cy="1"/>
            </a:xfrm>
            <a:prstGeom prst="straightConnector1">
              <a:avLst/>
            </a:prstGeom>
            <a:ln w="44450">
              <a:solidFill>
                <a:srgbClr val="000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345C0E48-70AB-EF0B-677E-D697DFACE154}"/>
              </a:ext>
            </a:extLst>
          </p:cNvPr>
          <p:cNvGrpSpPr/>
          <p:nvPr/>
        </p:nvGrpSpPr>
        <p:grpSpPr>
          <a:xfrm>
            <a:off x="8594927" y="2010712"/>
            <a:ext cx="3473525" cy="1397010"/>
            <a:chOff x="8594927" y="2010712"/>
            <a:chExt cx="3473525" cy="1397010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1E43F8D8-AF39-0295-F04B-A4589805D9B6}"/>
                </a:ext>
              </a:extLst>
            </p:cNvPr>
            <p:cNvSpPr/>
            <p:nvPr/>
          </p:nvSpPr>
          <p:spPr>
            <a:xfrm>
              <a:off x="9603833" y="2267976"/>
              <a:ext cx="2464619" cy="92022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PLANNING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ENGAGEMENT</a:t>
              </a:r>
            </a:p>
          </p:txBody>
        </p:sp>
        <p:cxnSp>
          <p:nvCxnSpPr>
            <p:cNvPr id="34" name="Conector recto de flecha 33">
              <a:extLst>
                <a:ext uri="{FF2B5EF4-FFF2-40B4-BE49-F238E27FC236}">
                  <a16:creationId xmlns:a16="http://schemas.microsoft.com/office/drawing/2014/main" id="{01BC1856-C929-EDAC-56BA-D5017076F5D1}"/>
                </a:ext>
              </a:extLst>
            </p:cNvPr>
            <p:cNvCxnSpPr>
              <a:cxnSpLocks/>
              <a:stCxn id="9" idx="6"/>
              <a:endCxn id="12" idx="2"/>
            </p:cNvCxnSpPr>
            <p:nvPr/>
          </p:nvCxnSpPr>
          <p:spPr>
            <a:xfrm>
              <a:off x="8594927" y="2010712"/>
              <a:ext cx="1008906" cy="717377"/>
            </a:xfrm>
            <a:prstGeom prst="straightConnector1">
              <a:avLst/>
            </a:prstGeom>
            <a:ln w="44450">
              <a:solidFill>
                <a:srgbClr val="000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737C34BD-10BA-594B-E2D2-0A8888556DEE}"/>
                </a:ext>
              </a:extLst>
            </p:cNvPr>
            <p:cNvCxnSpPr>
              <a:cxnSpLocks/>
              <a:stCxn id="11" idx="6"/>
              <a:endCxn id="12" idx="2"/>
            </p:cNvCxnSpPr>
            <p:nvPr/>
          </p:nvCxnSpPr>
          <p:spPr>
            <a:xfrm flipV="1">
              <a:off x="8594927" y="2728089"/>
              <a:ext cx="1008906" cy="679633"/>
            </a:xfrm>
            <a:prstGeom prst="straightConnector1">
              <a:avLst/>
            </a:prstGeom>
            <a:ln w="44450">
              <a:solidFill>
                <a:srgbClr val="000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478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E1011-77AE-C0B8-C852-2FBBE63F5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3AA55437-3DBD-4A91-BE14-6DD5FB7F674C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37C49C7-79D7-BFAC-AE8B-969E4515A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BD2361A4-5F3B-BC59-8A22-61D2CC11C0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541338"/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3. Planners dealing with the unpleasant: </a:t>
            </a:r>
            <a:b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</a:br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	The case of street space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25719C70-11CA-1B9A-DAFE-B96A33488C12}"/>
              </a:ext>
            </a:extLst>
          </p:cNvPr>
          <p:cNvSpPr txBox="1">
            <a:spLocks/>
          </p:cNvSpPr>
          <p:nvPr/>
        </p:nvSpPr>
        <p:spPr>
          <a:xfrm>
            <a:off x="418010" y="1550601"/>
            <a:ext cx="11618973" cy="4264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err="1">
                <a:latin typeface="Aptos" panose="020B0004020202020204" pitchFamily="34" charset="0"/>
              </a:rPr>
              <a:t>What</a:t>
            </a:r>
            <a:r>
              <a:rPr lang="es-ES" sz="3200" dirty="0">
                <a:latin typeface="Aptos" panose="020B0004020202020204" pitchFamily="34" charset="0"/>
              </a:rPr>
              <a:t> </a:t>
            </a:r>
            <a:r>
              <a:rPr lang="es-ES" sz="3200" dirty="0" err="1">
                <a:latin typeface="Aptos" panose="020B0004020202020204" pitchFamily="34" charset="0"/>
              </a:rPr>
              <a:t>we</a:t>
            </a:r>
            <a:r>
              <a:rPr lang="es-ES" sz="3200" dirty="0">
                <a:latin typeface="Aptos" panose="020B0004020202020204" pitchFamily="34" charset="0"/>
              </a:rPr>
              <a:t> can look </a:t>
            </a:r>
            <a:r>
              <a:rPr lang="es-ES" sz="3200" dirty="0" err="1">
                <a:latin typeface="Aptos" panose="020B0004020202020204" pitchFamily="34" charset="0"/>
              </a:rPr>
              <a:t>for</a:t>
            </a:r>
            <a:r>
              <a:rPr lang="es-ES" sz="3200" dirty="0">
                <a:latin typeface="Aptos" panose="020B0004020202020204" pitchFamily="34" charset="0"/>
              </a:rPr>
              <a:t> in </a:t>
            </a:r>
            <a:r>
              <a:rPr lang="es-ES" sz="3200" dirty="0" err="1">
                <a:latin typeface="Aptos" panose="020B0004020202020204" pitchFamily="34" charset="0"/>
              </a:rPr>
              <a:t>these</a:t>
            </a:r>
            <a:r>
              <a:rPr lang="es-ES" sz="3200" dirty="0">
                <a:latin typeface="Aptos" panose="020B0004020202020204" pitchFamily="34" charset="0"/>
              </a:rPr>
              <a:t> (3) Case Studies in Madrid, </a:t>
            </a:r>
            <a:r>
              <a:rPr lang="es-ES" sz="3200" dirty="0" err="1">
                <a:latin typeface="Aptos" panose="020B0004020202020204" pitchFamily="34" charset="0"/>
              </a:rPr>
              <a:t>Spain</a:t>
            </a:r>
            <a:r>
              <a:rPr lang="es-ES" sz="3200" dirty="0">
                <a:latin typeface="Aptos" panose="020B0004020202020204" pitchFamily="34" charset="0"/>
              </a:rPr>
              <a:t>:</a:t>
            </a:r>
            <a:endParaRPr lang="tr-TR" sz="3200" dirty="0">
              <a:latin typeface="Aptos" panose="020B0004020202020204" pitchFamily="34" charset="0"/>
            </a:endParaRPr>
          </a:p>
          <a:p>
            <a:pPr marL="1143000" lvl="1" indent="-457200"/>
            <a:r>
              <a:rPr lang="en-US" dirty="0">
                <a:latin typeface="Aptos" panose="020B0004020202020204" pitchFamily="34" charset="0"/>
              </a:rPr>
              <a:t>How the experience of the unpleasant is generated and how it is socialized.</a:t>
            </a:r>
          </a:p>
          <a:p>
            <a:pPr marL="1143000" lvl="1" indent="-457200"/>
            <a:r>
              <a:rPr lang="en-US" dirty="0">
                <a:latin typeface="Aptos" panose="020B0004020202020204" pitchFamily="34" charset="0"/>
              </a:rPr>
              <a:t>How the aesthetic experience combines with ethical considerations.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</a:rPr>
              <a:t>Case studies explored through 5 questions: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latin typeface="Aptos" panose="020B0004020202020204" pitchFamily="34" charset="0"/>
              </a:rPr>
              <a:t>Unpleasant for whom?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latin typeface="Aptos" panose="020B0004020202020204" pitchFamily="34" charset="0"/>
              </a:rPr>
              <a:t>What exactly made this public space aesthetically unpleasant?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latin typeface="Aptos" panose="020B0004020202020204" pitchFamily="34" charset="0"/>
              </a:rPr>
              <a:t>Which are the moral considerations associated to the unpleasant? (And how relevant are mobility issues?)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latin typeface="Aptos" panose="020B0004020202020204" pitchFamily="34" charset="0"/>
              </a:rPr>
              <a:t>Which are the stakeholders privileged or relegated in the project?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latin typeface="Aptos" panose="020B0004020202020204" pitchFamily="34" charset="0"/>
              </a:rPr>
              <a:t>How much does the project cost? </a:t>
            </a:r>
          </a:p>
        </p:txBody>
      </p:sp>
    </p:spTree>
    <p:extLst>
      <p:ext uri="{BB962C8B-B14F-4D97-AF65-F5344CB8AC3E}">
        <p14:creationId xmlns:p14="http://schemas.microsoft.com/office/powerpoint/2010/main" val="2402867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0BCCF-81C2-A1AC-64E2-B6F8C91D9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2D38313B-AE88-0278-D52C-B976E47EEEE7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E578BF6-1C12-EC84-8CA3-ED82BFED8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C1D6A3B7-8255-D996-95C8-5CAB231862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541338"/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3. Planners dealing with the unpleasant: </a:t>
            </a:r>
            <a:b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</a:br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	The case of street space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7AC3EC78-9F84-87A8-1FD4-A8876D57D7EF}"/>
              </a:ext>
            </a:extLst>
          </p:cNvPr>
          <p:cNvSpPr txBox="1">
            <a:spLocks/>
          </p:cNvSpPr>
          <p:nvPr/>
        </p:nvSpPr>
        <p:spPr>
          <a:xfrm>
            <a:off x="418010" y="1550601"/>
            <a:ext cx="11618973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1" indent="-457200"/>
            <a:endParaRPr lang="tr-TR" sz="1600" dirty="0">
              <a:latin typeface="Aptos" panose="020B0004020202020204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27511AE0-4D02-BEBD-7F82-DFA4A2E14D7B}"/>
              </a:ext>
            </a:extLst>
          </p:cNvPr>
          <p:cNvSpPr/>
          <p:nvPr/>
        </p:nvSpPr>
        <p:spPr>
          <a:xfrm>
            <a:off x="155017" y="1595843"/>
            <a:ext cx="3747247" cy="44577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ptos" panose="020B0004020202020204" pitchFamily="34" charset="0"/>
              </a:rPr>
              <a:t>Arboleda street, </a:t>
            </a:r>
            <a:r>
              <a:rPr lang="en-US" sz="2400" b="1" dirty="0" err="1">
                <a:solidFill>
                  <a:schemeClr val="tx1"/>
                </a:solidFill>
                <a:latin typeface="Aptos" panose="020B0004020202020204" pitchFamily="34" charset="0"/>
              </a:rPr>
              <a:t>Vallecas</a:t>
            </a:r>
            <a:r>
              <a:rPr lang="en-US" sz="2400" b="1" dirty="0">
                <a:solidFill>
                  <a:schemeClr val="tx1"/>
                </a:solidFill>
                <a:latin typeface="Aptos" panose="020B0004020202020204" pitchFamily="34" charset="0"/>
              </a:rPr>
              <a:t>. 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Tactical urbanism highlighting the unpleasant to spur action.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0FF8E48-C6F7-455E-D9D2-B092F9DC53F6}"/>
              </a:ext>
            </a:extLst>
          </p:cNvPr>
          <p:cNvSpPr/>
          <p:nvPr/>
        </p:nvSpPr>
        <p:spPr>
          <a:xfrm>
            <a:off x="4153796" y="1550601"/>
            <a:ext cx="3747247" cy="44577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ptos" panose="020B0004020202020204" pitchFamily="34" charset="0"/>
              </a:rPr>
              <a:t>A-5 motorway, </a:t>
            </a:r>
            <a:r>
              <a:rPr lang="en-US" sz="2400" b="1" dirty="0" err="1">
                <a:solidFill>
                  <a:schemeClr val="tx1"/>
                </a:solidFill>
                <a:latin typeface="Aptos" panose="020B0004020202020204" pitchFamily="34" charset="0"/>
              </a:rPr>
              <a:t>Campamento</a:t>
            </a:r>
            <a:r>
              <a:rPr lang="en-US" sz="2400" b="1" dirty="0">
                <a:solidFill>
                  <a:schemeClr val="tx1"/>
                </a:solidFill>
                <a:latin typeface="Aptos" panose="020B0004020202020204" pitchFamily="34" charset="0"/>
              </a:rPr>
              <a:t>. 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Hiding the roots of the unpleasant.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42B5AEC-A8A2-E242-A9AF-6647491F27C2}"/>
              </a:ext>
            </a:extLst>
          </p:cNvPr>
          <p:cNvSpPr/>
          <p:nvPr/>
        </p:nvSpPr>
        <p:spPr>
          <a:xfrm>
            <a:off x="8143945" y="1595843"/>
            <a:ext cx="3747247" cy="44577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ptos" panose="020B0004020202020204" pitchFamily="34" charset="0"/>
              </a:rPr>
              <a:t>Puerta del Sol square.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Elitist construction of the unpleasant to foster growth.</a:t>
            </a:r>
            <a:endParaRPr lang="tr-TR" sz="2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0742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05D9C-E62C-4C74-3039-427AA6C69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18E1867E-318D-CD07-3D70-DEB4F3FD4EFD}"/>
              </a:ext>
            </a:extLst>
          </p:cNvPr>
          <p:cNvSpPr/>
          <p:nvPr/>
        </p:nvSpPr>
        <p:spPr>
          <a:xfrm>
            <a:off x="0" y="6291935"/>
            <a:ext cx="12192000" cy="45719"/>
          </a:xfrm>
          <a:prstGeom prst="rect">
            <a:avLst/>
          </a:prstGeom>
          <a:solidFill>
            <a:srgbClr val="5B94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C9AD2F2-4E72-088E-7353-AF3BA2E7D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080" y="6089366"/>
            <a:ext cx="1442720" cy="571154"/>
          </a:xfrm>
          <a:prstGeom prst="rect">
            <a:avLst/>
          </a:prstGeom>
        </p:spPr>
      </p:pic>
      <p:sp>
        <p:nvSpPr>
          <p:cNvPr id="7" name="Virsraksts 1">
            <a:extLst>
              <a:ext uri="{FF2B5EF4-FFF2-40B4-BE49-F238E27FC236}">
                <a16:creationId xmlns:a16="http://schemas.microsoft.com/office/drawing/2014/main" id="{C31D9E44-C1A7-5E5C-4F1E-7C9D25C7A1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010" y="450603"/>
            <a:ext cx="11399522" cy="10999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541338"/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3.1. Arboleda street, </a:t>
            </a:r>
            <a:r>
              <a:rPr lang="en-US" sz="3600" dirty="0" err="1">
                <a:solidFill>
                  <a:srgbClr val="1D4289"/>
                </a:solidFill>
                <a:latin typeface="Aptos" panose="020B0004020202020204" pitchFamily="34" charset="0"/>
              </a:rPr>
              <a:t>Vallecas</a:t>
            </a:r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. </a:t>
            </a:r>
            <a:b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</a:br>
            <a:r>
              <a:rPr lang="en-US" sz="3600" dirty="0">
                <a:solidFill>
                  <a:srgbClr val="1D4289"/>
                </a:solidFill>
                <a:latin typeface="Aptos" panose="020B0004020202020204" pitchFamily="34" charset="0"/>
              </a:rPr>
              <a:t>The unpleasant as a leverage for change</a:t>
            </a:r>
            <a:endParaRPr sz="3600" dirty="0">
              <a:solidFill>
                <a:srgbClr val="1D4289"/>
              </a:solidFill>
              <a:latin typeface="Aptos" panose="020B0004020202020204" pitchFamily="34" charset="0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513F84DB-2E02-D716-BBA3-8DCD041309F8}"/>
              </a:ext>
            </a:extLst>
          </p:cNvPr>
          <p:cNvSpPr txBox="1">
            <a:spLocks/>
          </p:cNvSpPr>
          <p:nvPr/>
        </p:nvSpPr>
        <p:spPr>
          <a:xfrm>
            <a:off x="418011" y="1550601"/>
            <a:ext cx="5677990" cy="426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SzTx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Main access from </a:t>
            </a:r>
            <a:r>
              <a:rPr lang="en-US" sz="2000" dirty="0" err="1">
                <a:latin typeface="Aptos" panose="020B0004020202020204" pitchFamily="34" charset="0"/>
              </a:rPr>
              <a:t>Vallecas</a:t>
            </a:r>
            <a:r>
              <a:rPr lang="en-US" sz="2000" dirty="0">
                <a:latin typeface="Aptos" panose="020B0004020202020204" pitchFamily="34" charset="0"/>
              </a:rPr>
              <a:t> transport hub to University Campus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Through an </a:t>
            </a:r>
            <a:r>
              <a:rPr lang="en-US" sz="2000" b="1" dirty="0">
                <a:latin typeface="Aptos" panose="020B0004020202020204" pitchFamily="34" charset="0"/>
              </a:rPr>
              <a:t>industrial site abandoned </a:t>
            </a:r>
            <a:r>
              <a:rPr lang="en-US" sz="2000" dirty="0">
                <a:latin typeface="Aptos" panose="020B0004020202020204" pitchFamily="34" charset="0"/>
              </a:rPr>
              <a:t>20 years ago.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High speeds, car and truck parking, </a:t>
            </a:r>
            <a:r>
              <a:rPr lang="en-US" sz="2000" b="1" dirty="0">
                <a:latin typeface="Aptos" panose="020B0004020202020204" pitchFamily="34" charset="0"/>
              </a:rPr>
              <a:t>precarious conditions for pedestrians and cyclists</a:t>
            </a:r>
            <a:r>
              <a:rPr lang="en-US" sz="2000" dirty="0">
                <a:latin typeface="Aptos" panose="020B00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" panose="020B0004020202020204" pitchFamily="34" charset="0"/>
              </a:rPr>
              <a:t>Tactical action completed in 2018.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" panose="020B0004020202020204" pitchFamily="34" charset="0"/>
              </a:rPr>
              <a:t>Redevelopment plan approved in 2024,</a:t>
            </a:r>
            <a:r>
              <a:rPr lang="en-US" sz="2000" dirty="0">
                <a:latin typeface="Aptos" panose="020B0004020202020204" pitchFamily="34" charset="0"/>
              </a:rPr>
              <a:t> including “facilitation of walking and cycling.”</a:t>
            </a:r>
            <a:endParaRPr lang="tr-TR" sz="1600" dirty="0">
              <a:latin typeface="Aptos" panose="020B0004020202020204" pitchFamily="34" charset="0"/>
            </a:endParaRPr>
          </a:p>
        </p:txBody>
      </p:sp>
      <p:pic>
        <p:nvPicPr>
          <p:cNvPr id="2" name="Imagen 1" descr="Carretera en medio de la calle&#10;&#10;Descripción generada automáticamente">
            <a:extLst>
              <a:ext uri="{FF2B5EF4-FFF2-40B4-BE49-F238E27FC236}">
                <a16:creationId xmlns:a16="http://schemas.microsoft.com/office/drawing/2014/main" id="{2AF1B91E-E0CA-FC2F-535C-B4C8159E8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2"/>
          <a:stretch/>
        </p:blipFill>
        <p:spPr>
          <a:xfrm>
            <a:off x="6380567" y="2205452"/>
            <a:ext cx="5677990" cy="3787568"/>
          </a:xfrm>
          <a:prstGeom prst="rect">
            <a:avLst/>
          </a:prstGeom>
        </p:spPr>
      </p:pic>
      <p:pic>
        <p:nvPicPr>
          <p:cNvPr id="6" name="Imagen 5" descr="Diagrama&#10;&#10;El contenido generado por IA puede ser incorrecto.">
            <a:extLst>
              <a:ext uri="{FF2B5EF4-FFF2-40B4-BE49-F238E27FC236}">
                <a16:creationId xmlns:a16="http://schemas.microsoft.com/office/drawing/2014/main" id="{8CBCC3D5-7CDD-BEB2-B86C-2B67D2F0A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014" y="1492608"/>
            <a:ext cx="5377543" cy="355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2050</Words>
  <Application>Microsoft Office PowerPoint</Application>
  <PresentationFormat>Panorámica</PresentationFormat>
  <Paragraphs>226</Paragraphs>
  <Slides>16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Helvetica</vt:lpstr>
      <vt:lpstr>Office Teması</vt:lpstr>
      <vt:lpstr>Presentación de PowerPoint</vt:lpstr>
      <vt:lpstr>Planners and the moral power of the “unpleasant” </vt:lpstr>
      <vt:lpstr>1. The unpleasant as an aesthetic category</vt:lpstr>
      <vt:lpstr>1. The unpleasant as an aesthetic category</vt:lpstr>
      <vt:lpstr>1. The unpleasant as an aesthetic category</vt:lpstr>
      <vt:lpstr>2. The moral and the aesthetic experiences in the unpleasant </vt:lpstr>
      <vt:lpstr>3. Planners dealing with the unpleasant:   The case of street space</vt:lpstr>
      <vt:lpstr>3. Planners dealing with the unpleasant:   The case of street space</vt:lpstr>
      <vt:lpstr>3.1. Arboleda street, Vallecas.  The unpleasant as a leverage for change</vt:lpstr>
      <vt:lpstr>3.1. Arboleda street, Vallecas.  The unpleasant as a leverage for change</vt:lpstr>
      <vt:lpstr>3.2. A-5 motorway. Hiding the roots of the unpleasant</vt:lpstr>
      <vt:lpstr>3.2. A-5 motorway. Hiding the roots of the unpleasant</vt:lpstr>
      <vt:lpstr>3.3. Puerta del Sol square. Elitist construction of the unpleasant to foster development</vt:lpstr>
      <vt:lpstr>3.3. Puerta del Sol square. Elitist construction of the unpleasant to foster development</vt:lpstr>
      <vt:lpstr>4. Wrapping up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ilayda kılıç</dc:creator>
  <cp:lastModifiedBy>ANGEL CARLOS APARICIO MOURELO</cp:lastModifiedBy>
  <cp:revision>23</cp:revision>
  <dcterms:created xsi:type="dcterms:W3CDTF">2025-03-20T10:04:54Z</dcterms:created>
  <dcterms:modified xsi:type="dcterms:W3CDTF">2025-07-10T18:58:36Z</dcterms:modified>
</cp:coreProperties>
</file>