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60" r:id="rId4"/>
    <p:sldId id="281" r:id="rId5"/>
    <p:sldId id="261" r:id="rId6"/>
    <p:sldId id="283" r:id="rId7"/>
    <p:sldId id="266" r:id="rId8"/>
    <p:sldId id="282" r:id="rId9"/>
    <p:sldId id="268" r:id="rId10"/>
    <p:sldId id="269" r:id="rId11"/>
    <p:sldId id="270" r:id="rId12"/>
    <p:sldId id="264" r:id="rId13"/>
    <p:sldId id="272" r:id="rId14"/>
    <p:sldId id="273" r:id="rId15"/>
    <p:sldId id="276" r:id="rId16"/>
    <p:sldId id="275" r:id="rId17"/>
    <p:sldId id="277" r:id="rId18"/>
    <p:sldId id="274" r:id="rId19"/>
    <p:sldId id="278" r:id="rId20"/>
    <p:sldId id="279" r:id="rId21"/>
    <p:sldId id="280" r:id="rId22"/>
    <p:sldId id="263" r:id="rId23"/>
    <p:sldId id="259"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33"/>
    <a:srgbClr val="5B94B0"/>
    <a:srgbClr val="D200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2553" autoAdjust="0"/>
  </p:normalViewPr>
  <p:slideViewPr>
    <p:cSldViewPr snapToGrid="0">
      <p:cViewPr varScale="1">
        <p:scale>
          <a:sx n="55" d="100"/>
          <a:sy n="55" d="100"/>
        </p:scale>
        <p:origin x="106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793CA8-BBA2-4BF8-89AA-C209C37D1B08}" type="doc">
      <dgm:prSet loTypeId="urn:microsoft.com/office/officeart/2005/8/layout/cycle7" loCatId="cycle" qsTypeId="urn:microsoft.com/office/officeart/2005/8/quickstyle/simple2" qsCatId="simple" csTypeId="urn:microsoft.com/office/officeart/2005/8/colors/accent1_1" csCatId="accent1" phldr="1"/>
      <dgm:spPr/>
      <dgm:t>
        <a:bodyPr/>
        <a:lstStyle/>
        <a:p>
          <a:endParaRPr lang="tr-TR"/>
        </a:p>
      </dgm:t>
    </dgm:pt>
    <dgm:pt modelId="{C3C726B8-2D38-4C31-81A0-38FEB626EACD}">
      <dgm:prSet phldrT="[Metin]" custT="1"/>
      <dgm:spPr/>
      <dgm:t>
        <a:bodyPr/>
        <a:lstStyle/>
        <a:p>
          <a:r>
            <a:rPr lang="en-US" sz="2800" dirty="0">
              <a:latin typeface="Aptos" panose="020B0004020202020204" pitchFamily="34" charset="0"/>
            </a:rPr>
            <a:t>Migration</a:t>
          </a:r>
          <a:endParaRPr lang="tr-TR" sz="2800" dirty="0"/>
        </a:p>
      </dgm:t>
    </dgm:pt>
    <dgm:pt modelId="{6B52CC25-968F-44EE-BBF8-1960900E697C}" type="parTrans" cxnId="{F0EFF7A5-1676-4C5E-A0CE-EE444C52D821}">
      <dgm:prSet/>
      <dgm:spPr/>
      <dgm:t>
        <a:bodyPr/>
        <a:lstStyle/>
        <a:p>
          <a:endParaRPr lang="tr-TR"/>
        </a:p>
      </dgm:t>
    </dgm:pt>
    <dgm:pt modelId="{3426FAE0-8B5A-4066-A63F-889D91A683CF}" type="sibTrans" cxnId="{F0EFF7A5-1676-4C5E-A0CE-EE444C52D821}">
      <dgm:prSet/>
      <dgm:spPr/>
      <dgm:t>
        <a:bodyPr/>
        <a:lstStyle/>
        <a:p>
          <a:endParaRPr lang="tr-TR"/>
        </a:p>
      </dgm:t>
    </dgm:pt>
    <dgm:pt modelId="{AD8AFBF2-8F46-48C3-93F3-47D65E2AEB8A}">
      <dgm:prSet phldrT="[Metin]"/>
      <dgm:spPr/>
      <dgm:t>
        <a:bodyPr/>
        <a:lstStyle/>
        <a:p>
          <a:r>
            <a:rPr lang="en-US" dirty="0">
              <a:latin typeface="Aptos" panose="020B0004020202020204" pitchFamily="34" charset="0"/>
            </a:rPr>
            <a:t>Urban Design</a:t>
          </a:r>
          <a:endParaRPr lang="tr-TR" dirty="0"/>
        </a:p>
      </dgm:t>
    </dgm:pt>
    <dgm:pt modelId="{0DBBF894-7588-4F42-AF64-96F949A69EC0}" type="parTrans" cxnId="{27D4102D-85AD-4C61-9FE6-3A5A1B9481AD}">
      <dgm:prSet/>
      <dgm:spPr/>
      <dgm:t>
        <a:bodyPr/>
        <a:lstStyle/>
        <a:p>
          <a:endParaRPr lang="tr-TR"/>
        </a:p>
      </dgm:t>
    </dgm:pt>
    <dgm:pt modelId="{FA90850A-D34A-4C7B-815F-F59C6C6438DD}" type="sibTrans" cxnId="{27D4102D-85AD-4C61-9FE6-3A5A1B9481AD}">
      <dgm:prSet/>
      <dgm:spPr/>
      <dgm:t>
        <a:bodyPr/>
        <a:lstStyle/>
        <a:p>
          <a:endParaRPr lang="tr-TR"/>
        </a:p>
      </dgm:t>
    </dgm:pt>
    <dgm:pt modelId="{3D2179F6-F661-4818-A5C1-F483797773CF}">
      <dgm:prSet phldrT="[Metin]"/>
      <dgm:spPr/>
      <dgm:t>
        <a:bodyPr/>
        <a:lstStyle/>
        <a:p>
          <a:r>
            <a:rPr lang="tr-TR" dirty="0" err="1"/>
            <a:t>Urbanism</a:t>
          </a:r>
          <a:endParaRPr lang="tr-TR" dirty="0"/>
        </a:p>
      </dgm:t>
    </dgm:pt>
    <dgm:pt modelId="{6EA0158D-591F-4723-AE0E-4A0F17B32467}" type="parTrans" cxnId="{148CCAFC-540C-4211-B2CB-D5C0F73716BD}">
      <dgm:prSet/>
      <dgm:spPr/>
      <dgm:t>
        <a:bodyPr/>
        <a:lstStyle/>
        <a:p>
          <a:endParaRPr lang="tr-TR"/>
        </a:p>
      </dgm:t>
    </dgm:pt>
    <dgm:pt modelId="{4F114305-8BF5-4B4C-8BB4-2AC0B73DD056}" type="sibTrans" cxnId="{148CCAFC-540C-4211-B2CB-D5C0F73716BD}">
      <dgm:prSet/>
      <dgm:spPr/>
      <dgm:t>
        <a:bodyPr/>
        <a:lstStyle/>
        <a:p>
          <a:endParaRPr lang="tr-TR"/>
        </a:p>
      </dgm:t>
    </dgm:pt>
    <dgm:pt modelId="{E9103DD0-A4AD-4EBA-8535-B53C57018909}" type="pres">
      <dgm:prSet presAssocID="{08793CA8-BBA2-4BF8-89AA-C209C37D1B08}" presName="Name0" presStyleCnt="0">
        <dgm:presLayoutVars>
          <dgm:dir/>
          <dgm:resizeHandles val="exact"/>
        </dgm:presLayoutVars>
      </dgm:prSet>
      <dgm:spPr/>
    </dgm:pt>
    <dgm:pt modelId="{16BC3725-E4D3-43BB-899C-1F987CEC21C2}" type="pres">
      <dgm:prSet presAssocID="{C3C726B8-2D38-4C31-81A0-38FEB626EACD}" presName="node" presStyleLbl="node1" presStyleIdx="0" presStyleCnt="3">
        <dgm:presLayoutVars>
          <dgm:bulletEnabled val="1"/>
        </dgm:presLayoutVars>
      </dgm:prSet>
      <dgm:spPr/>
    </dgm:pt>
    <dgm:pt modelId="{ACA6369E-9506-4FB0-ABC4-4F3FEFDC351D}" type="pres">
      <dgm:prSet presAssocID="{3426FAE0-8B5A-4066-A63F-889D91A683CF}" presName="sibTrans" presStyleLbl="sibTrans2D1" presStyleIdx="0" presStyleCnt="3"/>
      <dgm:spPr/>
    </dgm:pt>
    <dgm:pt modelId="{CADD0F52-F0ED-48FA-8BD1-080B862A1674}" type="pres">
      <dgm:prSet presAssocID="{3426FAE0-8B5A-4066-A63F-889D91A683CF}" presName="connectorText" presStyleLbl="sibTrans2D1" presStyleIdx="0" presStyleCnt="3"/>
      <dgm:spPr/>
    </dgm:pt>
    <dgm:pt modelId="{90443327-7B77-4018-B040-055EDF90D886}" type="pres">
      <dgm:prSet presAssocID="{AD8AFBF2-8F46-48C3-93F3-47D65E2AEB8A}" presName="node" presStyleLbl="node1" presStyleIdx="1" presStyleCnt="3">
        <dgm:presLayoutVars>
          <dgm:bulletEnabled val="1"/>
        </dgm:presLayoutVars>
      </dgm:prSet>
      <dgm:spPr/>
    </dgm:pt>
    <dgm:pt modelId="{0EE73CAD-9BEA-4E54-A5EB-D11B50943501}" type="pres">
      <dgm:prSet presAssocID="{FA90850A-D34A-4C7B-815F-F59C6C6438DD}" presName="sibTrans" presStyleLbl="sibTrans2D1" presStyleIdx="1" presStyleCnt="3"/>
      <dgm:spPr/>
    </dgm:pt>
    <dgm:pt modelId="{DEC1D77B-8EE9-4929-ADB0-C908AB7D1155}" type="pres">
      <dgm:prSet presAssocID="{FA90850A-D34A-4C7B-815F-F59C6C6438DD}" presName="connectorText" presStyleLbl="sibTrans2D1" presStyleIdx="1" presStyleCnt="3"/>
      <dgm:spPr/>
    </dgm:pt>
    <dgm:pt modelId="{FBC18814-C3CE-48DC-BD7C-066FADEDCB4C}" type="pres">
      <dgm:prSet presAssocID="{3D2179F6-F661-4818-A5C1-F483797773CF}" presName="node" presStyleLbl="node1" presStyleIdx="2" presStyleCnt="3">
        <dgm:presLayoutVars>
          <dgm:bulletEnabled val="1"/>
        </dgm:presLayoutVars>
      </dgm:prSet>
      <dgm:spPr/>
    </dgm:pt>
    <dgm:pt modelId="{61D0BBBA-6781-4FAE-8D5F-5621D92FAF8D}" type="pres">
      <dgm:prSet presAssocID="{4F114305-8BF5-4B4C-8BB4-2AC0B73DD056}" presName="sibTrans" presStyleLbl="sibTrans2D1" presStyleIdx="2" presStyleCnt="3"/>
      <dgm:spPr/>
    </dgm:pt>
    <dgm:pt modelId="{06EAC694-4BAD-4225-90C5-6CAF47FE18E7}" type="pres">
      <dgm:prSet presAssocID="{4F114305-8BF5-4B4C-8BB4-2AC0B73DD056}" presName="connectorText" presStyleLbl="sibTrans2D1" presStyleIdx="2" presStyleCnt="3"/>
      <dgm:spPr/>
    </dgm:pt>
  </dgm:ptLst>
  <dgm:cxnLst>
    <dgm:cxn modelId="{A863FA1A-145E-43D0-B707-602742981E2C}" type="presOf" srcId="{3D2179F6-F661-4818-A5C1-F483797773CF}" destId="{FBC18814-C3CE-48DC-BD7C-066FADEDCB4C}" srcOrd="0" destOrd="0" presId="urn:microsoft.com/office/officeart/2005/8/layout/cycle7"/>
    <dgm:cxn modelId="{27D4102D-85AD-4C61-9FE6-3A5A1B9481AD}" srcId="{08793CA8-BBA2-4BF8-89AA-C209C37D1B08}" destId="{AD8AFBF2-8F46-48C3-93F3-47D65E2AEB8A}" srcOrd="1" destOrd="0" parTransId="{0DBBF894-7588-4F42-AF64-96F949A69EC0}" sibTransId="{FA90850A-D34A-4C7B-815F-F59C6C6438DD}"/>
    <dgm:cxn modelId="{23696161-3ED9-4E05-9200-C5A208386AE8}" type="presOf" srcId="{FA90850A-D34A-4C7B-815F-F59C6C6438DD}" destId="{0EE73CAD-9BEA-4E54-A5EB-D11B50943501}" srcOrd="0" destOrd="0" presId="urn:microsoft.com/office/officeart/2005/8/layout/cycle7"/>
    <dgm:cxn modelId="{71C09473-4926-45E3-8F69-3BE760439600}" type="presOf" srcId="{4F114305-8BF5-4B4C-8BB4-2AC0B73DD056}" destId="{61D0BBBA-6781-4FAE-8D5F-5621D92FAF8D}" srcOrd="0" destOrd="0" presId="urn:microsoft.com/office/officeart/2005/8/layout/cycle7"/>
    <dgm:cxn modelId="{62C48982-F543-4DE9-AEAB-6658D416D979}" type="presOf" srcId="{AD8AFBF2-8F46-48C3-93F3-47D65E2AEB8A}" destId="{90443327-7B77-4018-B040-055EDF90D886}" srcOrd="0" destOrd="0" presId="urn:microsoft.com/office/officeart/2005/8/layout/cycle7"/>
    <dgm:cxn modelId="{CBF03BA1-0541-4B5B-8DDD-493D1D0F5079}" type="presOf" srcId="{4F114305-8BF5-4B4C-8BB4-2AC0B73DD056}" destId="{06EAC694-4BAD-4225-90C5-6CAF47FE18E7}" srcOrd="1" destOrd="0" presId="urn:microsoft.com/office/officeart/2005/8/layout/cycle7"/>
    <dgm:cxn modelId="{753513A2-74EA-4B8D-8710-5CF71C695D73}" type="presOf" srcId="{08793CA8-BBA2-4BF8-89AA-C209C37D1B08}" destId="{E9103DD0-A4AD-4EBA-8535-B53C57018909}" srcOrd="0" destOrd="0" presId="urn:microsoft.com/office/officeart/2005/8/layout/cycle7"/>
    <dgm:cxn modelId="{F0EFF7A5-1676-4C5E-A0CE-EE444C52D821}" srcId="{08793CA8-BBA2-4BF8-89AA-C209C37D1B08}" destId="{C3C726B8-2D38-4C31-81A0-38FEB626EACD}" srcOrd="0" destOrd="0" parTransId="{6B52CC25-968F-44EE-BBF8-1960900E697C}" sibTransId="{3426FAE0-8B5A-4066-A63F-889D91A683CF}"/>
    <dgm:cxn modelId="{EDC4ABBD-393E-4115-A9C5-C66EBBF5E4BB}" type="presOf" srcId="{FA90850A-D34A-4C7B-815F-F59C6C6438DD}" destId="{DEC1D77B-8EE9-4929-ADB0-C908AB7D1155}" srcOrd="1" destOrd="0" presId="urn:microsoft.com/office/officeart/2005/8/layout/cycle7"/>
    <dgm:cxn modelId="{411A3BCB-B6B1-4300-889F-2A80605F1913}" type="presOf" srcId="{3426FAE0-8B5A-4066-A63F-889D91A683CF}" destId="{ACA6369E-9506-4FB0-ABC4-4F3FEFDC351D}" srcOrd="0" destOrd="0" presId="urn:microsoft.com/office/officeart/2005/8/layout/cycle7"/>
    <dgm:cxn modelId="{22ABDFE7-E99C-4BE1-9BE4-152A40260757}" type="presOf" srcId="{C3C726B8-2D38-4C31-81A0-38FEB626EACD}" destId="{16BC3725-E4D3-43BB-899C-1F987CEC21C2}" srcOrd="0" destOrd="0" presId="urn:microsoft.com/office/officeart/2005/8/layout/cycle7"/>
    <dgm:cxn modelId="{7E6CD3F7-BF4E-4CF1-8F51-3BC6E3EE1236}" type="presOf" srcId="{3426FAE0-8B5A-4066-A63F-889D91A683CF}" destId="{CADD0F52-F0ED-48FA-8BD1-080B862A1674}" srcOrd="1" destOrd="0" presId="urn:microsoft.com/office/officeart/2005/8/layout/cycle7"/>
    <dgm:cxn modelId="{148CCAFC-540C-4211-B2CB-D5C0F73716BD}" srcId="{08793CA8-BBA2-4BF8-89AA-C209C37D1B08}" destId="{3D2179F6-F661-4818-A5C1-F483797773CF}" srcOrd="2" destOrd="0" parTransId="{6EA0158D-591F-4723-AE0E-4A0F17B32467}" sibTransId="{4F114305-8BF5-4B4C-8BB4-2AC0B73DD056}"/>
    <dgm:cxn modelId="{2B7C5E18-D895-4FAA-AAE3-E276AB9665E7}" type="presParOf" srcId="{E9103DD0-A4AD-4EBA-8535-B53C57018909}" destId="{16BC3725-E4D3-43BB-899C-1F987CEC21C2}" srcOrd="0" destOrd="0" presId="urn:microsoft.com/office/officeart/2005/8/layout/cycle7"/>
    <dgm:cxn modelId="{A78BD78D-AF7A-43DF-802F-790F5EAFEB79}" type="presParOf" srcId="{E9103DD0-A4AD-4EBA-8535-B53C57018909}" destId="{ACA6369E-9506-4FB0-ABC4-4F3FEFDC351D}" srcOrd="1" destOrd="0" presId="urn:microsoft.com/office/officeart/2005/8/layout/cycle7"/>
    <dgm:cxn modelId="{D21D9467-20DB-4975-AD2E-479133C5B135}" type="presParOf" srcId="{ACA6369E-9506-4FB0-ABC4-4F3FEFDC351D}" destId="{CADD0F52-F0ED-48FA-8BD1-080B862A1674}" srcOrd="0" destOrd="0" presId="urn:microsoft.com/office/officeart/2005/8/layout/cycle7"/>
    <dgm:cxn modelId="{35A7D5DF-4FB6-4D62-8A04-D7643372A662}" type="presParOf" srcId="{E9103DD0-A4AD-4EBA-8535-B53C57018909}" destId="{90443327-7B77-4018-B040-055EDF90D886}" srcOrd="2" destOrd="0" presId="urn:microsoft.com/office/officeart/2005/8/layout/cycle7"/>
    <dgm:cxn modelId="{4E26AD5D-14DC-46E7-B6E3-C0B9AC12D822}" type="presParOf" srcId="{E9103DD0-A4AD-4EBA-8535-B53C57018909}" destId="{0EE73CAD-9BEA-4E54-A5EB-D11B50943501}" srcOrd="3" destOrd="0" presId="urn:microsoft.com/office/officeart/2005/8/layout/cycle7"/>
    <dgm:cxn modelId="{9AC037AE-F38B-4412-9D5C-2C7665FA6DC1}" type="presParOf" srcId="{0EE73CAD-9BEA-4E54-A5EB-D11B50943501}" destId="{DEC1D77B-8EE9-4929-ADB0-C908AB7D1155}" srcOrd="0" destOrd="0" presId="urn:microsoft.com/office/officeart/2005/8/layout/cycle7"/>
    <dgm:cxn modelId="{05344642-6126-4466-B7B2-225BD1CAFBA4}" type="presParOf" srcId="{E9103DD0-A4AD-4EBA-8535-B53C57018909}" destId="{FBC18814-C3CE-48DC-BD7C-066FADEDCB4C}" srcOrd="4" destOrd="0" presId="urn:microsoft.com/office/officeart/2005/8/layout/cycle7"/>
    <dgm:cxn modelId="{6F4BB515-ACA3-49FA-BC1C-9C1EAFE5B3B3}" type="presParOf" srcId="{E9103DD0-A4AD-4EBA-8535-B53C57018909}" destId="{61D0BBBA-6781-4FAE-8D5F-5621D92FAF8D}" srcOrd="5" destOrd="0" presId="urn:microsoft.com/office/officeart/2005/8/layout/cycle7"/>
    <dgm:cxn modelId="{D36DD074-F275-4C77-A0CF-6DF5106B1CA2}" type="presParOf" srcId="{61D0BBBA-6781-4FAE-8D5F-5621D92FAF8D}" destId="{06EAC694-4BAD-4225-90C5-6CAF47FE18E7}"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E244A6-2CE4-4E83-AA67-94CB7AFE3745}" type="doc">
      <dgm:prSet loTypeId="urn:microsoft.com/office/officeart/2005/8/layout/cycle1" loCatId="cycle" qsTypeId="urn:microsoft.com/office/officeart/2005/8/quickstyle/simple2" qsCatId="simple" csTypeId="urn:microsoft.com/office/officeart/2005/8/colors/accent1_1" csCatId="accent1" phldr="1"/>
      <dgm:spPr/>
      <dgm:t>
        <a:bodyPr/>
        <a:lstStyle/>
        <a:p>
          <a:endParaRPr lang="tr-TR"/>
        </a:p>
      </dgm:t>
    </dgm:pt>
    <dgm:pt modelId="{7FE60359-0555-4B94-A38E-F8CE1727FE4F}">
      <dgm:prSet phldrT="[Metin]" custT="1"/>
      <dgm:spPr/>
      <dgm:t>
        <a:bodyPr/>
        <a:lstStyle/>
        <a:p>
          <a:r>
            <a:rPr lang="tr-TR" sz="2800" dirty="0" err="1">
              <a:latin typeface="Aptos" panose="020B0004020202020204" pitchFamily="34" charset="0"/>
            </a:rPr>
            <a:t>society</a:t>
          </a:r>
          <a:endParaRPr lang="tr-TR" sz="2800" dirty="0">
            <a:latin typeface="Aptos" panose="020B0004020202020204" pitchFamily="34" charset="0"/>
          </a:endParaRPr>
        </a:p>
      </dgm:t>
    </dgm:pt>
    <dgm:pt modelId="{43DB5C2C-4ED0-4D83-86D0-F5374AD9B5CC}" type="parTrans" cxnId="{D5879144-395D-45ED-9356-FCF55B544AC4}">
      <dgm:prSet/>
      <dgm:spPr/>
      <dgm:t>
        <a:bodyPr/>
        <a:lstStyle/>
        <a:p>
          <a:endParaRPr lang="tr-TR"/>
        </a:p>
      </dgm:t>
    </dgm:pt>
    <dgm:pt modelId="{CC264081-7234-42DE-BE63-B7598242714E}" type="sibTrans" cxnId="{D5879144-395D-45ED-9356-FCF55B544AC4}">
      <dgm:prSet/>
      <dgm:spPr/>
      <dgm:t>
        <a:bodyPr/>
        <a:lstStyle/>
        <a:p>
          <a:endParaRPr lang="tr-TR"/>
        </a:p>
      </dgm:t>
    </dgm:pt>
    <dgm:pt modelId="{441D7951-3811-47CC-A4DA-3B4659C4950B}">
      <dgm:prSet phldrT="[Metin]" custT="1"/>
      <dgm:spPr/>
      <dgm:t>
        <a:bodyPr/>
        <a:lstStyle/>
        <a:p>
          <a:r>
            <a:rPr lang="tr-TR" sz="2800" dirty="0">
              <a:latin typeface="Aptos" panose="020B0004020202020204" pitchFamily="34" charset="0"/>
            </a:rPr>
            <a:t>urban </a:t>
          </a:r>
          <a:r>
            <a:rPr lang="tr-TR" sz="2800" dirty="0" err="1">
              <a:latin typeface="Aptos" panose="020B0004020202020204" pitchFamily="34" charset="0"/>
            </a:rPr>
            <a:t>space</a:t>
          </a:r>
          <a:endParaRPr lang="tr-TR" sz="2800" dirty="0">
            <a:latin typeface="Aptos" panose="020B0004020202020204" pitchFamily="34" charset="0"/>
          </a:endParaRPr>
        </a:p>
      </dgm:t>
    </dgm:pt>
    <dgm:pt modelId="{347FF522-3B57-4450-9345-9A937146C61E}" type="parTrans" cxnId="{10D45BFA-0771-42F6-9FEE-198842551A48}">
      <dgm:prSet/>
      <dgm:spPr/>
      <dgm:t>
        <a:bodyPr/>
        <a:lstStyle/>
        <a:p>
          <a:endParaRPr lang="tr-TR"/>
        </a:p>
      </dgm:t>
    </dgm:pt>
    <dgm:pt modelId="{58F07870-0191-42EE-B9C5-57D081BE1EEE}" type="sibTrans" cxnId="{10D45BFA-0771-42F6-9FEE-198842551A48}">
      <dgm:prSet/>
      <dgm:spPr/>
      <dgm:t>
        <a:bodyPr/>
        <a:lstStyle/>
        <a:p>
          <a:endParaRPr lang="tr-TR"/>
        </a:p>
      </dgm:t>
    </dgm:pt>
    <dgm:pt modelId="{F7D6FDB6-4AD4-4D58-B4BD-B310AA349AA6}" type="pres">
      <dgm:prSet presAssocID="{22E244A6-2CE4-4E83-AA67-94CB7AFE3745}" presName="cycle" presStyleCnt="0">
        <dgm:presLayoutVars>
          <dgm:dir/>
          <dgm:resizeHandles val="exact"/>
        </dgm:presLayoutVars>
      </dgm:prSet>
      <dgm:spPr/>
    </dgm:pt>
    <dgm:pt modelId="{1EEECA2E-1E11-4224-A2C9-0B1171073C97}" type="pres">
      <dgm:prSet presAssocID="{7FE60359-0555-4B94-A38E-F8CE1727FE4F}" presName="dummy" presStyleCnt="0"/>
      <dgm:spPr/>
    </dgm:pt>
    <dgm:pt modelId="{1DB69FD6-F67A-4D57-85F2-B4771EA74B9E}" type="pres">
      <dgm:prSet presAssocID="{7FE60359-0555-4B94-A38E-F8CE1727FE4F}" presName="node" presStyleLbl="revTx" presStyleIdx="0" presStyleCnt="2">
        <dgm:presLayoutVars>
          <dgm:bulletEnabled val="1"/>
        </dgm:presLayoutVars>
      </dgm:prSet>
      <dgm:spPr/>
    </dgm:pt>
    <dgm:pt modelId="{9337C3E1-06BC-4C7D-90CD-8ADB42456017}" type="pres">
      <dgm:prSet presAssocID="{CC264081-7234-42DE-BE63-B7598242714E}" presName="sibTrans" presStyleLbl="node1" presStyleIdx="0" presStyleCnt="2"/>
      <dgm:spPr/>
    </dgm:pt>
    <dgm:pt modelId="{DFBD5A63-78F5-4F5A-A505-AD217D08A213}" type="pres">
      <dgm:prSet presAssocID="{441D7951-3811-47CC-A4DA-3B4659C4950B}" presName="dummy" presStyleCnt="0"/>
      <dgm:spPr/>
    </dgm:pt>
    <dgm:pt modelId="{899EC8AD-E60E-4EB6-A749-121C91A5AE18}" type="pres">
      <dgm:prSet presAssocID="{441D7951-3811-47CC-A4DA-3B4659C4950B}" presName="node" presStyleLbl="revTx" presStyleIdx="1" presStyleCnt="2">
        <dgm:presLayoutVars>
          <dgm:bulletEnabled val="1"/>
        </dgm:presLayoutVars>
      </dgm:prSet>
      <dgm:spPr/>
    </dgm:pt>
    <dgm:pt modelId="{508AC38C-6F0B-4459-BF18-5187F3C617F6}" type="pres">
      <dgm:prSet presAssocID="{58F07870-0191-42EE-B9C5-57D081BE1EEE}" presName="sibTrans" presStyleLbl="node1" presStyleIdx="1" presStyleCnt="2"/>
      <dgm:spPr/>
    </dgm:pt>
  </dgm:ptLst>
  <dgm:cxnLst>
    <dgm:cxn modelId="{05357F09-FF5C-4780-AB20-38A7F87F69F3}" type="presOf" srcId="{58F07870-0191-42EE-B9C5-57D081BE1EEE}" destId="{508AC38C-6F0B-4459-BF18-5187F3C617F6}" srcOrd="0" destOrd="0" presId="urn:microsoft.com/office/officeart/2005/8/layout/cycle1"/>
    <dgm:cxn modelId="{E4800A29-D4A0-459D-B6FE-4DB80B44EB90}" type="presOf" srcId="{7FE60359-0555-4B94-A38E-F8CE1727FE4F}" destId="{1DB69FD6-F67A-4D57-85F2-B4771EA74B9E}" srcOrd="0" destOrd="0" presId="urn:microsoft.com/office/officeart/2005/8/layout/cycle1"/>
    <dgm:cxn modelId="{E7E24F36-E7E0-4E81-85FC-FE2540A115CA}" type="presOf" srcId="{441D7951-3811-47CC-A4DA-3B4659C4950B}" destId="{899EC8AD-E60E-4EB6-A749-121C91A5AE18}" srcOrd="0" destOrd="0" presId="urn:microsoft.com/office/officeart/2005/8/layout/cycle1"/>
    <dgm:cxn modelId="{D5879144-395D-45ED-9356-FCF55B544AC4}" srcId="{22E244A6-2CE4-4E83-AA67-94CB7AFE3745}" destId="{7FE60359-0555-4B94-A38E-F8CE1727FE4F}" srcOrd="0" destOrd="0" parTransId="{43DB5C2C-4ED0-4D83-86D0-F5374AD9B5CC}" sibTransId="{CC264081-7234-42DE-BE63-B7598242714E}"/>
    <dgm:cxn modelId="{CE6F09A0-21AA-49B2-B7D9-6128FCFB02EC}" type="presOf" srcId="{CC264081-7234-42DE-BE63-B7598242714E}" destId="{9337C3E1-06BC-4C7D-90CD-8ADB42456017}" srcOrd="0" destOrd="0" presId="urn:microsoft.com/office/officeart/2005/8/layout/cycle1"/>
    <dgm:cxn modelId="{1A0866B9-AD98-400D-86F7-F3C77E5FF7C8}" type="presOf" srcId="{22E244A6-2CE4-4E83-AA67-94CB7AFE3745}" destId="{F7D6FDB6-4AD4-4D58-B4BD-B310AA349AA6}" srcOrd="0" destOrd="0" presId="urn:microsoft.com/office/officeart/2005/8/layout/cycle1"/>
    <dgm:cxn modelId="{10D45BFA-0771-42F6-9FEE-198842551A48}" srcId="{22E244A6-2CE4-4E83-AA67-94CB7AFE3745}" destId="{441D7951-3811-47CC-A4DA-3B4659C4950B}" srcOrd="1" destOrd="0" parTransId="{347FF522-3B57-4450-9345-9A937146C61E}" sibTransId="{58F07870-0191-42EE-B9C5-57D081BE1EEE}"/>
    <dgm:cxn modelId="{D0A8F6D1-F823-4DE2-9163-A2DECAA978ED}" type="presParOf" srcId="{F7D6FDB6-4AD4-4D58-B4BD-B310AA349AA6}" destId="{1EEECA2E-1E11-4224-A2C9-0B1171073C97}" srcOrd="0" destOrd="0" presId="urn:microsoft.com/office/officeart/2005/8/layout/cycle1"/>
    <dgm:cxn modelId="{1644F42D-428A-4AE3-93DC-17F4E8EDE0EE}" type="presParOf" srcId="{F7D6FDB6-4AD4-4D58-B4BD-B310AA349AA6}" destId="{1DB69FD6-F67A-4D57-85F2-B4771EA74B9E}" srcOrd="1" destOrd="0" presId="urn:microsoft.com/office/officeart/2005/8/layout/cycle1"/>
    <dgm:cxn modelId="{7D4FB908-D75A-47D0-9155-BF73F7150B04}" type="presParOf" srcId="{F7D6FDB6-4AD4-4D58-B4BD-B310AA349AA6}" destId="{9337C3E1-06BC-4C7D-90CD-8ADB42456017}" srcOrd="2" destOrd="0" presId="urn:microsoft.com/office/officeart/2005/8/layout/cycle1"/>
    <dgm:cxn modelId="{00F0FBBA-55E2-4E4F-AACB-CCFF17DED062}" type="presParOf" srcId="{F7D6FDB6-4AD4-4D58-B4BD-B310AA349AA6}" destId="{DFBD5A63-78F5-4F5A-A505-AD217D08A213}" srcOrd="3" destOrd="0" presId="urn:microsoft.com/office/officeart/2005/8/layout/cycle1"/>
    <dgm:cxn modelId="{AF848EFA-2128-43C8-BDF4-D5D103053E72}" type="presParOf" srcId="{F7D6FDB6-4AD4-4D58-B4BD-B310AA349AA6}" destId="{899EC8AD-E60E-4EB6-A749-121C91A5AE18}" srcOrd="4" destOrd="0" presId="urn:microsoft.com/office/officeart/2005/8/layout/cycle1"/>
    <dgm:cxn modelId="{1F4FB631-879C-41CB-BE17-0EE2784234A9}" type="presParOf" srcId="{F7D6FDB6-4AD4-4D58-B4BD-B310AA349AA6}" destId="{508AC38C-6F0B-4459-BF18-5187F3C617F6}" srcOrd="5"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C4D4CD-CD9E-4C45-AE1C-81FA72E57DE4}" type="doc">
      <dgm:prSet loTypeId="urn:microsoft.com/office/officeart/2008/layout/AlternatingPictureBlocks" loCatId="list" qsTypeId="urn:microsoft.com/office/officeart/2005/8/quickstyle/simple2" qsCatId="simple" csTypeId="urn:microsoft.com/office/officeart/2005/8/colors/accent1_1" csCatId="accent1" phldr="1"/>
      <dgm:spPr/>
    </dgm:pt>
    <dgm:pt modelId="{DE1035AB-7E78-43A3-9360-EEA07B71CD19}">
      <dgm:prSet phldrT="[Metin]" custT="1"/>
      <dgm:spPr/>
      <dgm:t>
        <a:bodyPr/>
        <a:lstStyle/>
        <a:p>
          <a:r>
            <a:rPr lang="tr-TR" sz="1800" dirty="0" err="1">
              <a:latin typeface="Aptos" panose="020B0004020202020204" pitchFamily="34" charset="0"/>
            </a:rPr>
            <a:t>citation</a:t>
          </a:r>
          <a:r>
            <a:rPr lang="tr-TR" sz="1800" dirty="0">
              <a:latin typeface="Aptos" panose="020B0004020202020204" pitchFamily="34" charset="0"/>
            </a:rPr>
            <a:t> </a:t>
          </a:r>
          <a:r>
            <a:rPr lang="tr-TR" sz="1800" dirty="0" err="1">
              <a:latin typeface="Aptos" panose="020B0004020202020204" pitchFamily="34" charset="0"/>
            </a:rPr>
            <a:t>analysis</a:t>
          </a:r>
          <a:endParaRPr lang="tr-TR" sz="1800" dirty="0">
            <a:latin typeface="Aptos" panose="020B0004020202020204" pitchFamily="34" charset="0"/>
          </a:endParaRPr>
        </a:p>
      </dgm:t>
    </dgm:pt>
    <dgm:pt modelId="{20C63CBB-5EA9-4D76-B96C-C0CFBC170C45}" type="parTrans" cxnId="{A6EF012E-EEEF-45E7-BA06-19F1C9C41AF3}">
      <dgm:prSet/>
      <dgm:spPr/>
      <dgm:t>
        <a:bodyPr/>
        <a:lstStyle/>
        <a:p>
          <a:endParaRPr lang="tr-TR"/>
        </a:p>
      </dgm:t>
    </dgm:pt>
    <dgm:pt modelId="{E340C34B-E483-4703-A99E-B7BCE94B7BE2}" type="sibTrans" cxnId="{A6EF012E-EEEF-45E7-BA06-19F1C9C41AF3}">
      <dgm:prSet/>
      <dgm:spPr/>
      <dgm:t>
        <a:bodyPr/>
        <a:lstStyle/>
        <a:p>
          <a:endParaRPr lang="tr-TR"/>
        </a:p>
      </dgm:t>
    </dgm:pt>
    <dgm:pt modelId="{E1406495-D55B-4DE6-BC5F-41E4927D807F}">
      <dgm:prSet phldrT="[Metin]" custT="1"/>
      <dgm:spPr/>
      <dgm:t>
        <a:bodyPr/>
        <a:lstStyle/>
        <a:p>
          <a:r>
            <a:rPr lang="tr-TR" sz="1800" dirty="0" err="1">
              <a:latin typeface="Aptos" panose="020B0004020202020204" pitchFamily="34" charset="0"/>
            </a:rPr>
            <a:t>co-citaton</a:t>
          </a:r>
          <a:r>
            <a:rPr lang="tr-TR" sz="1800" dirty="0">
              <a:latin typeface="Aptos" panose="020B0004020202020204" pitchFamily="34" charset="0"/>
            </a:rPr>
            <a:t> </a:t>
          </a:r>
          <a:r>
            <a:rPr lang="tr-TR" sz="1800" dirty="0" err="1">
              <a:latin typeface="Aptos" panose="020B0004020202020204" pitchFamily="34" charset="0"/>
            </a:rPr>
            <a:t>analysis</a:t>
          </a:r>
          <a:endParaRPr lang="tr-TR" sz="1800" dirty="0">
            <a:latin typeface="Aptos" panose="020B0004020202020204" pitchFamily="34" charset="0"/>
          </a:endParaRPr>
        </a:p>
      </dgm:t>
    </dgm:pt>
    <dgm:pt modelId="{784B0974-996A-4E24-985E-2EF91455C4ED}" type="parTrans" cxnId="{44094C67-DF49-452F-A36C-8A0FF2F12E54}">
      <dgm:prSet/>
      <dgm:spPr/>
      <dgm:t>
        <a:bodyPr/>
        <a:lstStyle/>
        <a:p>
          <a:endParaRPr lang="tr-TR"/>
        </a:p>
      </dgm:t>
    </dgm:pt>
    <dgm:pt modelId="{0B5153DB-DE8C-48B3-A097-4D974E00C1CC}" type="sibTrans" cxnId="{44094C67-DF49-452F-A36C-8A0FF2F12E54}">
      <dgm:prSet/>
      <dgm:spPr/>
      <dgm:t>
        <a:bodyPr/>
        <a:lstStyle/>
        <a:p>
          <a:endParaRPr lang="tr-TR"/>
        </a:p>
      </dgm:t>
    </dgm:pt>
    <dgm:pt modelId="{861158B2-3618-4D14-BAEF-E5BF7D968870}">
      <dgm:prSet phldrT="[Metin]" custT="1"/>
      <dgm:spPr/>
      <dgm:t>
        <a:bodyPr/>
        <a:lstStyle/>
        <a:p>
          <a:r>
            <a:rPr lang="tr-TR" sz="1800" dirty="0" err="1">
              <a:latin typeface="Aptos" panose="020B0004020202020204" pitchFamily="34" charset="0"/>
            </a:rPr>
            <a:t>bibliographic</a:t>
          </a:r>
          <a:r>
            <a:rPr lang="tr-TR" sz="1800" dirty="0">
              <a:latin typeface="Aptos" panose="020B0004020202020204" pitchFamily="34" charset="0"/>
            </a:rPr>
            <a:t> </a:t>
          </a:r>
          <a:r>
            <a:rPr lang="tr-TR" sz="1800" dirty="0" err="1">
              <a:latin typeface="Aptos" panose="020B0004020202020204" pitchFamily="34" charset="0"/>
            </a:rPr>
            <a:t>coupling</a:t>
          </a:r>
          <a:r>
            <a:rPr lang="tr-TR" sz="1800" dirty="0">
              <a:latin typeface="Aptos" panose="020B0004020202020204" pitchFamily="34" charset="0"/>
            </a:rPr>
            <a:t> </a:t>
          </a:r>
          <a:r>
            <a:rPr lang="tr-TR" sz="1800" dirty="0" err="1">
              <a:latin typeface="Aptos" panose="020B0004020202020204" pitchFamily="34" charset="0"/>
            </a:rPr>
            <a:t>analysis</a:t>
          </a:r>
          <a:endParaRPr lang="tr-TR" sz="1800" dirty="0">
            <a:latin typeface="Aptos" panose="020B0004020202020204" pitchFamily="34" charset="0"/>
          </a:endParaRPr>
        </a:p>
      </dgm:t>
    </dgm:pt>
    <dgm:pt modelId="{4619D4BA-5070-4B7E-8714-471C218AD2C4}" type="parTrans" cxnId="{0BDF82F5-7DAC-4F10-B639-57FC5E84CC8C}">
      <dgm:prSet/>
      <dgm:spPr/>
      <dgm:t>
        <a:bodyPr/>
        <a:lstStyle/>
        <a:p>
          <a:endParaRPr lang="tr-TR"/>
        </a:p>
      </dgm:t>
    </dgm:pt>
    <dgm:pt modelId="{57E2BD24-B362-4DB5-AEB5-BE74F93665A6}" type="sibTrans" cxnId="{0BDF82F5-7DAC-4F10-B639-57FC5E84CC8C}">
      <dgm:prSet/>
      <dgm:spPr/>
      <dgm:t>
        <a:bodyPr/>
        <a:lstStyle/>
        <a:p>
          <a:endParaRPr lang="tr-TR"/>
        </a:p>
      </dgm:t>
    </dgm:pt>
    <dgm:pt modelId="{46F8F563-E1A2-4CFD-869A-FED662224282}">
      <dgm:prSet custT="1"/>
      <dgm:spPr/>
      <dgm:t>
        <a:bodyPr/>
        <a:lstStyle/>
        <a:p>
          <a:r>
            <a:rPr lang="tr-TR" sz="1800" dirty="0" err="1">
              <a:latin typeface="Aptos" panose="020B0004020202020204" pitchFamily="34" charset="0"/>
            </a:rPr>
            <a:t>keyword-cooccurance</a:t>
          </a:r>
          <a:r>
            <a:rPr lang="tr-TR" sz="1800" dirty="0">
              <a:latin typeface="Aptos" panose="020B0004020202020204" pitchFamily="34" charset="0"/>
            </a:rPr>
            <a:t> </a:t>
          </a:r>
          <a:r>
            <a:rPr lang="tr-TR" sz="1800" dirty="0" err="1">
              <a:latin typeface="Aptos" panose="020B0004020202020204" pitchFamily="34" charset="0"/>
            </a:rPr>
            <a:t>analysis</a:t>
          </a:r>
          <a:endParaRPr lang="tr-TR" sz="1800" dirty="0">
            <a:latin typeface="Aptos" panose="020B0004020202020204" pitchFamily="34" charset="0"/>
          </a:endParaRPr>
        </a:p>
      </dgm:t>
    </dgm:pt>
    <dgm:pt modelId="{F2B099E4-29F3-481B-A046-BE605906A3A6}" type="parTrans" cxnId="{71923FF3-DADC-4142-A37F-9651C7F6D103}">
      <dgm:prSet/>
      <dgm:spPr/>
      <dgm:t>
        <a:bodyPr/>
        <a:lstStyle/>
        <a:p>
          <a:endParaRPr lang="tr-TR"/>
        </a:p>
      </dgm:t>
    </dgm:pt>
    <dgm:pt modelId="{618714B9-699E-4D09-A2E9-3ED9B6BC6589}" type="sibTrans" cxnId="{71923FF3-DADC-4142-A37F-9651C7F6D103}">
      <dgm:prSet/>
      <dgm:spPr/>
      <dgm:t>
        <a:bodyPr/>
        <a:lstStyle/>
        <a:p>
          <a:endParaRPr lang="tr-TR"/>
        </a:p>
      </dgm:t>
    </dgm:pt>
    <dgm:pt modelId="{AD5DEBB3-2C80-47A3-9C2E-2204BF8FB6E6}">
      <dgm:prSet custT="1"/>
      <dgm:spPr/>
      <dgm:t>
        <a:bodyPr/>
        <a:lstStyle/>
        <a:p>
          <a:r>
            <a:rPr lang="tr-TR" sz="1800" dirty="0" err="1">
              <a:latin typeface="Aptos" panose="020B0004020202020204" pitchFamily="34" charset="0"/>
            </a:rPr>
            <a:t>social</a:t>
          </a:r>
          <a:r>
            <a:rPr lang="tr-TR" sz="1800" dirty="0">
              <a:latin typeface="Aptos" panose="020B0004020202020204" pitchFamily="34" charset="0"/>
            </a:rPr>
            <a:t> network </a:t>
          </a:r>
          <a:r>
            <a:rPr lang="tr-TR" sz="1800" dirty="0" err="1">
              <a:latin typeface="Aptos" panose="020B0004020202020204" pitchFamily="34" charset="0"/>
            </a:rPr>
            <a:t>analysis</a:t>
          </a:r>
          <a:endParaRPr lang="tr-TR" sz="1800" dirty="0">
            <a:latin typeface="Aptos" panose="020B0004020202020204" pitchFamily="34" charset="0"/>
          </a:endParaRPr>
        </a:p>
      </dgm:t>
    </dgm:pt>
    <dgm:pt modelId="{E2C29397-6C83-4D4C-A6BF-180BC3613666}" type="parTrans" cxnId="{24C5306D-3B63-4F07-8985-8D3BD87C0220}">
      <dgm:prSet/>
      <dgm:spPr/>
      <dgm:t>
        <a:bodyPr/>
        <a:lstStyle/>
        <a:p>
          <a:endParaRPr lang="tr-TR"/>
        </a:p>
      </dgm:t>
    </dgm:pt>
    <dgm:pt modelId="{A788277B-2908-4105-A2EE-6B1FA11E2BA1}" type="sibTrans" cxnId="{24C5306D-3B63-4F07-8985-8D3BD87C0220}">
      <dgm:prSet/>
      <dgm:spPr/>
      <dgm:t>
        <a:bodyPr/>
        <a:lstStyle/>
        <a:p>
          <a:endParaRPr lang="tr-TR"/>
        </a:p>
      </dgm:t>
    </dgm:pt>
    <dgm:pt modelId="{A301DCA4-B3F7-4E5C-9209-10334AA63EBC}">
      <dgm:prSet custT="1"/>
      <dgm:spPr/>
      <dgm:t>
        <a:bodyPr/>
        <a:lstStyle/>
        <a:p>
          <a:r>
            <a:rPr lang="tr-TR" sz="1800" dirty="0" err="1">
              <a:latin typeface="Aptos" panose="020B0004020202020204" pitchFamily="34" charset="0"/>
            </a:rPr>
            <a:t>content</a:t>
          </a:r>
          <a:r>
            <a:rPr lang="tr-TR" sz="1800" dirty="0">
              <a:latin typeface="Aptos" panose="020B0004020202020204" pitchFamily="34" charset="0"/>
            </a:rPr>
            <a:t> </a:t>
          </a:r>
          <a:r>
            <a:rPr lang="tr-TR" sz="1800" dirty="0" err="1">
              <a:latin typeface="Aptos" panose="020B0004020202020204" pitchFamily="34" charset="0"/>
            </a:rPr>
            <a:t>analysis</a:t>
          </a:r>
          <a:endParaRPr lang="tr-TR" sz="1800" dirty="0">
            <a:latin typeface="Aptos" panose="020B0004020202020204" pitchFamily="34" charset="0"/>
          </a:endParaRPr>
        </a:p>
      </dgm:t>
    </dgm:pt>
    <dgm:pt modelId="{FE53D256-E57B-4921-B007-BC7009A0A3A4}" type="parTrans" cxnId="{2949EF38-4CD0-40DA-A7EC-8F19B478A05B}">
      <dgm:prSet/>
      <dgm:spPr/>
      <dgm:t>
        <a:bodyPr/>
        <a:lstStyle/>
        <a:p>
          <a:endParaRPr lang="tr-TR"/>
        </a:p>
      </dgm:t>
    </dgm:pt>
    <dgm:pt modelId="{42EA52C2-B926-466A-9CA5-AA7DB402C9E2}" type="sibTrans" cxnId="{2949EF38-4CD0-40DA-A7EC-8F19B478A05B}">
      <dgm:prSet/>
      <dgm:spPr/>
      <dgm:t>
        <a:bodyPr/>
        <a:lstStyle/>
        <a:p>
          <a:endParaRPr lang="tr-TR"/>
        </a:p>
      </dgm:t>
    </dgm:pt>
    <dgm:pt modelId="{6191D5CD-D48A-49B8-9CA1-7954794D399E}" type="pres">
      <dgm:prSet presAssocID="{62C4D4CD-CD9E-4C45-AE1C-81FA72E57DE4}" presName="linearFlow" presStyleCnt="0">
        <dgm:presLayoutVars>
          <dgm:dir/>
          <dgm:resizeHandles val="exact"/>
        </dgm:presLayoutVars>
      </dgm:prSet>
      <dgm:spPr/>
    </dgm:pt>
    <dgm:pt modelId="{1D53A4D9-7039-47DD-90F1-D97691E98F97}" type="pres">
      <dgm:prSet presAssocID="{DE1035AB-7E78-43A3-9360-EEA07B71CD19}" presName="comp" presStyleCnt="0"/>
      <dgm:spPr/>
    </dgm:pt>
    <dgm:pt modelId="{CE3FB7AD-7AFC-4124-BB9E-2C56A4B43742}" type="pres">
      <dgm:prSet presAssocID="{DE1035AB-7E78-43A3-9360-EEA07B71CD19}" presName="rect2" presStyleLbl="node1" presStyleIdx="0" presStyleCnt="6">
        <dgm:presLayoutVars>
          <dgm:bulletEnabled val="1"/>
        </dgm:presLayoutVars>
      </dgm:prSet>
      <dgm:spPr/>
    </dgm:pt>
    <dgm:pt modelId="{2B6FE6E7-A20C-4A33-A601-8491AD381D8D}" type="pres">
      <dgm:prSet presAssocID="{DE1035AB-7E78-43A3-9360-EEA07B71CD19}" presName="rect1" presStyleLbl="ln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Rozet 1 ana hat"/>
        </a:ext>
      </dgm:extLst>
    </dgm:pt>
    <dgm:pt modelId="{59D9563F-4CAF-4AA1-964C-814B75DEEED6}" type="pres">
      <dgm:prSet presAssocID="{E340C34B-E483-4703-A99E-B7BCE94B7BE2}" presName="sibTrans" presStyleCnt="0"/>
      <dgm:spPr/>
    </dgm:pt>
    <dgm:pt modelId="{9EF74FED-4D1C-4EDE-8797-02A4385B310B}" type="pres">
      <dgm:prSet presAssocID="{E1406495-D55B-4DE6-BC5F-41E4927D807F}" presName="comp" presStyleCnt="0"/>
      <dgm:spPr/>
    </dgm:pt>
    <dgm:pt modelId="{D77BC88A-2518-4261-8BC3-651E66F05E35}" type="pres">
      <dgm:prSet presAssocID="{E1406495-D55B-4DE6-BC5F-41E4927D807F}" presName="rect2" presStyleLbl="node1" presStyleIdx="1" presStyleCnt="6">
        <dgm:presLayoutVars>
          <dgm:bulletEnabled val="1"/>
        </dgm:presLayoutVars>
      </dgm:prSet>
      <dgm:spPr/>
    </dgm:pt>
    <dgm:pt modelId="{9A65FE6A-2EDB-4046-B130-49FE8B8175B9}" type="pres">
      <dgm:prSet presAssocID="{E1406495-D55B-4DE6-BC5F-41E4927D807F}" presName="rect1" presStyleLbl="ln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Rozet ana hat"/>
        </a:ext>
      </dgm:extLst>
    </dgm:pt>
    <dgm:pt modelId="{91592961-FCCB-4F18-9D4A-D18663654585}" type="pres">
      <dgm:prSet presAssocID="{0B5153DB-DE8C-48B3-A097-4D974E00C1CC}" presName="sibTrans" presStyleCnt="0"/>
      <dgm:spPr/>
    </dgm:pt>
    <dgm:pt modelId="{FCA9CD8F-6C80-40A5-A6CF-E797475EEBC6}" type="pres">
      <dgm:prSet presAssocID="{861158B2-3618-4D14-BAEF-E5BF7D968870}" presName="comp" presStyleCnt="0"/>
      <dgm:spPr/>
    </dgm:pt>
    <dgm:pt modelId="{00AE17B2-6F1D-47D7-9A8F-EFDCD1602263}" type="pres">
      <dgm:prSet presAssocID="{861158B2-3618-4D14-BAEF-E5BF7D968870}" presName="rect2" presStyleLbl="node1" presStyleIdx="2" presStyleCnt="6">
        <dgm:presLayoutVars>
          <dgm:bulletEnabled val="1"/>
        </dgm:presLayoutVars>
      </dgm:prSet>
      <dgm:spPr/>
    </dgm:pt>
    <dgm:pt modelId="{540A8AE6-DFF3-4A25-9497-812805328F9D}" type="pres">
      <dgm:prSet presAssocID="{861158B2-3618-4D14-BAEF-E5BF7D968870}" presName="rect1" presStyleLbl="ln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l="-1000" r="-1000"/>
          </a:stretch>
        </a:blipFill>
      </dgm:spPr>
      <dgm:extLst>
        <a:ext uri="{E40237B7-FDA0-4F09-8148-C483321AD2D9}">
          <dgm14:cNvPr xmlns:dgm14="http://schemas.microsoft.com/office/drawing/2010/diagram" id="0" name="" descr="Rozet 3 ana hat"/>
        </a:ext>
      </dgm:extLst>
    </dgm:pt>
    <dgm:pt modelId="{FD7A3A07-A3B3-45C8-8C60-29A63BF27919}" type="pres">
      <dgm:prSet presAssocID="{57E2BD24-B362-4DB5-AEB5-BE74F93665A6}" presName="sibTrans" presStyleCnt="0"/>
      <dgm:spPr/>
    </dgm:pt>
    <dgm:pt modelId="{0A5AA4DE-8ACC-4A7B-9EC1-51291E171AB3}" type="pres">
      <dgm:prSet presAssocID="{46F8F563-E1A2-4CFD-869A-FED662224282}" presName="comp" presStyleCnt="0"/>
      <dgm:spPr/>
    </dgm:pt>
    <dgm:pt modelId="{931F8CDB-2670-4F4E-B555-C65797AD3654}" type="pres">
      <dgm:prSet presAssocID="{46F8F563-E1A2-4CFD-869A-FED662224282}" presName="rect2" presStyleLbl="node1" presStyleIdx="3" presStyleCnt="6">
        <dgm:presLayoutVars>
          <dgm:bulletEnabled val="1"/>
        </dgm:presLayoutVars>
      </dgm:prSet>
      <dgm:spPr/>
    </dgm:pt>
    <dgm:pt modelId="{C449AA86-E60A-4876-8697-B1AA9F7E141C}" type="pres">
      <dgm:prSet presAssocID="{46F8F563-E1A2-4CFD-869A-FED662224282}" presName="rect1" presStyleLbl="ln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l="-1000" r="-1000"/>
          </a:stretch>
        </a:blipFill>
      </dgm:spPr>
      <dgm:extLst>
        <a:ext uri="{E40237B7-FDA0-4F09-8148-C483321AD2D9}">
          <dgm14:cNvPr xmlns:dgm14="http://schemas.microsoft.com/office/drawing/2010/diagram" id="0" name="" descr="Rozet 4 ana hat"/>
        </a:ext>
      </dgm:extLst>
    </dgm:pt>
    <dgm:pt modelId="{636AC5A1-ADEF-4493-8718-405E2AF3F320}" type="pres">
      <dgm:prSet presAssocID="{618714B9-699E-4D09-A2E9-3ED9B6BC6589}" presName="sibTrans" presStyleCnt="0"/>
      <dgm:spPr/>
    </dgm:pt>
    <dgm:pt modelId="{EC1A5CBF-CC5B-4187-96AE-2825106DC93F}" type="pres">
      <dgm:prSet presAssocID="{AD5DEBB3-2C80-47A3-9C2E-2204BF8FB6E6}" presName="comp" presStyleCnt="0"/>
      <dgm:spPr/>
    </dgm:pt>
    <dgm:pt modelId="{B8A1474F-24BF-4175-B463-C3180B69BEA3}" type="pres">
      <dgm:prSet presAssocID="{AD5DEBB3-2C80-47A3-9C2E-2204BF8FB6E6}" presName="rect2" presStyleLbl="node1" presStyleIdx="4" presStyleCnt="6">
        <dgm:presLayoutVars>
          <dgm:bulletEnabled val="1"/>
        </dgm:presLayoutVars>
      </dgm:prSet>
      <dgm:spPr/>
    </dgm:pt>
    <dgm:pt modelId="{C2E59F03-7029-40BD-8FCC-9BC3D0FCCAA2}" type="pres">
      <dgm:prSet presAssocID="{AD5DEBB3-2C80-47A3-9C2E-2204BF8FB6E6}" presName="rect1" presStyleLbl="ln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l="-1000" r="-1000"/>
          </a:stretch>
        </a:blipFill>
      </dgm:spPr>
      <dgm:extLst>
        <a:ext uri="{E40237B7-FDA0-4F09-8148-C483321AD2D9}">
          <dgm14:cNvPr xmlns:dgm14="http://schemas.microsoft.com/office/drawing/2010/diagram" id="0" name="" descr="Rozet 5 ana hat"/>
        </a:ext>
      </dgm:extLst>
    </dgm:pt>
    <dgm:pt modelId="{65933075-A9C1-43AE-A04B-C76C16E319E5}" type="pres">
      <dgm:prSet presAssocID="{A788277B-2908-4105-A2EE-6B1FA11E2BA1}" presName="sibTrans" presStyleCnt="0"/>
      <dgm:spPr/>
    </dgm:pt>
    <dgm:pt modelId="{62E3C63D-756C-4873-8F67-5EAAA8D5885F}" type="pres">
      <dgm:prSet presAssocID="{A301DCA4-B3F7-4E5C-9209-10334AA63EBC}" presName="comp" presStyleCnt="0"/>
      <dgm:spPr/>
    </dgm:pt>
    <dgm:pt modelId="{EDDD278E-20B7-4E54-BAE2-16D59A8596C1}" type="pres">
      <dgm:prSet presAssocID="{A301DCA4-B3F7-4E5C-9209-10334AA63EBC}" presName="rect2" presStyleLbl="node1" presStyleIdx="5" presStyleCnt="6">
        <dgm:presLayoutVars>
          <dgm:bulletEnabled val="1"/>
        </dgm:presLayoutVars>
      </dgm:prSet>
      <dgm:spPr/>
    </dgm:pt>
    <dgm:pt modelId="{B0B0A135-109B-4B1D-8B2F-3563F41BB7A0}" type="pres">
      <dgm:prSet presAssocID="{A301DCA4-B3F7-4E5C-9209-10334AA63EBC}" presName="rect1" presStyleLbl="ln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l="-1000" r="-1000"/>
          </a:stretch>
        </a:blipFill>
      </dgm:spPr>
      <dgm:extLst>
        <a:ext uri="{E40237B7-FDA0-4F09-8148-C483321AD2D9}">
          <dgm14:cNvPr xmlns:dgm14="http://schemas.microsoft.com/office/drawing/2010/diagram" id="0" name="" descr="Rozet 6 ana hat"/>
        </a:ext>
      </dgm:extLst>
    </dgm:pt>
  </dgm:ptLst>
  <dgm:cxnLst>
    <dgm:cxn modelId="{8237D821-2A5A-4D90-9081-1420C3B59528}" type="presOf" srcId="{AD5DEBB3-2C80-47A3-9C2E-2204BF8FB6E6}" destId="{B8A1474F-24BF-4175-B463-C3180B69BEA3}" srcOrd="0" destOrd="0" presId="urn:microsoft.com/office/officeart/2008/layout/AlternatingPictureBlocks"/>
    <dgm:cxn modelId="{A6EF012E-EEEF-45E7-BA06-19F1C9C41AF3}" srcId="{62C4D4CD-CD9E-4C45-AE1C-81FA72E57DE4}" destId="{DE1035AB-7E78-43A3-9360-EEA07B71CD19}" srcOrd="0" destOrd="0" parTransId="{20C63CBB-5EA9-4D76-B96C-C0CFBC170C45}" sibTransId="{E340C34B-E483-4703-A99E-B7BCE94B7BE2}"/>
    <dgm:cxn modelId="{2949EF38-4CD0-40DA-A7EC-8F19B478A05B}" srcId="{62C4D4CD-CD9E-4C45-AE1C-81FA72E57DE4}" destId="{A301DCA4-B3F7-4E5C-9209-10334AA63EBC}" srcOrd="5" destOrd="0" parTransId="{FE53D256-E57B-4921-B007-BC7009A0A3A4}" sibTransId="{42EA52C2-B926-466A-9CA5-AA7DB402C9E2}"/>
    <dgm:cxn modelId="{F8FB563F-1464-4C29-8CE5-53F54FF2EC4C}" type="presOf" srcId="{62C4D4CD-CD9E-4C45-AE1C-81FA72E57DE4}" destId="{6191D5CD-D48A-49B8-9CA1-7954794D399E}" srcOrd="0" destOrd="0" presId="urn:microsoft.com/office/officeart/2008/layout/AlternatingPictureBlocks"/>
    <dgm:cxn modelId="{44094C67-DF49-452F-A36C-8A0FF2F12E54}" srcId="{62C4D4CD-CD9E-4C45-AE1C-81FA72E57DE4}" destId="{E1406495-D55B-4DE6-BC5F-41E4927D807F}" srcOrd="1" destOrd="0" parTransId="{784B0974-996A-4E24-985E-2EF91455C4ED}" sibTransId="{0B5153DB-DE8C-48B3-A097-4D974E00C1CC}"/>
    <dgm:cxn modelId="{24C5306D-3B63-4F07-8985-8D3BD87C0220}" srcId="{62C4D4CD-CD9E-4C45-AE1C-81FA72E57DE4}" destId="{AD5DEBB3-2C80-47A3-9C2E-2204BF8FB6E6}" srcOrd="4" destOrd="0" parTransId="{E2C29397-6C83-4D4C-A6BF-180BC3613666}" sibTransId="{A788277B-2908-4105-A2EE-6B1FA11E2BA1}"/>
    <dgm:cxn modelId="{90F8D97A-CBFF-412D-B47A-1E9F517AFD08}" type="presOf" srcId="{E1406495-D55B-4DE6-BC5F-41E4927D807F}" destId="{D77BC88A-2518-4261-8BC3-651E66F05E35}" srcOrd="0" destOrd="0" presId="urn:microsoft.com/office/officeart/2008/layout/AlternatingPictureBlocks"/>
    <dgm:cxn modelId="{F0787C82-C6C7-4C24-A4CB-97386508FD6B}" type="presOf" srcId="{46F8F563-E1A2-4CFD-869A-FED662224282}" destId="{931F8CDB-2670-4F4E-B555-C65797AD3654}" srcOrd="0" destOrd="0" presId="urn:microsoft.com/office/officeart/2008/layout/AlternatingPictureBlocks"/>
    <dgm:cxn modelId="{17D68488-3CEF-41FE-9CC6-E18A1BE78282}" type="presOf" srcId="{DE1035AB-7E78-43A3-9360-EEA07B71CD19}" destId="{CE3FB7AD-7AFC-4124-BB9E-2C56A4B43742}" srcOrd="0" destOrd="0" presId="urn:microsoft.com/office/officeart/2008/layout/AlternatingPictureBlocks"/>
    <dgm:cxn modelId="{CBAFA591-CB72-4EB5-A301-AF16386C917D}" type="presOf" srcId="{A301DCA4-B3F7-4E5C-9209-10334AA63EBC}" destId="{EDDD278E-20B7-4E54-BAE2-16D59A8596C1}" srcOrd="0" destOrd="0" presId="urn:microsoft.com/office/officeart/2008/layout/AlternatingPictureBlocks"/>
    <dgm:cxn modelId="{DAF461A0-2962-4289-A550-DC852E28E948}" type="presOf" srcId="{861158B2-3618-4D14-BAEF-E5BF7D968870}" destId="{00AE17B2-6F1D-47D7-9A8F-EFDCD1602263}" srcOrd="0" destOrd="0" presId="urn:microsoft.com/office/officeart/2008/layout/AlternatingPictureBlocks"/>
    <dgm:cxn modelId="{71923FF3-DADC-4142-A37F-9651C7F6D103}" srcId="{62C4D4CD-CD9E-4C45-AE1C-81FA72E57DE4}" destId="{46F8F563-E1A2-4CFD-869A-FED662224282}" srcOrd="3" destOrd="0" parTransId="{F2B099E4-29F3-481B-A046-BE605906A3A6}" sibTransId="{618714B9-699E-4D09-A2E9-3ED9B6BC6589}"/>
    <dgm:cxn modelId="{0BDF82F5-7DAC-4F10-B639-57FC5E84CC8C}" srcId="{62C4D4CD-CD9E-4C45-AE1C-81FA72E57DE4}" destId="{861158B2-3618-4D14-BAEF-E5BF7D968870}" srcOrd="2" destOrd="0" parTransId="{4619D4BA-5070-4B7E-8714-471C218AD2C4}" sibTransId="{57E2BD24-B362-4DB5-AEB5-BE74F93665A6}"/>
    <dgm:cxn modelId="{00066F95-5C4E-4E46-B306-99FAF0952861}" type="presParOf" srcId="{6191D5CD-D48A-49B8-9CA1-7954794D399E}" destId="{1D53A4D9-7039-47DD-90F1-D97691E98F97}" srcOrd="0" destOrd="0" presId="urn:microsoft.com/office/officeart/2008/layout/AlternatingPictureBlocks"/>
    <dgm:cxn modelId="{35DA8D43-CB8A-4105-A893-0120CE94B5CC}" type="presParOf" srcId="{1D53A4D9-7039-47DD-90F1-D97691E98F97}" destId="{CE3FB7AD-7AFC-4124-BB9E-2C56A4B43742}" srcOrd="0" destOrd="0" presId="urn:microsoft.com/office/officeart/2008/layout/AlternatingPictureBlocks"/>
    <dgm:cxn modelId="{96FE2EC2-217A-4B7B-A730-EC3AE563BDB1}" type="presParOf" srcId="{1D53A4D9-7039-47DD-90F1-D97691E98F97}" destId="{2B6FE6E7-A20C-4A33-A601-8491AD381D8D}" srcOrd="1" destOrd="0" presId="urn:microsoft.com/office/officeart/2008/layout/AlternatingPictureBlocks"/>
    <dgm:cxn modelId="{538BFCAF-1DDA-4774-92E4-AB69572C231F}" type="presParOf" srcId="{6191D5CD-D48A-49B8-9CA1-7954794D399E}" destId="{59D9563F-4CAF-4AA1-964C-814B75DEEED6}" srcOrd="1" destOrd="0" presId="urn:microsoft.com/office/officeart/2008/layout/AlternatingPictureBlocks"/>
    <dgm:cxn modelId="{D464ACF4-C702-4716-912C-BEFCAB8B5F25}" type="presParOf" srcId="{6191D5CD-D48A-49B8-9CA1-7954794D399E}" destId="{9EF74FED-4D1C-4EDE-8797-02A4385B310B}" srcOrd="2" destOrd="0" presId="urn:microsoft.com/office/officeart/2008/layout/AlternatingPictureBlocks"/>
    <dgm:cxn modelId="{4182B118-0B6C-4EF0-9D76-FC5DEAA71570}" type="presParOf" srcId="{9EF74FED-4D1C-4EDE-8797-02A4385B310B}" destId="{D77BC88A-2518-4261-8BC3-651E66F05E35}" srcOrd="0" destOrd="0" presId="urn:microsoft.com/office/officeart/2008/layout/AlternatingPictureBlocks"/>
    <dgm:cxn modelId="{20E8548E-FE20-4148-801F-F4C5D0156AFF}" type="presParOf" srcId="{9EF74FED-4D1C-4EDE-8797-02A4385B310B}" destId="{9A65FE6A-2EDB-4046-B130-49FE8B8175B9}" srcOrd="1" destOrd="0" presId="urn:microsoft.com/office/officeart/2008/layout/AlternatingPictureBlocks"/>
    <dgm:cxn modelId="{B1BD07ED-BDDA-428D-B392-D9BFCD94E616}" type="presParOf" srcId="{6191D5CD-D48A-49B8-9CA1-7954794D399E}" destId="{91592961-FCCB-4F18-9D4A-D18663654585}" srcOrd="3" destOrd="0" presId="urn:microsoft.com/office/officeart/2008/layout/AlternatingPictureBlocks"/>
    <dgm:cxn modelId="{DAFA4DE7-86AC-402B-9674-F62AF07C7D43}" type="presParOf" srcId="{6191D5CD-D48A-49B8-9CA1-7954794D399E}" destId="{FCA9CD8F-6C80-40A5-A6CF-E797475EEBC6}" srcOrd="4" destOrd="0" presId="urn:microsoft.com/office/officeart/2008/layout/AlternatingPictureBlocks"/>
    <dgm:cxn modelId="{73EB6182-57EF-4CB8-9C29-10B3E710D86B}" type="presParOf" srcId="{FCA9CD8F-6C80-40A5-A6CF-E797475EEBC6}" destId="{00AE17B2-6F1D-47D7-9A8F-EFDCD1602263}" srcOrd="0" destOrd="0" presId="urn:microsoft.com/office/officeart/2008/layout/AlternatingPictureBlocks"/>
    <dgm:cxn modelId="{25533806-6147-4B34-AA36-2ED650E5AC8F}" type="presParOf" srcId="{FCA9CD8F-6C80-40A5-A6CF-E797475EEBC6}" destId="{540A8AE6-DFF3-4A25-9497-812805328F9D}" srcOrd="1" destOrd="0" presId="urn:microsoft.com/office/officeart/2008/layout/AlternatingPictureBlocks"/>
    <dgm:cxn modelId="{A84DDFD5-CDEB-4D54-8449-25DBBD89160C}" type="presParOf" srcId="{6191D5CD-D48A-49B8-9CA1-7954794D399E}" destId="{FD7A3A07-A3B3-45C8-8C60-29A63BF27919}" srcOrd="5" destOrd="0" presId="urn:microsoft.com/office/officeart/2008/layout/AlternatingPictureBlocks"/>
    <dgm:cxn modelId="{17E55D3E-0526-4BFC-B7F1-5E82D2040343}" type="presParOf" srcId="{6191D5CD-D48A-49B8-9CA1-7954794D399E}" destId="{0A5AA4DE-8ACC-4A7B-9EC1-51291E171AB3}" srcOrd="6" destOrd="0" presId="urn:microsoft.com/office/officeart/2008/layout/AlternatingPictureBlocks"/>
    <dgm:cxn modelId="{6BE7C3CC-FDF6-4F35-A50C-2AA487184633}" type="presParOf" srcId="{0A5AA4DE-8ACC-4A7B-9EC1-51291E171AB3}" destId="{931F8CDB-2670-4F4E-B555-C65797AD3654}" srcOrd="0" destOrd="0" presId="urn:microsoft.com/office/officeart/2008/layout/AlternatingPictureBlocks"/>
    <dgm:cxn modelId="{87D69FFE-AFF2-488A-BC52-BD1836675E0F}" type="presParOf" srcId="{0A5AA4DE-8ACC-4A7B-9EC1-51291E171AB3}" destId="{C449AA86-E60A-4876-8697-B1AA9F7E141C}" srcOrd="1" destOrd="0" presId="urn:microsoft.com/office/officeart/2008/layout/AlternatingPictureBlocks"/>
    <dgm:cxn modelId="{35A01E70-3092-4D4B-AC0A-CE990A8A31AE}" type="presParOf" srcId="{6191D5CD-D48A-49B8-9CA1-7954794D399E}" destId="{636AC5A1-ADEF-4493-8718-405E2AF3F320}" srcOrd="7" destOrd="0" presId="urn:microsoft.com/office/officeart/2008/layout/AlternatingPictureBlocks"/>
    <dgm:cxn modelId="{F78FFFD5-E4EB-4EC3-BC98-50B193433F81}" type="presParOf" srcId="{6191D5CD-D48A-49B8-9CA1-7954794D399E}" destId="{EC1A5CBF-CC5B-4187-96AE-2825106DC93F}" srcOrd="8" destOrd="0" presId="urn:microsoft.com/office/officeart/2008/layout/AlternatingPictureBlocks"/>
    <dgm:cxn modelId="{8B34F293-88B8-4731-9BA2-CD9EB039CF09}" type="presParOf" srcId="{EC1A5CBF-CC5B-4187-96AE-2825106DC93F}" destId="{B8A1474F-24BF-4175-B463-C3180B69BEA3}" srcOrd="0" destOrd="0" presId="urn:microsoft.com/office/officeart/2008/layout/AlternatingPictureBlocks"/>
    <dgm:cxn modelId="{DD6FD6A8-D328-4FE2-9CD1-E2B7DA98F444}" type="presParOf" srcId="{EC1A5CBF-CC5B-4187-96AE-2825106DC93F}" destId="{C2E59F03-7029-40BD-8FCC-9BC3D0FCCAA2}" srcOrd="1" destOrd="0" presId="urn:microsoft.com/office/officeart/2008/layout/AlternatingPictureBlocks"/>
    <dgm:cxn modelId="{775089F4-BDC8-4EBA-AC0E-87C91FDAFC1A}" type="presParOf" srcId="{6191D5CD-D48A-49B8-9CA1-7954794D399E}" destId="{65933075-A9C1-43AE-A04B-C76C16E319E5}" srcOrd="9" destOrd="0" presId="urn:microsoft.com/office/officeart/2008/layout/AlternatingPictureBlocks"/>
    <dgm:cxn modelId="{B49931DF-1B74-45F1-BFEA-1B4B4B253134}" type="presParOf" srcId="{6191D5CD-D48A-49B8-9CA1-7954794D399E}" destId="{62E3C63D-756C-4873-8F67-5EAAA8D5885F}" srcOrd="10" destOrd="0" presId="urn:microsoft.com/office/officeart/2008/layout/AlternatingPictureBlocks"/>
    <dgm:cxn modelId="{71F1BB40-F8E0-45B1-BA30-7033FF4A541F}" type="presParOf" srcId="{62E3C63D-756C-4873-8F67-5EAAA8D5885F}" destId="{EDDD278E-20B7-4E54-BAE2-16D59A8596C1}" srcOrd="0" destOrd="0" presId="urn:microsoft.com/office/officeart/2008/layout/AlternatingPictureBlocks"/>
    <dgm:cxn modelId="{903EA6F2-838A-47E7-AD29-F1373E95822B}" type="presParOf" srcId="{62E3C63D-756C-4873-8F67-5EAAA8D5885F}" destId="{B0B0A135-109B-4B1D-8B2F-3563F41BB7A0}"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C3725-E4D3-43BB-899C-1F987CEC21C2}">
      <dsp:nvSpPr>
        <dsp:cNvPr id="0" name=""/>
        <dsp:cNvSpPr/>
      </dsp:nvSpPr>
      <dsp:spPr>
        <a:xfrm>
          <a:off x="2165469" y="1279"/>
          <a:ext cx="2283350" cy="114167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ptos" panose="020B0004020202020204" pitchFamily="34" charset="0"/>
            </a:rPr>
            <a:t>Migration</a:t>
          </a:r>
          <a:endParaRPr lang="tr-TR" sz="2800" kern="1200" dirty="0"/>
        </a:p>
      </dsp:txBody>
      <dsp:txXfrm>
        <a:off x="2198908" y="34718"/>
        <a:ext cx="2216472" cy="1074797"/>
      </dsp:txXfrm>
    </dsp:sp>
    <dsp:sp modelId="{ACA6369E-9506-4FB0-ABC4-4F3FEFDC351D}">
      <dsp:nvSpPr>
        <dsp:cNvPr id="0" name=""/>
        <dsp:cNvSpPr/>
      </dsp:nvSpPr>
      <dsp:spPr>
        <a:xfrm rot="3600000">
          <a:off x="3654919" y="2004970"/>
          <a:ext cx="1189667" cy="399586"/>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tr-TR" sz="1700" kern="1200"/>
        </a:p>
      </dsp:txBody>
      <dsp:txXfrm>
        <a:off x="3774795" y="2084887"/>
        <a:ext cx="949915" cy="239752"/>
      </dsp:txXfrm>
    </dsp:sp>
    <dsp:sp modelId="{90443327-7B77-4018-B040-055EDF90D886}">
      <dsp:nvSpPr>
        <dsp:cNvPr id="0" name=""/>
        <dsp:cNvSpPr/>
      </dsp:nvSpPr>
      <dsp:spPr>
        <a:xfrm>
          <a:off x="4050686" y="3266571"/>
          <a:ext cx="2283350" cy="114167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Aptos" panose="020B0004020202020204" pitchFamily="34" charset="0"/>
            </a:rPr>
            <a:t>Urban Design</a:t>
          </a:r>
          <a:endParaRPr lang="tr-TR" sz="3000" kern="1200" dirty="0"/>
        </a:p>
      </dsp:txBody>
      <dsp:txXfrm>
        <a:off x="4084125" y="3300010"/>
        <a:ext cx="2216472" cy="1074797"/>
      </dsp:txXfrm>
    </dsp:sp>
    <dsp:sp modelId="{0EE73CAD-9BEA-4E54-A5EB-D11B50943501}">
      <dsp:nvSpPr>
        <dsp:cNvPr id="0" name=""/>
        <dsp:cNvSpPr/>
      </dsp:nvSpPr>
      <dsp:spPr>
        <a:xfrm rot="10800000">
          <a:off x="2712310" y="3637616"/>
          <a:ext cx="1189667" cy="399586"/>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tr-TR" sz="1700" kern="1200"/>
        </a:p>
      </dsp:txBody>
      <dsp:txXfrm rot="10800000">
        <a:off x="2832186" y="3717533"/>
        <a:ext cx="949915" cy="239752"/>
      </dsp:txXfrm>
    </dsp:sp>
    <dsp:sp modelId="{FBC18814-C3CE-48DC-BD7C-066FADEDCB4C}">
      <dsp:nvSpPr>
        <dsp:cNvPr id="0" name=""/>
        <dsp:cNvSpPr/>
      </dsp:nvSpPr>
      <dsp:spPr>
        <a:xfrm>
          <a:off x="280251" y="3266571"/>
          <a:ext cx="2283350" cy="114167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tr-TR" sz="3000" kern="1200" dirty="0" err="1"/>
            <a:t>Urbanism</a:t>
          </a:r>
          <a:endParaRPr lang="tr-TR" sz="3000" kern="1200" dirty="0"/>
        </a:p>
      </dsp:txBody>
      <dsp:txXfrm>
        <a:off x="313690" y="3300010"/>
        <a:ext cx="2216472" cy="1074797"/>
      </dsp:txXfrm>
    </dsp:sp>
    <dsp:sp modelId="{61D0BBBA-6781-4FAE-8D5F-5621D92FAF8D}">
      <dsp:nvSpPr>
        <dsp:cNvPr id="0" name=""/>
        <dsp:cNvSpPr/>
      </dsp:nvSpPr>
      <dsp:spPr>
        <a:xfrm rot="18000000">
          <a:off x="1769702" y="2004970"/>
          <a:ext cx="1189667" cy="399586"/>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tr-TR" sz="1700" kern="1200"/>
        </a:p>
      </dsp:txBody>
      <dsp:txXfrm>
        <a:off x="1889578" y="2084887"/>
        <a:ext cx="949915" cy="2397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69FD6-F67A-4D57-85F2-B4771EA74B9E}">
      <dsp:nvSpPr>
        <dsp:cNvPr id="0" name=""/>
        <dsp:cNvSpPr/>
      </dsp:nvSpPr>
      <dsp:spPr>
        <a:xfrm>
          <a:off x="3053110" y="866955"/>
          <a:ext cx="1641610" cy="1641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kern="1200" dirty="0" err="1">
              <a:latin typeface="Aptos" panose="020B0004020202020204" pitchFamily="34" charset="0"/>
            </a:rPr>
            <a:t>society</a:t>
          </a:r>
          <a:endParaRPr lang="tr-TR" sz="2800" kern="1200" dirty="0">
            <a:latin typeface="Aptos" panose="020B0004020202020204" pitchFamily="34" charset="0"/>
          </a:endParaRPr>
        </a:p>
      </dsp:txBody>
      <dsp:txXfrm>
        <a:off x="3053110" y="866955"/>
        <a:ext cx="1641610" cy="1641610"/>
      </dsp:txXfrm>
    </dsp:sp>
    <dsp:sp modelId="{9337C3E1-06BC-4C7D-90CD-8ADB42456017}">
      <dsp:nvSpPr>
        <dsp:cNvPr id="0" name=""/>
        <dsp:cNvSpPr/>
      </dsp:nvSpPr>
      <dsp:spPr>
        <a:xfrm>
          <a:off x="842574" y="-1305"/>
          <a:ext cx="3378131" cy="3378131"/>
        </a:xfrm>
        <a:prstGeom prst="circularArrow">
          <a:avLst>
            <a:gd name="adj1" fmla="val 9476"/>
            <a:gd name="adj2" fmla="val 684342"/>
            <a:gd name="adj3" fmla="val 7853763"/>
            <a:gd name="adj4" fmla="val 2261895"/>
            <a:gd name="adj5" fmla="val 11055"/>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99EC8AD-E60E-4EB6-A749-121C91A5AE18}">
      <dsp:nvSpPr>
        <dsp:cNvPr id="0" name=""/>
        <dsp:cNvSpPr/>
      </dsp:nvSpPr>
      <dsp:spPr>
        <a:xfrm>
          <a:off x="368559" y="866955"/>
          <a:ext cx="1641610" cy="1641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kern="1200" dirty="0">
              <a:latin typeface="Aptos" panose="020B0004020202020204" pitchFamily="34" charset="0"/>
            </a:rPr>
            <a:t>urban </a:t>
          </a:r>
          <a:r>
            <a:rPr lang="tr-TR" sz="2800" kern="1200" dirty="0" err="1">
              <a:latin typeface="Aptos" panose="020B0004020202020204" pitchFamily="34" charset="0"/>
            </a:rPr>
            <a:t>space</a:t>
          </a:r>
          <a:endParaRPr lang="tr-TR" sz="2800" kern="1200" dirty="0">
            <a:latin typeface="Aptos" panose="020B0004020202020204" pitchFamily="34" charset="0"/>
          </a:endParaRPr>
        </a:p>
      </dsp:txBody>
      <dsp:txXfrm>
        <a:off x="368559" y="866955"/>
        <a:ext cx="1641610" cy="1641610"/>
      </dsp:txXfrm>
    </dsp:sp>
    <dsp:sp modelId="{508AC38C-6F0B-4459-BF18-5187F3C617F6}">
      <dsp:nvSpPr>
        <dsp:cNvPr id="0" name=""/>
        <dsp:cNvSpPr/>
      </dsp:nvSpPr>
      <dsp:spPr>
        <a:xfrm>
          <a:off x="842574" y="-1305"/>
          <a:ext cx="3378131" cy="3378131"/>
        </a:xfrm>
        <a:prstGeom prst="circularArrow">
          <a:avLst>
            <a:gd name="adj1" fmla="val 9476"/>
            <a:gd name="adj2" fmla="val 684342"/>
            <a:gd name="adj3" fmla="val 18653763"/>
            <a:gd name="adj4" fmla="val 13061895"/>
            <a:gd name="adj5" fmla="val 11055"/>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FB7AD-7AFC-4124-BB9E-2C56A4B43742}">
      <dsp:nvSpPr>
        <dsp:cNvPr id="0" name=""/>
        <dsp:cNvSpPr/>
      </dsp:nvSpPr>
      <dsp:spPr>
        <a:xfrm>
          <a:off x="3618706" y="661"/>
          <a:ext cx="1754981" cy="793750"/>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err="1">
              <a:latin typeface="Aptos" panose="020B0004020202020204" pitchFamily="34" charset="0"/>
            </a:rPr>
            <a:t>citation</a:t>
          </a:r>
          <a:r>
            <a:rPr lang="tr-TR" sz="1800" kern="1200" dirty="0">
              <a:latin typeface="Aptos" panose="020B0004020202020204" pitchFamily="34" charset="0"/>
            </a:rPr>
            <a:t> </a:t>
          </a:r>
          <a:r>
            <a:rPr lang="tr-TR" sz="1800" kern="1200" dirty="0" err="1">
              <a:latin typeface="Aptos" panose="020B0004020202020204" pitchFamily="34" charset="0"/>
            </a:rPr>
            <a:t>analysis</a:t>
          </a:r>
          <a:endParaRPr lang="tr-TR" sz="1800" kern="1200" dirty="0">
            <a:latin typeface="Aptos" panose="020B0004020202020204" pitchFamily="34" charset="0"/>
          </a:endParaRPr>
        </a:p>
      </dsp:txBody>
      <dsp:txXfrm>
        <a:off x="3618706" y="661"/>
        <a:ext cx="1754981" cy="793750"/>
      </dsp:txXfrm>
    </dsp:sp>
    <dsp:sp modelId="{2B6FE6E7-A20C-4A33-A601-8491AD381D8D}">
      <dsp:nvSpPr>
        <dsp:cNvPr id="0" name=""/>
        <dsp:cNvSpPr/>
      </dsp:nvSpPr>
      <dsp:spPr>
        <a:xfrm>
          <a:off x="2754312" y="661"/>
          <a:ext cx="785812" cy="79375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77BC88A-2518-4261-8BC3-651E66F05E35}">
      <dsp:nvSpPr>
        <dsp:cNvPr id="0" name=""/>
        <dsp:cNvSpPr/>
      </dsp:nvSpPr>
      <dsp:spPr>
        <a:xfrm>
          <a:off x="2754312" y="925380"/>
          <a:ext cx="1754981" cy="793750"/>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err="1">
              <a:latin typeface="Aptos" panose="020B0004020202020204" pitchFamily="34" charset="0"/>
            </a:rPr>
            <a:t>co-citaton</a:t>
          </a:r>
          <a:r>
            <a:rPr lang="tr-TR" sz="1800" kern="1200" dirty="0">
              <a:latin typeface="Aptos" panose="020B0004020202020204" pitchFamily="34" charset="0"/>
            </a:rPr>
            <a:t> </a:t>
          </a:r>
          <a:r>
            <a:rPr lang="tr-TR" sz="1800" kern="1200" dirty="0" err="1">
              <a:latin typeface="Aptos" panose="020B0004020202020204" pitchFamily="34" charset="0"/>
            </a:rPr>
            <a:t>analysis</a:t>
          </a:r>
          <a:endParaRPr lang="tr-TR" sz="1800" kern="1200" dirty="0">
            <a:latin typeface="Aptos" panose="020B0004020202020204" pitchFamily="34" charset="0"/>
          </a:endParaRPr>
        </a:p>
      </dsp:txBody>
      <dsp:txXfrm>
        <a:off x="2754312" y="925380"/>
        <a:ext cx="1754981" cy="793750"/>
      </dsp:txXfrm>
    </dsp:sp>
    <dsp:sp modelId="{9A65FE6A-2EDB-4046-B130-49FE8B8175B9}">
      <dsp:nvSpPr>
        <dsp:cNvPr id="0" name=""/>
        <dsp:cNvSpPr/>
      </dsp:nvSpPr>
      <dsp:spPr>
        <a:xfrm>
          <a:off x="4587875" y="925380"/>
          <a:ext cx="785812" cy="79375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1000" r="-1000"/>
          </a:stretch>
        </a:blip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0AE17B2-6F1D-47D7-9A8F-EFDCD1602263}">
      <dsp:nvSpPr>
        <dsp:cNvPr id="0" name=""/>
        <dsp:cNvSpPr/>
      </dsp:nvSpPr>
      <dsp:spPr>
        <a:xfrm>
          <a:off x="3618706" y="1850099"/>
          <a:ext cx="1754981" cy="793750"/>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err="1">
              <a:latin typeface="Aptos" panose="020B0004020202020204" pitchFamily="34" charset="0"/>
            </a:rPr>
            <a:t>bibliographic</a:t>
          </a:r>
          <a:r>
            <a:rPr lang="tr-TR" sz="1800" kern="1200" dirty="0">
              <a:latin typeface="Aptos" panose="020B0004020202020204" pitchFamily="34" charset="0"/>
            </a:rPr>
            <a:t> </a:t>
          </a:r>
          <a:r>
            <a:rPr lang="tr-TR" sz="1800" kern="1200" dirty="0" err="1">
              <a:latin typeface="Aptos" panose="020B0004020202020204" pitchFamily="34" charset="0"/>
            </a:rPr>
            <a:t>coupling</a:t>
          </a:r>
          <a:r>
            <a:rPr lang="tr-TR" sz="1800" kern="1200" dirty="0">
              <a:latin typeface="Aptos" panose="020B0004020202020204" pitchFamily="34" charset="0"/>
            </a:rPr>
            <a:t> </a:t>
          </a:r>
          <a:r>
            <a:rPr lang="tr-TR" sz="1800" kern="1200" dirty="0" err="1">
              <a:latin typeface="Aptos" panose="020B0004020202020204" pitchFamily="34" charset="0"/>
            </a:rPr>
            <a:t>analysis</a:t>
          </a:r>
          <a:endParaRPr lang="tr-TR" sz="1800" kern="1200" dirty="0">
            <a:latin typeface="Aptos" panose="020B0004020202020204" pitchFamily="34" charset="0"/>
          </a:endParaRPr>
        </a:p>
      </dsp:txBody>
      <dsp:txXfrm>
        <a:off x="3618706" y="1850099"/>
        <a:ext cx="1754981" cy="793750"/>
      </dsp:txXfrm>
    </dsp:sp>
    <dsp:sp modelId="{540A8AE6-DFF3-4A25-9497-812805328F9D}">
      <dsp:nvSpPr>
        <dsp:cNvPr id="0" name=""/>
        <dsp:cNvSpPr/>
      </dsp:nvSpPr>
      <dsp:spPr>
        <a:xfrm>
          <a:off x="2754312" y="1850099"/>
          <a:ext cx="785812" cy="79375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1000" r="-1000"/>
          </a:stretch>
        </a:blip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31F8CDB-2670-4F4E-B555-C65797AD3654}">
      <dsp:nvSpPr>
        <dsp:cNvPr id="0" name=""/>
        <dsp:cNvSpPr/>
      </dsp:nvSpPr>
      <dsp:spPr>
        <a:xfrm>
          <a:off x="2754312" y="2774817"/>
          <a:ext cx="1754981" cy="793750"/>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err="1">
              <a:latin typeface="Aptos" panose="020B0004020202020204" pitchFamily="34" charset="0"/>
            </a:rPr>
            <a:t>keyword-cooccurance</a:t>
          </a:r>
          <a:r>
            <a:rPr lang="tr-TR" sz="1800" kern="1200" dirty="0">
              <a:latin typeface="Aptos" panose="020B0004020202020204" pitchFamily="34" charset="0"/>
            </a:rPr>
            <a:t> </a:t>
          </a:r>
          <a:r>
            <a:rPr lang="tr-TR" sz="1800" kern="1200" dirty="0" err="1">
              <a:latin typeface="Aptos" panose="020B0004020202020204" pitchFamily="34" charset="0"/>
            </a:rPr>
            <a:t>analysis</a:t>
          </a:r>
          <a:endParaRPr lang="tr-TR" sz="1800" kern="1200" dirty="0">
            <a:latin typeface="Aptos" panose="020B0004020202020204" pitchFamily="34" charset="0"/>
          </a:endParaRPr>
        </a:p>
      </dsp:txBody>
      <dsp:txXfrm>
        <a:off x="2754312" y="2774817"/>
        <a:ext cx="1754981" cy="793750"/>
      </dsp:txXfrm>
    </dsp:sp>
    <dsp:sp modelId="{C449AA86-E60A-4876-8697-B1AA9F7E141C}">
      <dsp:nvSpPr>
        <dsp:cNvPr id="0" name=""/>
        <dsp:cNvSpPr/>
      </dsp:nvSpPr>
      <dsp:spPr>
        <a:xfrm>
          <a:off x="4587875" y="2774817"/>
          <a:ext cx="785812" cy="79375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l="-1000" r="-1000"/>
          </a:stretch>
        </a:blip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8A1474F-24BF-4175-B463-C3180B69BEA3}">
      <dsp:nvSpPr>
        <dsp:cNvPr id="0" name=""/>
        <dsp:cNvSpPr/>
      </dsp:nvSpPr>
      <dsp:spPr>
        <a:xfrm>
          <a:off x="3618706" y="3699536"/>
          <a:ext cx="1754981" cy="793750"/>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err="1">
              <a:latin typeface="Aptos" panose="020B0004020202020204" pitchFamily="34" charset="0"/>
            </a:rPr>
            <a:t>social</a:t>
          </a:r>
          <a:r>
            <a:rPr lang="tr-TR" sz="1800" kern="1200" dirty="0">
              <a:latin typeface="Aptos" panose="020B0004020202020204" pitchFamily="34" charset="0"/>
            </a:rPr>
            <a:t> network </a:t>
          </a:r>
          <a:r>
            <a:rPr lang="tr-TR" sz="1800" kern="1200" dirty="0" err="1">
              <a:latin typeface="Aptos" panose="020B0004020202020204" pitchFamily="34" charset="0"/>
            </a:rPr>
            <a:t>analysis</a:t>
          </a:r>
          <a:endParaRPr lang="tr-TR" sz="1800" kern="1200" dirty="0">
            <a:latin typeface="Aptos" panose="020B0004020202020204" pitchFamily="34" charset="0"/>
          </a:endParaRPr>
        </a:p>
      </dsp:txBody>
      <dsp:txXfrm>
        <a:off x="3618706" y="3699536"/>
        <a:ext cx="1754981" cy="793750"/>
      </dsp:txXfrm>
    </dsp:sp>
    <dsp:sp modelId="{C2E59F03-7029-40BD-8FCC-9BC3D0FCCAA2}">
      <dsp:nvSpPr>
        <dsp:cNvPr id="0" name=""/>
        <dsp:cNvSpPr/>
      </dsp:nvSpPr>
      <dsp:spPr>
        <a:xfrm>
          <a:off x="2754312" y="3699536"/>
          <a:ext cx="785812" cy="793750"/>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l="-1000" r="-1000"/>
          </a:stretch>
        </a:blip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DDD278E-20B7-4E54-BAE2-16D59A8596C1}">
      <dsp:nvSpPr>
        <dsp:cNvPr id="0" name=""/>
        <dsp:cNvSpPr/>
      </dsp:nvSpPr>
      <dsp:spPr>
        <a:xfrm>
          <a:off x="2754312" y="4624255"/>
          <a:ext cx="1754981" cy="793750"/>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err="1">
              <a:latin typeface="Aptos" panose="020B0004020202020204" pitchFamily="34" charset="0"/>
            </a:rPr>
            <a:t>content</a:t>
          </a:r>
          <a:r>
            <a:rPr lang="tr-TR" sz="1800" kern="1200" dirty="0">
              <a:latin typeface="Aptos" panose="020B0004020202020204" pitchFamily="34" charset="0"/>
            </a:rPr>
            <a:t> </a:t>
          </a:r>
          <a:r>
            <a:rPr lang="tr-TR" sz="1800" kern="1200" dirty="0" err="1">
              <a:latin typeface="Aptos" panose="020B0004020202020204" pitchFamily="34" charset="0"/>
            </a:rPr>
            <a:t>analysis</a:t>
          </a:r>
          <a:endParaRPr lang="tr-TR" sz="1800" kern="1200" dirty="0">
            <a:latin typeface="Aptos" panose="020B0004020202020204" pitchFamily="34" charset="0"/>
          </a:endParaRPr>
        </a:p>
      </dsp:txBody>
      <dsp:txXfrm>
        <a:off x="2754312" y="4624255"/>
        <a:ext cx="1754981" cy="793750"/>
      </dsp:txXfrm>
    </dsp:sp>
    <dsp:sp modelId="{B0B0A135-109B-4B1D-8B2F-3563F41BB7A0}">
      <dsp:nvSpPr>
        <dsp:cNvPr id="0" name=""/>
        <dsp:cNvSpPr/>
      </dsp:nvSpPr>
      <dsp:spPr>
        <a:xfrm>
          <a:off x="4587875" y="4624255"/>
          <a:ext cx="785812" cy="793750"/>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l="-1000" r="-1000"/>
          </a:stretch>
        </a:blip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711136-F96C-4EDE-A69E-832F20F70F7F}" type="datetimeFigureOut">
              <a:rPr lang="tr-TR" smtClean="0"/>
              <a:t>8.07.2025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05C1AD-2F0A-4599-BBEB-8D2C56D0D9EA}" type="slidenum">
              <a:rPr lang="tr-TR" smtClean="0"/>
              <a:t>‹#›</a:t>
            </a:fld>
            <a:endParaRPr lang="tr-TR"/>
          </a:p>
        </p:txBody>
      </p:sp>
    </p:spTree>
    <p:extLst>
      <p:ext uri="{BB962C8B-B14F-4D97-AF65-F5344CB8AC3E}">
        <p14:creationId xmlns:p14="http://schemas.microsoft.com/office/powerpoint/2010/main" val="4195525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In line with this conceptual framework, it is important to consider examples that illustrate the relationship between migration and urban design, such as the impact of spatial transformations on social structures.</a:t>
            </a:r>
            <a:endParaRPr lang="tr-TR" dirty="0"/>
          </a:p>
        </p:txBody>
      </p:sp>
      <p:sp>
        <p:nvSpPr>
          <p:cNvPr id="4" name="Slayt Numarası Yer Tutucusu 3"/>
          <p:cNvSpPr>
            <a:spLocks noGrp="1"/>
          </p:cNvSpPr>
          <p:nvPr>
            <p:ph type="sldNum" sz="quarter" idx="5"/>
          </p:nvPr>
        </p:nvSpPr>
        <p:spPr/>
        <p:txBody>
          <a:bodyPr/>
          <a:lstStyle/>
          <a:p>
            <a:fld id="{0505C1AD-2F0A-4599-BBEB-8D2C56D0D9EA}" type="slidenum">
              <a:rPr lang="tr-TR" smtClean="0"/>
              <a:t>8</a:t>
            </a:fld>
            <a:endParaRPr lang="tr-TR"/>
          </a:p>
        </p:txBody>
      </p:sp>
    </p:spTree>
    <p:extLst>
      <p:ext uri="{BB962C8B-B14F-4D97-AF65-F5344CB8AC3E}">
        <p14:creationId xmlns:p14="http://schemas.microsoft.com/office/powerpoint/2010/main" val="2126802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In the bibliometric search conducted using the Scopus database, a total of 377,216 publications were found as a result of a general search with the keyword ‘migration’. These publications point to a very large body of literature dealing with migration in various aspects. However, when the search scope is narrowed down with the concept of ‘urban studies’, the number of relevant publications decreases to 24,898. This decrease shows that the treatment of migration in the context of urban studies is relatively limited. When the term ‘urban design’ is added to the search, the number of publications is only 1,627. This result reveals that the subject of migration has been the subject of very few studies in urbanism, especially within the framework of urban design. </a:t>
            </a:r>
            <a:endParaRPr lang="tr-TR" dirty="0"/>
          </a:p>
        </p:txBody>
      </p:sp>
      <p:sp>
        <p:nvSpPr>
          <p:cNvPr id="4" name="Slayt Numarası Yer Tutucusu 3"/>
          <p:cNvSpPr>
            <a:spLocks noGrp="1"/>
          </p:cNvSpPr>
          <p:nvPr>
            <p:ph type="sldNum" sz="quarter" idx="5"/>
          </p:nvPr>
        </p:nvSpPr>
        <p:spPr/>
        <p:txBody>
          <a:bodyPr/>
          <a:lstStyle/>
          <a:p>
            <a:fld id="{0505C1AD-2F0A-4599-BBEB-8D2C56D0D9EA}" type="slidenum">
              <a:rPr lang="tr-TR" smtClean="0"/>
              <a:t>14</a:t>
            </a:fld>
            <a:endParaRPr lang="tr-TR"/>
          </a:p>
        </p:txBody>
      </p:sp>
    </p:spTree>
    <p:extLst>
      <p:ext uri="{BB962C8B-B14F-4D97-AF65-F5344CB8AC3E}">
        <p14:creationId xmlns:p14="http://schemas.microsoft.com/office/powerpoint/2010/main" val="135006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The analysis data shows that the concept of migration is mostly discussed in the literature in relation to topics such as “closed sites” and “segregation in settlements”. However, although less frequently, it is also associated with the concept of “integration”.</a:t>
            </a:r>
            <a:endParaRPr lang="tr-TR" dirty="0"/>
          </a:p>
        </p:txBody>
      </p:sp>
      <p:sp>
        <p:nvSpPr>
          <p:cNvPr id="4" name="Slayt Numarası Yer Tutucusu 3"/>
          <p:cNvSpPr>
            <a:spLocks noGrp="1"/>
          </p:cNvSpPr>
          <p:nvPr>
            <p:ph type="sldNum" sz="quarter" idx="5"/>
          </p:nvPr>
        </p:nvSpPr>
        <p:spPr/>
        <p:txBody>
          <a:bodyPr/>
          <a:lstStyle/>
          <a:p>
            <a:fld id="{0505C1AD-2F0A-4599-BBEB-8D2C56D0D9EA}" type="slidenum">
              <a:rPr lang="tr-TR" smtClean="0"/>
              <a:t>16</a:t>
            </a:fld>
            <a:endParaRPr lang="tr-TR"/>
          </a:p>
        </p:txBody>
      </p:sp>
    </p:spTree>
    <p:extLst>
      <p:ext uri="{BB962C8B-B14F-4D97-AF65-F5344CB8AC3E}">
        <p14:creationId xmlns:p14="http://schemas.microsoft.com/office/powerpoint/2010/main" val="2973827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50ED9-5B65-EC94-C2B2-95D0633F84B7}"/>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44B0B13F-D49B-FD61-37E6-B359FC4E327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1047D8C-F417-F4A0-9B04-341BEED4231B}"/>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a result of the analysis, it is seen that on the one hand, concepts such as ‘urban regeneration’, ‘urban politics’, ‘Ankara’, ‘squatters’ and ‘Islamic neoliberalism’ cluster together; on the other hand, concepts such as ‘urban renewal projects’, ‘squatter rehousing projects’, ‘social space/abstract space’, ‘neoliberalism’ and ‘Islam’ form a second cluster. This structure shows that migration is strongly associated with urban regeneration policies, slum areas, neoliberal urban policies and social spatial production processes in Turkey. </a:t>
            </a:r>
            <a:endParaRPr lang="tr-TR" sz="1200" b="0" i="0" u="none" strike="noStrike" kern="1200" baseline="0" dirty="0">
              <a:solidFill>
                <a:schemeClr val="tx1"/>
              </a:solidFill>
              <a:latin typeface="+mn-lt"/>
              <a:ea typeface="+mn-ea"/>
              <a:cs typeface="+mn-cs"/>
            </a:endParaRPr>
          </a:p>
          <a:p>
            <a:r>
              <a:rPr lang="en-US" dirty="0"/>
              <a:t>In Turkey, the concept of migration is discussed in relation to urban design within a more limited scope.</a:t>
            </a:r>
            <a:endParaRPr lang="tr-TR" dirty="0"/>
          </a:p>
        </p:txBody>
      </p:sp>
      <p:sp>
        <p:nvSpPr>
          <p:cNvPr id="4" name="Slayt Numarası Yer Tutucusu 3">
            <a:extLst>
              <a:ext uri="{FF2B5EF4-FFF2-40B4-BE49-F238E27FC236}">
                <a16:creationId xmlns:a16="http://schemas.microsoft.com/office/drawing/2014/main" id="{30283C2C-1BBC-B52F-9789-426E6B16FBD9}"/>
              </a:ext>
            </a:extLst>
          </p:cNvPr>
          <p:cNvSpPr>
            <a:spLocks noGrp="1"/>
          </p:cNvSpPr>
          <p:nvPr>
            <p:ph type="sldNum" sz="quarter" idx="5"/>
          </p:nvPr>
        </p:nvSpPr>
        <p:spPr/>
        <p:txBody>
          <a:bodyPr/>
          <a:lstStyle/>
          <a:p>
            <a:fld id="{0505C1AD-2F0A-4599-BBEB-8D2C56D0D9EA}" type="slidenum">
              <a:rPr lang="tr-TR" smtClean="0"/>
              <a:t>17</a:t>
            </a:fld>
            <a:endParaRPr lang="tr-TR"/>
          </a:p>
        </p:txBody>
      </p:sp>
    </p:spTree>
    <p:extLst>
      <p:ext uri="{BB962C8B-B14F-4D97-AF65-F5344CB8AC3E}">
        <p14:creationId xmlns:p14="http://schemas.microsoft.com/office/powerpoint/2010/main" val="4160036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According to the filtering results, 3,624 publications were identified with the keyword ‘migration’. If this number is used with the concept of ‘city’, the number of publications decreases to 236. When concepts that narrow the filtering are added, 5 publications were identified with ‘urbanism’, 1 with ‘urban planning’, 2 with ‘urban planning’ and only 1 with ‘urban design’</a:t>
            </a:r>
            <a:r>
              <a:rPr lang="tr-TR" sz="1200" b="0"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This finding shows that academic studies produced at the intersection of migration and urban design are quite limited in the Turkish context. </a:t>
            </a:r>
            <a:endParaRPr lang="tr-TR" dirty="0"/>
          </a:p>
        </p:txBody>
      </p:sp>
      <p:sp>
        <p:nvSpPr>
          <p:cNvPr id="4" name="Slayt Numarası Yer Tutucusu 3"/>
          <p:cNvSpPr>
            <a:spLocks noGrp="1"/>
          </p:cNvSpPr>
          <p:nvPr>
            <p:ph type="sldNum" sz="quarter" idx="5"/>
          </p:nvPr>
        </p:nvSpPr>
        <p:spPr/>
        <p:txBody>
          <a:bodyPr/>
          <a:lstStyle/>
          <a:p>
            <a:fld id="{0505C1AD-2F0A-4599-BBEB-8D2C56D0D9EA}" type="slidenum">
              <a:rPr lang="tr-TR" smtClean="0"/>
              <a:t>18</a:t>
            </a:fld>
            <a:endParaRPr lang="tr-TR"/>
          </a:p>
        </p:txBody>
      </p:sp>
    </p:spTree>
    <p:extLst>
      <p:ext uri="{BB962C8B-B14F-4D97-AF65-F5344CB8AC3E}">
        <p14:creationId xmlns:p14="http://schemas.microsoft.com/office/powerpoint/2010/main" val="409036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1D722-53A0-5774-6DCD-AF2C70D3E605}"/>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326E428A-0D94-B109-43B0-AA6157151FC1}"/>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CFCF1573-727B-1FE7-A3F5-7970ED8C1964}"/>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the data set obtained, the scans were evaluated in a more qualified and detailed manner due to the lack of sufficient number of publications on the intersection of migration and urban design. In this framework, the results are </a:t>
            </a:r>
            <a:r>
              <a:rPr lang="en-US" sz="1200" b="0" i="0" u="none" strike="noStrike" kern="1200" baseline="0" dirty="0" err="1">
                <a:solidFill>
                  <a:schemeClr val="tx1"/>
                </a:solidFill>
                <a:latin typeface="+mn-lt"/>
                <a:ea typeface="+mn-ea"/>
                <a:cs typeface="+mn-cs"/>
              </a:rPr>
              <a:t>visualised</a:t>
            </a:r>
            <a:r>
              <a:rPr lang="en-US" sz="1200" b="0" i="0" u="none" strike="noStrike" kern="1200" baseline="0" dirty="0">
                <a:solidFill>
                  <a:schemeClr val="tx1"/>
                </a:solidFill>
                <a:latin typeface="+mn-lt"/>
                <a:ea typeface="+mn-ea"/>
                <a:cs typeface="+mn-cs"/>
              </a:rPr>
              <a:t> and presented through word clouds in order to reveal conceptual trends and thematic relationships more clearly. </a:t>
            </a:r>
            <a:endParaRPr lang="tr-TR" dirty="0"/>
          </a:p>
        </p:txBody>
      </p:sp>
      <p:sp>
        <p:nvSpPr>
          <p:cNvPr id="4" name="Slayt Numarası Yer Tutucusu 3">
            <a:extLst>
              <a:ext uri="{FF2B5EF4-FFF2-40B4-BE49-F238E27FC236}">
                <a16:creationId xmlns:a16="http://schemas.microsoft.com/office/drawing/2014/main" id="{DD10446A-2C3D-22D6-2738-F64E4278921F}"/>
              </a:ext>
            </a:extLst>
          </p:cNvPr>
          <p:cNvSpPr>
            <a:spLocks noGrp="1"/>
          </p:cNvSpPr>
          <p:nvPr>
            <p:ph type="sldNum" sz="quarter" idx="5"/>
          </p:nvPr>
        </p:nvSpPr>
        <p:spPr/>
        <p:txBody>
          <a:bodyPr/>
          <a:lstStyle/>
          <a:p>
            <a:fld id="{0505C1AD-2F0A-4599-BBEB-8D2C56D0D9EA}" type="slidenum">
              <a:rPr lang="tr-TR" smtClean="0"/>
              <a:t>19</a:t>
            </a:fld>
            <a:endParaRPr lang="tr-TR"/>
          </a:p>
        </p:txBody>
      </p:sp>
    </p:spTree>
    <p:extLst>
      <p:ext uri="{BB962C8B-B14F-4D97-AF65-F5344CB8AC3E}">
        <p14:creationId xmlns:p14="http://schemas.microsoft.com/office/powerpoint/2010/main" val="437174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D0726-ED64-D244-5836-AFA29A422B61}"/>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046C6DBC-6A47-5E7E-A737-DA35276793DF}"/>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A4D2D948-579C-AB73-B5B0-A91F2FD6320B}"/>
              </a:ext>
            </a:extLst>
          </p:cNvPr>
          <p:cNvSpPr>
            <a:spLocks noGrp="1"/>
          </p:cNvSpPr>
          <p:nvPr>
            <p:ph type="body" idx="1"/>
          </p:nvPr>
        </p:nvSpPr>
        <p:spPr/>
        <p:txBody>
          <a:bodyPr/>
          <a:lstStyle/>
          <a:p>
            <a:r>
              <a:rPr lang="en-US" dirty="0" err="1"/>
              <a:t>DergiPark</a:t>
            </a:r>
            <a:r>
              <a:rPr lang="en-US" dirty="0"/>
              <a:t> is a comprehensive database that brings together scientific studies published in Turkish academic journals and provides open access to them in a digital environment. In this study, a search was conducted using keywords identified in the abstract sections of publications in the </a:t>
            </a:r>
            <a:r>
              <a:rPr lang="en-US" dirty="0" err="1"/>
              <a:t>DergiPark</a:t>
            </a:r>
            <a:r>
              <a:rPr lang="en-US" dirty="0"/>
              <a:t> database.</a:t>
            </a:r>
            <a:endParaRPr lang="tr-TR" dirty="0"/>
          </a:p>
          <a:p>
            <a:r>
              <a:rPr lang="en-US" dirty="0"/>
              <a:t>According to this analysis, 6,507 publications were identified using the keyword ‘migration.’ When the keyword “migration” was used in combination with the keyword ‘urban planning,’ the number decreased to 10 publications, while 3 publications were identified using ‘urban planning’ and 5 using ‘urban design.’</a:t>
            </a:r>
            <a:endParaRPr lang="tr-TR" dirty="0"/>
          </a:p>
        </p:txBody>
      </p:sp>
      <p:sp>
        <p:nvSpPr>
          <p:cNvPr id="4" name="Slayt Numarası Yer Tutucusu 3">
            <a:extLst>
              <a:ext uri="{FF2B5EF4-FFF2-40B4-BE49-F238E27FC236}">
                <a16:creationId xmlns:a16="http://schemas.microsoft.com/office/drawing/2014/main" id="{79237F21-68CA-C459-E083-4028A9EA7192}"/>
              </a:ext>
            </a:extLst>
          </p:cNvPr>
          <p:cNvSpPr>
            <a:spLocks noGrp="1"/>
          </p:cNvSpPr>
          <p:nvPr>
            <p:ph type="sldNum" sz="quarter" idx="5"/>
          </p:nvPr>
        </p:nvSpPr>
        <p:spPr/>
        <p:txBody>
          <a:bodyPr/>
          <a:lstStyle/>
          <a:p>
            <a:fld id="{0505C1AD-2F0A-4599-BBEB-8D2C56D0D9EA}" type="slidenum">
              <a:rPr lang="tr-TR" smtClean="0"/>
              <a:t>20</a:t>
            </a:fld>
            <a:endParaRPr lang="tr-TR"/>
          </a:p>
        </p:txBody>
      </p:sp>
    </p:spTree>
    <p:extLst>
      <p:ext uri="{BB962C8B-B14F-4D97-AF65-F5344CB8AC3E}">
        <p14:creationId xmlns:p14="http://schemas.microsoft.com/office/powerpoint/2010/main" val="1204899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386EE-8857-B72A-3C1D-F50C440E1FBD}"/>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B955A443-10CD-55FC-5C27-11E23786AE44}"/>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1933869-0355-A544-F5B5-76A9CA1A0441}"/>
              </a:ext>
            </a:extLst>
          </p:cNvPr>
          <p:cNvSpPr>
            <a:spLocks noGrp="1"/>
          </p:cNvSpPr>
          <p:nvPr>
            <p:ph type="body" idx="1"/>
          </p:nvPr>
        </p:nvSpPr>
        <p:spPr/>
        <p:txBody>
          <a:bodyPr/>
          <a:lstStyle/>
          <a:p>
            <a:r>
              <a:rPr lang="en-US" dirty="0"/>
              <a:t>Due to the limited amount of data available, the word cloud method was used to highlight conceptual trends and demonstrate which themes stand out in the literature more clearly. Key concepts that stand out in the </a:t>
            </a:r>
            <a:r>
              <a:rPr lang="en-US" dirty="0" err="1"/>
              <a:t>visualisation</a:t>
            </a:r>
            <a:r>
              <a:rPr lang="en-US" dirty="0"/>
              <a:t> include 'urban design', 'heritage area', 'urban open space', 'urban area adequacy', 'urban landscape', and '</a:t>
            </a:r>
            <a:r>
              <a:rPr lang="en-US" dirty="0" err="1"/>
              <a:t>Diyarbakır</a:t>
            </a:r>
            <a:r>
              <a:rPr lang="en-US" dirty="0"/>
              <a:t>', which refer to spatial and local contexts. </a:t>
            </a:r>
            <a:endParaRPr lang="tr-TR" dirty="0"/>
          </a:p>
        </p:txBody>
      </p:sp>
      <p:sp>
        <p:nvSpPr>
          <p:cNvPr id="4" name="Slayt Numarası Yer Tutucusu 3">
            <a:extLst>
              <a:ext uri="{FF2B5EF4-FFF2-40B4-BE49-F238E27FC236}">
                <a16:creationId xmlns:a16="http://schemas.microsoft.com/office/drawing/2014/main" id="{4FA4A1DD-5769-A7AD-785A-902CCD10CC61}"/>
              </a:ext>
            </a:extLst>
          </p:cNvPr>
          <p:cNvSpPr>
            <a:spLocks noGrp="1"/>
          </p:cNvSpPr>
          <p:nvPr>
            <p:ph type="sldNum" sz="quarter" idx="5"/>
          </p:nvPr>
        </p:nvSpPr>
        <p:spPr/>
        <p:txBody>
          <a:bodyPr/>
          <a:lstStyle/>
          <a:p>
            <a:fld id="{0505C1AD-2F0A-4599-BBEB-8D2C56D0D9EA}" type="slidenum">
              <a:rPr lang="tr-TR" smtClean="0"/>
              <a:t>21</a:t>
            </a:fld>
            <a:endParaRPr lang="tr-TR"/>
          </a:p>
        </p:txBody>
      </p:sp>
    </p:spTree>
    <p:extLst>
      <p:ext uri="{BB962C8B-B14F-4D97-AF65-F5344CB8AC3E}">
        <p14:creationId xmlns:p14="http://schemas.microsoft.com/office/powerpoint/2010/main" val="1436280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conclusion, the analyses conducted reveal gaps in the literature for future studies. It would be useful to view urban design as a tool for achieving </a:t>
            </a:r>
            <a:r>
              <a:rPr lang="en-US" b="1" dirty="0"/>
              <a:t>‘adaptation’</a:t>
            </a:r>
            <a:r>
              <a:rPr lang="en-US" dirty="0"/>
              <a:t> and </a:t>
            </a:r>
            <a:r>
              <a:rPr lang="en-US" b="1" dirty="0"/>
              <a:t>‘integration’</a:t>
            </a:r>
            <a:r>
              <a:rPr lang="en-US" dirty="0"/>
              <a:t> in the context of migration and to discuss these issues in relation to </a:t>
            </a:r>
            <a:r>
              <a:rPr lang="en-US" b="1" dirty="0"/>
              <a:t>public space</a:t>
            </a:r>
            <a:r>
              <a:rPr lang="en-US" dirty="0"/>
              <a:t>.</a:t>
            </a:r>
          </a:p>
        </p:txBody>
      </p:sp>
      <p:sp>
        <p:nvSpPr>
          <p:cNvPr id="4" name="Slayt Numarası Yer Tutucusu 3"/>
          <p:cNvSpPr>
            <a:spLocks noGrp="1"/>
          </p:cNvSpPr>
          <p:nvPr>
            <p:ph type="sldNum" sz="quarter" idx="5"/>
          </p:nvPr>
        </p:nvSpPr>
        <p:spPr/>
        <p:txBody>
          <a:bodyPr/>
          <a:lstStyle/>
          <a:p>
            <a:fld id="{0505C1AD-2F0A-4599-BBEB-8D2C56D0D9EA}" type="slidenum">
              <a:rPr lang="tr-TR" smtClean="0"/>
              <a:t>22</a:t>
            </a:fld>
            <a:endParaRPr lang="tr-TR"/>
          </a:p>
        </p:txBody>
      </p:sp>
    </p:spTree>
    <p:extLst>
      <p:ext uri="{BB962C8B-B14F-4D97-AF65-F5344CB8AC3E}">
        <p14:creationId xmlns:p14="http://schemas.microsoft.com/office/powerpoint/2010/main" val="2002566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8FF0DF-5E93-BB8C-E348-4D8C9BDE238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96A9413-0E7A-1932-5471-409A354791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BC0A9716-1DD6-74FB-9BA9-1EE0A5824D8A}"/>
              </a:ext>
            </a:extLst>
          </p:cNvPr>
          <p:cNvSpPr>
            <a:spLocks noGrp="1"/>
          </p:cNvSpPr>
          <p:nvPr>
            <p:ph type="dt" sz="half" idx="10"/>
          </p:nvPr>
        </p:nvSpPr>
        <p:spPr/>
        <p:txBody>
          <a:bodyPr/>
          <a:lstStyle/>
          <a:p>
            <a:fld id="{516F426E-D1B3-C04F-87FE-14721FD9FC5B}" type="datetimeFigureOut">
              <a:rPr lang="tr-TR" smtClean="0"/>
              <a:t>8.07.2025</a:t>
            </a:fld>
            <a:endParaRPr lang="tr-TR"/>
          </a:p>
        </p:txBody>
      </p:sp>
      <p:sp>
        <p:nvSpPr>
          <p:cNvPr id="5" name="Alt Bilgi Yer Tutucusu 4">
            <a:extLst>
              <a:ext uri="{FF2B5EF4-FFF2-40B4-BE49-F238E27FC236}">
                <a16:creationId xmlns:a16="http://schemas.microsoft.com/office/drawing/2014/main" id="{C89C73D7-8BB4-8212-EFBD-FA7F96CE167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2E7757A-2C7D-51EC-2A79-28F9604173A7}"/>
              </a:ext>
            </a:extLst>
          </p:cNvPr>
          <p:cNvSpPr>
            <a:spLocks noGrp="1"/>
          </p:cNvSpPr>
          <p:nvPr>
            <p:ph type="sldNum" sz="quarter" idx="12"/>
          </p:nvPr>
        </p:nvSpPr>
        <p:spPr/>
        <p:txBody>
          <a:bodyPr/>
          <a:lstStyle/>
          <a:p>
            <a:fld id="{C5C2876A-0405-DE4E-8F57-B35FA1FF5C8B}" type="slidenum">
              <a:rPr lang="tr-TR" smtClean="0"/>
              <a:t>‹#›</a:t>
            </a:fld>
            <a:endParaRPr lang="tr-TR"/>
          </a:p>
        </p:txBody>
      </p:sp>
    </p:spTree>
    <p:extLst>
      <p:ext uri="{BB962C8B-B14F-4D97-AF65-F5344CB8AC3E}">
        <p14:creationId xmlns:p14="http://schemas.microsoft.com/office/powerpoint/2010/main" val="1737992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1F94C2-A534-7B25-36D8-C0D0011FE47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76FBF3D1-2D17-032E-40C0-4B2B3B4573C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A7889DB-6ABE-016F-7701-BC9629A3BC48}"/>
              </a:ext>
            </a:extLst>
          </p:cNvPr>
          <p:cNvSpPr>
            <a:spLocks noGrp="1"/>
          </p:cNvSpPr>
          <p:nvPr>
            <p:ph type="dt" sz="half" idx="10"/>
          </p:nvPr>
        </p:nvSpPr>
        <p:spPr/>
        <p:txBody>
          <a:bodyPr/>
          <a:lstStyle/>
          <a:p>
            <a:fld id="{516F426E-D1B3-C04F-87FE-14721FD9FC5B}" type="datetimeFigureOut">
              <a:rPr lang="tr-TR" smtClean="0"/>
              <a:t>8.07.2025</a:t>
            </a:fld>
            <a:endParaRPr lang="tr-TR"/>
          </a:p>
        </p:txBody>
      </p:sp>
      <p:sp>
        <p:nvSpPr>
          <p:cNvPr id="5" name="Alt Bilgi Yer Tutucusu 4">
            <a:extLst>
              <a:ext uri="{FF2B5EF4-FFF2-40B4-BE49-F238E27FC236}">
                <a16:creationId xmlns:a16="http://schemas.microsoft.com/office/drawing/2014/main" id="{B6A22F28-29FB-DFD2-82CA-5E2061FDC76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7B86B8B-F121-9771-9427-BE8CB1AFFCCC}"/>
              </a:ext>
            </a:extLst>
          </p:cNvPr>
          <p:cNvSpPr>
            <a:spLocks noGrp="1"/>
          </p:cNvSpPr>
          <p:nvPr>
            <p:ph type="sldNum" sz="quarter" idx="12"/>
          </p:nvPr>
        </p:nvSpPr>
        <p:spPr/>
        <p:txBody>
          <a:bodyPr/>
          <a:lstStyle/>
          <a:p>
            <a:fld id="{C5C2876A-0405-DE4E-8F57-B35FA1FF5C8B}" type="slidenum">
              <a:rPr lang="tr-TR" smtClean="0"/>
              <a:t>‹#›</a:t>
            </a:fld>
            <a:endParaRPr lang="tr-TR"/>
          </a:p>
        </p:txBody>
      </p:sp>
    </p:spTree>
    <p:extLst>
      <p:ext uri="{BB962C8B-B14F-4D97-AF65-F5344CB8AC3E}">
        <p14:creationId xmlns:p14="http://schemas.microsoft.com/office/powerpoint/2010/main" val="2910568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5834170E-9B2F-ED61-C45A-6C6BC33D9537}"/>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B59B0246-8D4D-B7AD-9831-FD9F865FB10F}"/>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074ECFE-CB82-CB56-F15E-D9D317372114}"/>
              </a:ext>
            </a:extLst>
          </p:cNvPr>
          <p:cNvSpPr>
            <a:spLocks noGrp="1"/>
          </p:cNvSpPr>
          <p:nvPr>
            <p:ph type="dt" sz="half" idx="10"/>
          </p:nvPr>
        </p:nvSpPr>
        <p:spPr/>
        <p:txBody>
          <a:bodyPr/>
          <a:lstStyle/>
          <a:p>
            <a:fld id="{516F426E-D1B3-C04F-87FE-14721FD9FC5B}" type="datetimeFigureOut">
              <a:rPr lang="tr-TR" smtClean="0"/>
              <a:t>8.07.2025</a:t>
            </a:fld>
            <a:endParaRPr lang="tr-TR"/>
          </a:p>
        </p:txBody>
      </p:sp>
      <p:sp>
        <p:nvSpPr>
          <p:cNvPr id="5" name="Alt Bilgi Yer Tutucusu 4">
            <a:extLst>
              <a:ext uri="{FF2B5EF4-FFF2-40B4-BE49-F238E27FC236}">
                <a16:creationId xmlns:a16="http://schemas.microsoft.com/office/drawing/2014/main" id="{A479F35A-7D33-8CB5-7050-793731F3133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28290AB-FD5C-6AE6-68AA-0E55B05E4716}"/>
              </a:ext>
            </a:extLst>
          </p:cNvPr>
          <p:cNvSpPr>
            <a:spLocks noGrp="1"/>
          </p:cNvSpPr>
          <p:nvPr>
            <p:ph type="sldNum" sz="quarter" idx="12"/>
          </p:nvPr>
        </p:nvSpPr>
        <p:spPr/>
        <p:txBody>
          <a:bodyPr/>
          <a:lstStyle/>
          <a:p>
            <a:fld id="{C5C2876A-0405-DE4E-8F57-B35FA1FF5C8B}" type="slidenum">
              <a:rPr lang="tr-TR" smtClean="0"/>
              <a:t>‹#›</a:t>
            </a:fld>
            <a:endParaRPr lang="tr-TR"/>
          </a:p>
        </p:txBody>
      </p:sp>
    </p:spTree>
    <p:extLst>
      <p:ext uri="{BB962C8B-B14F-4D97-AF65-F5344CB8AC3E}">
        <p14:creationId xmlns:p14="http://schemas.microsoft.com/office/powerpoint/2010/main" val="3813219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FE3E52-6E8E-5031-D054-5A7F27DE442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333F817-489A-5617-15E3-4A20DF3EE26F}"/>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0B8ADF2-3F7D-103F-30D0-46E770033967}"/>
              </a:ext>
            </a:extLst>
          </p:cNvPr>
          <p:cNvSpPr>
            <a:spLocks noGrp="1"/>
          </p:cNvSpPr>
          <p:nvPr>
            <p:ph type="dt" sz="half" idx="10"/>
          </p:nvPr>
        </p:nvSpPr>
        <p:spPr/>
        <p:txBody>
          <a:bodyPr/>
          <a:lstStyle/>
          <a:p>
            <a:fld id="{516F426E-D1B3-C04F-87FE-14721FD9FC5B}" type="datetimeFigureOut">
              <a:rPr lang="tr-TR" smtClean="0"/>
              <a:t>8.07.2025</a:t>
            </a:fld>
            <a:endParaRPr lang="tr-TR"/>
          </a:p>
        </p:txBody>
      </p:sp>
      <p:sp>
        <p:nvSpPr>
          <p:cNvPr id="5" name="Alt Bilgi Yer Tutucusu 4">
            <a:extLst>
              <a:ext uri="{FF2B5EF4-FFF2-40B4-BE49-F238E27FC236}">
                <a16:creationId xmlns:a16="http://schemas.microsoft.com/office/drawing/2014/main" id="{F6D51B84-756D-70FF-DC7E-5B40AD0EC02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C3E88BB-518B-241F-6F50-05123748FC7A}"/>
              </a:ext>
            </a:extLst>
          </p:cNvPr>
          <p:cNvSpPr>
            <a:spLocks noGrp="1"/>
          </p:cNvSpPr>
          <p:nvPr>
            <p:ph type="sldNum" sz="quarter" idx="12"/>
          </p:nvPr>
        </p:nvSpPr>
        <p:spPr/>
        <p:txBody>
          <a:bodyPr/>
          <a:lstStyle/>
          <a:p>
            <a:fld id="{C5C2876A-0405-DE4E-8F57-B35FA1FF5C8B}" type="slidenum">
              <a:rPr lang="tr-TR" smtClean="0"/>
              <a:t>‹#›</a:t>
            </a:fld>
            <a:endParaRPr lang="tr-TR"/>
          </a:p>
        </p:txBody>
      </p:sp>
    </p:spTree>
    <p:extLst>
      <p:ext uri="{BB962C8B-B14F-4D97-AF65-F5344CB8AC3E}">
        <p14:creationId xmlns:p14="http://schemas.microsoft.com/office/powerpoint/2010/main" val="216495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4ACADF-17C7-4060-D1F4-8D7D6FCD08A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B3EE07D-6C53-2D01-9836-E86C1061CC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94809BD3-B79A-3C47-4D87-73C4A433FF02}"/>
              </a:ext>
            </a:extLst>
          </p:cNvPr>
          <p:cNvSpPr>
            <a:spLocks noGrp="1"/>
          </p:cNvSpPr>
          <p:nvPr>
            <p:ph type="dt" sz="half" idx="10"/>
          </p:nvPr>
        </p:nvSpPr>
        <p:spPr/>
        <p:txBody>
          <a:bodyPr/>
          <a:lstStyle/>
          <a:p>
            <a:fld id="{516F426E-D1B3-C04F-87FE-14721FD9FC5B}" type="datetimeFigureOut">
              <a:rPr lang="tr-TR" smtClean="0"/>
              <a:t>8.07.2025</a:t>
            </a:fld>
            <a:endParaRPr lang="tr-TR"/>
          </a:p>
        </p:txBody>
      </p:sp>
      <p:sp>
        <p:nvSpPr>
          <p:cNvPr id="5" name="Alt Bilgi Yer Tutucusu 4">
            <a:extLst>
              <a:ext uri="{FF2B5EF4-FFF2-40B4-BE49-F238E27FC236}">
                <a16:creationId xmlns:a16="http://schemas.microsoft.com/office/drawing/2014/main" id="{723FC46B-1155-2FDD-2A35-BF544C5CEDC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378D608-D052-9862-B819-F7ED2E339602}"/>
              </a:ext>
            </a:extLst>
          </p:cNvPr>
          <p:cNvSpPr>
            <a:spLocks noGrp="1"/>
          </p:cNvSpPr>
          <p:nvPr>
            <p:ph type="sldNum" sz="quarter" idx="12"/>
          </p:nvPr>
        </p:nvSpPr>
        <p:spPr/>
        <p:txBody>
          <a:bodyPr/>
          <a:lstStyle/>
          <a:p>
            <a:fld id="{C5C2876A-0405-DE4E-8F57-B35FA1FF5C8B}" type="slidenum">
              <a:rPr lang="tr-TR" smtClean="0"/>
              <a:t>‹#›</a:t>
            </a:fld>
            <a:endParaRPr lang="tr-TR"/>
          </a:p>
        </p:txBody>
      </p:sp>
    </p:spTree>
    <p:extLst>
      <p:ext uri="{BB962C8B-B14F-4D97-AF65-F5344CB8AC3E}">
        <p14:creationId xmlns:p14="http://schemas.microsoft.com/office/powerpoint/2010/main" val="2152034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262869-BEC7-3488-2E5F-B94EAE17E50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3015720-F5DB-86CA-5558-68462D74DE5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C318C611-3745-F33F-DB5B-BF3EA89F764F}"/>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F1362306-F119-370F-430A-2E9BC4EDC290}"/>
              </a:ext>
            </a:extLst>
          </p:cNvPr>
          <p:cNvSpPr>
            <a:spLocks noGrp="1"/>
          </p:cNvSpPr>
          <p:nvPr>
            <p:ph type="dt" sz="half" idx="10"/>
          </p:nvPr>
        </p:nvSpPr>
        <p:spPr/>
        <p:txBody>
          <a:bodyPr/>
          <a:lstStyle/>
          <a:p>
            <a:fld id="{516F426E-D1B3-C04F-87FE-14721FD9FC5B}" type="datetimeFigureOut">
              <a:rPr lang="tr-TR" smtClean="0"/>
              <a:t>8.07.2025</a:t>
            </a:fld>
            <a:endParaRPr lang="tr-TR"/>
          </a:p>
        </p:txBody>
      </p:sp>
      <p:sp>
        <p:nvSpPr>
          <p:cNvPr id="6" name="Alt Bilgi Yer Tutucusu 5">
            <a:extLst>
              <a:ext uri="{FF2B5EF4-FFF2-40B4-BE49-F238E27FC236}">
                <a16:creationId xmlns:a16="http://schemas.microsoft.com/office/drawing/2014/main" id="{FC49CF5F-4961-0FCF-3AFD-288F166BDEA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423F2D2-A769-3B17-6F0E-F32EBA3F2C86}"/>
              </a:ext>
            </a:extLst>
          </p:cNvPr>
          <p:cNvSpPr>
            <a:spLocks noGrp="1"/>
          </p:cNvSpPr>
          <p:nvPr>
            <p:ph type="sldNum" sz="quarter" idx="12"/>
          </p:nvPr>
        </p:nvSpPr>
        <p:spPr/>
        <p:txBody>
          <a:bodyPr/>
          <a:lstStyle/>
          <a:p>
            <a:fld id="{C5C2876A-0405-DE4E-8F57-B35FA1FF5C8B}" type="slidenum">
              <a:rPr lang="tr-TR" smtClean="0"/>
              <a:t>‹#›</a:t>
            </a:fld>
            <a:endParaRPr lang="tr-TR"/>
          </a:p>
        </p:txBody>
      </p:sp>
    </p:spTree>
    <p:extLst>
      <p:ext uri="{BB962C8B-B14F-4D97-AF65-F5344CB8AC3E}">
        <p14:creationId xmlns:p14="http://schemas.microsoft.com/office/powerpoint/2010/main" val="1591365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578315-6A90-8D2F-3D50-4FA9B765C42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7092896-C281-ECA0-3243-92B64343A5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0EF68800-AFAC-39F3-908E-0E8B91CA544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1018581-4AAA-CD97-DFF1-83A8BB4DED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5FD24D0C-C852-5A69-258A-7B2A749B5BC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473E908-2EF0-FEBD-E77F-35BA143CB3A4}"/>
              </a:ext>
            </a:extLst>
          </p:cNvPr>
          <p:cNvSpPr>
            <a:spLocks noGrp="1"/>
          </p:cNvSpPr>
          <p:nvPr>
            <p:ph type="dt" sz="half" idx="10"/>
          </p:nvPr>
        </p:nvSpPr>
        <p:spPr/>
        <p:txBody>
          <a:bodyPr/>
          <a:lstStyle/>
          <a:p>
            <a:fld id="{516F426E-D1B3-C04F-87FE-14721FD9FC5B}" type="datetimeFigureOut">
              <a:rPr lang="tr-TR" smtClean="0"/>
              <a:t>8.07.2025</a:t>
            </a:fld>
            <a:endParaRPr lang="tr-TR"/>
          </a:p>
        </p:txBody>
      </p:sp>
      <p:sp>
        <p:nvSpPr>
          <p:cNvPr id="8" name="Alt Bilgi Yer Tutucusu 7">
            <a:extLst>
              <a:ext uri="{FF2B5EF4-FFF2-40B4-BE49-F238E27FC236}">
                <a16:creationId xmlns:a16="http://schemas.microsoft.com/office/drawing/2014/main" id="{308EAF8A-F7B0-2BDD-4F89-660E8B0AA1AF}"/>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0D2E32E3-8894-715E-FFDA-63EF2DC53EA8}"/>
              </a:ext>
            </a:extLst>
          </p:cNvPr>
          <p:cNvSpPr>
            <a:spLocks noGrp="1"/>
          </p:cNvSpPr>
          <p:nvPr>
            <p:ph type="sldNum" sz="quarter" idx="12"/>
          </p:nvPr>
        </p:nvSpPr>
        <p:spPr/>
        <p:txBody>
          <a:bodyPr/>
          <a:lstStyle/>
          <a:p>
            <a:fld id="{C5C2876A-0405-DE4E-8F57-B35FA1FF5C8B}" type="slidenum">
              <a:rPr lang="tr-TR" smtClean="0"/>
              <a:t>‹#›</a:t>
            </a:fld>
            <a:endParaRPr lang="tr-TR"/>
          </a:p>
        </p:txBody>
      </p:sp>
    </p:spTree>
    <p:extLst>
      <p:ext uri="{BB962C8B-B14F-4D97-AF65-F5344CB8AC3E}">
        <p14:creationId xmlns:p14="http://schemas.microsoft.com/office/powerpoint/2010/main" val="3032179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1EC121-931A-9A67-BE9C-0B26FE6C6B5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0E8124C-C5F5-A4E0-E2AA-F0EF135BF865}"/>
              </a:ext>
            </a:extLst>
          </p:cNvPr>
          <p:cNvSpPr>
            <a:spLocks noGrp="1"/>
          </p:cNvSpPr>
          <p:nvPr>
            <p:ph type="dt" sz="half" idx="10"/>
          </p:nvPr>
        </p:nvSpPr>
        <p:spPr/>
        <p:txBody>
          <a:bodyPr/>
          <a:lstStyle/>
          <a:p>
            <a:fld id="{516F426E-D1B3-C04F-87FE-14721FD9FC5B}" type="datetimeFigureOut">
              <a:rPr lang="tr-TR" smtClean="0"/>
              <a:t>8.07.2025</a:t>
            </a:fld>
            <a:endParaRPr lang="tr-TR"/>
          </a:p>
        </p:txBody>
      </p:sp>
      <p:sp>
        <p:nvSpPr>
          <p:cNvPr id="4" name="Alt Bilgi Yer Tutucusu 3">
            <a:extLst>
              <a:ext uri="{FF2B5EF4-FFF2-40B4-BE49-F238E27FC236}">
                <a16:creationId xmlns:a16="http://schemas.microsoft.com/office/drawing/2014/main" id="{A41230DD-8A6B-908D-B33E-929B0D104C7B}"/>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7BA67776-0C20-150A-B5C4-576FBB90BB6F}"/>
              </a:ext>
            </a:extLst>
          </p:cNvPr>
          <p:cNvSpPr>
            <a:spLocks noGrp="1"/>
          </p:cNvSpPr>
          <p:nvPr>
            <p:ph type="sldNum" sz="quarter" idx="12"/>
          </p:nvPr>
        </p:nvSpPr>
        <p:spPr/>
        <p:txBody>
          <a:bodyPr/>
          <a:lstStyle/>
          <a:p>
            <a:fld id="{C5C2876A-0405-DE4E-8F57-B35FA1FF5C8B}" type="slidenum">
              <a:rPr lang="tr-TR" smtClean="0"/>
              <a:t>‹#›</a:t>
            </a:fld>
            <a:endParaRPr lang="tr-TR"/>
          </a:p>
        </p:txBody>
      </p:sp>
    </p:spTree>
    <p:extLst>
      <p:ext uri="{BB962C8B-B14F-4D97-AF65-F5344CB8AC3E}">
        <p14:creationId xmlns:p14="http://schemas.microsoft.com/office/powerpoint/2010/main" val="59999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24CA195-A5A0-56D5-F39D-EDD8CF9BDF05}"/>
              </a:ext>
            </a:extLst>
          </p:cNvPr>
          <p:cNvSpPr>
            <a:spLocks noGrp="1"/>
          </p:cNvSpPr>
          <p:nvPr>
            <p:ph type="dt" sz="half" idx="10"/>
          </p:nvPr>
        </p:nvSpPr>
        <p:spPr/>
        <p:txBody>
          <a:bodyPr/>
          <a:lstStyle/>
          <a:p>
            <a:fld id="{516F426E-D1B3-C04F-87FE-14721FD9FC5B}" type="datetimeFigureOut">
              <a:rPr lang="tr-TR" smtClean="0"/>
              <a:t>8.07.2025</a:t>
            </a:fld>
            <a:endParaRPr lang="tr-TR"/>
          </a:p>
        </p:txBody>
      </p:sp>
      <p:sp>
        <p:nvSpPr>
          <p:cNvPr id="3" name="Alt Bilgi Yer Tutucusu 2">
            <a:extLst>
              <a:ext uri="{FF2B5EF4-FFF2-40B4-BE49-F238E27FC236}">
                <a16:creationId xmlns:a16="http://schemas.microsoft.com/office/drawing/2014/main" id="{109812B9-DDD3-39C7-475B-6A23F599924F}"/>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E434057-B610-4D9B-35F3-7EB32D621C9A}"/>
              </a:ext>
            </a:extLst>
          </p:cNvPr>
          <p:cNvSpPr>
            <a:spLocks noGrp="1"/>
          </p:cNvSpPr>
          <p:nvPr>
            <p:ph type="sldNum" sz="quarter" idx="12"/>
          </p:nvPr>
        </p:nvSpPr>
        <p:spPr/>
        <p:txBody>
          <a:bodyPr/>
          <a:lstStyle/>
          <a:p>
            <a:fld id="{C5C2876A-0405-DE4E-8F57-B35FA1FF5C8B}" type="slidenum">
              <a:rPr lang="tr-TR" smtClean="0"/>
              <a:t>‹#›</a:t>
            </a:fld>
            <a:endParaRPr lang="tr-TR"/>
          </a:p>
        </p:txBody>
      </p:sp>
    </p:spTree>
    <p:extLst>
      <p:ext uri="{BB962C8B-B14F-4D97-AF65-F5344CB8AC3E}">
        <p14:creationId xmlns:p14="http://schemas.microsoft.com/office/powerpoint/2010/main" val="1992908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5C950D-3CBE-BA9D-02A5-367346ED658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9947FC5-3BC7-2B39-EDC6-52653B2989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7A30D39-BF4C-4FB3-AD47-0B6476209C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B5886F0-BE2E-7196-64F3-A7E7297EB13D}"/>
              </a:ext>
            </a:extLst>
          </p:cNvPr>
          <p:cNvSpPr>
            <a:spLocks noGrp="1"/>
          </p:cNvSpPr>
          <p:nvPr>
            <p:ph type="dt" sz="half" idx="10"/>
          </p:nvPr>
        </p:nvSpPr>
        <p:spPr/>
        <p:txBody>
          <a:bodyPr/>
          <a:lstStyle/>
          <a:p>
            <a:fld id="{516F426E-D1B3-C04F-87FE-14721FD9FC5B}" type="datetimeFigureOut">
              <a:rPr lang="tr-TR" smtClean="0"/>
              <a:t>8.07.2025</a:t>
            </a:fld>
            <a:endParaRPr lang="tr-TR"/>
          </a:p>
        </p:txBody>
      </p:sp>
      <p:sp>
        <p:nvSpPr>
          <p:cNvPr id="6" name="Alt Bilgi Yer Tutucusu 5">
            <a:extLst>
              <a:ext uri="{FF2B5EF4-FFF2-40B4-BE49-F238E27FC236}">
                <a16:creationId xmlns:a16="http://schemas.microsoft.com/office/drawing/2014/main" id="{072EFA49-EF60-0784-1632-64FE577F2A3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3095F1F-8B4E-9169-4EE6-44F2B6FBEE0B}"/>
              </a:ext>
            </a:extLst>
          </p:cNvPr>
          <p:cNvSpPr>
            <a:spLocks noGrp="1"/>
          </p:cNvSpPr>
          <p:nvPr>
            <p:ph type="sldNum" sz="quarter" idx="12"/>
          </p:nvPr>
        </p:nvSpPr>
        <p:spPr/>
        <p:txBody>
          <a:bodyPr/>
          <a:lstStyle/>
          <a:p>
            <a:fld id="{C5C2876A-0405-DE4E-8F57-B35FA1FF5C8B}" type="slidenum">
              <a:rPr lang="tr-TR" smtClean="0"/>
              <a:t>‹#›</a:t>
            </a:fld>
            <a:endParaRPr lang="tr-TR"/>
          </a:p>
        </p:txBody>
      </p:sp>
    </p:spTree>
    <p:extLst>
      <p:ext uri="{BB962C8B-B14F-4D97-AF65-F5344CB8AC3E}">
        <p14:creationId xmlns:p14="http://schemas.microsoft.com/office/powerpoint/2010/main" val="347333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75FF5A-2137-E980-EA23-1FEC0DEEE91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7CD87FAE-55FF-507F-CE75-245D725BDB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A996E62E-DDCA-0CCC-4832-592F260A1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C16B328-42FE-1B1D-EC13-13E2D9E909A8}"/>
              </a:ext>
            </a:extLst>
          </p:cNvPr>
          <p:cNvSpPr>
            <a:spLocks noGrp="1"/>
          </p:cNvSpPr>
          <p:nvPr>
            <p:ph type="dt" sz="half" idx="10"/>
          </p:nvPr>
        </p:nvSpPr>
        <p:spPr/>
        <p:txBody>
          <a:bodyPr/>
          <a:lstStyle/>
          <a:p>
            <a:fld id="{516F426E-D1B3-C04F-87FE-14721FD9FC5B}" type="datetimeFigureOut">
              <a:rPr lang="tr-TR" smtClean="0"/>
              <a:t>8.07.2025</a:t>
            </a:fld>
            <a:endParaRPr lang="tr-TR"/>
          </a:p>
        </p:txBody>
      </p:sp>
      <p:sp>
        <p:nvSpPr>
          <p:cNvPr id="6" name="Alt Bilgi Yer Tutucusu 5">
            <a:extLst>
              <a:ext uri="{FF2B5EF4-FFF2-40B4-BE49-F238E27FC236}">
                <a16:creationId xmlns:a16="http://schemas.microsoft.com/office/drawing/2014/main" id="{677D983B-C6D2-1560-3174-AB3D5D13E86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287A03B-B008-C99A-0176-86A9C01FC8F5}"/>
              </a:ext>
            </a:extLst>
          </p:cNvPr>
          <p:cNvSpPr>
            <a:spLocks noGrp="1"/>
          </p:cNvSpPr>
          <p:nvPr>
            <p:ph type="sldNum" sz="quarter" idx="12"/>
          </p:nvPr>
        </p:nvSpPr>
        <p:spPr/>
        <p:txBody>
          <a:bodyPr/>
          <a:lstStyle/>
          <a:p>
            <a:fld id="{C5C2876A-0405-DE4E-8F57-B35FA1FF5C8B}" type="slidenum">
              <a:rPr lang="tr-TR" smtClean="0"/>
              <a:t>‹#›</a:t>
            </a:fld>
            <a:endParaRPr lang="tr-TR"/>
          </a:p>
        </p:txBody>
      </p:sp>
    </p:spTree>
    <p:extLst>
      <p:ext uri="{BB962C8B-B14F-4D97-AF65-F5344CB8AC3E}">
        <p14:creationId xmlns:p14="http://schemas.microsoft.com/office/powerpoint/2010/main" val="29125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135936E4-61ED-F914-35C5-276C137ABA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32DDC67-0CEC-94F5-82A1-3D6461AF94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5B3D7DD-C749-8F6A-24C8-82581AFA8D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F426E-D1B3-C04F-87FE-14721FD9FC5B}" type="datetimeFigureOut">
              <a:rPr lang="tr-TR" smtClean="0"/>
              <a:t>8.07.2025</a:t>
            </a:fld>
            <a:endParaRPr lang="tr-TR"/>
          </a:p>
        </p:txBody>
      </p:sp>
      <p:sp>
        <p:nvSpPr>
          <p:cNvPr id="5" name="Alt Bilgi Yer Tutucusu 4">
            <a:extLst>
              <a:ext uri="{FF2B5EF4-FFF2-40B4-BE49-F238E27FC236}">
                <a16:creationId xmlns:a16="http://schemas.microsoft.com/office/drawing/2014/main" id="{DFA3E388-E655-9B56-F814-5390B6D575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A7EACFFE-C203-113C-9C1B-CBC6F1DC57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C2876A-0405-DE4E-8F57-B35FA1FF5C8B}" type="slidenum">
              <a:rPr lang="tr-TR" smtClean="0"/>
              <a:t>‹#›</a:t>
            </a:fld>
            <a:endParaRPr lang="tr-TR"/>
          </a:p>
        </p:txBody>
      </p:sp>
    </p:spTree>
    <p:extLst>
      <p:ext uri="{BB962C8B-B14F-4D97-AF65-F5344CB8AC3E}">
        <p14:creationId xmlns:p14="http://schemas.microsoft.com/office/powerpoint/2010/main" val="586702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EC496F7C-EDD8-EA1E-AE81-60336DC5244C}"/>
              </a:ext>
            </a:extLst>
          </p:cNvPr>
          <p:cNvPicPr>
            <a:picLocks noChangeAspect="1"/>
          </p:cNvPicPr>
          <p:nvPr/>
        </p:nvPicPr>
        <p:blipFill>
          <a:blip r:embed="rId2"/>
          <a:stretch>
            <a:fillRect/>
          </a:stretch>
        </p:blipFill>
        <p:spPr>
          <a:xfrm>
            <a:off x="203200" y="304800"/>
            <a:ext cx="4043680" cy="1600840"/>
          </a:xfrm>
          <a:prstGeom prst="rect">
            <a:avLst/>
          </a:prstGeom>
        </p:spPr>
      </p:pic>
      <p:sp>
        <p:nvSpPr>
          <p:cNvPr id="11" name="Apakšvirsraksts 2">
            <a:extLst>
              <a:ext uri="{FF2B5EF4-FFF2-40B4-BE49-F238E27FC236}">
                <a16:creationId xmlns:a16="http://schemas.microsoft.com/office/drawing/2014/main" id="{3635D51F-1FE4-46AF-3F37-7BEEE6454CBB}"/>
              </a:ext>
            </a:extLst>
          </p:cNvPr>
          <p:cNvSpPr txBox="1">
            <a:spLocks noGrp="1"/>
          </p:cNvSpPr>
          <p:nvPr>
            <p:ph type="subTitle" sz="quarter" idx="1"/>
          </p:nvPr>
        </p:nvSpPr>
        <p:spPr>
          <a:xfrm>
            <a:off x="492612" y="2425723"/>
            <a:ext cx="11024197" cy="3611496"/>
          </a:xfrm>
          <a:prstGeom prst="rect">
            <a:avLst/>
          </a:prstGeom>
        </p:spPr>
        <p:txBody>
          <a:bodyPr/>
          <a:lstStyle>
            <a:lvl1pPr algn="l">
              <a:defRPr sz="2800">
                <a:solidFill>
                  <a:srgbClr val="FFFFFF"/>
                </a:solidFill>
                <a:latin typeface="Arial"/>
                <a:ea typeface="Arial"/>
                <a:cs typeface="Arial"/>
                <a:sym typeface="Arial"/>
              </a:defRPr>
            </a:lvl1pPr>
          </a:lstStyle>
          <a:p>
            <a:pPr algn="ctr"/>
            <a:r>
              <a:rPr lang="tr-TR" sz="4000" dirty="0">
                <a:solidFill>
                  <a:srgbClr val="000F33"/>
                </a:solidFill>
                <a:latin typeface="Aptos" panose="020B0004020202020204" pitchFamily="34" charset="0"/>
              </a:rPr>
              <a:t>‘A </a:t>
            </a:r>
            <a:r>
              <a:rPr lang="en-US" sz="4000" dirty="0">
                <a:solidFill>
                  <a:srgbClr val="000F33"/>
                </a:solidFill>
                <a:latin typeface="Aptos" panose="020B0004020202020204" pitchFamily="34" charset="0"/>
              </a:rPr>
              <a:t>Bibliometric Analysis on the Relationship Between Migration and Urban Design</a:t>
            </a:r>
            <a:r>
              <a:rPr lang="tr-TR" sz="4000" dirty="0">
                <a:solidFill>
                  <a:srgbClr val="000F33"/>
                </a:solidFill>
                <a:latin typeface="Aptos" panose="020B0004020202020204" pitchFamily="34" charset="0"/>
              </a:rPr>
              <a:t>’</a:t>
            </a:r>
          </a:p>
          <a:p>
            <a:pPr algn="ctr"/>
            <a:endParaRPr lang="tr-TR" dirty="0">
              <a:solidFill>
                <a:srgbClr val="000F33"/>
              </a:solidFill>
              <a:latin typeface="Aptos" panose="020B0004020202020204" pitchFamily="34" charset="0"/>
            </a:endParaRPr>
          </a:p>
          <a:p>
            <a:pPr algn="ctr"/>
            <a:endParaRPr lang="tr-TR" dirty="0">
              <a:solidFill>
                <a:srgbClr val="000F33"/>
              </a:solidFill>
              <a:latin typeface="Aptos" panose="020B0004020202020204" pitchFamily="34" charset="0"/>
            </a:endParaRPr>
          </a:p>
          <a:p>
            <a:pPr algn="ctr"/>
            <a:endParaRPr lang="tr-TR" dirty="0">
              <a:solidFill>
                <a:srgbClr val="000F33"/>
              </a:solidFill>
              <a:latin typeface="Aptos" panose="020B0004020202020204" pitchFamily="34" charset="0"/>
            </a:endParaRPr>
          </a:p>
          <a:p>
            <a:pPr algn="ctr"/>
            <a:r>
              <a:rPr lang="tr-TR" dirty="0" err="1">
                <a:solidFill>
                  <a:srgbClr val="000F33"/>
                </a:solidFill>
                <a:latin typeface="Aptos" panose="020B0004020202020204" pitchFamily="34" charset="0"/>
              </a:rPr>
              <a:t>Authors</a:t>
            </a:r>
            <a:r>
              <a:rPr lang="tr-TR" dirty="0">
                <a:solidFill>
                  <a:srgbClr val="000F33"/>
                </a:solidFill>
                <a:latin typeface="Aptos" panose="020B0004020202020204" pitchFamily="34" charset="0"/>
              </a:rPr>
              <a:t>: Büşra TİLKİ, </a:t>
            </a:r>
            <a:r>
              <a:rPr lang="tr-TR" dirty="0" err="1">
                <a:solidFill>
                  <a:srgbClr val="000F33"/>
                </a:solidFill>
                <a:latin typeface="Aptos" panose="020B0004020202020204" pitchFamily="34" charset="0"/>
              </a:rPr>
              <a:t>Assoc</a:t>
            </a:r>
            <a:r>
              <a:rPr lang="tr-TR" dirty="0">
                <a:solidFill>
                  <a:srgbClr val="000F33"/>
                </a:solidFill>
                <a:latin typeface="Aptos" panose="020B0004020202020204" pitchFamily="34" charset="0"/>
              </a:rPr>
              <a:t>. Prof. Dr. Elif Kısar KORAMAZ</a:t>
            </a:r>
            <a:endParaRPr dirty="0">
              <a:solidFill>
                <a:srgbClr val="000F33"/>
              </a:solidFill>
              <a:latin typeface="Aptos" panose="020B0004020202020204" pitchFamily="34" charset="0"/>
            </a:endParaRPr>
          </a:p>
        </p:txBody>
      </p:sp>
      <p:sp>
        <p:nvSpPr>
          <p:cNvPr id="7" name="Dikdörtgen 6">
            <a:extLst>
              <a:ext uri="{FF2B5EF4-FFF2-40B4-BE49-F238E27FC236}">
                <a16:creationId xmlns:a16="http://schemas.microsoft.com/office/drawing/2014/main" id="{8678251B-3227-E337-B6DE-C3D40DEA4660}"/>
              </a:ext>
            </a:extLst>
          </p:cNvPr>
          <p:cNvSpPr/>
          <p:nvPr/>
        </p:nvSpPr>
        <p:spPr>
          <a:xfrm flipV="1">
            <a:off x="1446834" y="1484452"/>
            <a:ext cx="10745165"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36607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1DB93-6E06-0ADD-1A32-406B354DEA9F}"/>
            </a:ext>
          </a:extLst>
        </p:cNvPr>
        <p:cNvGrpSpPr/>
        <p:nvPr/>
      </p:nvGrpSpPr>
      <p:grpSpPr>
        <a:xfrm>
          <a:off x="0" y="0"/>
          <a:ext cx="0" cy="0"/>
          <a:chOff x="0" y="0"/>
          <a:chExt cx="0" cy="0"/>
        </a:xfrm>
      </p:grpSpPr>
      <p:pic>
        <p:nvPicPr>
          <p:cNvPr id="7" name="Resim 6">
            <a:extLst>
              <a:ext uri="{FF2B5EF4-FFF2-40B4-BE49-F238E27FC236}">
                <a16:creationId xmlns:a16="http://schemas.microsoft.com/office/drawing/2014/main" id="{0BC80C2D-009E-6BF4-21EB-EF952962BFE8}"/>
              </a:ext>
            </a:extLst>
          </p:cNvPr>
          <p:cNvPicPr>
            <a:picLocks noChangeAspect="1"/>
          </p:cNvPicPr>
          <p:nvPr/>
        </p:nvPicPr>
        <p:blipFill>
          <a:blip r:embed="rId2"/>
          <a:stretch>
            <a:fillRect/>
          </a:stretch>
        </p:blipFill>
        <p:spPr>
          <a:xfrm>
            <a:off x="6318668" y="2566485"/>
            <a:ext cx="5455322" cy="3624166"/>
          </a:xfrm>
          <a:prstGeom prst="rect">
            <a:avLst/>
          </a:prstGeom>
        </p:spPr>
      </p:pic>
      <p:pic>
        <p:nvPicPr>
          <p:cNvPr id="9" name="Resim 8">
            <a:extLst>
              <a:ext uri="{FF2B5EF4-FFF2-40B4-BE49-F238E27FC236}">
                <a16:creationId xmlns:a16="http://schemas.microsoft.com/office/drawing/2014/main" id="{B2698E49-EE6C-C692-B137-F46F80CBFE9C}"/>
              </a:ext>
            </a:extLst>
          </p:cNvPr>
          <p:cNvPicPr>
            <a:picLocks noChangeAspect="1"/>
          </p:cNvPicPr>
          <p:nvPr/>
        </p:nvPicPr>
        <p:blipFill>
          <a:blip r:embed="rId3"/>
          <a:stretch>
            <a:fillRect/>
          </a:stretch>
        </p:blipFill>
        <p:spPr>
          <a:xfrm>
            <a:off x="526613" y="2566485"/>
            <a:ext cx="5455322" cy="3624165"/>
          </a:xfrm>
          <a:prstGeom prst="rect">
            <a:avLst/>
          </a:prstGeom>
        </p:spPr>
      </p:pic>
      <p:sp>
        <p:nvSpPr>
          <p:cNvPr id="5" name="Dikdörtgen 4">
            <a:extLst>
              <a:ext uri="{FF2B5EF4-FFF2-40B4-BE49-F238E27FC236}">
                <a16:creationId xmlns:a16="http://schemas.microsoft.com/office/drawing/2014/main" id="{C31A398B-A20F-F0F1-8917-068FB8104277}"/>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C76177D9-F877-138E-21B9-E341D8D11CD8}"/>
              </a:ext>
            </a:extLst>
          </p:cNvPr>
          <p:cNvPicPr>
            <a:picLocks noChangeAspect="1"/>
          </p:cNvPicPr>
          <p:nvPr/>
        </p:nvPicPr>
        <p:blipFill>
          <a:blip r:embed="rId4"/>
          <a:stretch>
            <a:fillRect/>
          </a:stretch>
        </p:blipFill>
        <p:spPr>
          <a:xfrm>
            <a:off x="10038080" y="6089366"/>
            <a:ext cx="1442720" cy="571154"/>
          </a:xfrm>
          <a:prstGeom prst="rect">
            <a:avLst/>
          </a:prstGeom>
        </p:spPr>
      </p:pic>
      <p:sp>
        <p:nvSpPr>
          <p:cNvPr id="2" name="Virsraksts 1">
            <a:extLst>
              <a:ext uri="{FF2B5EF4-FFF2-40B4-BE49-F238E27FC236}">
                <a16:creationId xmlns:a16="http://schemas.microsoft.com/office/drawing/2014/main" id="{5F4E6BE0-F3A2-7105-3C94-00D5CBF5C15C}"/>
              </a:ext>
            </a:extLst>
          </p:cNvPr>
          <p:cNvSpPr txBox="1">
            <a:spLocks noGrp="1"/>
          </p:cNvSpPr>
          <p:nvPr>
            <p:ph type="title"/>
          </p:nvPr>
        </p:nvSpPr>
        <p:spPr>
          <a:xfrm>
            <a:off x="418010" y="450603"/>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en-GB" sz="3600" dirty="0">
                <a:solidFill>
                  <a:srgbClr val="1D4289"/>
                </a:solidFill>
                <a:latin typeface="Aptos" panose="020B0004020202020204" pitchFamily="34" charset="0"/>
              </a:rPr>
              <a:t>2. Conceptual Framework</a:t>
            </a:r>
            <a:endParaRPr sz="3600" dirty="0">
              <a:solidFill>
                <a:srgbClr val="1D4289"/>
              </a:solidFill>
              <a:latin typeface="Aptos" panose="020B0004020202020204" pitchFamily="34" charset="0"/>
            </a:endParaRPr>
          </a:p>
        </p:txBody>
      </p:sp>
      <p:sp>
        <p:nvSpPr>
          <p:cNvPr id="3" name="Satura vietturis 2">
            <a:extLst>
              <a:ext uri="{FF2B5EF4-FFF2-40B4-BE49-F238E27FC236}">
                <a16:creationId xmlns:a16="http://schemas.microsoft.com/office/drawing/2014/main" id="{7DAC5FB4-0847-3474-CCEC-70720F7F7751}"/>
              </a:ext>
            </a:extLst>
          </p:cNvPr>
          <p:cNvSpPr txBox="1">
            <a:spLocks/>
          </p:cNvSpPr>
          <p:nvPr/>
        </p:nvSpPr>
        <p:spPr>
          <a:xfrm>
            <a:off x="418010" y="1550601"/>
            <a:ext cx="11399522" cy="42645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b="1" dirty="0">
                <a:latin typeface="Aptos" panose="020B0004020202020204" pitchFamily="34" charset="0"/>
              </a:rPr>
              <a:t>'</a:t>
            </a:r>
            <a:r>
              <a:rPr lang="en-US" sz="2000" b="1" dirty="0" err="1">
                <a:latin typeface="Aptos" panose="020B0004020202020204" pitchFamily="34" charset="0"/>
              </a:rPr>
              <a:t>Comuna</a:t>
            </a:r>
            <a:r>
              <a:rPr lang="en-US" sz="2000" b="1" dirty="0">
                <a:latin typeface="Aptos" panose="020B0004020202020204" pitchFamily="34" charset="0"/>
              </a:rPr>
              <a:t> 13’</a:t>
            </a:r>
            <a:r>
              <a:rPr lang="tr-TR" sz="2000" b="1" dirty="0">
                <a:latin typeface="Aptos" panose="020B0004020202020204" pitchFamily="34" charset="0"/>
              </a:rPr>
              <a:t>;</a:t>
            </a:r>
          </a:p>
          <a:p>
            <a:pPr algn="just"/>
            <a:r>
              <a:rPr lang="en-US" sz="2000" dirty="0">
                <a:latin typeface="Aptos" panose="020B0004020202020204" pitchFamily="34" charset="0"/>
              </a:rPr>
              <a:t>The project aimed to increase accessibility and support social integration through the effective use of urban art in public spaces. </a:t>
            </a:r>
            <a:endParaRPr lang="tr-TR" sz="2000" dirty="0">
              <a:latin typeface="Aptos" panose="020B0004020202020204" pitchFamily="34" charset="0"/>
            </a:endParaRPr>
          </a:p>
        </p:txBody>
      </p:sp>
    </p:spTree>
    <p:extLst>
      <p:ext uri="{BB962C8B-B14F-4D97-AF65-F5344CB8AC3E}">
        <p14:creationId xmlns:p14="http://schemas.microsoft.com/office/powerpoint/2010/main" val="343174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5F758-FC19-C57C-A49E-4C265F9CC9A0}"/>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1B7CD306-F9AB-AD18-D42B-1EA5EAB37352}"/>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A628BC1F-0DC7-D3C1-D9FC-A2AEFB346C5C}"/>
              </a:ext>
            </a:extLst>
          </p:cNvPr>
          <p:cNvPicPr>
            <a:picLocks noChangeAspect="1"/>
          </p:cNvPicPr>
          <p:nvPr/>
        </p:nvPicPr>
        <p:blipFill>
          <a:blip r:embed="rId2"/>
          <a:stretch>
            <a:fillRect/>
          </a:stretch>
        </p:blipFill>
        <p:spPr>
          <a:xfrm>
            <a:off x="10038080" y="6089366"/>
            <a:ext cx="1442720" cy="571154"/>
          </a:xfrm>
          <a:prstGeom prst="rect">
            <a:avLst/>
          </a:prstGeom>
        </p:spPr>
      </p:pic>
      <p:sp>
        <p:nvSpPr>
          <p:cNvPr id="2" name="Virsraksts 1">
            <a:extLst>
              <a:ext uri="{FF2B5EF4-FFF2-40B4-BE49-F238E27FC236}">
                <a16:creationId xmlns:a16="http://schemas.microsoft.com/office/drawing/2014/main" id="{BD239B79-1472-735A-296F-213BAA9C2E07}"/>
              </a:ext>
            </a:extLst>
          </p:cNvPr>
          <p:cNvSpPr txBox="1">
            <a:spLocks noGrp="1"/>
          </p:cNvSpPr>
          <p:nvPr>
            <p:ph type="title"/>
          </p:nvPr>
        </p:nvSpPr>
        <p:spPr>
          <a:xfrm>
            <a:off x="418010" y="450603"/>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en-GB" sz="3600" dirty="0">
                <a:solidFill>
                  <a:srgbClr val="1D4289"/>
                </a:solidFill>
                <a:latin typeface="Aptos" panose="020B0004020202020204" pitchFamily="34" charset="0"/>
              </a:rPr>
              <a:t>2. Conceptual Framework</a:t>
            </a:r>
            <a:endParaRPr sz="3600" dirty="0">
              <a:solidFill>
                <a:srgbClr val="1D4289"/>
              </a:solidFill>
              <a:latin typeface="Aptos" panose="020B0004020202020204" pitchFamily="34" charset="0"/>
            </a:endParaRPr>
          </a:p>
        </p:txBody>
      </p:sp>
      <p:sp>
        <p:nvSpPr>
          <p:cNvPr id="3" name="Satura vietturis 2">
            <a:extLst>
              <a:ext uri="{FF2B5EF4-FFF2-40B4-BE49-F238E27FC236}">
                <a16:creationId xmlns:a16="http://schemas.microsoft.com/office/drawing/2014/main" id="{87EE8366-7218-7672-52AA-E65FF6E8E263}"/>
              </a:ext>
            </a:extLst>
          </p:cNvPr>
          <p:cNvSpPr txBox="1">
            <a:spLocks/>
          </p:cNvSpPr>
          <p:nvPr/>
        </p:nvSpPr>
        <p:spPr>
          <a:xfrm>
            <a:off x="418010" y="1550601"/>
            <a:ext cx="11618973" cy="42645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tr-TR" sz="2000" dirty="0">
              <a:latin typeface="Aptos" panose="020B0004020202020204" pitchFamily="34" charset="0"/>
            </a:endParaRPr>
          </a:p>
          <a:p>
            <a:pPr algn="just"/>
            <a:r>
              <a:rPr lang="en-US" sz="2000" dirty="0">
                <a:latin typeface="Aptos" panose="020B0004020202020204" pitchFamily="34" charset="0"/>
              </a:rPr>
              <a:t>As seen in the example of </a:t>
            </a:r>
            <a:r>
              <a:rPr lang="en-US" sz="2000" dirty="0" err="1">
                <a:latin typeface="Aptos" panose="020B0004020202020204" pitchFamily="34" charset="0"/>
              </a:rPr>
              <a:t>Comuna</a:t>
            </a:r>
            <a:r>
              <a:rPr lang="en-US" sz="2000" dirty="0">
                <a:latin typeface="Aptos" panose="020B0004020202020204" pitchFamily="34" charset="0"/>
              </a:rPr>
              <a:t> 13, urban design plays an important role in the spatial and social changes caused by migration.</a:t>
            </a:r>
            <a:endParaRPr lang="tr-TR" sz="2000" dirty="0">
              <a:latin typeface="Aptos" panose="020B0004020202020204" pitchFamily="34" charset="0"/>
            </a:endParaRPr>
          </a:p>
          <a:p>
            <a:pPr algn="just"/>
            <a:endParaRPr lang="en-US" sz="2000" dirty="0">
              <a:latin typeface="Aptos" panose="020B0004020202020204" pitchFamily="34" charset="0"/>
            </a:endParaRPr>
          </a:p>
          <a:p>
            <a:pPr algn="just"/>
            <a:r>
              <a:rPr lang="en-US" sz="2000" dirty="0">
                <a:latin typeface="Aptos" panose="020B0004020202020204" pitchFamily="34" charset="0"/>
              </a:rPr>
              <a:t>Therefore, taking into account the phenomenon of migration and the needs of migrants in urban design processes is an important conceptual and practical necessity (Tuohy and Talen, 2017).</a:t>
            </a:r>
            <a:endParaRPr lang="tr-TR" sz="2000" dirty="0">
              <a:latin typeface="Aptos" panose="020B0004020202020204" pitchFamily="34" charset="0"/>
            </a:endParaRPr>
          </a:p>
        </p:txBody>
      </p:sp>
    </p:spTree>
    <p:extLst>
      <p:ext uri="{BB962C8B-B14F-4D97-AF65-F5344CB8AC3E}">
        <p14:creationId xmlns:p14="http://schemas.microsoft.com/office/powerpoint/2010/main" val="4201435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D77D2-7A2E-3095-55C3-0B3B8758D6EB}"/>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2709059E-4C06-9A3B-8F73-C919958E91A7}"/>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D7796E71-D6F9-65C2-229E-D834E5C177AF}"/>
              </a:ext>
            </a:extLst>
          </p:cNvPr>
          <p:cNvPicPr>
            <a:picLocks noChangeAspect="1"/>
          </p:cNvPicPr>
          <p:nvPr/>
        </p:nvPicPr>
        <p:blipFill>
          <a:blip r:embed="rId2"/>
          <a:stretch>
            <a:fillRect/>
          </a:stretch>
        </p:blipFill>
        <p:spPr>
          <a:xfrm>
            <a:off x="10038080" y="6089366"/>
            <a:ext cx="1442720" cy="571154"/>
          </a:xfrm>
          <a:prstGeom prst="rect">
            <a:avLst/>
          </a:prstGeom>
        </p:spPr>
      </p:pic>
      <p:sp>
        <p:nvSpPr>
          <p:cNvPr id="2" name="Virsraksts 1">
            <a:extLst>
              <a:ext uri="{FF2B5EF4-FFF2-40B4-BE49-F238E27FC236}">
                <a16:creationId xmlns:a16="http://schemas.microsoft.com/office/drawing/2014/main" id="{83533D23-F4F0-FC7E-80D6-497D974EF9E0}"/>
              </a:ext>
            </a:extLst>
          </p:cNvPr>
          <p:cNvSpPr txBox="1">
            <a:spLocks noGrp="1"/>
          </p:cNvSpPr>
          <p:nvPr>
            <p:ph type="title"/>
          </p:nvPr>
        </p:nvSpPr>
        <p:spPr>
          <a:xfrm>
            <a:off x="418010" y="450603"/>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tr-TR" sz="3600" dirty="0">
                <a:solidFill>
                  <a:srgbClr val="1D4289"/>
                </a:solidFill>
                <a:latin typeface="Aptos" panose="020B0004020202020204" pitchFamily="34" charset="0"/>
              </a:rPr>
              <a:t>3. </a:t>
            </a:r>
            <a:r>
              <a:rPr lang="tr-TR" sz="3600" dirty="0" err="1">
                <a:solidFill>
                  <a:srgbClr val="1D4289"/>
                </a:solidFill>
                <a:latin typeface="Aptos" panose="020B0004020202020204" pitchFamily="34" charset="0"/>
              </a:rPr>
              <a:t>Method</a:t>
            </a:r>
            <a:endParaRPr sz="3600" dirty="0">
              <a:solidFill>
                <a:srgbClr val="1D4289"/>
              </a:solidFill>
              <a:latin typeface="Aptos" panose="020B0004020202020204" pitchFamily="34" charset="0"/>
            </a:endParaRPr>
          </a:p>
        </p:txBody>
      </p:sp>
      <p:sp>
        <p:nvSpPr>
          <p:cNvPr id="3" name="Satura vietturis 2">
            <a:extLst>
              <a:ext uri="{FF2B5EF4-FFF2-40B4-BE49-F238E27FC236}">
                <a16:creationId xmlns:a16="http://schemas.microsoft.com/office/drawing/2014/main" id="{7ACD5185-F42B-6229-4BC3-D46E005B6B1C}"/>
              </a:ext>
            </a:extLst>
          </p:cNvPr>
          <p:cNvSpPr txBox="1">
            <a:spLocks/>
          </p:cNvSpPr>
          <p:nvPr/>
        </p:nvSpPr>
        <p:spPr>
          <a:xfrm>
            <a:off x="418010" y="1550601"/>
            <a:ext cx="7857889" cy="42645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dirty="0">
                <a:latin typeface="Aptos" panose="020B0004020202020204" pitchFamily="34" charset="0"/>
              </a:rPr>
              <a:t>A bibliometric analysis method was used to examine research topics related to migration in the context of urban planning and design.</a:t>
            </a:r>
            <a:endParaRPr lang="tr-TR" sz="2000" dirty="0">
              <a:latin typeface="Aptos" panose="020B0004020202020204" pitchFamily="34" charset="0"/>
            </a:endParaRPr>
          </a:p>
          <a:p>
            <a:pPr algn="just"/>
            <a:endParaRPr lang="tr-TR" sz="2000" dirty="0">
              <a:latin typeface="Aptos" panose="020B0004020202020204" pitchFamily="34" charset="0"/>
            </a:endParaRPr>
          </a:p>
          <a:p>
            <a:pPr algn="just"/>
            <a:r>
              <a:rPr lang="en-US" sz="2000" dirty="0">
                <a:latin typeface="Aptos" panose="020B0004020202020204" pitchFamily="34" charset="0"/>
              </a:rPr>
              <a:t>It is the numerical analysis of publications produced by individuals or institutions in a specific field, during a specific period, and in a specific region, as well as the relationships between these publications.</a:t>
            </a:r>
            <a:endParaRPr lang="tr-TR" sz="2000" dirty="0">
              <a:latin typeface="Aptos" panose="020B0004020202020204" pitchFamily="34" charset="0"/>
            </a:endParaRPr>
          </a:p>
        </p:txBody>
      </p:sp>
      <p:graphicFrame>
        <p:nvGraphicFramePr>
          <p:cNvPr id="6" name="Diyagram 5">
            <a:extLst>
              <a:ext uri="{FF2B5EF4-FFF2-40B4-BE49-F238E27FC236}">
                <a16:creationId xmlns:a16="http://schemas.microsoft.com/office/drawing/2014/main" id="{DBD9FA34-B666-2CC5-9055-7F83D2316A4B}"/>
              </a:ext>
            </a:extLst>
          </p:cNvPr>
          <p:cNvGraphicFramePr/>
          <p:nvPr>
            <p:extLst>
              <p:ext uri="{D42A27DB-BD31-4B8C-83A1-F6EECF244321}">
                <p14:modId xmlns:p14="http://schemas.microsoft.com/office/powerpoint/2010/main" val="3068696794"/>
              </p:ext>
            </p:extLst>
          </p:nvPr>
        </p:nvGraphicFramePr>
        <p:xfrm>
          <a:off x="5982716" y="52034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7672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5CB41-D5C6-D802-D291-993A09327B6A}"/>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0B6FBBAD-452C-4913-3BB7-A1F14045B69A}"/>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18CCA836-3D08-3EA3-6EC5-4FD33636BC54}"/>
              </a:ext>
            </a:extLst>
          </p:cNvPr>
          <p:cNvPicPr>
            <a:picLocks noChangeAspect="1"/>
          </p:cNvPicPr>
          <p:nvPr/>
        </p:nvPicPr>
        <p:blipFill>
          <a:blip r:embed="rId2"/>
          <a:stretch>
            <a:fillRect/>
          </a:stretch>
        </p:blipFill>
        <p:spPr>
          <a:xfrm>
            <a:off x="10038080" y="6089366"/>
            <a:ext cx="1442720" cy="571154"/>
          </a:xfrm>
          <a:prstGeom prst="rect">
            <a:avLst/>
          </a:prstGeom>
        </p:spPr>
      </p:pic>
      <p:sp>
        <p:nvSpPr>
          <p:cNvPr id="2" name="Virsraksts 1">
            <a:extLst>
              <a:ext uri="{FF2B5EF4-FFF2-40B4-BE49-F238E27FC236}">
                <a16:creationId xmlns:a16="http://schemas.microsoft.com/office/drawing/2014/main" id="{C0A5CEFF-EECD-2987-A835-4C8BB65A0A71}"/>
              </a:ext>
            </a:extLst>
          </p:cNvPr>
          <p:cNvSpPr txBox="1">
            <a:spLocks noGrp="1"/>
          </p:cNvSpPr>
          <p:nvPr>
            <p:ph type="title"/>
          </p:nvPr>
        </p:nvSpPr>
        <p:spPr>
          <a:xfrm>
            <a:off x="418010" y="450603"/>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tr-TR" sz="3600" dirty="0">
                <a:solidFill>
                  <a:srgbClr val="1D4289"/>
                </a:solidFill>
                <a:latin typeface="Aptos" panose="020B0004020202020204" pitchFamily="34" charset="0"/>
              </a:rPr>
              <a:t>3. </a:t>
            </a:r>
            <a:r>
              <a:rPr lang="tr-TR" sz="3600" dirty="0" err="1">
                <a:solidFill>
                  <a:srgbClr val="1D4289"/>
                </a:solidFill>
                <a:latin typeface="Aptos" panose="020B0004020202020204" pitchFamily="34" charset="0"/>
              </a:rPr>
              <a:t>Method</a:t>
            </a:r>
            <a:endParaRPr sz="3600" dirty="0">
              <a:solidFill>
                <a:srgbClr val="1D4289"/>
              </a:solidFill>
              <a:latin typeface="Aptos" panose="020B0004020202020204" pitchFamily="34" charset="0"/>
            </a:endParaRPr>
          </a:p>
        </p:txBody>
      </p:sp>
      <p:sp>
        <p:nvSpPr>
          <p:cNvPr id="3" name="Satura vietturis 2">
            <a:extLst>
              <a:ext uri="{FF2B5EF4-FFF2-40B4-BE49-F238E27FC236}">
                <a16:creationId xmlns:a16="http://schemas.microsoft.com/office/drawing/2014/main" id="{FC73DB6E-B7D3-6521-5597-46E8A16AC065}"/>
              </a:ext>
            </a:extLst>
          </p:cNvPr>
          <p:cNvSpPr txBox="1">
            <a:spLocks/>
          </p:cNvSpPr>
          <p:nvPr/>
        </p:nvSpPr>
        <p:spPr>
          <a:xfrm>
            <a:off x="418010" y="1550601"/>
            <a:ext cx="11618973" cy="42645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latin typeface="Aptos" panose="020B0004020202020204" pitchFamily="34" charset="0"/>
              </a:rPr>
              <a:t>3.1. Bibliometric Analysis Process</a:t>
            </a:r>
            <a:endParaRPr lang="tr-TR" sz="2400" b="1" dirty="0">
              <a:latin typeface="Aptos" panose="020B0004020202020204" pitchFamily="34" charset="0"/>
            </a:endParaRPr>
          </a:p>
          <a:p>
            <a:pPr algn="just"/>
            <a:r>
              <a:rPr lang="en-US" sz="2000" dirty="0">
                <a:latin typeface="Aptos" panose="020B0004020202020204" pitchFamily="34" charset="0"/>
              </a:rPr>
              <a:t>When creating the data set;</a:t>
            </a:r>
          </a:p>
          <a:p>
            <a:pPr algn="just"/>
            <a:r>
              <a:rPr lang="en-US" sz="2000" dirty="0">
                <a:latin typeface="Aptos" panose="020B0004020202020204" pitchFamily="34" charset="0"/>
              </a:rPr>
              <a:t>Scopus, ULAKBİM TR Index and </a:t>
            </a:r>
            <a:r>
              <a:rPr lang="en-US" sz="2000" dirty="0" err="1">
                <a:latin typeface="Aptos" panose="020B0004020202020204" pitchFamily="34" charset="0"/>
              </a:rPr>
              <a:t>DergiPark</a:t>
            </a:r>
            <a:r>
              <a:rPr lang="en-US" sz="2000" dirty="0">
                <a:latin typeface="Aptos" panose="020B0004020202020204" pitchFamily="34" charset="0"/>
              </a:rPr>
              <a:t> databases were used.</a:t>
            </a:r>
          </a:p>
          <a:p>
            <a:pPr algn="just"/>
            <a:r>
              <a:rPr lang="en-US" sz="2000" dirty="0">
                <a:latin typeface="Aptos" panose="020B0004020202020204" pitchFamily="34" charset="0"/>
              </a:rPr>
              <a:t>Bibliometric analysis </a:t>
            </a:r>
            <a:r>
              <a:rPr lang="en-US" sz="2000" dirty="0" err="1">
                <a:latin typeface="Aptos" panose="020B0004020202020204" pitchFamily="34" charset="0"/>
              </a:rPr>
              <a:t>visualisations</a:t>
            </a:r>
            <a:r>
              <a:rPr lang="en-US" sz="2000" dirty="0">
                <a:latin typeface="Aptos" panose="020B0004020202020204" pitchFamily="34" charset="0"/>
              </a:rPr>
              <a:t> were performed using the </a:t>
            </a:r>
            <a:r>
              <a:rPr lang="en-US" sz="2000" dirty="0" err="1">
                <a:latin typeface="Aptos" panose="020B0004020202020204" pitchFamily="34" charset="0"/>
              </a:rPr>
              <a:t>VOSviewer</a:t>
            </a:r>
            <a:r>
              <a:rPr lang="en-US" sz="2000" dirty="0">
                <a:latin typeface="Aptos" panose="020B0004020202020204" pitchFamily="34" charset="0"/>
              </a:rPr>
              <a:t> </a:t>
            </a:r>
            <a:r>
              <a:rPr lang="en-US" sz="2000" dirty="0" err="1">
                <a:latin typeface="Aptos" panose="020B0004020202020204" pitchFamily="34" charset="0"/>
              </a:rPr>
              <a:t>programme</a:t>
            </a:r>
            <a:r>
              <a:rPr lang="en-US" sz="2000" dirty="0">
                <a:latin typeface="Aptos" panose="020B0004020202020204" pitchFamily="34" charset="0"/>
              </a:rPr>
              <a:t>. </a:t>
            </a:r>
            <a:endParaRPr lang="tr-TR" sz="2000" dirty="0">
              <a:latin typeface="Aptos" panose="020B0004020202020204" pitchFamily="34" charset="0"/>
            </a:endParaRPr>
          </a:p>
          <a:p>
            <a:pPr algn="just"/>
            <a:r>
              <a:rPr lang="en-US" sz="2000" dirty="0">
                <a:latin typeface="Aptos" panose="020B0004020202020204" pitchFamily="34" charset="0"/>
              </a:rPr>
              <a:t>In searches where the results obtained from the applied filters were insufficient, the relationships between topics were attempted to be conveyed using word clouds.</a:t>
            </a:r>
            <a:endParaRPr lang="tr-TR" sz="2000" dirty="0">
              <a:latin typeface="Aptos" panose="020B0004020202020204" pitchFamily="34" charset="0"/>
            </a:endParaRPr>
          </a:p>
        </p:txBody>
      </p:sp>
      <p:pic>
        <p:nvPicPr>
          <p:cNvPr id="6" name="Resim 5">
            <a:extLst>
              <a:ext uri="{FF2B5EF4-FFF2-40B4-BE49-F238E27FC236}">
                <a16:creationId xmlns:a16="http://schemas.microsoft.com/office/drawing/2014/main" id="{D93C6DD0-AB03-291D-7F15-A7F9C8C3686F}"/>
              </a:ext>
            </a:extLst>
          </p:cNvPr>
          <p:cNvPicPr>
            <a:picLocks noChangeAspect="1"/>
          </p:cNvPicPr>
          <p:nvPr/>
        </p:nvPicPr>
        <p:blipFill>
          <a:blip r:embed="rId3"/>
          <a:srcRect l="4962" t="11614" r="5371" b="10199"/>
          <a:stretch>
            <a:fillRect/>
          </a:stretch>
        </p:blipFill>
        <p:spPr>
          <a:xfrm>
            <a:off x="590309" y="4771641"/>
            <a:ext cx="3113590" cy="923103"/>
          </a:xfrm>
          <a:prstGeom prst="rect">
            <a:avLst/>
          </a:prstGeom>
        </p:spPr>
      </p:pic>
      <p:pic>
        <p:nvPicPr>
          <p:cNvPr id="7" name="Resim 6">
            <a:extLst>
              <a:ext uri="{FF2B5EF4-FFF2-40B4-BE49-F238E27FC236}">
                <a16:creationId xmlns:a16="http://schemas.microsoft.com/office/drawing/2014/main" id="{745B983F-F7CE-1AAE-9B52-BDAE32D6BA72}"/>
              </a:ext>
            </a:extLst>
          </p:cNvPr>
          <p:cNvPicPr>
            <a:picLocks noChangeAspect="1"/>
          </p:cNvPicPr>
          <p:nvPr/>
        </p:nvPicPr>
        <p:blipFill>
          <a:blip r:embed="rId4"/>
          <a:srcRect t="1651" b="28582"/>
          <a:stretch>
            <a:fillRect/>
          </a:stretch>
        </p:blipFill>
        <p:spPr>
          <a:xfrm>
            <a:off x="4773020" y="4202948"/>
            <a:ext cx="2314937" cy="1615075"/>
          </a:xfrm>
          <a:prstGeom prst="rect">
            <a:avLst/>
          </a:prstGeom>
        </p:spPr>
      </p:pic>
      <p:pic>
        <p:nvPicPr>
          <p:cNvPr id="8" name="Resim 7">
            <a:extLst>
              <a:ext uri="{FF2B5EF4-FFF2-40B4-BE49-F238E27FC236}">
                <a16:creationId xmlns:a16="http://schemas.microsoft.com/office/drawing/2014/main" id="{F383C6F8-1490-91B0-5F26-2DF06B812BEB}"/>
              </a:ext>
            </a:extLst>
          </p:cNvPr>
          <p:cNvPicPr>
            <a:picLocks noChangeAspect="1"/>
          </p:cNvPicPr>
          <p:nvPr/>
        </p:nvPicPr>
        <p:blipFill>
          <a:blip r:embed="rId5"/>
          <a:srcRect l="15056" t="21438" r="20596" b="25230"/>
          <a:stretch>
            <a:fillRect/>
          </a:stretch>
        </p:blipFill>
        <p:spPr>
          <a:xfrm>
            <a:off x="8272728" y="4657890"/>
            <a:ext cx="3501262" cy="1243682"/>
          </a:xfrm>
          <a:prstGeom prst="rect">
            <a:avLst/>
          </a:prstGeom>
        </p:spPr>
      </p:pic>
    </p:spTree>
    <p:extLst>
      <p:ext uri="{BB962C8B-B14F-4D97-AF65-F5344CB8AC3E}">
        <p14:creationId xmlns:p14="http://schemas.microsoft.com/office/powerpoint/2010/main" val="405855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4343C-BD7F-5FE5-EDBE-96A099E5F461}"/>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75E83898-9748-DD13-C827-DD9D6590F7F0}"/>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84411A0E-28D2-6C88-2014-DBB63B5F2D8B}"/>
              </a:ext>
            </a:extLst>
          </p:cNvPr>
          <p:cNvPicPr>
            <a:picLocks noChangeAspect="1"/>
          </p:cNvPicPr>
          <p:nvPr/>
        </p:nvPicPr>
        <p:blipFill>
          <a:blip r:embed="rId3"/>
          <a:stretch>
            <a:fillRect/>
          </a:stretch>
        </p:blipFill>
        <p:spPr>
          <a:xfrm>
            <a:off x="10038080" y="6089366"/>
            <a:ext cx="1442720" cy="571154"/>
          </a:xfrm>
          <a:prstGeom prst="rect">
            <a:avLst/>
          </a:prstGeom>
        </p:spPr>
      </p:pic>
      <p:sp>
        <p:nvSpPr>
          <p:cNvPr id="2" name="Virsraksts 1">
            <a:extLst>
              <a:ext uri="{FF2B5EF4-FFF2-40B4-BE49-F238E27FC236}">
                <a16:creationId xmlns:a16="http://schemas.microsoft.com/office/drawing/2014/main" id="{D15099A6-09CB-8E94-6179-35D5DE2F0E2C}"/>
              </a:ext>
            </a:extLst>
          </p:cNvPr>
          <p:cNvSpPr txBox="1">
            <a:spLocks noGrp="1"/>
          </p:cNvSpPr>
          <p:nvPr>
            <p:ph type="title"/>
          </p:nvPr>
        </p:nvSpPr>
        <p:spPr>
          <a:xfrm>
            <a:off x="418010" y="450603"/>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tr-TR" sz="3600" dirty="0">
                <a:solidFill>
                  <a:srgbClr val="1D4289"/>
                </a:solidFill>
                <a:latin typeface="Aptos" panose="020B0004020202020204" pitchFamily="34" charset="0"/>
              </a:rPr>
              <a:t>3. </a:t>
            </a:r>
            <a:r>
              <a:rPr lang="tr-TR" sz="3600" dirty="0" err="1">
                <a:solidFill>
                  <a:srgbClr val="1D4289"/>
                </a:solidFill>
                <a:latin typeface="Aptos" panose="020B0004020202020204" pitchFamily="34" charset="0"/>
              </a:rPr>
              <a:t>Method</a:t>
            </a:r>
            <a:endParaRPr sz="3600" dirty="0">
              <a:solidFill>
                <a:srgbClr val="1D4289"/>
              </a:solidFill>
              <a:latin typeface="Aptos" panose="020B0004020202020204" pitchFamily="34" charset="0"/>
            </a:endParaRPr>
          </a:p>
        </p:txBody>
      </p:sp>
      <p:sp>
        <p:nvSpPr>
          <p:cNvPr id="3" name="Satura vietturis 2">
            <a:extLst>
              <a:ext uri="{FF2B5EF4-FFF2-40B4-BE49-F238E27FC236}">
                <a16:creationId xmlns:a16="http://schemas.microsoft.com/office/drawing/2014/main" id="{C9122EE8-7AD2-4702-3B30-375074CD9FAF}"/>
              </a:ext>
            </a:extLst>
          </p:cNvPr>
          <p:cNvSpPr txBox="1">
            <a:spLocks/>
          </p:cNvSpPr>
          <p:nvPr/>
        </p:nvSpPr>
        <p:spPr>
          <a:xfrm>
            <a:off x="418010" y="1550601"/>
            <a:ext cx="11618973" cy="42645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latin typeface="Aptos" panose="020B0004020202020204" pitchFamily="34" charset="0"/>
              </a:rPr>
              <a:t>3.2. Bibliometric Analysis Findings</a:t>
            </a:r>
            <a:endParaRPr lang="tr-TR" sz="2400" b="1" dirty="0">
              <a:latin typeface="Aptos" panose="020B0004020202020204" pitchFamily="34" charset="0"/>
            </a:endParaRPr>
          </a:p>
          <a:p>
            <a:r>
              <a:rPr lang="en-US" sz="2000" b="1" dirty="0">
                <a:latin typeface="Aptos" panose="020B0004020202020204" pitchFamily="34" charset="0"/>
              </a:rPr>
              <a:t>Scopus</a:t>
            </a:r>
            <a:r>
              <a:rPr lang="tr-TR" sz="2000" b="1" dirty="0">
                <a:latin typeface="Aptos" panose="020B0004020202020204" pitchFamily="34" charset="0"/>
              </a:rPr>
              <a:t> Database;</a:t>
            </a:r>
          </a:p>
          <a:p>
            <a:endParaRPr lang="tr-TR" sz="2000" dirty="0">
              <a:latin typeface="Aptos" panose="020B0004020202020204" pitchFamily="34" charset="0"/>
            </a:endParaRPr>
          </a:p>
          <a:p>
            <a:endParaRPr lang="tr-TR" sz="2000" dirty="0">
              <a:latin typeface="Aptos" panose="020B0004020202020204" pitchFamily="34" charset="0"/>
            </a:endParaRPr>
          </a:p>
          <a:p>
            <a:endParaRPr lang="tr-TR" sz="2000" dirty="0">
              <a:latin typeface="Aptos" panose="020B0004020202020204" pitchFamily="34" charset="0"/>
            </a:endParaRPr>
          </a:p>
          <a:p>
            <a:endParaRPr lang="tr-TR" sz="2000" dirty="0">
              <a:latin typeface="Aptos" panose="020B0004020202020204" pitchFamily="34" charset="0"/>
            </a:endParaRPr>
          </a:p>
          <a:p>
            <a:endParaRPr lang="tr-TR" sz="2000" dirty="0">
              <a:latin typeface="Aptos" panose="020B0004020202020204" pitchFamily="34" charset="0"/>
            </a:endParaRPr>
          </a:p>
          <a:p>
            <a:endParaRPr lang="tr-TR" sz="2000" dirty="0">
              <a:latin typeface="Aptos" panose="020B0004020202020204" pitchFamily="34" charset="0"/>
            </a:endParaRPr>
          </a:p>
          <a:p>
            <a:endParaRPr lang="tr-TR" sz="2000" dirty="0">
              <a:latin typeface="Aptos" panose="020B0004020202020204" pitchFamily="34" charset="0"/>
            </a:endParaRPr>
          </a:p>
          <a:p>
            <a:r>
              <a:rPr lang="en-US" sz="2000" dirty="0">
                <a:latin typeface="Aptos" panose="020B0004020202020204" pitchFamily="34" charset="0"/>
              </a:rPr>
              <a:t>Number of publications accessed using the Turkey filter: 25</a:t>
            </a:r>
            <a:endParaRPr lang="tr-TR" sz="2000" dirty="0">
              <a:latin typeface="Aptos" panose="020B0004020202020204" pitchFamily="34" charset="0"/>
            </a:endParaRPr>
          </a:p>
        </p:txBody>
      </p:sp>
      <p:graphicFrame>
        <p:nvGraphicFramePr>
          <p:cNvPr id="12" name="Tablo 11">
            <a:extLst>
              <a:ext uri="{FF2B5EF4-FFF2-40B4-BE49-F238E27FC236}">
                <a16:creationId xmlns:a16="http://schemas.microsoft.com/office/drawing/2014/main" id="{26762AB7-D08E-D5E3-8021-C00EB19701C3}"/>
              </a:ext>
            </a:extLst>
          </p:cNvPr>
          <p:cNvGraphicFramePr>
            <a:graphicFrameLocks noGrp="1"/>
          </p:cNvGraphicFramePr>
          <p:nvPr>
            <p:extLst>
              <p:ext uri="{D42A27DB-BD31-4B8C-83A1-F6EECF244321}">
                <p14:modId xmlns:p14="http://schemas.microsoft.com/office/powerpoint/2010/main" val="1799911761"/>
              </p:ext>
            </p:extLst>
          </p:nvPr>
        </p:nvGraphicFramePr>
        <p:xfrm>
          <a:off x="2352192" y="2722178"/>
          <a:ext cx="7021128" cy="1921396"/>
        </p:xfrm>
        <a:graphic>
          <a:graphicData uri="http://schemas.openxmlformats.org/drawingml/2006/table">
            <a:tbl>
              <a:tblPr firstRow="1" firstCol="1" bandRow="1"/>
              <a:tblGrid>
                <a:gridCol w="3342382">
                  <a:extLst>
                    <a:ext uri="{9D8B030D-6E8A-4147-A177-3AD203B41FA5}">
                      <a16:colId xmlns:a16="http://schemas.microsoft.com/office/drawing/2014/main" val="3441785599"/>
                    </a:ext>
                  </a:extLst>
                </a:gridCol>
                <a:gridCol w="3678746">
                  <a:extLst>
                    <a:ext uri="{9D8B030D-6E8A-4147-A177-3AD203B41FA5}">
                      <a16:colId xmlns:a16="http://schemas.microsoft.com/office/drawing/2014/main" val="3346352789"/>
                    </a:ext>
                  </a:extLst>
                </a:gridCol>
              </a:tblGrid>
              <a:tr h="480349">
                <a:tc>
                  <a:txBody>
                    <a:bodyPr/>
                    <a:lstStyle/>
                    <a:p>
                      <a:pPr algn="ctr">
                        <a:buNone/>
                      </a:pPr>
                      <a:r>
                        <a:rPr lang="tr-TR" sz="2300" b="1" kern="100" dirty="0" err="1">
                          <a:effectLst/>
                          <a:latin typeface="Aptos" panose="020B0004020202020204" pitchFamily="34" charset="0"/>
                          <a:ea typeface="Times New Roman" panose="02020603050405020304" pitchFamily="18" charset="0"/>
                          <a:cs typeface="Arial" panose="020B0604020202020204" pitchFamily="34" charset="0"/>
                        </a:rPr>
                        <a:t>Used</a:t>
                      </a:r>
                      <a:r>
                        <a:rPr lang="tr-TR" sz="2300" b="1" kern="100" dirty="0">
                          <a:effectLst/>
                          <a:latin typeface="Aptos" panose="020B0004020202020204" pitchFamily="34" charset="0"/>
                          <a:ea typeface="Times New Roman" panose="02020603050405020304" pitchFamily="18" charset="0"/>
                          <a:cs typeface="Arial" panose="020B0604020202020204" pitchFamily="34" charset="0"/>
                        </a:rPr>
                        <a:t> </a:t>
                      </a:r>
                      <a:r>
                        <a:rPr lang="tr-TR" sz="2300" b="1" kern="100" dirty="0" err="1">
                          <a:effectLst/>
                          <a:latin typeface="Aptos" panose="020B0004020202020204" pitchFamily="34" charset="0"/>
                          <a:ea typeface="Times New Roman" panose="02020603050405020304" pitchFamily="18" charset="0"/>
                          <a:cs typeface="Arial" panose="020B0604020202020204" pitchFamily="34" charset="0"/>
                        </a:rPr>
                        <a:t>filters</a:t>
                      </a:r>
                      <a:endParaRPr lang="tr-TR" sz="2300" kern="100" dirty="0">
                        <a:effectLst/>
                        <a:latin typeface="Aptos" panose="020B0004020202020204" pitchFamily="34" charset="0"/>
                        <a:ea typeface="Times New Roman" panose="02020603050405020304" pitchFamily="18" charset="0"/>
                        <a:cs typeface="Arial" panose="020B0604020202020204" pitchFamily="34" charset="0"/>
                      </a:endParaRPr>
                    </a:p>
                  </a:txBody>
                  <a:tcPr marL="127464" marR="127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tr-TR" sz="2300" b="1" kern="100">
                          <a:effectLst/>
                          <a:latin typeface="Aptos" panose="020B0004020202020204" pitchFamily="34" charset="0"/>
                          <a:ea typeface="Times New Roman" panose="02020603050405020304" pitchFamily="18" charset="0"/>
                          <a:cs typeface="Arial" panose="020B0604020202020204" pitchFamily="34" charset="0"/>
                        </a:rPr>
                        <a:t>Number of publications</a:t>
                      </a:r>
                      <a:endParaRPr lang="tr-TR" sz="2300" kern="100">
                        <a:effectLst/>
                        <a:latin typeface="Aptos" panose="020B0004020202020204" pitchFamily="34" charset="0"/>
                        <a:ea typeface="Times New Roman" panose="02020603050405020304" pitchFamily="18" charset="0"/>
                        <a:cs typeface="Arial" panose="020B0604020202020204" pitchFamily="34" charset="0"/>
                      </a:endParaRPr>
                    </a:p>
                  </a:txBody>
                  <a:tcPr marL="127464" marR="127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4946359"/>
                  </a:ext>
                </a:extLst>
              </a:tr>
              <a:tr h="480349">
                <a:tc>
                  <a:txBody>
                    <a:bodyPr/>
                    <a:lstStyle/>
                    <a:p>
                      <a:pPr algn="ctr">
                        <a:buNone/>
                      </a:pPr>
                      <a:r>
                        <a:rPr lang="tr-TR" sz="2300" kern="100" dirty="0">
                          <a:effectLst/>
                          <a:latin typeface="Aptos" panose="020B0004020202020204" pitchFamily="34" charset="0"/>
                          <a:ea typeface="Times New Roman" panose="02020603050405020304" pitchFamily="18" charset="0"/>
                          <a:cs typeface="Arial" panose="020B0604020202020204" pitchFamily="34" charset="0"/>
                        </a:rPr>
                        <a:t>“</a:t>
                      </a:r>
                      <a:r>
                        <a:rPr lang="tr-TR" sz="2300" kern="100" dirty="0" err="1">
                          <a:effectLst/>
                          <a:latin typeface="Aptos" panose="020B0004020202020204" pitchFamily="34" charset="0"/>
                          <a:ea typeface="Times New Roman" panose="02020603050405020304" pitchFamily="18" charset="0"/>
                          <a:cs typeface="Arial" panose="020B0604020202020204" pitchFamily="34" charset="0"/>
                        </a:rPr>
                        <a:t>migration</a:t>
                      </a:r>
                      <a:r>
                        <a:rPr lang="tr-TR" sz="2300" kern="100" dirty="0">
                          <a:effectLst/>
                          <a:latin typeface="Aptos" panose="020B0004020202020204" pitchFamily="34" charset="0"/>
                          <a:ea typeface="Times New Roman" panose="02020603050405020304" pitchFamily="18" charset="0"/>
                          <a:cs typeface="Arial" panose="020B0604020202020204" pitchFamily="34" charset="0"/>
                        </a:rPr>
                        <a:t>”</a:t>
                      </a:r>
                    </a:p>
                  </a:txBody>
                  <a:tcPr marL="127464" marR="127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tr-TR" sz="2300" kern="100" dirty="0">
                          <a:effectLst/>
                          <a:latin typeface="Aptos" panose="020B0004020202020204" pitchFamily="34" charset="0"/>
                          <a:ea typeface="Times New Roman" panose="02020603050405020304" pitchFamily="18" charset="0"/>
                          <a:cs typeface="Arial" panose="020B0604020202020204" pitchFamily="34" charset="0"/>
                        </a:rPr>
                        <a:t>377.216</a:t>
                      </a:r>
                    </a:p>
                  </a:txBody>
                  <a:tcPr marL="127464" marR="127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6869488"/>
                  </a:ext>
                </a:extLst>
              </a:tr>
              <a:tr h="480349">
                <a:tc>
                  <a:txBody>
                    <a:bodyPr/>
                    <a:lstStyle/>
                    <a:p>
                      <a:pPr algn="ctr">
                        <a:buNone/>
                      </a:pPr>
                      <a:r>
                        <a:rPr lang="tr-TR" sz="2300" kern="100" dirty="0">
                          <a:effectLst/>
                          <a:latin typeface="Aptos" panose="020B0004020202020204" pitchFamily="34" charset="0"/>
                          <a:ea typeface="Times New Roman" panose="02020603050405020304" pitchFamily="18" charset="0"/>
                          <a:cs typeface="Arial" panose="020B0604020202020204" pitchFamily="34" charset="0"/>
                        </a:rPr>
                        <a:t>+"urban </a:t>
                      </a:r>
                      <a:r>
                        <a:rPr lang="tr-TR" sz="2300" kern="100" dirty="0" err="1">
                          <a:effectLst/>
                          <a:latin typeface="Aptos" panose="020B0004020202020204" pitchFamily="34" charset="0"/>
                          <a:ea typeface="Times New Roman" panose="02020603050405020304" pitchFamily="18" charset="0"/>
                          <a:cs typeface="Arial" panose="020B0604020202020204" pitchFamily="34" charset="0"/>
                        </a:rPr>
                        <a:t>studies</a:t>
                      </a:r>
                      <a:r>
                        <a:rPr lang="tr-TR" sz="2300" kern="100" dirty="0">
                          <a:effectLst/>
                          <a:latin typeface="Aptos" panose="020B0004020202020204" pitchFamily="34" charset="0"/>
                          <a:ea typeface="Times New Roman" panose="02020603050405020304" pitchFamily="18" charset="0"/>
                          <a:cs typeface="Arial" panose="020B0604020202020204" pitchFamily="34" charset="0"/>
                        </a:rPr>
                        <a:t>”</a:t>
                      </a:r>
                    </a:p>
                  </a:txBody>
                  <a:tcPr marL="127464" marR="127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tr-TR" sz="2300" kern="100" dirty="0">
                          <a:effectLst/>
                          <a:latin typeface="Aptos" panose="020B0004020202020204" pitchFamily="34" charset="0"/>
                          <a:ea typeface="Times New Roman" panose="02020603050405020304" pitchFamily="18" charset="0"/>
                          <a:cs typeface="Arial" panose="020B0604020202020204" pitchFamily="34" charset="0"/>
                        </a:rPr>
                        <a:t>24.898</a:t>
                      </a:r>
                    </a:p>
                  </a:txBody>
                  <a:tcPr marL="127464" marR="127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3509613"/>
                  </a:ext>
                </a:extLst>
              </a:tr>
              <a:tr h="480349">
                <a:tc>
                  <a:txBody>
                    <a:bodyPr/>
                    <a:lstStyle/>
                    <a:p>
                      <a:pPr algn="ctr">
                        <a:buNone/>
                      </a:pPr>
                      <a:r>
                        <a:rPr lang="tr-TR" sz="2300" kern="100">
                          <a:effectLst/>
                          <a:latin typeface="Aptos" panose="020B0004020202020204" pitchFamily="34" charset="0"/>
                          <a:ea typeface="Times New Roman" panose="02020603050405020304" pitchFamily="18" charset="0"/>
                          <a:cs typeface="Arial" panose="020B0604020202020204" pitchFamily="34" charset="0"/>
                        </a:rPr>
                        <a:t>+”urban design”</a:t>
                      </a:r>
                    </a:p>
                  </a:txBody>
                  <a:tcPr marL="127464" marR="127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tr-TR" sz="2300" kern="100" dirty="0">
                          <a:effectLst/>
                          <a:latin typeface="Aptos" panose="020B0004020202020204" pitchFamily="34" charset="0"/>
                          <a:ea typeface="Times New Roman" panose="02020603050405020304" pitchFamily="18" charset="0"/>
                          <a:cs typeface="Arial" panose="020B0604020202020204" pitchFamily="34" charset="0"/>
                        </a:rPr>
                        <a:t>1.627</a:t>
                      </a:r>
                    </a:p>
                  </a:txBody>
                  <a:tcPr marL="127464" marR="127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0577026"/>
                  </a:ext>
                </a:extLst>
              </a:tr>
            </a:tbl>
          </a:graphicData>
        </a:graphic>
      </p:graphicFrame>
    </p:spTree>
    <p:extLst>
      <p:ext uri="{BB962C8B-B14F-4D97-AF65-F5344CB8AC3E}">
        <p14:creationId xmlns:p14="http://schemas.microsoft.com/office/powerpoint/2010/main" val="180674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48629-D461-C4FC-8FB4-F99C957A5083}"/>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762E5673-0DE8-4BE7-856F-73760C9694D4}"/>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6173DC9D-D4E6-3FCB-D6C1-7FF3651FB601}"/>
              </a:ext>
            </a:extLst>
          </p:cNvPr>
          <p:cNvPicPr>
            <a:picLocks noChangeAspect="1"/>
          </p:cNvPicPr>
          <p:nvPr/>
        </p:nvPicPr>
        <p:blipFill>
          <a:blip r:embed="rId2"/>
          <a:stretch>
            <a:fillRect/>
          </a:stretch>
        </p:blipFill>
        <p:spPr>
          <a:xfrm>
            <a:off x="10038080" y="6089366"/>
            <a:ext cx="1442720" cy="571154"/>
          </a:xfrm>
          <a:prstGeom prst="rect">
            <a:avLst/>
          </a:prstGeom>
        </p:spPr>
      </p:pic>
      <p:sp>
        <p:nvSpPr>
          <p:cNvPr id="2" name="Virsraksts 1">
            <a:extLst>
              <a:ext uri="{FF2B5EF4-FFF2-40B4-BE49-F238E27FC236}">
                <a16:creationId xmlns:a16="http://schemas.microsoft.com/office/drawing/2014/main" id="{ED2CA53C-6AD9-4825-C0E7-C6704A310395}"/>
              </a:ext>
            </a:extLst>
          </p:cNvPr>
          <p:cNvSpPr txBox="1">
            <a:spLocks noGrp="1"/>
          </p:cNvSpPr>
          <p:nvPr>
            <p:ph type="title"/>
          </p:nvPr>
        </p:nvSpPr>
        <p:spPr>
          <a:xfrm>
            <a:off x="418010" y="450603"/>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tr-TR" sz="3600" dirty="0">
                <a:solidFill>
                  <a:srgbClr val="1D4289"/>
                </a:solidFill>
                <a:latin typeface="Aptos" panose="020B0004020202020204" pitchFamily="34" charset="0"/>
              </a:rPr>
              <a:t>3. </a:t>
            </a:r>
            <a:r>
              <a:rPr lang="tr-TR" sz="3600" dirty="0" err="1">
                <a:solidFill>
                  <a:srgbClr val="1D4289"/>
                </a:solidFill>
                <a:latin typeface="Aptos" panose="020B0004020202020204" pitchFamily="34" charset="0"/>
              </a:rPr>
              <a:t>Method</a:t>
            </a:r>
            <a:endParaRPr sz="3600" dirty="0">
              <a:solidFill>
                <a:srgbClr val="1D4289"/>
              </a:solidFill>
              <a:latin typeface="Aptos" panose="020B0004020202020204" pitchFamily="34" charset="0"/>
            </a:endParaRPr>
          </a:p>
        </p:txBody>
      </p:sp>
      <p:sp>
        <p:nvSpPr>
          <p:cNvPr id="3" name="Satura vietturis 2">
            <a:extLst>
              <a:ext uri="{FF2B5EF4-FFF2-40B4-BE49-F238E27FC236}">
                <a16:creationId xmlns:a16="http://schemas.microsoft.com/office/drawing/2014/main" id="{FCE8C845-1A13-BD17-7A9A-1E311E584805}"/>
              </a:ext>
            </a:extLst>
          </p:cNvPr>
          <p:cNvSpPr txBox="1">
            <a:spLocks/>
          </p:cNvSpPr>
          <p:nvPr/>
        </p:nvSpPr>
        <p:spPr>
          <a:xfrm>
            <a:off x="418010" y="1550601"/>
            <a:ext cx="11618973" cy="42645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latin typeface="Aptos" panose="020B0004020202020204" pitchFamily="34" charset="0"/>
              </a:rPr>
              <a:t>3.2. Bibliometric Analysis Findings</a:t>
            </a:r>
            <a:endParaRPr lang="tr-TR" sz="2400" b="1" dirty="0">
              <a:latin typeface="Aptos" panose="020B0004020202020204" pitchFamily="34" charset="0"/>
            </a:endParaRPr>
          </a:p>
          <a:p>
            <a:endParaRPr lang="tr-TR" sz="2000" b="1" dirty="0">
              <a:latin typeface="Aptos" panose="020B0004020202020204" pitchFamily="34" charset="0"/>
            </a:endParaRPr>
          </a:p>
          <a:p>
            <a:r>
              <a:rPr lang="en-US" sz="2000" b="1" dirty="0">
                <a:latin typeface="Aptos" panose="020B0004020202020204" pitchFamily="34" charset="0"/>
              </a:rPr>
              <a:t>Analyses conducted using Scopus </a:t>
            </a:r>
            <a:r>
              <a:rPr lang="tr-TR" sz="2000" b="1" dirty="0">
                <a:latin typeface="Aptos" panose="020B0004020202020204" pitchFamily="34" charset="0"/>
              </a:rPr>
              <a:t>Database;</a:t>
            </a:r>
          </a:p>
          <a:p>
            <a:endParaRPr lang="tr-TR" sz="2000" b="1" dirty="0">
              <a:latin typeface="Aptos" panose="020B0004020202020204" pitchFamily="34" charset="0"/>
            </a:endParaRPr>
          </a:p>
          <a:p>
            <a:pPr marL="342900" indent="-342900">
              <a:buFont typeface="Arial" panose="020B0604020202020204" pitchFamily="34" charset="0"/>
              <a:buChar char="•"/>
            </a:pPr>
            <a:r>
              <a:rPr lang="en-US" sz="2000" dirty="0">
                <a:latin typeface="Aptos" panose="020B0004020202020204" pitchFamily="34" charset="0"/>
              </a:rPr>
              <a:t>Keyword analysis</a:t>
            </a:r>
          </a:p>
          <a:p>
            <a:pPr marL="342900" indent="-342900">
              <a:buFont typeface="Arial" panose="020B0604020202020204" pitchFamily="34" charset="0"/>
              <a:buChar char="•"/>
            </a:pPr>
            <a:r>
              <a:rPr lang="en-US" sz="2000" dirty="0">
                <a:latin typeface="Aptos" panose="020B0004020202020204" pitchFamily="34" charset="0"/>
              </a:rPr>
              <a:t>Author-citation analysis</a:t>
            </a:r>
          </a:p>
          <a:p>
            <a:pPr marL="342900" indent="-342900">
              <a:buFont typeface="Arial" panose="020B0604020202020204" pitchFamily="34" charset="0"/>
              <a:buChar char="•"/>
            </a:pPr>
            <a:r>
              <a:rPr lang="en-US" sz="2000" dirty="0">
                <a:latin typeface="Aptos" panose="020B0004020202020204" pitchFamily="34" charset="0"/>
              </a:rPr>
              <a:t>Keyword analysis of publications produced in Turkey</a:t>
            </a:r>
          </a:p>
          <a:p>
            <a:pPr marL="342900" indent="-342900">
              <a:buFont typeface="Arial" panose="020B0604020202020204" pitchFamily="34" charset="0"/>
              <a:buChar char="•"/>
            </a:pPr>
            <a:r>
              <a:rPr lang="en-US" sz="2000" dirty="0">
                <a:latin typeface="Aptos" panose="020B0004020202020204" pitchFamily="34" charset="0"/>
              </a:rPr>
              <a:t>Author-citation analysis of publications produced in Turkey</a:t>
            </a:r>
            <a:endParaRPr lang="tr-TR" sz="2000" dirty="0">
              <a:latin typeface="Aptos" panose="020B0004020202020204" pitchFamily="34" charset="0"/>
            </a:endParaRPr>
          </a:p>
        </p:txBody>
      </p:sp>
    </p:spTree>
    <p:extLst>
      <p:ext uri="{BB962C8B-B14F-4D97-AF65-F5344CB8AC3E}">
        <p14:creationId xmlns:p14="http://schemas.microsoft.com/office/powerpoint/2010/main" val="2219604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821D5-AA5B-A0F7-0007-EC487CCA56FD}"/>
            </a:ext>
          </a:extLst>
        </p:cNvPr>
        <p:cNvGrpSpPr/>
        <p:nvPr/>
      </p:nvGrpSpPr>
      <p:grpSpPr>
        <a:xfrm>
          <a:off x="0" y="0"/>
          <a:ext cx="0" cy="0"/>
          <a:chOff x="0" y="0"/>
          <a:chExt cx="0" cy="0"/>
        </a:xfrm>
      </p:grpSpPr>
      <p:pic>
        <p:nvPicPr>
          <p:cNvPr id="7" name="Resim 6">
            <a:extLst>
              <a:ext uri="{FF2B5EF4-FFF2-40B4-BE49-F238E27FC236}">
                <a16:creationId xmlns:a16="http://schemas.microsoft.com/office/drawing/2014/main" id="{7670ECBD-7FC8-0B6C-5429-020094748A03}"/>
              </a:ext>
            </a:extLst>
          </p:cNvPr>
          <p:cNvPicPr>
            <a:picLocks noChangeAspect="1"/>
          </p:cNvPicPr>
          <p:nvPr/>
        </p:nvPicPr>
        <p:blipFill>
          <a:blip r:embed="rId3"/>
          <a:stretch>
            <a:fillRect/>
          </a:stretch>
        </p:blipFill>
        <p:spPr>
          <a:xfrm>
            <a:off x="4111549" y="1271444"/>
            <a:ext cx="7838597" cy="5020491"/>
          </a:xfrm>
          <a:prstGeom prst="rect">
            <a:avLst/>
          </a:prstGeom>
        </p:spPr>
      </p:pic>
      <p:sp>
        <p:nvSpPr>
          <p:cNvPr id="5" name="Dikdörtgen 4">
            <a:extLst>
              <a:ext uri="{FF2B5EF4-FFF2-40B4-BE49-F238E27FC236}">
                <a16:creationId xmlns:a16="http://schemas.microsoft.com/office/drawing/2014/main" id="{D6B9EDA8-0C40-5C77-0C0F-C5C23EA6B569}"/>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B154DC87-91CA-5111-26CB-B5878B948E21}"/>
              </a:ext>
            </a:extLst>
          </p:cNvPr>
          <p:cNvPicPr>
            <a:picLocks noChangeAspect="1"/>
          </p:cNvPicPr>
          <p:nvPr/>
        </p:nvPicPr>
        <p:blipFill>
          <a:blip r:embed="rId4"/>
          <a:stretch>
            <a:fillRect/>
          </a:stretch>
        </p:blipFill>
        <p:spPr>
          <a:xfrm>
            <a:off x="10038080" y="6089366"/>
            <a:ext cx="1442720" cy="571154"/>
          </a:xfrm>
          <a:prstGeom prst="rect">
            <a:avLst/>
          </a:prstGeom>
        </p:spPr>
      </p:pic>
      <p:sp>
        <p:nvSpPr>
          <p:cNvPr id="2" name="Virsraksts 1">
            <a:extLst>
              <a:ext uri="{FF2B5EF4-FFF2-40B4-BE49-F238E27FC236}">
                <a16:creationId xmlns:a16="http://schemas.microsoft.com/office/drawing/2014/main" id="{3C7EE283-8EE9-4E9A-4065-C49E3EF27E79}"/>
              </a:ext>
            </a:extLst>
          </p:cNvPr>
          <p:cNvSpPr txBox="1">
            <a:spLocks noGrp="1"/>
          </p:cNvSpPr>
          <p:nvPr>
            <p:ph type="title"/>
          </p:nvPr>
        </p:nvSpPr>
        <p:spPr>
          <a:xfrm>
            <a:off x="418010" y="450603"/>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tr-TR" sz="3600" dirty="0">
                <a:solidFill>
                  <a:srgbClr val="1D4289"/>
                </a:solidFill>
                <a:latin typeface="Aptos" panose="020B0004020202020204" pitchFamily="34" charset="0"/>
              </a:rPr>
              <a:t>3. </a:t>
            </a:r>
            <a:r>
              <a:rPr lang="tr-TR" sz="3600" dirty="0" err="1">
                <a:solidFill>
                  <a:srgbClr val="1D4289"/>
                </a:solidFill>
                <a:latin typeface="Aptos" panose="020B0004020202020204" pitchFamily="34" charset="0"/>
              </a:rPr>
              <a:t>Method</a:t>
            </a:r>
            <a:endParaRPr sz="3600" dirty="0">
              <a:solidFill>
                <a:srgbClr val="1D4289"/>
              </a:solidFill>
              <a:latin typeface="Aptos" panose="020B0004020202020204" pitchFamily="34" charset="0"/>
            </a:endParaRPr>
          </a:p>
        </p:txBody>
      </p:sp>
      <p:sp>
        <p:nvSpPr>
          <p:cNvPr id="3" name="Satura vietturis 2">
            <a:extLst>
              <a:ext uri="{FF2B5EF4-FFF2-40B4-BE49-F238E27FC236}">
                <a16:creationId xmlns:a16="http://schemas.microsoft.com/office/drawing/2014/main" id="{E44BB007-AB31-B517-B7E2-5F0C44B37A6C}"/>
              </a:ext>
            </a:extLst>
          </p:cNvPr>
          <p:cNvSpPr txBox="1">
            <a:spLocks/>
          </p:cNvSpPr>
          <p:nvPr/>
        </p:nvSpPr>
        <p:spPr>
          <a:xfrm>
            <a:off x="418010" y="1550601"/>
            <a:ext cx="5357757" cy="42645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latin typeface="Aptos" panose="020B0004020202020204" pitchFamily="34" charset="0"/>
              </a:rPr>
              <a:t>3.2. Bibliometric Analysis Findings</a:t>
            </a:r>
            <a:endParaRPr lang="tr-TR" sz="2400" b="1" dirty="0">
              <a:latin typeface="Aptos" panose="020B0004020202020204" pitchFamily="34" charset="0"/>
            </a:endParaRPr>
          </a:p>
          <a:p>
            <a:r>
              <a:rPr lang="en-US" sz="2000" b="1" dirty="0">
                <a:latin typeface="Aptos" panose="020B0004020202020204" pitchFamily="34" charset="0"/>
              </a:rPr>
              <a:t>Scopus</a:t>
            </a:r>
            <a:r>
              <a:rPr lang="tr-TR" sz="2000" b="1" dirty="0">
                <a:latin typeface="Aptos" panose="020B0004020202020204" pitchFamily="34" charset="0"/>
              </a:rPr>
              <a:t> Database;</a:t>
            </a:r>
          </a:p>
          <a:p>
            <a:r>
              <a:rPr lang="en-US" sz="2000" dirty="0">
                <a:latin typeface="Aptos" panose="020B0004020202020204" pitchFamily="34" charset="0"/>
              </a:rPr>
              <a:t>Keyword analysis using the Scopus database</a:t>
            </a:r>
            <a:endParaRPr lang="tr-TR" sz="2000" dirty="0">
              <a:latin typeface="Aptos" panose="020B0004020202020204" pitchFamily="34" charset="0"/>
            </a:endParaRPr>
          </a:p>
          <a:p>
            <a:endParaRPr lang="tr-TR" sz="2000" dirty="0">
              <a:latin typeface="Aptos" panose="020B0004020202020204" pitchFamily="34" charset="0"/>
            </a:endParaRPr>
          </a:p>
          <a:p>
            <a:endParaRPr lang="tr-TR" sz="2000" dirty="0">
              <a:latin typeface="Aptos" panose="020B0004020202020204" pitchFamily="34" charset="0"/>
            </a:endParaRPr>
          </a:p>
          <a:p>
            <a:endParaRPr lang="tr-TR" sz="2000" dirty="0">
              <a:latin typeface="Aptos" panose="020B0004020202020204" pitchFamily="34" charset="0"/>
            </a:endParaRPr>
          </a:p>
          <a:p>
            <a:endParaRPr lang="tr-TR" sz="2000" dirty="0">
              <a:latin typeface="Aptos" panose="020B0004020202020204" pitchFamily="34" charset="0"/>
            </a:endParaRPr>
          </a:p>
          <a:p>
            <a:endParaRPr lang="tr-TR" sz="2000" dirty="0">
              <a:latin typeface="Aptos" panose="020B0004020202020204" pitchFamily="34" charset="0"/>
            </a:endParaRPr>
          </a:p>
          <a:p>
            <a:endParaRPr lang="tr-TR" sz="2000" dirty="0">
              <a:latin typeface="Aptos" panose="020B0004020202020204" pitchFamily="34" charset="0"/>
            </a:endParaRPr>
          </a:p>
          <a:p>
            <a:r>
              <a:rPr lang="en-US" sz="1800" dirty="0">
                <a:latin typeface="Aptos" panose="020B0004020202020204" pitchFamily="34" charset="0"/>
              </a:rPr>
              <a:t>(Results obtained using the filters “migration” and “urban design”.)</a:t>
            </a:r>
            <a:endParaRPr lang="tr-TR" sz="1800" dirty="0">
              <a:latin typeface="Aptos" panose="020B0004020202020204" pitchFamily="34" charset="0"/>
            </a:endParaRPr>
          </a:p>
          <a:p>
            <a:endParaRPr lang="tr-TR" sz="2000" dirty="0">
              <a:latin typeface="Aptos" panose="020B0004020202020204" pitchFamily="34" charset="0"/>
            </a:endParaRPr>
          </a:p>
          <a:p>
            <a:endParaRPr lang="tr-TR" sz="2000" dirty="0">
              <a:latin typeface="Aptos" panose="020B0004020202020204" pitchFamily="34" charset="0"/>
            </a:endParaRPr>
          </a:p>
          <a:p>
            <a:endParaRPr lang="tr-TR" sz="2000" dirty="0">
              <a:latin typeface="Aptos" panose="020B0004020202020204" pitchFamily="34" charset="0"/>
            </a:endParaRPr>
          </a:p>
          <a:p>
            <a:endParaRPr lang="tr-TR" sz="2000" dirty="0">
              <a:latin typeface="Aptos" panose="020B0004020202020204" pitchFamily="34" charset="0"/>
            </a:endParaRPr>
          </a:p>
          <a:p>
            <a:endParaRPr lang="tr-TR" sz="2000" dirty="0">
              <a:latin typeface="Aptos" panose="020B0004020202020204" pitchFamily="34" charset="0"/>
            </a:endParaRPr>
          </a:p>
        </p:txBody>
      </p:sp>
    </p:spTree>
    <p:extLst>
      <p:ext uri="{BB962C8B-B14F-4D97-AF65-F5344CB8AC3E}">
        <p14:creationId xmlns:p14="http://schemas.microsoft.com/office/powerpoint/2010/main" val="672111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B9BDF-8E6A-7630-5E96-123876936D54}"/>
            </a:ext>
          </a:extLst>
        </p:cNvPr>
        <p:cNvGrpSpPr/>
        <p:nvPr/>
      </p:nvGrpSpPr>
      <p:grpSpPr>
        <a:xfrm>
          <a:off x="0" y="0"/>
          <a:ext cx="0" cy="0"/>
          <a:chOff x="0" y="0"/>
          <a:chExt cx="0" cy="0"/>
        </a:xfrm>
      </p:grpSpPr>
      <p:pic>
        <p:nvPicPr>
          <p:cNvPr id="8" name="Resim 7">
            <a:extLst>
              <a:ext uri="{FF2B5EF4-FFF2-40B4-BE49-F238E27FC236}">
                <a16:creationId xmlns:a16="http://schemas.microsoft.com/office/drawing/2014/main" id="{2C9BF023-ADE3-97EB-435F-2B560C59F760}"/>
              </a:ext>
            </a:extLst>
          </p:cNvPr>
          <p:cNvPicPr>
            <a:picLocks noChangeAspect="1"/>
          </p:cNvPicPr>
          <p:nvPr/>
        </p:nvPicPr>
        <p:blipFill>
          <a:blip r:embed="rId3"/>
          <a:stretch>
            <a:fillRect/>
          </a:stretch>
        </p:blipFill>
        <p:spPr>
          <a:xfrm>
            <a:off x="3372839" y="1851949"/>
            <a:ext cx="8401151" cy="4443696"/>
          </a:xfrm>
          <a:prstGeom prst="rect">
            <a:avLst/>
          </a:prstGeom>
        </p:spPr>
      </p:pic>
      <p:sp>
        <p:nvSpPr>
          <p:cNvPr id="5" name="Dikdörtgen 4">
            <a:extLst>
              <a:ext uri="{FF2B5EF4-FFF2-40B4-BE49-F238E27FC236}">
                <a16:creationId xmlns:a16="http://schemas.microsoft.com/office/drawing/2014/main" id="{62CC6279-8ABE-2388-02D5-23197E07ADD4}"/>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3700A65A-D9A9-9D23-5DE8-1BAA1BDCD20E}"/>
              </a:ext>
            </a:extLst>
          </p:cNvPr>
          <p:cNvPicPr>
            <a:picLocks noChangeAspect="1"/>
          </p:cNvPicPr>
          <p:nvPr/>
        </p:nvPicPr>
        <p:blipFill>
          <a:blip r:embed="rId4"/>
          <a:stretch>
            <a:fillRect/>
          </a:stretch>
        </p:blipFill>
        <p:spPr>
          <a:xfrm>
            <a:off x="10038080" y="6089366"/>
            <a:ext cx="1442720" cy="571154"/>
          </a:xfrm>
          <a:prstGeom prst="rect">
            <a:avLst/>
          </a:prstGeom>
        </p:spPr>
      </p:pic>
      <p:sp>
        <p:nvSpPr>
          <p:cNvPr id="2" name="Virsraksts 1">
            <a:extLst>
              <a:ext uri="{FF2B5EF4-FFF2-40B4-BE49-F238E27FC236}">
                <a16:creationId xmlns:a16="http://schemas.microsoft.com/office/drawing/2014/main" id="{B9A03D10-6093-D2F8-B4EC-8E2B436DAB45}"/>
              </a:ext>
            </a:extLst>
          </p:cNvPr>
          <p:cNvSpPr txBox="1">
            <a:spLocks noGrp="1"/>
          </p:cNvSpPr>
          <p:nvPr>
            <p:ph type="title"/>
          </p:nvPr>
        </p:nvSpPr>
        <p:spPr>
          <a:xfrm>
            <a:off x="418010" y="450603"/>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tr-TR" sz="3600" dirty="0">
                <a:solidFill>
                  <a:srgbClr val="1D4289"/>
                </a:solidFill>
                <a:latin typeface="Aptos" panose="020B0004020202020204" pitchFamily="34" charset="0"/>
              </a:rPr>
              <a:t>3. </a:t>
            </a:r>
            <a:r>
              <a:rPr lang="tr-TR" sz="3600" dirty="0" err="1">
                <a:solidFill>
                  <a:srgbClr val="1D4289"/>
                </a:solidFill>
                <a:latin typeface="Aptos" panose="020B0004020202020204" pitchFamily="34" charset="0"/>
              </a:rPr>
              <a:t>Method</a:t>
            </a:r>
            <a:endParaRPr sz="3600" dirty="0">
              <a:solidFill>
                <a:srgbClr val="1D4289"/>
              </a:solidFill>
              <a:latin typeface="Aptos" panose="020B0004020202020204" pitchFamily="34" charset="0"/>
            </a:endParaRPr>
          </a:p>
        </p:txBody>
      </p:sp>
      <p:sp>
        <p:nvSpPr>
          <p:cNvPr id="3" name="Satura vietturis 2">
            <a:extLst>
              <a:ext uri="{FF2B5EF4-FFF2-40B4-BE49-F238E27FC236}">
                <a16:creationId xmlns:a16="http://schemas.microsoft.com/office/drawing/2014/main" id="{AF4AB2F9-05E3-9025-8E93-A8039C713388}"/>
              </a:ext>
            </a:extLst>
          </p:cNvPr>
          <p:cNvSpPr txBox="1">
            <a:spLocks/>
          </p:cNvSpPr>
          <p:nvPr/>
        </p:nvSpPr>
        <p:spPr>
          <a:xfrm>
            <a:off x="418010" y="1550601"/>
            <a:ext cx="5677990" cy="42645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latin typeface="Aptos" panose="020B0004020202020204" pitchFamily="34" charset="0"/>
              </a:rPr>
              <a:t>3.2. Bibliometric Analysis Findings</a:t>
            </a:r>
            <a:endParaRPr lang="tr-TR" sz="2400" b="1" dirty="0">
              <a:latin typeface="Aptos" panose="020B0004020202020204" pitchFamily="34" charset="0"/>
            </a:endParaRPr>
          </a:p>
          <a:p>
            <a:r>
              <a:rPr lang="en-US" sz="2000" b="1" dirty="0">
                <a:latin typeface="Aptos" panose="020B0004020202020204" pitchFamily="34" charset="0"/>
              </a:rPr>
              <a:t>Scopus</a:t>
            </a:r>
            <a:r>
              <a:rPr lang="tr-TR" sz="2000" b="1" dirty="0">
                <a:latin typeface="Aptos" panose="020B0004020202020204" pitchFamily="34" charset="0"/>
              </a:rPr>
              <a:t> Database;</a:t>
            </a:r>
          </a:p>
          <a:p>
            <a:r>
              <a:rPr lang="en-US" sz="2000" dirty="0">
                <a:latin typeface="Aptos" panose="020B0004020202020204" pitchFamily="34" charset="0"/>
              </a:rPr>
              <a:t>Keyword analysis of publications </a:t>
            </a:r>
            <a:endParaRPr lang="tr-TR" sz="2000" dirty="0">
              <a:latin typeface="Aptos" panose="020B0004020202020204" pitchFamily="34" charset="0"/>
            </a:endParaRPr>
          </a:p>
          <a:p>
            <a:r>
              <a:rPr lang="en-US" sz="2000" dirty="0">
                <a:latin typeface="Aptos" panose="020B0004020202020204" pitchFamily="34" charset="0"/>
              </a:rPr>
              <a:t>produced in Turkey using </a:t>
            </a:r>
            <a:endParaRPr lang="tr-TR" sz="2000" dirty="0">
              <a:latin typeface="Aptos" panose="020B0004020202020204" pitchFamily="34" charset="0"/>
            </a:endParaRPr>
          </a:p>
          <a:p>
            <a:r>
              <a:rPr lang="en-US" sz="2000" dirty="0">
                <a:latin typeface="Aptos" panose="020B0004020202020204" pitchFamily="34" charset="0"/>
              </a:rPr>
              <a:t>Scopus database</a:t>
            </a:r>
            <a:endParaRPr lang="tr-TR" sz="2000" dirty="0">
              <a:latin typeface="Aptos" panose="020B0004020202020204" pitchFamily="34" charset="0"/>
            </a:endParaRPr>
          </a:p>
          <a:p>
            <a:endParaRPr lang="tr-TR" sz="2000" dirty="0">
              <a:latin typeface="Aptos" panose="020B0004020202020204" pitchFamily="34" charset="0"/>
            </a:endParaRPr>
          </a:p>
          <a:p>
            <a:endParaRPr lang="tr-TR" sz="2000" dirty="0">
              <a:latin typeface="Aptos" panose="020B0004020202020204" pitchFamily="34" charset="0"/>
            </a:endParaRPr>
          </a:p>
          <a:p>
            <a:endParaRPr lang="tr-TR" sz="2000" dirty="0">
              <a:latin typeface="Aptos" panose="020B0004020202020204" pitchFamily="34" charset="0"/>
            </a:endParaRPr>
          </a:p>
          <a:p>
            <a:endParaRPr lang="tr-TR" sz="2000" dirty="0">
              <a:latin typeface="Aptos" panose="020B0004020202020204" pitchFamily="34" charset="0"/>
            </a:endParaRPr>
          </a:p>
          <a:p>
            <a:r>
              <a:rPr lang="en-US" sz="1800" dirty="0">
                <a:latin typeface="Aptos" panose="020B0004020202020204" pitchFamily="34" charset="0"/>
              </a:rPr>
              <a:t>(Results obtained using the filters </a:t>
            </a:r>
            <a:endParaRPr lang="tr-TR" sz="1800" dirty="0">
              <a:latin typeface="Aptos" panose="020B0004020202020204" pitchFamily="34" charset="0"/>
            </a:endParaRPr>
          </a:p>
          <a:p>
            <a:r>
              <a:rPr lang="en-US" sz="1800" dirty="0">
                <a:latin typeface="Aptos" panose="020B0004020202020204" pitchFamily="34" charset="0"/>
              </a:rPr>
              <a:t>“migration” and “urban design”.)</a:t>
            </a:r>
            <a:endParaRPr lang="tr-TR" sz="1800" dirty="0">
              <a:latin typeface="Aptos" panose="020B0004020202020204" pitchFamily="34" charset="0"/>
            </a:endParaRPr>
          </a:p>
          <a:p>
            <a:endParaRPr lang="tr-TR" sz="2000" dirty="0">
              <a:latin typeface="Aptos" panose="020B0004020202020204" pitchFamily="34" charset="0"/>
            </a:endParaRPr>
          </a:p>
          <a:p>
            <a:endParaRPr lang="tr-TR" sz="2000" dirty="0">
              <a:latin typeface="Aptos" panose="020B0004020202020204" pitchFamily="34" charset="0"/>
            </a:endParaRPr>
          </a:p>
          <a:p>
            <a:endParaRPr lang="tr-TR" sz="2000" dirty="0">
              <a:latin typeface="Aptos" panose="020B0004020202020204" pitchFamily="34" charset="0"/>
            </a:endParaRPr>
          </a:p>
          <a:p>
            <a:endParaRPr lang="tr-TR" sz="2000" dirty="0">
              <a:latin typeface="Aptos" panose="020B0004020202020204" pitchFamily="34" charset="0"/>
            </a:endParaRPr>
          </a:p>
          <a:p>
            <a:endParaRPr lang="tr-TR" sz="2000" dirty="0">
              <a:latin typeface="Aptos" panose="020B0004020202020204" pitchFamily="34" charset="0"/>
            </a:endParaRPr>
          </a:p>
        </p:txBody>
      </p:sp>
    </p:spTree>
    <p:extLst>
      <p:ext uri="{BB962C8B-B14F-4D97-AF65-F5344CB8AC3E}">
        <p14:creationId xmlns:p14="http://schemas.microsoft.com/office/powerpoint/2010/main" val="4144749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3E9E1-B9D2-CDCF-F12C-F5B4A1B6B9AF}"/>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4E6714D6-4823-66CC-2B2E-7521B4E10471}"/>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FAD1B111-95AE-AAE6-F378-D03BD4523DC9}"/>
              </a:ext>
            </a:extLst>
          </p:cNvPr>
          <p:cNvPicPr>
            <a:picLocks noChangeAspect="1"/>
          </p:cNvPicPr>
          <p:nvPr/>
        </p:nvPicPr>
        <p:blipFill>
          <a:blip r:embed="rId3"/>
          <a:stretch>
            <a:fillRect/>
          </a:stretch>
        </p:blipFill>
        <p:spPr>
          <a:xfrm>
            <a:off x="10038080" y="6089366"/>
            <a:ext cx="1442720" cy="571154"/>
          </a:xfrm>
          <a:prstGeom prst="rect">
            <a:avLst/>
          </a:prstGeom>
        </p:spPr>
      </p:pic>
      <p:sp>
        <p:nvSpPr>
          <p:cNvPr id="2" name="Virsraksts 1">
            <a:extLst>
              <a:ext uri="{FF2B5EF4-FFF2-40B4-BE49-F238E27FC236}">
                <a16:creationId xmlns:a16="http://schemas.microsoft.com/office/drawing/2014/main" id="{188B37CB-56A0-AE02-F326-27C09176716D}"/>
              </a:ext>
            </a:extLst>
          </p:cNvPr>
          <p:cNvSpPr txBox="1">
            <a:spLocks noGrp="1"/>
          </p:cNvSpPr>
          <p:nvPr>
            <p:ph type="title"/>
          </p:nvPr>
        </p:nvSpPr>
        <p:spPr>
          <a:xfrm>
            <a:off x="418010" y="450603"/>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tr-TR" sz="3600" dirty="0">
                <a:solidFill>
                  <a:srgbClr val="1D4289"/>
                </a:solidFill>
                <a:latin typeface="Aptos" panose="020B0004020202020204" pitchFamily="34" charset="0"/>
              </a:rPr>
              <a:t>3. </a:t>
            </a:r>
            <a:r>
              <a:rPr lang="tr-TR" sz="3600" dirty="0" err="1">
                <a:solidFill>
                  <a:srgbClr val="1D4289"/>
                </a:solidFill>
                <a:latin typeface="Aptos" panose="020B0004020202020204" pitchFamily="34" charset="0"/>
              </a:rPr>
              <a:t>Method</a:t>
            </a:r>
            <a:endParaRPr sz="3600" dirty="0">
              <a:solidFill>
                <a:srgbClr val="1D4289"/>
              </a:solidFill>
              <a:latin typeface="Aptos" panose="020B0004020202020204" pitchFamily="34" charset="0"/>
            </a:endParaRPr>
          </a:p>
        </p:txBody>
      </p:sp>
      <p:sp>
        <p:nvSpPr>
          <p:cNvPr id="3" name="Satura vietturis 2">
            <a:extLst>
              <a:ext uri="{FF2B5EF4-FFF2-40B4-BE49-F238E27FC236}">
                <a16:creationId xmlns:a16="http://schemas.microsoft.com/office/drawing/2014/main" id="{E00A8C7A-43CA-E2B0-F79A-526930A5C889}"/>
              </a:ext>
            </a:extLst>
          </p:cNvPr>
          <p:cNvSpPr txBox="1">
            <a:spLocks/>
          </p:cNvSpPr>
          <p:nvPr/>
        </p:nvSpPr>
        <p:spPr>
          <a:xfrm>
            <a:off x="418010" y="1550601"/>
            <a:ext cx="11618973" cy="42645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latin typeface="Aptos" panose="020B0004020202020204" pitchFamily="34" charset="0"/>
              </a:rPr>
              <a:t>3.2. Bibliometric Analysis Findings</a:t>
            </a:r>
            <a:endParaRPr lang="tr-TR" sz="2400" b="1" dirty="0">
              <a:latin typeface="Aptos" panose="020B0004020202020204" pitchFamily="34" charset="0"/>
            </a:endParaRPr>
          </a:p>
          <a:p>
            <a:r>
              <a:rPr lang="tr-TR" sz="2000" b="1" dirty="0">
                <a:latin typeface="Aptos" panose="020B0004020202020204" pitchFamily="34" charset="0"/>
              </a:rPr>
              <a:t>ULAKBİM TR Index Database;</a:t>
            </a:r>
          </a:p>
          <a:p>
            <a:pPr algn="just"/>
            <a:r>
              <a:rPr lang="en-US" sz="2000" dirty="0">
                <a:latin typeface="Aptos" panose="020B0004020202020204" pitchFamily="34" charset="0"/>
              </a:rPr>
              <a:t>Publications were filtered using specific keywords in the abstract using the ULAKBİM TR Index database.</a:t>
            </a:r>
            <a:endParaRPr lang="tr-TR" sz="2000" dirty="0">
              <a:latin typeface="Aptos" panose="020B0004020202020204" pitchFamily="34" charset="0"/>
            </a:endParaRPr>
          </a:p>
          <a:p>
            <a:pPr algn="just"/>
            <a:r>
              <a:rPr lang="en-US" sz="2000" dirty="0">
                <a:latin typeface="Aptos" panose="020B0004020202020204" pitchFamily="34" charset="0"/>
              </a:rPr>
              <a:t> Publications began to increase in the 2000s and have seen significant growth in the last five years.</a:t>
            </a:r>
            <a:endParaRPr lang="tr-TR" sz="2000" dirty="0">
              <a:latin typeface="Aptos" panose="020B0004020202020204" pitchFamily="34" charset="0"/>
            </a:endParaRPr>
          </a:p>
        </p:txBody>
      </p:sp>
      <p:graphicFrame>
        <p:nvGraphicFramePr>
          <p:cNvPr id="7" name="Tablo 6">
            <a:extLst>
              <a:ext uri="{FF2B5EF4-FFF2-40B4-BE49-F238E27FC236}">
                <a16:creationId xmlns:a16="http://schemas.microsoft.com/office/drawing/2014/main" id="{97B3B94F-4BD2-A2F7-C939-CC91ECBA9CC8}"/>
              </a:ext>
            </a:extLst>
          </p:cNvPr>
          <p:cNvGraphicFramePr>
            <a:graphicFrameLocks noGrp="1"/>
          </p:cNvGraphicFramePr>
          <p:nvPr>
            <p:extLst>
              <p:ext uri="{D42A27DB-BD31-4B8C-83A1-F6EECF244321}">
                <p14:modId xmlns:p14="http://schemas.microsoft.com/office/powerpoint/2010/main" val="2549171230"/>
              </p:ext>
            </p:extLst>
          </p:nvPr>
        </p:nvGraphicFramePr>
        <p:xfrm>
          <a:off x="3078865" y="3514509"/>
          <a:ext cx="5715358" cy="2574857"/>
        </p:xfrm>
        <a:graphic>
          <a:graphicData uri="http://schemas.openxmlformats.org/drawingml/2006/table">
            <a:tbl>
              <a:tblPr firstRow="1" firstCol="1" bandRow="1"/>
              <a:tblGrid>
                <a:gridCol w="2720775">
                  <a:extLst>
                    <a:ext uri="{9D8B030D-6E8A-4147-A177-3AD203B41FA5}">
                      <a16:colId xmlns:a16="http://schemas.microsoft.com/office/drawing/2014/main" val="1024874957"/>
                    </a:ext>
                  </a:extLst>
                </a:gridCol>
                <a:gridCol w="2994583">
                  <a:extLst>
                    <a:ext uri="{9D8B030D-6E8A-4147-A177-3AD203B41FA5}">
                      <a16:colId xmlns:a16="http://schemas.microsoft.com/office/drawing/2014/main" val="2606212566"/>
                    </a:ext>
                  </a:extLst>
                </a:gridCol>
              </a:tblGrid>
              <a:tr h="643715">
                <a:tc>
                  <a:txBody>
                    <a:bodyPr/>
                    <a:lstStyle/>
                    <a:p>
                      <a:pPr algn="ctr">
                        <a:buNone/>
                      </a:pPr>
                      <a:r>
                        <a:rPr lang="tr-TR" sz="1800" b="1" kern="100" dirty="0" err="1">
                          <a:effectLst/>
                          <a:latin typeface="Aptos" panose="020B0004020202020204" pitchFamily="34" charset="0"/>
                          <a:ea typeface="Times New Roman" panose="02020603050405020304" pitchFamily="18" charset="0"/>
                          <a:cs typeface="Arial" panose="020B0604020202020204" pitchFamily="34" charset="0"/>
                        </a:rPr>
                        <a:t>Used</a:t>
                      </a:r>
                      <a:r>
                        <a:rPr lang="tr-TR" sz="1800" b="1" kern="100" dirty="0">
                          <a:effectLst/>
                          <a:latin typeface="Aptos" panose="020B0004020202020204" pitchFamily="34" charset="0"/>
                          <a:ea typeface="Times New Roman" panose="02020603050405020304" pitchFamily="18" charset="0"/>
                          <a:cs typeface="Arial" panose="020B0604020202020204" pitchFamily="34" charset="0"/>
                        </a:rPr>
                        <a:t> </a:t>
                      </a:r>
                      <a:r>
                        <a:rPr lang="tr-TR" sz="1800" b="1" kern="100" dirty="0" err="1">
                          <a:effectLst/>
                          <a:latin typeface="Aptos" panose="020B0004020202020204" pitchFamily="34" charset="0"/>
                          <a:ea typeface="Times New Roman" panose="02020603050405020304" pitchFamily="18" charset="0"/>
                          <a:cs typeface="Arial" panose="020B0604020202020204" pitchFamily="34" charset="0"/>
                        </a:rPr>
                        <a:t>filters</a:t>
                      </a:r>
                      <a:endParaRPr lang="tr-TR" sz="1800" kern="100" dirty="0">
                        <a:effectLst/>
                        <a:latin typeface="Aptos" panose="020B0004020202020204" pitchFamily="34" charset="0"/>
                        <a:ea typeface="Times New Roman" panose="02020603050405020304" pitchFamily="18" charset="0"/>
                        <a:cs typeface="Arial" panose="020B0604020202020204" pitchFamily="34" charset="0"/>
                      </a:endParaRPr>
                    </a:p>
                  </a:txBody>
                  <a:tcPr marL="80464" marR="80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tr-TR" sz="1800" b="1" kern="100">
                          <a:effectLst/>
                          <a:latin typeface="Aptos" panose="020B0004020202020204" pitchFamily="34" charset="0"/>
                          <a:ea typeface="Times New Roman" panose="02020603050405020304" pitchFamily="18" charset="0"/>
                          <a:cs typeface="Arial" panose="020B0604020202020204" pitchFamily="34" charset="0"/>
                        </a:rPr>
                        <a:t>Number of publications</a:t>
                      </a:r>
                      <a:endParaRPr lang="tr-TR" sz="1800" kern="100">
                        <a:effectLst/>
                        <a:latin typeface="Aptos" panose="020B0004020202020204" pitchFamily="34" charset="0"/>
                        <a:ea typeface="Times New Roman" panose="02020603050405020304" pitchFamily="18" charset="0"/>
                        <a:cs typeface="Arial" panose="020B0604020202020204" pitchFamily="34" charset="0"/>
                      </a:endParaRPr>
                    </a:p>
                  </a:txBody>
                  <a:tcPr marL="80464" marR="80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4488809"/>
                  </a:ext>
                </a:extLst>
              </a:tr>
              <a:tr h="321857">
                <a:tc>
                  <a:txBody>
                    <a:bodyPr/>
                    <a:lstStyle/>
                    <a:p>
                      <a:pPr algn="ctr">
                        <a:buNone/>
                      </a:pPr>
                      <a:r>
                        <a:rPr lang="tr-TR" sz="1800" kern="100" dirty="0">
                          <a:effectLst/>
                          <a:latin typeface="Aptos" panose="020B0004020202020204" pitchFamily="34" charset="0"/>
                          <a:ea typeface="Times New Roman" panose="02020603050405020304" pitchFamily="18" charset="0"/>
                          <a:cs typeface="Arial" panose="020B0604020202020204" pitchFamily="34" charset="0"/>
                        </a:rPr>
                        <a:t>“</a:t>
                      </a:r>
                      <a:r>
                        <a:rPr lang="tr-TR" sz="1800" kern="100" dirty="0" err="1">
                          <a:effectLst/>
                          <a:latin typeface="Aptos" panose="020B0004020202020204" pitchFamily="34" charset="0"/>
                          <a:ea typeface="Times New Roman" panose="02020603050405020304" pitchFamily="18" charset="0"/>
                          <a:cs typeface="Arial" panose="020B0604020202020204" pitchFamily="34" charset="0"/>
                        </a:rPr>
                        <a:t>migration</a:t>
                      </a:r>
                      <a:r>
                        <a:rPr lang="tr-TR" sz="1800" kern="100" dirty="0">
                          <a:effectLst/>
                          <a:latin typeface="Aptos" panose="020B0004020202020204" pitchFamily="34" charset="0"/>
                          <a:ea typeface="Times New Roman" panose="02020603050405020304" pitchFamily="18" charset="0"/>
                          <a:cs typeface="Arial" panose="020B0604020202020204" pitchFamily="34" charset="0"/>
                        </a:rPr>
                        <a:t>”</a:t>
                      </a:r>
                    </a:p>
                  </a:txBody>
                  <a:tcPr marL="80464" marR="80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tr-TR" sz="1800" kern="100" dirty="0">
                          <a:effectLst/>
                          <a:latin typeface="Aptos" panose="020B0004020202020204" pitchFamily="34" charset="0"/>
                          <a:ea typeface="Times New Roman" panose="02020603050405020304" pitchFamily="18" charset="0"/>
                          <a:cs typeface="Arial" panose="020B0604020202020204" pitchFamily="34" charset="0"/>
                        </a:rPr>
                        <a:t>3.624</a:t>
                      </a:r>
                    </a:p>
                  </a:txBody>
                  <a:tcPr marL="80464" marR="80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539141"/>
                  </a:ext>
                </a:extLst>
              </a:tr>
              <a:tr h="321857">
                <a:tc>
                  <a:txBody>
                    <a:bodyPr/>
                    <a:lstStyle/>
                    <a:p>
                      <a:pPr algn="ctr">
                        <a:buNone/>
                      </a:pPr>
                      <a:r>
                        <a:rPr lang="tr-TR" sz="1800" kern="100" dirty="0">
                          <a:effectLst/>
                          <a:latin typeface="Aptos" panose="020B0004020202020204" pitchFamily="34" charset="0"/>
                          <a:ea typeface="Times New Roman" panose="02020603050405020304" pitchFamily="18" charset="0"/>
                          <a:cs typeface="Arial" panose="020B0604020202020204" pitchFamily="34" charset="0"/>
                        </a:rPr>
                        <a:t>+“urban”</a:t>
                      </a:r>
                    </a:p>
                  </a:txBody>
                  <a:tcPr marL="80464" marR="80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tr-TR" sz="1800" kern="100" dirty="0">
                          <a:effectLst/>
                          <a:latin typeface="Aptos" panose="020B0004020202020204" pitchFamily="34" charset="0"/>
                          <a:ea typeface="Times New Roman" panose="02020603050405020304" pitchFamily="18" charset="0"/>
                          <a:cs typeface="Arial" panose="020B0604020202020204" pitchFamily="34" charset="0"/>
                        </a:rPr>
                        <a:t>236</a:t>
                      </a:r>
                    </a:p>
                  </a:txBody>
                  <a:tcPr marL="80464" marR="80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2577266"/>
                  </a:ext>
                </a:extLst>
              </a:tr>
              <a:tr h="321857">
                <a:tc>
                  <a:txBody>
                    <a:bodyPr/>
                    <a:lstStyle/>
                    <a:p>
                      <a:pPr algn="ctr">
                        <a:buNone/>
                      </a:pPr>
                      <a:r>
                        <a:rPr lang="tr-TR" sz="1800" kern="100">
                          <a:effectLst/>
                          <a:latin typeface="Aptos" panose="020B0004020202020204" pitchFamily="34" charset="0"/>
                          <a:ea typeface="Times New Roman" panose="02020603050405020304" pitchFamily="18" charset="0"/>
                          <a:cs typeface="Arial" panose="020B0604020202020204" pitchFamily="34" charset="0"/>
                        </a:rPr>
                        <a:t>/ + “urbanism”</a:t>
                      </a:r>
                    </a:p>
                  </a:txBody>
                  <a:tcPr marL="80464" marR="80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tr-TR" sz="1800" kern="100" dirty="0">
                          <a:effectLst/>
                          <a:latin typeface="Aptos" panose="020B0004020202020204" pitchFamily="34" charset="0"/>
                          <a:ea typeface="Times New Roman" panose="02020603050405020304" pitchFamily="18" charset="0"/>
                          <a:cs typeface="Arial" panose="020B0604020202020204" pitchFamily="34" charset="0"/>
                        </a:rPr>
                        <a:t>5</a:t>
                      </a:r>
                    </a:p>
                  </a:txBody>
                  <a:tcPr marL="80464" marR="80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1911362"/>
                  </a:ext>
                </a:extLst>
              </a:tr>
              <a:tr h="321857">
                <a:tc>
                  <a:txBody>
                    <a:bodyPr/>
                    <a:lstStyle/>
                    <a:p>
                      <a:pPr algn="ctr">
                        <a:buNone/>
                      </a:pPr>
                      <a:r>
                        <a:rPr lang="tr-TR" sz="1800" kern="100">
                          <a:effectLst/>
                          <a:latin typeface="Aptos" panose="020B0004020202020204" pitchFamily="34" charset="0"/>
                          <a:ea typeface="Times New Roman" panose="02020603050405020304" pitchFamily="18" charset="0"/>
                          <a:cs typeface="Arial" panose="020B0604020202020204" pitchFamily="34" charset="0"/>
                        </a:rPr>
                        <a:t>/ + "city planning”</a:t>
                      </a:r>
                    </a:p>
                  </a:txBody>
                  <a:tcPr marL="80464" marR="80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tr-TR" sz="1800" kern="100" dirty="0">
                          <a:effectLst/>
                          <a:latin typeface="Aptos" panose="020B0004020202020204" pitchFamily="34" charset="0"/>
                          <a:ea typeface="Times New Roman" panose="02020603050405020304" pitchFamily="18" charset="0"/>
                          <a:cs typeface="Arial" panose="020B0604020202020204" pitchFamily="34" charset="0"/>
                        </a:rPr>
                        <a:t>1</a:t>
                      </a:r>
                    </a:p>
                  </a:txBody>
                  <a:tcPr marL="80464" marR="80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4000709"/>
                  </a:ext>
                </a:extLst>
              </a:tr>
              <a:tr h="321857">
                <a:tc>
                  <a:txBody>
                    <a:bodyPr/>
                    <a:lstStyle/>
                    <a:p>
                      <a:pPr algn="ctr">
                        <a:buNone/>
                      </a:pPr>
                      <a:r>
                        <a:rPr lang="tr-TR" sz="1800" kern="100">
                          <a:effectLst/>
                          <a:latin typeface="Aptos" panose="020B0004020202020204" pitchFamily="34" charset="0"/>
                          <a:ea typeface="Times New Roman" panose="02020603050405020304" pitchFamily="18" charset="0"/>
                          <a:cs typeface="Arial" panose="020B0604020202020204" pitchFamily="34" charset="0"/>
                        </a:rPr>
                        <a:t>/ + ”urban planning”</a:t>
                      </a:r>
                    </a:p>
                  </a:txBody>
                  <a:tcPr marL="80464" marR="80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tr-TR" sz="1800" kern="100" dirty="0">
                          <a:effectLst/>
                          <a:latin typeface="Aptos" panose="020B0004020202020204" pitchFamily="34" charset="0"/>
                          <a:ea typeface="Times New Roman" panose="02020603050405020304" pitchFamily="18" charset="0"/>
                          <a:cs typeface="Arial" panose="020B0604020202020204" pitchFamily="34" charset="0"/>
                        </a:rPr>
                        <a:t>2</a:t>
                      </a:r>
                    </a:p>
                  </a:txBody>
                  <a:tcPr marL="80464" marR="80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3628779"/>
                  </a:ext>
                </a:extLst>
              </a:tr>
              <a:tr h="321857">
                <a:tc>
                  <a:txBody>
                    <a:bodyPr/>
                    <a:lstStyle/>
                    <a:p>
                      <a:pPr algn="ctr">
                        <a:buNone/>
                      </a:pPr>
                      <a:r>
                        <a:rPr lang="tr-TR" sz="1800" kern="100">
                          <a:effectLst/>
                          <a:latin typeface="Aptos" panose="020B0004020202020204" pitchFamily="34" charset="0"/>
                          <a:ea typeface="Times New Roman" panose="02020603050405020304" pitchFamily="18" charset="0"/>
                          <a:cs typeface="Arial" panose="020B0604020202020204" pitchFamily="34" charset="0"/>
                        </a:rPr>
                        <a:t>/ + “urban design”</a:t>
                      </a:r>
                    </a:p>
                  </a:txBody>
                  <a:tcPr marL="80464" marR="80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tr-TR" sz="1800" kern="100" dirty="0">
                          <a:effectLst/>
                          <a:latin typeface="Aptos" panose="020B0004020202020204" pitchFamily="34" charset="0"/>
                          <a:ea typeface="Times New Roman" panose="02020603050405020304" pitchFamily="18" charset="0"/>
                          <a:cs typeface="Arial" panose="020B0604020202020204" pitchFamily="34" charset="0"/>
                        </a:rPr>
                        <a:t>1</a:t>
                      </a:r>
                    </a:p>
                  </a:txBody>
                  <a:tcPr marL="80464" marR="80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4805556"/>
                  </a:ext>
                </a:extLst>
              </a:tr>
            </a:tbl>
          </a:graphicData>
        </a:graphic>
      </p:graphicFrame>
    </p:spTree>
    <p:extLst>
      <p:ext uri="{BB962C8B-B14F-4D97-AF65-F5344CB8AC3E}">
        <p14:creationId xmlns:p14="http://schemas.microsoft.com/office/powerpoint/2010/main" val="3018622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F7D62-87FF-597B-0B6E-265E2BB3E512}"/>
            </a:ext>
          </a:extLst>
        </p:cNvPr>
        <p:cNvGrpSpPr/>
        <p:nvPr/>
      </p:nvGrpSpPr>
      <p:grpSpPr>
        <a:xfrm>
          <a:off x="0" y="0"/>
          <a:ext cx="0" cy="0"/>
          <a:chOff x="0" y="0"/>
          <a:chExt cx="0" cy="0"/>
        </a:xfrm>
      </p:grpSpPr>
      <p:pic>
        <p:nvPicPr>
          <p:cNvPr id="8" name="Resim 7">
            <a:extLst>
              <a:ext uri="{FF2B5EF4-FFF2-40B4-BE49-F238E27FC236}">
                <a16:creationId xmlns:a16="http://schemas.microsoft.com/office/drawing/2014/main" id="{E23658E6-9744-5CFA-0504-585FDF3A0FF6}"/>
              </a:ext>
            </a:extLst>
          </p:cNvPr>
          <p:cNvPicPr>
            <a:picLocks noChangeAspect="1"/>
          </p:cNvPicPr>
          <p:nvPr/>
        </p:nvPicPr>
        <p:blipFill>
          <a:blip r:embed="rId3"/>
          <a:stretch>
            <a:fillRect/>
          </a:stretch>
        </p:blipFill>
        <p:spPr>
          <a:xfrm>
            <a:off x="4972571" y="2071829"/>
            <a:ext cx="7064412" cy="3511098"/>
          </a:xfrm>
          <a:prstGeom prst="rect">
            <a:avLst/>
          </a:prstGeom>
        </p:spPr>
      </p:pic>
      <p:sp>
        <p:nvSpPr>
          <p:cNvPr id="5" name="Dikdörtgen 4">
            <a:extLst>
              <a:ext uri="{FF2B5EF4-FFF2-40B4-BE49-F238E27FC236}">
                <a16:creationId xmlns:a16="http://schemas.microsoft.com/office/drawing/2014/main" id="{610F15BD-8359-706A-CD8E-197856BD6ED5}"/>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7C9AE48B-E783-E9D0-9882-C85AE035B976}"/>
              </a:ext>
            </a:extLst>
          </p:cNvPr>
          <p:cNvPicPr>
            <a:picLocks noChangeAspect="1"/>
          </p:cNvPicPr>
          <p:nvPr/>
        </p:nvPicPr>
        <p:blipFill>
          <a:blip r:embed="rId4"/>
          <a:stretch>
            <a:fillRect/>
          </a:stretch>
        </p:blipFill>
        <p:spPr>
          <a:xfrm>
            <a:off x="10038080" y="6089366"/>
            <a:ext cx="1442720" cy="571154"/>
          </a:xfrm>
          <a:prstGeom prst="rect">
            <a:avLst/>
          </a:prstGeom>
        </p:spPr>
      </p:pic>
      <p:sp>
        <p:nvSpPr>
          <p:cNvPr id="2" name="Virsraksts 1">
            <a:extLst>
              <a:ext uri="{FF2B5EF4-FFF2-40B4-BE49-F238E27FC236}">
                <a16:creationId xmlns:a16="http://schemas.microsoft.com/office/drawing/2014/main" id="{3CBDDBFF-F32F-9BD8-8479-75400238045C}"/>
              </a:ext>
            </a:extLst>
          </p:cNvPr>
          <p:cNvSpPr txBox="1">
            <a:spLocks noGrp="1"/>
          </p:cNvSpPr>
          <p:nvPr>
            <p:ph type="title"/>
          </p:nvPr>
        </p:nvSpPr>
        <p:spPr>
          <a:xfrm>
            <a:off x="418010" y="450603"/>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tr-TR" sz="3600" dirty="0">
                <a:solidFill>
                  <a:srgbClr val="1D4289"/>
                </a:solidFill>
                <a:latin typeface="Aptos" panose="020B0004020202020204" pitchFamily="34" charset="0"/>
              </a:rPr>
              <a:t>3. </a:t>
            </a:r>
            <a:r>
              <a:rPr lang="tr-TR" sz="3600" dirty="0" err="1">
                <a:solidFill>
                  <a:srgbClr val="1D4289"/>
                </a:solidFill>
                <a:latin typeface="Aptos" panose="020B0004020202020204" pitchFamily="34" charset="0"/>
              </a:rPr>
              <a:t>Method</a:t>
            </a:r>
            <a:endParaRPr sz="3600" dirty="0">
              <a:solidFill>
                <a:srgbClr val="1D4289"/>
              </a:solidFill>
              <a:latin typeface="Aptos" panose="020B0004020202020204" pitchFamily="34" charset="0"/>
            </a:endParaRPr>
          </a:p>
        </p:txBody>
      </p:sp>
      <p:sp>
        <p:nvSpPr>
          <p:cNvPr id="3" name="Satura vietturis 2">
            <a:extLst>
              <a:ext uri="{FF2B5EF4-FFF2-40B4-BE49-F238E27FC236}">
                <a16:creationId xmlns:a16="http://schemas.microsoft.com/office/drawing/2014/main" id="{0A836AE6-A99C-9486-4687-3CE0D937881A}"/>
              </a:ext>
            </a:extLst>
          </p:cNvPr>
          <p:cNvSpPr txBox="1">
            <a:spLocks/>
          </p:cNvSpPr>
          <p:nvPr/>
        </p:nvSpPr>
        <p:spPr>
          <a:xfrm>
            <a:off x="418010" y="1550601"/>
            <a:ext cx="11618973" cy="42645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latin typeface="Aptos" panose="020B0004020202020204" pitchFamily="34" charset="0"/>
              </a:rPr>
              <a:t>3.2. Bibliometric Analysis Findings</a:t>
            </a:r>
            <a:endParaRPr lang="tr-TR" sz="2400" b="1" dirty="0">
              <a:latin typeface="Aptos" panose="020B0004020202020204" pitchFamily="34" charset="0"/>
            </a:endParaRPr>
          </a:p>
          <a:p>
            <a:r>
              <a:rPr lang="tr-TR" sz="2000" b="1" dirty="0">
                <a:latin typeface="Aptos" panose="020B0004020202020204" pitchFamily="34" charset="0"/>
              </a:rPr>
              <a:t>ULAKBİM TR Index Database;</a:t>
            </a:r>
          </a:p>
          <a:p>
            <a:endParaRPr lang="tr-TR" sz="2000" dirty="0">
              <a:latin typeface="Aptos" panose="020B0004020202020204" pitchFamily="34" charset="0"/>
            </a:endParaRPr>
          </a:p>
          <a:p>
            <a:r>
              <a:rPr lang="en-US" sz="2000" dirty="0">
                <a:latin typeface="Aptos" panose="020B0004020202020204" pitchFamily="34" charset="0"/>
              </a:rPr>
              <a:t>This finding shows that academic studies produced </a:t>
            </a:r>
            <a:endParaRPr lang="tr-TR" sz="2000" dirty="0">
              <a:latin typeface="Aptos" panose="020B0004020202020204" pitchFamily="34" charset="0"/>
            </a:endParaRPr>
          </a:p>
          <a:p>
            <a:r>
              <a:rPr lang="en-US" sz="2000" dirty="0">
                <a:latin typeface="Aptos" panose="020B0004020202020204" pitchFamily="34" charset="0"/>
              </a:rPr>
              <a:t>at the intersection of migration and urban design </a:t>
            </a:r>
            <a:endParaRPr lang="tr-TR" sz="2000" dirty="0">
              <a:latin typeface="Aptos" panose="020B0004020202020204" pitchFamily="34" charset="0"/>
            </a:endParaRPr>
          </a:p>
          <a:p>
            <a:r>
              <a:rPr lang="en-US" sz="2000" dirty="0">
                <a:latin typeface="Aptos" panose="020B0004020202020204" pitchFamily="34" charset="0"/>
              </a:rPr>
              <a:t>are quite limited in the Turkish context. </a:t>
            </a:r>
            <a:endParaRPr lang="tr-TR" sz="2000" dirty="0">
              <a:latin typeface="Aptos" panose="020B0004020202020204" pitchFamily="34" charset="0"/>
            </a:endParaRPr>
          </a:p>
          <a:p>
            <a:endParaRPr lang="tr-TR" sz="2000" dirty="0">
              <a:latin typeface="Aptos" panose="020B0004020202020204" pitchFamily="34" charset="0"/>
            </a:endParaRPr>
          </a:p>
        </p:txBody>
      </p:sp>
      <p:sp>
        <p:nvSpPr>
          <p:cNvPr id="10" name="Metin kutusu 9">
            <a:extLst>
              <a:ext uri="{FF2B5EF4-FFF2-40B4-BE49-F238E27FC236}">
                <a16:creationId xmlns:a16="http://schemas.microsoft.com/office/drawing/2014/main" id="{B3A41244-C42C-0802-148D-CA093FEA0166}"/>
              </a:ext>
            </a:extLst>
          </p:cNvPr>
          <p:cNvSpPr txBox="1"/>
          <p:nvPr/>
        </p:nvSpPr>
        <p:spPr>
          <a:xfrm>
            <a:off x="6871504" y="5720034"/>
            <a:ext cx="6094070" cy="369332"/>
          </a:xfrm>
          <a:prstGeom prst="rect">
            <a:avLst/>
          </a:prstGeom>
          <a:noFill/>
        </p:spPr>
        <p:txBody>
          <a:bodyPr wrap="square">
            <a:spAutoFit/>
          </a:bodyPr>
          <a:lstStyle/>
          <a:p>
            <a:r>
              <a:rPr lang="en-US" sz="1800" i="1" dirty="0" err="1">
                <a:latin typeface="Aptos" panose="020B0004020202020204" pitchFamily="34" charset="0"/>
              </a:rPr>
              <a:t>Ulakbim</a:t>
            </a:r>
            <a:r>
              <a:rPr lang="en-US" sz="1800" i="1" dirty="0">
                <a:latin typeface="Aptos" panose="020B0004020202020204" pitchFamily="34" charset="0"/>
              </a:rPr>
              <a:t> TR index database word cloud</a:t>
            </a:r>
            <a:endParaRPr lang="tr-TR" sz="1800" i="1" dirty="0">
              <a:latin typeface="Aptos" panose="020B0004020202020204" pitchFamily="34" charset="0"/>
            </a:endParaRPr>
          </a:p>
        </p:txBody>
      </p:sp>
    </p:spTree>
    <p:extLst>
      <p:ext uri="{BB962C8B-B14F-4D97-AF65-F5344CB8AC3E}">
        <p14:creationId xmlns:p14="http://schemas.microsoft.com/office/powerpoint/2010/main" val="2091149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E944DA45-CF27-F007-82AC-12C983A731CF}"/>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FE85A9C2-0791-8A39-5269-B1B8F3DA860C}"/>
              </a:ext>
            </a:extLst>
          </p:cNvPr>
          <p:cNvPicPr>
            <a:picLocks noChangeAspect="1"/>
          </p:cNvPicPr>
          <p:nvPr/>
        </p:nvPicPr>
        <p:blipFill>
          <a:blip r:embed="rId2"/>
          <a:stretch>
            <a:fillRect/>
          </a:stretch>
        </p:blipFill>
        <p:spPr>
          <a:xfrm>
            <a:off x="10038080" y="6089366"/>
            <a:ext cx="1442720" cy="571154"/>
          </a:xfrm>
          <a:prstGeom prst="rect">
            <a:avLst/>
          </a:prstGeom>
        </p:spPr>
      </p:pic>
      <p:sp>
        <p:nvSpPr>
          <p:cNvPr id="7" name="Virsraksts 1">
            <a:extLst>
              <a:ext uri="{FF2B5EF4-FFF2-40B4-BE49-F238E27FC236}">
                <a16:creationId xmlns:a16="http://schemas.microsoft.com/office/drawing/2014/main" id="{75A34061-D5BF-7E9E-B999-02A295DE509C}"/>
              </a:ext>
            </a:extLst>
          </p:cNvPr>
          <p:cNvSpPr txBox="1">
            <a:spLocks noGrp="1"/>
          </p:cNvSpPr>
          <p:nvPr>
            <p:ph type="title"/>
          </p:nvPr>
        </p:nvSpPr>
        <p:spPr>
          <a:xfrm>
            <a:off x="418010" y="450603"/>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tr-TR" sz="3600" dirty="0">
                <a:solidFill>
                  <a:srgbClr val="1D4289"/>
                </a:solidFill>
                <a:latin typeface="Aptos" panose="020B0004020202020204" pitchFamily="34" charset="0"/>
              </a:rPr>
              <a:t>C</a:t>
            </a:r>
            <a:r>
              <a:rPr lang="en-GB" sz="3600" dirty="0" err="1">
                <a:solidFill>
                  <a:srgbClr val="1D4289"/>
                </a:solidFill>
                <a:latin typeface="Aptos" panose="020B0004020202020204" pitchFamily="34" charset="0"/>
              </a:rPr>
              <a:t>ontent</a:t>
            </a:r>
            <a:endParaRPr sz="3600" dirty="0">
              <a:solidFill>
                <a:srgbClr val="1D4289"/>
              </a:solidFill>
              <a:latin typeface="Aptos" panose="020B0004020202020204" pitchFamily="34" charset="0"/>
            </a:endParaRPr>
          </a:p>
        </p:txBody>
      </p:sp>
      <p:sp>
        <p:nvSpPr>
          <p:cNvPr id="8" name="Satura vietturis 2">
            <a:extLst>
              <a:ext uri="{FF2B5EF4-FFF2-40B4-BE49-F238E27FC236}">
                <a16:creationId xmlns:a16="http://schemas.microsoft.com/office/drawing/2014/main" id="{838E1B7F-5BDA-5CB1-9323-9CA5D57E4397}"/>
              </a:ext>
            </a:extLst>
          </p:cNvPr>
          <p:cNvSpPr txBox="1">
            <a:spLocks/>
          </p:cNvSpPr>
          <p:nvPr/>
        </p:nvSpPr>
        <p:spPr>
          <a:xfrm>
            <a:off x="418010" y="1550601"/>
            <a:ext cx="11618973" cy="42645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Aptos" panose="020B0004020202020204" pitchFamily="34" charset="0"/>
              </a:rPr>
              <a:t>1. Introduction</a:t>
            </a:r>
          </a:p>
          <a:p>
            <a:r>
              <a:rPr lang="en-US" sz="2000" dirty="0">
                <a:latin typeface="Aptos" panose="020B0004020202020204" pitchFamily="34" charset="0"/>
              </a:rPr>
              <a:t>2. Conceptual Framework</a:t>
            </a:r>
          </a:p>
          <a:p>
            <a:r>
              <a:rPr lang="tr-TR" sz="2000" dirty="0">
                <a:latin typeface="Aptos" panose="020B0004020202020204" pitchFamily="34" charset="0"/>
              </a:rPr>
              <a:t>     </a:t>
            </a:r>
            <a:r>
              <a:rPr lang="en-US" sz="2000" dirty="0">
                <a:latin typeface="Aptos" panose="020B0004020202020204" pitchFamily="34" charset="0"/>
              </a:rPr>
              <a:t>2.1. Migration</a:t>
            </a:r>
          </a:p>
          <a:p>
            <a:r>
              <a:rPr lang="tr-TR" sz="2000" dirty="0">
                <a:latin typeface="Aptos" panose="020B0004020202020204" pitchFamily="34" charset="0"/>
              </a:rPr>
              <a:t>     </a:t>
            </a:r>
            <a:r>
              <a:rPr lang="en-US" sz="2000" dirty="0">
                <a:latin typeface="Aptos" panose="020B0004020202020204" pitchFamily="34" charset="0"/>
              </a:rPr>
              <a:t>2.2. Migration and Urban Design</a:t>
            </a:r>
            <a:r>
              <a:rPr lang="tr-TR" sz="2000" dirty="0">
                <a:latin typeface="Aptos" panose="020B0004020202020204" pitchFamily="34" charset="0"/>
              </a:rPr>
              <a:t> </a:t>
            </a:r>
            <a:r>
              <a:rPr lang="tr-TR" sz="2000" dirty="0" err="1">
                <a:latin typeface="Aptos" panose="020B0004020202020204" pitchFamily="34" charset="0"/>
              </a:rPr>
              <a:t>Relationship</a:t>
            </a:r>
            <a:r>
              <a:rPr lang="tr-TR" sz="2000" dirty="0">
                <a:latin typeface="Aptos" panose="020B0004020202020204" pitchFamily="34" charset="0"/>
              </a:rPr>
              <a:t>  </a:t>
            </a:r>
            <a:endParaRPr lang="en-US" sz="2000" dirty="0">
              <a:latin typeface="Aptos" panose="020B0004020202020204" pitchFamily="34" charset="0"/>
            </a:endParaRPr>
          </a:p>
          <a:p>
            <a:r>
              <a:rPr lang="en-US" sz="2000" dirty="0">
                <a:latin typeface="Aptos" panose="020B0004020202020204" pitchFamily="34" charset="0"/>
              </a:rPr>
              <a:t>3. Method</a:t>
            </a:r>
          </a:p>
          <a:p>
            <a:r>
              <a:rPr lang="tr-TR" sz="2000" dirty="0">
                <a:latin typeface="Aptos" panose="020B0004020202020204" pitchFamily="34" charset="0"/>
              </a:rPr>
              <a:t>     </a:t>
            </a:r>
            <a:r>
              <a:rPr lang="en-US" sz="2000" dirty="0">
                <a:latin typeface="Aptos" panose="020B0004020202020204" pitchFamily="34" charset="0"/>
              </a:rPr>
              <a:t>3.1. Bibliometric Analysis</a:t>
            </a:r>
            <a:r>
              <a:rPr lang="tr-TR" sz="2000" dirty="0">
                <a:latin typeface="Aptos" panose="020B0004020202020204" pitchFamily="34" charset="0"/>
              </a:rPr>
              <a:t> </a:t>
            </a:r>
            <a:r>
              <a:rPr lang="tr-TR" sz="2000" dirty="0" err="1">
                <a:latin typeface="Aptos" panose="020B0004020202020204" pitchFamily="34" charset="0"/>
              </a:rPr>
              <a:t>Process</a:t>
            </a:r>
            <a:endParaRPr lang="en-US" sz="2000" dirty="0">
              <a:latin typeface="Aptos" panose="020B0004020202020204" pitchFamily="34" charset="0"/>
            </a:endParaRPr>
          </a:p>
          <a:p>
            <a:r>
              <a:rPr lang="tr-TR" sz="2000" dirty="0">
                <a:latin typeface="Aptos" panose="020B0004020202020204" pitchFamily="34" charset="0"/>
              </a:rPr>
              <a:t>     </a:t>
            </a:r>
            <a:r>
              <a:rPr lang="en-US" sz="2000" dirty="0">
                <a:latin typeface="Aptos" panose="020B0004020202020204" pitchFamily="34" charset="0"/>
              </a:rPr>
              <a:t>3.2. Bibliometric Analysis Findings</a:t>
            </a:r>
            <a:endParaRPr lang="tr-TR" sz="2000" dirty="0">
              <a:latin typeface="Aptos" panose="020B0004020202020204" pitchFamily="34" charset="0"/>
            </a:endParaRPr>
          </a:p>
          <a:p>
            <a:r>
              <a:rPr lang="en-US" sz="2000" dirty="0">
                <a:latin typeface="Aptos" panose="020B0004020202020204" pitchFamily="34" charset="0"/>
              </a:rPr>
              <a:t>4. Evaluation and Conclusion</a:t>
            </a:r>
          </a:p>
        </p:txBody>
      </p:sp>
    </p:spTree>
    <p:extLst>
      <p:ext uri="{BB962C8B-B14F-4D97-AF65-F5344CB8AC3E}">
        <p14:creationId xmlns:p14="http://schemas.microsoft.com/office/powerpoint/2010/main" val="913712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E1CC0-23AA-054F-1602-F5D5741D832E}"/>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03F80A31-92FD-1F9B-DB23-5FCB155FC0ED}"/>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7ED5249E-3BD5-4C00-E9CF-61633EC2DD93}"/>
              </a:ext>
            </a:extLst>
          </p:cNvPr>
          <p:cNvPicPr>
            <a:picLocks noChangeAspect="1"/>
          </p:cNvPicPr>
          <p:nvPr/>
        </p:nvPicPr>
        <p:blipFill>
          <a:blip r:embed="rId3"/>
          <a:stretch>
            <a:fillRect/>
          </a:stretch>
        </p:blipFill>
        <p:spPr>
          <a:xfrm>
            <a:off x="10038080" y="6089366"/>
            <a:ext cx="1442720" cy="571154"/>
          </a:xfrm>
          <a:prstGeom prst="rect">
            <a:avLst/>
          </a:prstGeom>
        </p:spPr>
      </p:pic>
      <p:sp>
        <p:nvSpPr>
          <p:cNvPr id="2" name="Virsraksts 1">
            <a:extLst>
              <a:ext uri="{FF2B5EF4-FFF2-40B4-BE49-F238E27FC236}">
                <a16:creationId xmlns:a16="http://schemas.microsoft.com/office/drawing/2014/main" id="{D9212A84-D3EB-8C36-7602-A16231675682}"/>
              </a:ext>
            </a:extLst>
          </p:cNvPr>
          <p:cNvSpPr txBox="1">
            <a:spLocks noGrp="1"/>
          </p:cNvSpPr>
          <p:nvPr>
            <p:ph type="title"/>
          </p:nvPr>
        </p:nvSpPr>
        <p:spPr>
          <a:xfrm>
            <a:off x="418010" y="450603"/>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tr-TR" sz="3600" dirty="0">
                <a:solidFill>
                  <a:srgbClr val="1D4289"/>
                </a:solidFill>
                <a:latin typeface="Aptos" panose="020B0004020202020204" pitchFamily="34" charset="0"/>
              </a:rPr>
              <a:t>3. </a:t>
            </a:r>
            <a:r>
              <a:rPr lang="tr-TR" sz="3600" dirty="0" err="1">
                <a:solidFill>
                  <a:srgbClr val="1D4289"/>
                </a:solidFill>
                <a:latin typeface="Aptos" panose="020B0004020202020204" pitchFamily="34" charset="0"/>
              </a:rPr>
              <a:t>Method</a:t>
            </a:r>
            <a:endParaRPr sz="3600" dirty="0">
              <a:solidFill>
                <a:srgbClr val="1D4289"/>
              </a:solidFill>
              <a:latin typeface="Aptos" panose="020B0004020202020204" pitchFamily="34" charset="0"/>
            </a:endParaRPr>
          </a:p>
        </p:txBody>
      </p:sp>
      <p:sp>
        <p:nvSpPr>
          <p:cNvPr id="3" name="Satura vietturis 2">
            <a:extLst>
              <a:ext uri="{FF2B5EF4-FFF2-40B4-BE49-F238E27FC236}">
                <a16:creationId xmlns:a16="http://schemas.microsoft.com/office/drawing/2014/main" id="{C7047B0A-6726-22D5-26E9-6339BC53F1D4}"/>
              </a:ext>
            </a:extLst>
          </p:cNvPr>
          <p:cNvSpPr txBox="1">
            <a:spLocks/>
          </p:cNvSpPr>
          <p:nvPr/>
        </p:nvSpPr>
        <p:spPr>
          <a:xfrm>
            <a:off x="418010" y="1550601"/>
            <a:ext cx="11618973" cy="42645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latin typeface="Aptos" panose="020B0004020202020204" pitchFamily="34" charset="0"/>
              </a:rPr>
              <a:t>3.2. Bibliometric Analysis Findings</a:t>
            </a:r>
            <a:endParaRPr lang="tr-TR" sz="2400" b="1" dirty="0">
              <a:latin typeface="Aptos" panose="020B0004020202020204" pitchFamily="34" charset="0"/>
            </a:endParaRPr>
          </a:p>
          <a:p>
            <a:r>
              <a:rPr lang="tr-TR" sz="2000" b="1" dirty="0" err="1">
                <a:latin typeface="Aptos" panose="020B0004020202020204" pitchFamily="34" charset="0"/>
              </a:rPr>
              <a:t>DergiPark</a:t>
            </a:r>
            <a:r>
              <a:rPr lang="tr-TR" sz="2000" b="1" dirty="0">
                <a:latin typeface="Aptos" panose="020B0004020202020204" pitchFamily="34" charset="0"/>
              </a:rPr>
              <a:t> Database;</a:t>
            </a:r>
          </a:p>
          <a:p>
            <a:endParaRPr lang="tr-TR" sz="2000" dirty="0">
              <a:latin typeface="Aptos" panose="020B0004020202020204" pitchFamily="34" charset="0"/>
            </a:endParaRPr>
          </a:p>
          <a:p>
            <a:r>
              <a:rPr lang="en-US" sz="2000" dirty="0">
                <a:latin typeface="Aptos" panose="020B0004020202020204" pitchFamily="34" charset="0"/>
              </a:rPr>
              <a:t>Publications were filtered using the </a:t>
            </a:r>
            <a:r>
              <a:rPr lang="en-US" sz="2000" dirty="0" err="1">
                <a:latin typeface="Aptos" panose="020B0004020202020204" pitchFamily="34" charset="0"/>
              </a:rPr>
              <a:t>DergiPark</a:t>
            </a:r>
            <a:r>
              <a:rPr lang="en-US" sz="2000" dirty="0">
                <a:latin typeface="Aptos" panose="020B0004020202020204" pitchFamily="34" charset="0"/>
              </a:rPr>
              <a:t> database based on specific keywords in the abstract. </a:t>
            </a:r>
            <a:endParaRPr lang="tr-TR" sz="2000" dirty="0">
              <a:latin typeface="Aptos" panose="020B0004020202020204" pitchFamily="34" charset="0"/>
            </a:endParaRPr>
          </a:p>
        </p:txBody>
      </p:sp>
      <p:graphicFrame>
        <p:nvGraphicFramePr>
          <p:cNvPr id="6" name="Tablo 5">
            <a:extLst>
              <a:ext uri="{FF2B5EF4-FFF2-40B4-BE49-F238E27FC236}">
                <a16:creationId xmlns:a16="http://schemas.microsoft.com/office/drawing/2014/main" id="{9156322E-6ABD-0C6C-0B52-95B4E9BEF69B}"/>
              </a:ext>
            </a:extLst>
          </p:cNvPr>
          <p:cNvGraphicFramePr>
            <a:graphicFrameLocks noGrp="1"/>
          </p:cNvGraphicFramePr>
          <p:nvPr>
            <p:extLst>
              <p:ext uri="{D42A27DB-BD31-4B8C-83A1-F6EECF244321}">
                <p14:modId xmlns:p14="http://schemas.microsoft.com/office/powerpoint/2010/main" val="1431237973"/>
              </p:ext>
            </p:extLst>
          </p:nvPr>
        </p:nvGraphicFramePr>
        <p:xfrm>
          <a:off x="2839366" y="3680749"/>
          <a:ext cx="5718403" cy="1956120"/>
        </p:xfrm>
        <a:graphic>
          <a:graphicData uri="http://schemas.openxmlformats.org/drawingml/2006/table">
            <a:tbl>
              <a:tblPr firstRow="1" firstCol="1" bandRow="1"/>
              <a:tblGrid>
                <a:gridCol w="2722226">
                  <a:extLst>
                    <a:ext uri="{9D8B030D-6E8A-4147-A177-3AD203B41FA5}">
                      <a16:colId xmlns:a16="http://schemas.microsoft.com/office/drawing/2014/main" val="548385852"/>
                    </a:ext>
                  </a:extLst>
                </a:gridCol>
                <a:gridCol w="2996177">
                  <a:extLst>
                    <a:ext uri="{9D8B030D-6E8A-4147-A177-3AD203B41FA5}">
                      <a16:colId xmlns:a16="http://schemas.microsoft.com/office/drawing/2014/main" val="243810340"/>
                    </a:ext>
                  </a:extLst>
                </a:gridCol>
              </a:tblGrid>
              <a:tr h="391224">
                <a:tc>
                  <a:txBody>
                    <a:bodyPr/>
                    <a:lstStyle/>
                    <a:p>
                      <a:pPr algn="ctr">
                        <a:buNone/>
                      </a:pPr>
                      <a:r>
                        <a:rPr lang="tr-TR" sz="1800" b="1" kern="100">
                          <a:effectLst/>
                          <a:latin typeface="Aptos" panose="020B0004020202020204" pitchFamily="34" charset="0"/>
                          <a:ea typeface="Times New Roman" panose="02020603050405020304" pitchFamily="18" charset="0"/>
                          <a:cs typeface="Arial" panose="020B0604020202020204" pitchFamily="34" charset="0"/>
                        </a:rPr>
                        <a:t>Used filters</a:t>
                      </a:r>
                      <a:endParaRPr lang="tr-TR" sz="1800" kern="100">
                        <a:effectLst/>
                        <a:latin typeface="Aptos" panose="020B0004020202020204" pitchFamily="34" charset="0"/>
                        <a:ea typeface="Times New Roman" panose="02020603050405020304" pitchFamily="18" charset="0"/>
                        <a:cs typeface="Arial" panose="020B0604020202020204" pitchFamily="34" charset="0"/>
                      </a:endParaRPr>
                    </a:p>
                  </a:txBody>
                  <a:tcPr marL="103814" marR="103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tr-TR" sz="1800" b="1" kern="100">
                          <a:effectLst/>
                          <a:latin typeface="Aptos" panose="020B0004020202020204" pitchFamily="34" charset="0"/>
                          <a:ea typeface="Times New Roman" panose="02020603050405020304" pitchFamily="18" charset="0"/>
                          <a:cs typeface="Arial" panose="020B0604020202020204" pitchFamily="34" charset="0"/>
                        </a:rPr>
                        <a:t>Number of publications</a:t>
                      </a:r>
                      <a:endParaRPr lang="tr-TR" sz="1800" kern="100">
                        <a:effectLst/>
                        <a:latin typeface="Aptos" panose="020B0004020202020204" pitchFamily="34" charset="0"/>
                        <a:ea typeface="Times New Roman" panose="02020603050405020304" pitchFamily="18" charset="0"/>
                        <a:cs typeface="Arial" panose="020B0604020202020204" pitchFamily="34" charset="0"/>
                      </a:endParaRPr>
                    </a:p>
                  </a:txBody>
                  <a:tcPr marL="103814" marR="103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0679435"/>
                  </a:ext>
                </a:extLst>
              </a:tr>
              <a:tr h="391224">
                <a:tc>
                  <a:txBody>
                    <a:bodyPr/>
                    <a:lstStyle/>
                    <a:p>
                      <a:pPr algn="ctr">
                        <a:buNone/>
                      </a:pPr>
                      <a:r>
                        <a:rPr lang="tr-TR" sz="1800" kern="100">
                          <a:effectLst/>
                          <a:latin typeface="Aptos" panose="020B0004020202020204" pitchFamily="34" charset="0"/>
                          <a:ea typeface="Times New Roman" panose="02020603050405020304" pitchFamily="18" charset="0"/>
                          <a:cs typeface="Arial" panose="020B0604020202020204" pitchFamily="34" charset="0"/>
                        </a:rPr>
                        <a:t>“migration”</a:t>
                      </a:r>
                    </a:p>
                  </a:txBody>
                  <a:tcPr marL="103814" marR="103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tr-TR" sz="1800" kern="100">
                          <a:effectLst/>
                          <a:latin typeface="Aptos" panose="020B0004020202020204" pitchFamily="34" charset="0"/>
                          <a:ea typeface="Times New Roman" panose="02020603050405020304" pitchFamily="18" charset="0"/>
                          <a:cs typeface="Arial" panose="020B0604020202020204" pitchFamily="34" charset="0"/>
                        </a:rPr>
                        <a:t>6.507</a:t>
                      </a:r>
                    </a:p>
                  </a:txBody>
                  <a:tcPr marL="103814" marR="103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3967077"/>
                  </a:ext>
                </a:extLst>
              </a:tr>
              <a:tr h="391224">
                <a:tc>
                  <a:txBody>
                    <a:bodyPr/>
                    <a:lstStyle/>
                    <a:p>
                      <a:pPr algn="ctr">
                        <a:buNone/>
                      </a:pPr>
                      <a:r>
                        <a:rPr lang="tr-TR" sz="1800" kern="100">
                          <a:effectLst/>
                          <a:latin typeface="Aptos" panose="020B0004020202020204" pitchFamily="34" charset="0"/>
                          <a:ea typeface="Times New Roman" panose="02020603050405020304" pitchFamily="18" charset="0"/>
                          <a:cs typeface="Arial" panose="020B0604020202020204" pitchFamily="34" charset="0"/>
                        </a:rPr>
                        <a:t>+"urbanism”</a:t>
                      </a:r>
                    </a:p>
                  </a:txBody>
                  <a:tcPr marL="103814" marR="103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tr-TR" sz="1800" kern="100" dirty="0">
                          <a:effectLst/>
                          <a:latin typeface="Aptos" panose="020B0004020202020204" pitchFamily="34" charset="0"/>
                          <a:ea typeface="Times New Roman" panose="02020603050405020304" pitchFamily="18" charset="0"/>
                          <a:cs typeface="Arial" panose="020B0604020202020204" pitchFamily="34" charset="0"/>
                        </a:rPr>
                        <a:t>10</a:t>
                      </a:r>
                    </a:p>
                  </a:txBody>
                  <a:tcPr marL="103814" marR="103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0000533"/>
                  </a:ext>
                </a:extLst>
              </a:tr>
              <a:tr h="391224">
                <a:tc>
                  <a:txBody>
                    <a:bodyPr/>
                    <a:lstStyle/>
                    <a:p>
                      <a:pPr algn="ctr">
                        <a:buNone/>
                      </a:pPr>
                      <a:r>
                        <a:rPr lang="tr-TR" sz="1800" kern="100">
                          <a:effectLst/>
                          <a:latin typeface="Aptos" panose="020B0004020202020204" pitchFamily="34" charset="0"/>
                          <a:ea typeface="Times New Roman" panose="02020603050405020304" pitchFamily="18" charset="0"/>
                          <a:cs typeface="Arial" panose="020B0604020202020204" pitchFamily="34" charset="0"/>
                        </a:rPr>
                        <a:t>/ + “urban planning”</a:t>
                      </a:r>
                    </a:p>
                  </a:txBody>
                  <a:tcPr marL="103814" marR="103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tr-TR" sz="1800" kern="100">
                          <a:effectLst/>
                          <a:latin typeface="Aptos" panose="020B0004020202020204" pitchFamily="34" charset="0"/>
                          <a:ea typeface="Times New Roman" panose="02020603050405020304" pitchFamily="18" charset="0"/>
                          <a:cs typeface="Arial" panose="020B0604020202020204" pitchFamily="34" charset="0"/>
                        </a:rPr>
                        <a:t>3</a:t>
                      </a:r>
                    </a:p>
                  </a:txBody>
                  <a:tcPr marL="103814" marR="103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1304135"/>
                  </a:ext>
                </a:extLst>
              </a:tr>
              <a:tr h="391224">
                <a:tc>
                  <a:txBody>
                    <a:bodyPr/>
                    <a:lstStyle/>
                    <a:p>
                      <a:pPr algn="ctr">
                        <a:buNone/>
                      </a:pPr>
                      <a:r>
                        <a:rPr lang="tr-TR" sz="1800" kern="100">
                          <a:effectLst/>
                          <a:latin typeface="Aptos" panose="020B0004020202020204" pitchFamily="34" charset="0"/>
                          <a:ea typeface="Times New Roman" panose="02020603050405020304" pitchFamily="18" charset="0"/>
                          <a:cs typeface="Arial" panose="020B0604020202020204" pitchFamily="34" charset="0"/>
                        </a:rPr>
                        <a:t>/ + “urban design”</a:t>
                      </a:r>
                    </a:p>
                  </a:txBody>
                  <a:tcPr marL="103814" marR="103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tr-TR" sz="1800" kern="100" dirty="0">
                          <a:effectLst/>
                          <a:latin typeface="Aptos" panose="020B0004020202020204" pitchFamily="34" charset="0"/>
                          <a:ea typeface="Times New Roman" panose="02020603050405020304" pitchFamily="18" charset="0"/>
                          <a:cs typeface="Arial" panose="020B0604020202020204" pitchFamily="34" charset="0"/>
                        </a:rPr>
                        <a:t>5</a:t>
                      </a:r>
                    </a:p>
                  </a:txBody>
                  <a:tcPr marL="103814" marR="103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2902247"/>
                  </a:ext>
                </a:extLst>
              </a:tr>
            </a:tbl>
          </a:graphicData>
        </a:graphic>
      </p:graphicFrame>
    </p:spTree>
    <p:extLst>
      <p:ext uri="{BB962C8B-B14F-4D97-AF65-F5344CB8AC3E}">
        <p14:creationId xmlns:p14="http://schemas.microsoft.com/office/powerpoint/2010/main" val="2238292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3752A-C9EC-7431-5D2C-6CD6939C63F8}"/>
            </a:ext>
          </a:extLst>
        </p:cNvPr>
        <p:cNvGrpSpPr/>
        <p:nvPr/>
      </p:nvGrpSpPr>
      <p:grpSpPr>
        <a:xfrm>
          <a:off x="0" y="0"/>
          <a:ext cx="0" cy="0"/>
          <a:chOff x="0" y="0"/>
          <a:chExt cx="0" cy="0"/>
        </a:xfrm>
      </p:grpSpPr>
      <p:pic>
        <p:nvPicPr>
          <p:cNvPr id="8" name="Resim 7">
            <a:extLst>
              <a:ext uri="{FF2B5EF4-FFF2-40B4-BE49-F238E27FC236}">
                <a16:creationId xmlns:a16="http://schemas.microsoft.com/office/drawing/2014/main" id="{8892E04C-694A-F6CC-F1C7-16CAFE0C0FC5}"/>
              </a:ext>
            </a:extLst>
          </p:cNvPr>
          <p:cNvPicPr>
            <a:picLocks noChangeAspect="1"/>
          </p:cNvPicPr>
          <p:nvPr/>
        </p:nvPicPr>
        <p:blipFill>
          <a:blip r:embed="rId3"/>
          <a:srcRect r="8072"/>
          <a:stretch>
            <a:fillRect/>
          </a:stretch>
        </p:blipFill>
        <p:spPr>
          <a:xfrm>
            <a:off x="5087850" y="1753170"/>
            <a:ext cx="6729682" cy="3638421"/>
          </a:xfrm>
          <a:prstGeom prst="rect">
            <a:avLst/>
          </a:prstGeom>
        </p:spPr>
      </p:pic>
      <p:sp>
        <p:nvSpPr>
          <p:cNvPr id="5" name="Dikdörtgen 4">
            <a:extLst>
              <a:ext uri="{FF2B5EF4-FFF2-40B4-BE49-F238E27FC236}">
                <a16:creationId xmlns:a16="http://schemas.microsoft.com/office/drawing/2014/main" id="{2EB3406F-1421-745C-A099-F0954A60F46D}"/>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B6CD2B2D-66A4-EC83-57E3-98A12A907535}"/>
              </a:ext>
            </a:extLst>
          </p:cNvPr>
          <p:cNvPicPr>
            <a:picLocks noChangeAspect="1"/>
          </p:cNvPicPr>
          <p:nvPr/>
        </p:nvPicPr>
        <p:blipFill>
          <a:blip r:embed="rId4"/>
          <a:stretch>
            <a:fillRect/>
          </a:stretch>
        </p:blipFill>
        <p:spPr>
          <a:xfrm>
            <a:off x="10038080" y="6089366"/>
            <a:ext cx="1442720" cy="571154"/>
          </a:xfrm>
          <a:prstGeom prst="rect">
            <a:avLst/>
          </a:prstGeom>
        </p:spPr>
      </p:pic>
      <p:sp>
        <p:nvSpPr>
          <p:cNvPr id="2" name="Virsraksts 1">
            <a:extLst>
              <a:ext uri="{FF2B5EF4-FFF2-40B4-BE49-F238E27FC236}">
                <a16:creationId xmlns:a16="http://schemas.microsoft.com/office/drawing/2014/main" id="{D8F5BEBF-F3D8-BFF6-1846-A67120522962}"/>
              </a:ext>
            </a:extLst>
          </p:cNvPr>
          <p:cNvSpPr txBox="1">
            <a:spLocks noGrp="1"/>
          </p:cNvSpPr>
          <p:nvPr>
            <p:ph type="title"/>
          </p:nvPr>
        </p:nvSpPr>
        <p:spPr>
          <a:xfrm>
            <a:off x="418010" y="450603"/>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tr-TR" sz="3600" dirty="0">
                <a:solidFill>
                  <a:srgbClr val="1D4289"/>
                </a:solidFill>
                <a:latin typeface="Aptos" panose="020B0004020202020204" pitchFamily="34" charset="0"/>
              </a:rPr>
              <a:t>3. </a:t>
            </a:r>
            <a:r>
              <a:rPr lang="tr-TR" sz="3600" dirty="0" err="1">
                <a:solidFill>
                  <a:srgbClr val="1D4289"/>
                </a:solidFill>
                <a:latin typeface="Aptos" panose="020B0004020202020204" pitchFamily="34" charset="0"/>
              </a:rPr>
              <a:t>Method</a:t>
            </a:r>
            <a:endParaRPr sz="3600" dirty="0">
              <a:solidFill>
                <a:srgbClr val="1D4289"/>
              </a:solidFill>
              <a:latin typeface="Aptos" panose="020B0004020202020204" pitchFamily="34" charset="0"/>
            </a:endParaRPr>
          </a:p>
        </p:txBody>
      </p:sp>
      <p:sp>
        <p:nvSpPr>
          <p:cNvPr id="3" name="Satura vietturis 2">
            <a:extLst>
              <a:ext uri="{FF2B5EF4-FFF2-40B4-BE49-F238E27FC236}">
                <a16:creationId xmlns:a16="http://schemas.microsoft.com/office/drawing/2014/main" id="{3E213895-8BF2-F29D-7A64-2BA2A5A409EA}"/>
              </a:ext>
            </a:extLst>
          </p:cNvPr>
          <p:cNvSpPr txBox="1">
            <a:spLocks/>
          </p:cNvSpPr>
          <p:nvPr/>
        </p:nvSpPr>
        <p:spPr>
          <a:xfrm>
            <a:off x="418011" y="1550601"/>
            <a:ext cx="5542951" cy="42645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latin typeface="Aptos" panose="020B0004020202020204" pitchFamily="34" charset="0"/>
              </a:rPr>
              <a:t>3.2. Bibliometric Analysis Findings</a:t>
            </a:r>
            <a:endParaRPr lang="tr-TR" sz="2400" b="1" dirty="0">
              <a:latin typeface="Aptos" panose="020B0004020202020204" pitchFamily="34" charset="0"/>
            </a:endParaRPr>
          </a:p>
          <a:p>
            <a:r>
              <a:rPr lang="tr-TR" sz="2000" b="1" dirty="0" err="1">
                <a:latin typeface="Aptos" panose="020B0004020202020204" pitchFamily="34" charset="0"/>
              </a:rPr>
              <a:t>DergiPark</a:t>
            </a:r>
            <a:r>
              <a:rPr lang="tr-TR" sz="2000" b="1" dirty="0">
                <a:latin typeface="Aptos" panose="020B0004020202020204" pitchFamily="34" charset="0"/>
              </a:rPr>
              <a:t> Database;</a:t>
            </a:r>
          </a:p>
          <a:p>
            <a:endParaRPr lang="tr-TR" sz="2000" dirty="0">
              <a:latin typeface="Aptos" panose="020B0004020202020204" pitchFamily="34" charset="0"/>
            </a:endParaRPr>
          </a:p>
          <a:p>
            <a:r>
              <a:rPr lang="en-US" sz="2000" dirty="0">
                <a:latin typeface="Aptos" panose="020B0004020202020204" pitchFamily="34" charset="0"/>
              </a:rPr>
              <a:t>As a result of the analysis conducted in the </a:t>
            </a:r>
            <a:r>
              <a:rPr lang="en-US" sz="2000" dirty="0" err="1">
                <a:latin typeface="Aptos" panose="020B0004020202020204" pitchFamily="34" charset="0"/>
              </a:rPr>
              <a:t>DergiPark</a:t>
            </a:r>
            <a:r>
              <a:rPr lang="en-US" sz="2000" dirty="0">
                <a:latin typeface="Aptos" panose="020B0004020202020204" pitchFamily="34" charset="0"/>
              </a:rPr>
              <a:t> database, it is observed that the topic of “migration” is used to convey the general situation of today's cities.</a:t>
            </a:r>
            <a:endParaRPr lang="tr-TR" sz="2000" dirty="0">
              <a:latin typeface="Aptos" panose="020B0004020202020204" pitchFamily="34" charset="0"/>
            </a:endParaRPr>
          </a:p>
          <a:p>
            <a:endParaRPr lang="en-US" sz="2000" dirty="0">
              <a:latin typeface="Aptos" panose="020B0004020202020204" pitchFamily="34" charset="0"/>
            </a:endParaRPr>
          </a:p>
          <a:p>
            <a:r>
              <a:rPr lang="en-US" sz="2000" dirty="0">
                <a:latin typeface="Aptos" panose="020B0004020202020204" pitchFamily="34" charset="0"/>
              </a:rPr>
              <a:t>Publications produced in Turkey within the scope of urban design have been addressed with the topics of “housing”, “urban transformation” and “slum towns”.</a:t>
            </a:r>
            <a:endParaRPr lang="tr-TR" sz="2000" dirty="0">
              <a:latin typeface="Aptos" panose="020B0004020202020204" pitchFamily="34" charset="0"/>
            </a:endParaRPr>
          </a:p>
          <a:p>
            <a:endParaRPr lang="tr-TR" sz="2000" b="1" dirty="0">
              <a:latin typeface="Aptos" panose="020B0004020202020204" pitchFamily="34" charset="0"/>
            </a:endParaRPr>
          </a:p>
        </p:txBody>
      </p:sp>
    </p:spTree>
    <p:extLst>
      <p:ext uri="{BB962C8B-B14F-4D97-AF65-F5344CB8AC3E}">
        <p14:creationId xmlns:p14="http://schemas.microsoft.com/office/powerpoint/2010/main" val="1557288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0A851-A49E-D38F-05F7-A7CC35482782}"/>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A753FB9F-B320-1049-3568-9C71D9E70C9D}"/>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CC41B0DB-4628-17AA-2189-66EFC303A47A}"/>
              </a:ext>
            </a:extLst>
          </p:cNvPr>
          <p:cNvPicPr>
            <a:picLocks noChangeAspect="1"/>
          </p:cNvPicPr>
          <p:nvPr/>
        </p:nvPicPr>
        <p:blipFill>
          <a:blip r:embed="rId3"/>
          <a:stretch>
            <a:fillRect/>
          </a:stretch>
        </p:blipFill>
        <p:spPr>
          <a:xfrm>
            <a:off x="10038080" y="6089366"/>
            <a:ext cx="1442720" cy="571154"/>
          </a:xfrm>
          <a:prstGeom prst="rect">
            <a:avLst/>
          </a:prstGeom>
        </p:spPr>
      </p:pic>
      <p:sp>
        <p:nvSpPr>
          <p:cNvPr id="2" name="Virsraksts 1">
            <a:extLst>
              <a:ext uri="{FF2B5EF4-FFF2-40B4-BE49-F238E27FC236}">
                <a16:creationId xmlns:a16="http://schemas.microsoft.com/office/drawing/2014/main" id="{D1603839-595E-BD68-8DAC-4CDACF55D26C}"/>
              </a:ext>
            </a:extLst>
          </p:cNvPr>
          <p:cNvSpPr txBox="1">
            <a:spLocks noGrp="1"/>
          </p:cNvSpPr>
          <p:nvPr>
            <p:ph type="title"/>
          </p:nvPr>
        </p:nvSpPr>
        <p:spPr>
          <a:xfrm>
            <a:off x="418010" y="450603"/>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en-GB" sz="3600" dirty="0">
                <a:solidFill>
                  <a:srgbClr val="1D4289"/>
                </a:solidFill>
                <a:latin typeface="Aptos" panose="020B0004020202020204" pitchFamily="34" charset="0"/>
              </a:rPr>
              <a:t>4. Evaluation and Conclusion</a:t>
            </a:r>
          </a:p>
        </p:txBody>
      </p:sp>
      <p:sp>
        <p:nvSpPr>
          <p:cNvPr id="3" name="Satura vietturis 2">
            <a:extLst>
              <a:ext uri="{FF2B5EF4-FFF2-40B4-BE49-F238E27FC236}">
                <a16:creationId xmlns:a16="http://schemas.microsoft.com/office/drawing/2014/main" id="{B38AB0DF-57E0-BC8E-4436-B04546546B4C}"/>
              </a:ext>
            </a:extLst>
          </p:cNvPr>
          <p:cNvSpPr txBox="1">
            <a:spLocks/>
          </p:cNvSpPr>
          <p:nvPr/>
        </p:nvSpPr>
        <p:spPr>
          <a:xfrm>
            <a:off x="418010" y="1550601"/>
            <a:ext cx="11618973" cy="42645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Font typeface="Arial" panose="020B0604020202020204" pitchFamily="34" charset="0"/>
              <a:buChar char="•"/>
            </a:pPr>
            <a:r>
              <a:rPr lang="en-US" sz="2000" dirty="0">
                <a:latin typeface="Aptos" panose="020B0004020202020204" pitchFamily="34" charset="0"/>
              </a:rPr>
              <a:t>The use of Scopus, TR Dizin and </a:t>
            </a:r>
            <a:r>
              <a:rPr lang="en-US" sz="2000" dirty="0" err="1">
                <a:latin typeface="Aptos" panose="020B0004020202020204" pitchFamily="34" charset="0"/>
              </a:rPr>
              <a:t>DergiPark</a:t>
            </a:r>
            <a:r>
              <a:rPr lang="en-US" sz="2000" dirty="0">
                <a:latin typeface="Aptos" panose="020B0004020202020204" pitchFamily="34" charset="0"/>
              </a:rPr>
              <a:t> databases for foreign literature in bibliometric analysis is one of the limitations of the study.</a:t>
            </a:r>
          </a:p>
          <a:p>
            <a:pPr marL="342900" indent="-342900" algn="just">
              <a:buFont typeface="Arial" panose="020B0604020202020204" pitchFamily="34" charset="0"/>
              <a:buChar char="•"/>
            </a:pPr>
            <a:r>
              <a:rPr lang="en-US" sz="2000" dirty="0">
                <a:latin typeface="Aptos" panose="020B0004020202020204" pitchFamily="34" charset="0"/>
              </a:rPr>
              <a:t>The analysis revealed that the concept of migration is predominantly addressed in the international literature in conjunction with topics such as “closed sites” and “segregation in settlements”. However, it is also associated with the concept of “integration”, albeit with low frequency.</a:t>
            </a:r>
          </a:p>
          <a:p>
            <a:pPr marL="342900" indent="-342900" algn="just">
              <a:buFont typeface="Arial" panose="020B0604020202020204" pitchFamily="34" charset="0"/>
              <a:buChar char="•"/>
            </a:pPr>
            <a:r>
              <a:rPr lang="en-US" sz="2000" dirty="0">
                <a:latin typeface="Aptos" panose="020B0004020202020204" pitchFamily="34" charset="0"/>
              </a:rPr>
              <a:t> Similarly, in Turkey, migration has been addressed in contexts generally related to “housing”, such as “urban transformation” and “slum formation”. In addition, studies on “adaptation” and “cultural integration” are quite limited.</a:t>
            </a:r>
          </a:p>
          <a:p>
            <a:pPr marL="342900" indent="-342900" algn="just">
              <a:buFont typeface="Arial" panose="020B0604020202020204" pitchFamily="34" charset="0"/>
              <a:buChar char="•"/>
            </a:pPr>
            <a:r>
              <a:rPr lang="en-US" sz="2000" dirty="0">
                <a:latin typeface="Aptos" panose="020B0004020202020204" pitchFamily="34" charset="0"/>
              </a:rPr>
              <a:t>The examination of the concept of migration in conjunction with urban design has been limited to more restricted topics.</a:t>
            </a:r>
            <a:endParaRPr lang="tr-TR" sz="2000" dirty="0">
              <a:latin typeface="Aptos" panose="020B0004020202020204" pitchFamily="34" charset="0"/>
            </a:endParaRPr>
          </a:p>
        </p:txBody>
      </p:sp>
    </p:spTree>
    <p:extLst>
      <p:ext uri="{BB962C8B-B14F-4D97-AF65-F5344CB8AC3E}">
        <p14:creationId xmlns:p14="http://schemas.microsoft.com/office/powerpoint/2010/main" val="1161642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FE13F-9752-2B0F-5A46-E5C937DABF3B}"/>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16683339-6CEE-D553-F90B-1E000CD3B2E9}"/>
              </a:ext>
            </a:extLst>
          </p:cNvPr>
          <p:cNvPicPr>
            <a:picLocks noChangeAspect="1"/>
          </p:cNvPicPr>
          <p:nvPr/>
        </p:nvPicPr>
        <p:blipFill>
          <a:blip r:embed="rId2"/>
          <a:stretch>
            <a:fillRect/>
          </a:stretch>
        </p:blipFill>
        <p:spPr>
          <a:xfrm>
            <a:off x="4226988" y="4969896"/>
            <a:ext cx="3738022" cy="1479834"/>
          </a:xfrm>
          <a:prstGeom prst="rect">
            <a:avLst/>
          </a:prstGeom>
        </p:spPr>
      </p:pic>
      <p:sp>
        <p:nvSpPr>
          <p:cNvPr id="2" name="Title 1">
            <a:extLst>
              <a:ext uri="{FF2B5EF4-FFF2-40B4-BE49-F238E27FC236}">
                <a16:creationId xmlns:a16="http://schemas.microsoft.com/office/drawing/2014/main" id="{E03AA661-B46A-DC9C-F705-E01EFFD55A35}"/>
              </a:ext>
            </a:extLst>
          </p:cNvPr>
          <p:cNvSpPr txBox="1">
            <a:spLocks noGrp="1"/>
          </p:cNvSpPr>
          <p:nvPr>
            <p:ph type="title"/>
          </p:nvPr>
        </p:nvSpPr>
        <p:spPr>
          <a:xfrm>
            <a:off x="1265664" y="1828800"/>
            <a:ext cx="9660671" cy="1600200"/>
          </a:xfrm>
          <a:prstGeom prst="rect">
            <a:avLst/>
          </a:prstGeom>
        </p:spPr>
        <p:txBody>
          <a:bodyPr anchor="ctr">
            <a:normAutofit/>
          </a:bodyPr>
          <a:lstStyle/>
          <a:p>
            <a:pPr algn="ctr">
              <a:defRPr b="1">
                <a:solidFill>
                  <a:srgbClr val="1B5089"/>
                </a:solidFill>
                <a:latin typeface="Arial"/>
                <a:ea typeface="Arial"/>
                <a:cs typeface="Arial"/>
                <a:sym typeface="Arial"/>
              </a:defRPr>
            </a:pPr>
            <a:r>
              <a:rPr lang="lv-LV" sz="6000" dirty="0" err="1">
                <a:solidFill>
                  <a:srgbClr val="000F33"/>
                </a:solidFill>
                <a:latin typeface="Helvetica" pitchFamily="2" charset="0"/>
              </a:rPr>
              <a:t>Thank</a:t>
            </a:r>
            <a:r>
              <a:rPr lang="lv-LV" sz="6000" dirty="0">
                <a:solidFill>
                  <a:srgbClr val="000F33"/>
                </a:solidFill>
                <a:latin typeface="Helvetica" pitchFamily="2" charset="0"/>
              </a:rPr>
              <a:t> </a:t>
            </a:r>
            <a:r>
              <a:rPr lang="lv-LV" sz="6000" dirty="0" err="1">
                <a:solidFill>
                  <a:srgbClr val="000F33"/>
                </a:solidFill>
                <a:latin typeface="Helvetica" pitchFamily="2" charset="0"/>
              </a:rPr>
              <a:t>you</a:t>
            </a:r>
            <a:r>
              <a:rPr lang="lv-LV" sz="6000" dirty="0">
                <a:solidFill>
                  <a:srgbClr val="000F33"/>
                </a:solidFill>
                <a:latin typeface="Helvetica" pitchFamily="2" charset="0"/>
              </a:rPr>
              <a:t>!</a:t>
            </a:r>
            <a:endParaRPr sz="6000" dirty="0">
              <a:solidFill>
                <a:srgbClr val="000F33"/>
              </a:solidFill>
              <a:latin typeface="Helvetica" pitchFamily="2" charset="0"/>
            </a:endParaRPr>
          </a:p>
        </p:txBody>
      </p:sp>
      <p:sp>
        <p:nvSpPr>
          <p:cNvPr id="3" name="Dikdörtgen 2">
            <a:extLst>
              <a:ext uri="{FF2B5EF4-FFF2-40B4-BE49-F238E27FC236}">
                <a16:creationId xmlns:a16="http://schemas.microsoft.com/office/drawing/2014/main" id="{1C50212D-0A18-6B6C-24FE-2A75E35B8CBD}"/>
              </a:ext>
            </a:extLst>
          </p:cNvPr>
          <p:cNvSpPr/>
          <p:nvPr/>
        </p:nvSpPr>
        <p:spPr>
          <a:xfrm>
            <a:off x="0" y="4595439"/>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33067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370ED-7DE0-DEA6-9662-93AF45D755F7}"/>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B4DC177C-37ED-84BE-092C-331C311FB839}"/>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91E6D75E-1C64-C8C3-8F02-1E3FEA562261}"/>
              </a:ext>
            </a:extLst>
          </p:cNvPr>
          <p:cNvPicPr>
            <a:picLocks noChangeAspect="1"/>
          </p:cNvPicPr>
          <p:nvPr/>
        </p:nvPicPr>
        <p:blipFill>
          <a:blip r:embed="rId2"/>
          <a:stretch>
            <a:fillRect/>
          </a:stretch>
        </p:blipFill>
        <p:spPr>
          <a:xfrm>
            <a:off x="10038080" y="6089366"/>
            <a:ext cx="1442720" cy="571154"/>
          </a:xfrm>
          <a:prstGeom prst="rect">
            <a:avLst/>
          </a:prstGeom>
        </p:spPr>
      </p:pic>
      <p:sp>
        <p:nvSpPr>
          <p:cNvPr id="2" name="Virsraksts 1">
            <a:extLst>
              <a:ext uri="{FF2B5EF4-FFF2-40B4-BE49-F238E27FC236}">
                <a16:creationId xmlns:a16="http://schemas.microsoft.com/office/drawing/2014/main" id="{57B0152A-AE2B-A9A0-F402-421E9DA122E8}"/>
              </a:ext>
            </a:extLst>
          </p:cNvPr>
          <p:cNvSpPr txBox="1">
            <a:spLocks noGrp="1"/>
          </p:cNvSpPr>
          <p:nvPr>
            <p:ph type="title"/>
          </p:nvPr>
        </p:nvSpPr>
        <p:spPr>
          <a:xfrm>
            <a:off x="418010" y="450603"/>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en-GB" sz="3600" dirty="0">
                <a:solidFill>
                  <a:srgbClr val="1D4289"/>
                </a:solidFill>
                <a:latin typeface="Aptos" panose="020B0004020202020204" pitchFamily="34" charset="0"/>
              </a:rPr>
              <a:t>1. Introduction</a:t>
            </a:r>
            <a:endParaRPr sz="3600" dirty="0">
              <a:solidFill>
                <a:srgbClr val="1D4289"/>
              </a:solidFill>
              <a:latin typeface="Aptos" panose="020B0004020202020204" pitchFamily="34" charset="0"/>
            </a:endParaRPr>
          </a:p>
        </p:txBody>
      </p:sp>
      <p:sp>
        <p:nvSpPr>
          <p:cNvPr id="3" name="Satura vietturis 2">
            <a:extLst>
              <a:ext uri="{FF2B5EF4-FFF2-40B4-BE49-F238E27FC236}">
                <a16:creationId xmlns:a16="http://schemas.microsoft.com/office/drawing/2014/main" id="{726DD526-900C-56D4-4B39-F394BAED1793}"/>
              </a:ext>
            </a:extLst>
          </p:cNvPr>
          <p:cNvSpPr txBox="1">
            <a:spLocks/>
          </p:cNvSpPr>
          <p:nvPr/>
        </p:nvSpPr>
        <p:spPr>
          <a:xfrm>
            <a:off x="418010" y="1550601"/>
            <a:ext cx="11618973" cy="42645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dirty="0">
                <a:latin typeface="Aptos" panose="020B0004020202020204" pitchFamily="34" charset="0"/>
              </a:rPr>
              <a:t>This study aims to </a:t>
            </a:r>
            <a:r>
              <a:rPr lang="en-US" sz="2000" dirty="0" err="1">
                <a:latin typeface="Aptos" panose="020B0004020202020204" pitchFamily="34" charset="0"/>
              </a:rPr>
              <a:t>analyse</a:t>
            </a:r>
            <a:r>
              <a:rPr lang="en-US" sz="2000" dirty="0">
                <a:latin typeface="Aptos" panose="020B0004020202020204" pitchFamily="34" charset="0"/>
              </a:rPr>
              <a:t> how migration is addressed in urban contexts, particularly in terms of urban design, both globally and specifically in Turkey, based on conceptual relationships. </a:t>
            </a:r>
            <a:endParaRPr lang="tr-TR" sz="2000" dirty="0">
              <a:latin typeface="Aptos" panose="020B0004020202020204" pitchFamily="34" charset="0"/>
            </a:endParaRPr>
          </a:p>
          <a:p>
            <a:pPr algn="just"/>
            <a:endParaRPr lang="tr-TR" sz="2000" dirty="0">
              <a:latin typeface="Aptos" panose="020B0004020202020204" pitchFamily="34" charset="0"/>
            </a:endParaRPr>
          </a:p>
          <a:p>
            <a:pPr algn="just"/>
            <a:r>
              <a:rPr lang="en-US" sz="2000" dirty="0">
                <a:latin typeface="Aptos" panose="020B0004020202020204" pitchFamily="34" charset="0"/>
              </a:rPr>
              <a:t>The study uses the bibliometric analysis method to evaluate the relationship between migration and research topics in urban design. The representation of migration in literature and the conceptual links established with urban design will be </a:t>
            </a:r>
            <a:r>
              <a:rPr lang="en-US" sz="2000" dirty="0" err="1">
                <a:latin typeface="Aptos" panose="020B0004020202020204" pitchFamily="34" charset="0"/>
              </a:rPr>
              <a:t>analysed</a:t>
            </a:r>
            <a:r>
              <a:rPr lang="en-US" sz="2000" dirty="0">
                <a:latin typeface="Aptos" panose="020B0004020202020204" pitchFamily="34" charset="0"/>
              </a:rPr>
              <a:t> systematically.</a:t>
            </a:r>
            <a:r>
              <a:rPr lang="tr-TR" sz="2000" dirty="0">
                <a:latin typeface="Aptos" panose="020B0004020202020204" pitchFamily="34" charset="0"/>
              </a:rPr>
              <a:t> </a:t>
            </a:r>
          </a:p>
          <a:p>
            <a:pPr algn="just"/>
            <a:endParaRPr lang="tr-TR" sz="2000" dirty="0">
              <a:latin typeface="Aptos" panose="020B0004020202020204" pitchFamily="34" charset="0"/>
            </a:endParaRPr>
          </a:p>
          <a:p>
            <a:pPr algn="just"/>
            <a:r>
              <a:rPr lang="en-US" sz="2000" dirty="0">
                <a:latin typeface="Aptos" panose="020B0004020202020204" pitchFamily="34" charset="0"/>
              </a:rPr>
              <a:t>The aim of this analysis is to contribute to the identification of the limits of spatially based academic production on migration, and to highlight gaps in knowledge in this field.</a:t>
            </a:r>
            <a:endParaRPr lang="tr-TR" sz="2000" dirty="0">
              <a:latin typeface="Aptos" panose="020B0004020202020204" pitchFamily="34" charset="0"/>
            </a:endParaRPr>
          </a:p>
        </p:txBody>
      </p:sp>
    </p:spTree>
    <p:extLst>
      <p:ext uri="{BB962C8B-B14F-4D97-AF65-F5344CB8AC3E}">
        <p14:creationId xmlns:p14="http://schemas.microsoft.com/office/powerpoint/2010/main" val="1605685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2FB9B-E06C-DF6A-245E-8979D16F8C62}"/>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6A186BAC-F3FB-06EB-77E6-6C68B31EEF73}"/>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0C65FBF9-6470-3387-7ED9-952C6509ACE3}"/>
              </a:ext>
            </a:extLst>
          </p:cNvPr>
          <p:cNvPicPr>
            <a:picLocks noChangeAspect="1"/>
          </p:cNvPicPr>
          <p:nvPr/>
        </p:nvPicPr>
        <p:blipFill>
          <a:blip r:embed="rId2"/>
          <a:stretch>
            <a:fillRect/>
          </a:stretch>
        </p:blipFill>
        <p:spPr>
          <a:xfrm>
            <a:off x="10038080" y="6089366"/>
            <a:ext cx="1442720" cy="571154"/>
          </a:xfrm>
          <a:prstGeom prst="rect">
            <a:avLst/>
          </a:prstGeom>
        </p:spPr>
      </p:pic>
      <p:sp>
        <p:nvSpPr>
          <p:cNvPr id="2" name="Virsraksts 1">
            <a:extLst>
              <a:ext uri="{FF2B5EF4-FFF2-40B4-BE49-F238E27FC236}">
                <a16:creationId xmlns:a16="http://schemas.microsoft.com/office/drawing/2014/main" id="{44E88BDD-D760-6109-5746-F3EEBA688D29}"/>
              </a:ext>
            </a:extLst>
          </p:cNvPr>
          <p:cNvSpPr txBox="1">
            <a:spLocks noGrp="1"/>
          </p:cNvSpPr>
          <p:nvPr>
            <p:ph type="title"/>
          </p:nvPr>
        </p:nvSpPr>
        <p:spPr>
          <a:xfrm>
            <a:off x="418010" y="450603"/>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en-GB" sz="3600" dirty="0">
                <a:solidFill>
                  <a:srgbClr val="1D4289"/>
                </a:solidFill>
                <a:latin typeface="Aptos" panose="020B0004020202020204" pitchFamily="34" charset="0"/>
              </a:rPr>
              <a:t>2. Conceptual Framework</a:t>
            </a:r>
            <a:endParaRPr sz="3600" dirty="0">
              <a:solidFill>
                <a:srgbClr val="1D4289"/>
              </a:solidFill>
              <a:latin typeface="Aptos" panose="020B0004020202020204" pitchFamily="34" charset="0"/>
            </a:endParaRPr>
          </a:p>
        </p:txBody>
      </p:sp>
      <p:sp>
        <p:nvSpPr>
          <p:cNvPr id="3" name="Satura vietturis 2">
            <a:extLst>
              <a:ext uri="{FF2B5EF4-FFF2-40B4-BE49-F238E27FC236}">
                <a16:creationId xmlns:a16="http://schemas.microsoft.com/office/drawing/2014/main" id="{91556EBB-2225-FB29-605F-23A25B55207F}"/>
              </a:ext>
            </a:extLst>
          </p:cNvPr>
          <p:cNvSpPr txBox="1">
            <a:spLocks/>
          </p:cNvSpPr>
          <p:nvPr/>
        </p:nvSpPr>
        <p:spPr>
          <a:xfrm>
            <a:off x="418010" y="1550601"/>
            <a:ext cx="11618973" cy="42645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tr-TR" sz="2000" dirty="0">
              <a:latin typeface="Aptos" panose="020B0004020202020204" pitchFamily="34" charset="0"/>
            </a:endParaRPr>
          </a:p>
        </p:txBody>
      </p:sp>
      <p:graphicFrame>
        <p:nvGraphicFramePr>
          <p:cNvPr id="6" name="Diyagram 5">
            <a:extLst>
              <a:ext uri="{FF2B5EF4-FFF2-40B4-BE49-F238E27FC236}">
                <a16:creationId xmlns:a16="http://schemas.microsoft.com/office/drawing/2014/main" id="{74DAD7BA-B548-B274-8C02-8C19C6B2992E}"/>
              </a:ext>
            </a:extLst>
          </p:cNvPr>
          <p:cNvGraphicFramePr/>
          <p:nvPr>
            <p:extLst>
              <p:ext uri="{D42A27DB-BD31-4B8C-83A1-F6EECF244321}">
                <p14:modId xmlns:p14="http://schemas.microsoft.com/office/powerpoint/2010/main" val="827107852"/>
              </p:ext>
            </p:extLst>
          </p:nvPr>
        </p:nvGraphicFramePr>
        <p:xfrm>
          <a:off x="5159701" y="1513936"/>
          <a:ext cx="6614289" cy="4409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Metin kutusu 7">
            <a:extLst>
              <a:ext uri="{FF2B5EF4-FFF2-40B4-BE49-F238E27FC236}">
                <a16:creationId xmlns:a16="http://schemas.microsoft.com/office/drawing/2014/main" id="{6BEF6E61-FDE0-1F02-6FF8-6A8AA763CEE1}"/>
              </a:ext>
            </a:extLst>
          </p:cNvPr>
          <p:cNvSpPr txBox="1"/>
          <p:nvPr/>
        </p:nvSpPr>
        <p:spPr>
          <a:xfrm>
            <a:off x="418010" y="1919073"/>
            <a:ext cx="4871621" cy="1938992"/>
          </a:xfrm>
          <a:prstGeom prst="rect">
            <a:avLst/>
          </a:prstGeom>
          <a:noFill/>
        </p:spPr>
        <p:txBody>
          <a:bodyPr wrap="square">
            <a:spAutoFit/>
          </a:bodyPr>
          <a:lstStyle/>
          <a:p>
            <a:pPr algn="just"/>
            <a:r>
              <a:rPr lang="en-US" sz="2000" dirty="0">
                <a:latin typeface="Aptos" panose="020B0004020202020204" pitchFamily="34" charset="0"/>
              </a:rPr>
              <a:t>Within the scope of the research, the relationship between the concept of migration and urban planning and urban design is </a:t>
            </a:r>
            <a:r>
              <a:rPr lang="en-US" sz="2000" dirty="0" err="1">
                <a:latin typeface="Aptos" panose="020B0004020202020204" pitchFamily="34" charset="0"/>
              </a:rPr>
              <a:t>analysed</a:t>
            </a:r>
            <a:r>
              <a:rPr lang="en-US" sz="2000" dirty="0">
                <a:latin typeface="Aptos" panose="020B0004020202020204" pitchFamily="34" charset="0"/>
              </a:rPr>
              <a:t>. </a:t>
            </a:r>
            <a:endParaRPr lang="tr-TR" sz="2000" dirty="0">
              <a:latin typeface="Aptos" panose="020B0004020202020204" pitchFamily="34" charset="0"/>
            </a:endParaRPr>
          </a:p>
          <a:p>
            <a:pPr algn="just"/>
            <a:r>
              <a:rPr lang="en-US" sz="2000" dirty="0">
                <a:latin typeface="Aptos" panose="020B0004020202020204" pitchFamily="34" charset="0"/>
              </a:rPr>
              <a:t>The connections between these concepts in the existing literature are examined.</a:t>
            </a:r>
            <a:endParaRPr lang="tr-TR" sz="2000" dirty="0">
              <a:latin typeface="Aptos" panose="020B0004020202020204" pitchFamily="34" charset="0"/>
            </a:endParaRPr>
          </a:p>
        </p:txBody>
      </p:sp>
    </p:spTree>
    <p:extLst>
      <p:ext uri="{BB962C8B-B14F-4D97-AF65-F5344CB8AC3E}">
        <p14:creationId xmlns:p14="http://schemas.microsoft.com/office/powerpoint/2010/main" val="2715834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1B199-C2AE-566E-1944-5984F23F2442}"/>
            </a:ext>
          </a:extLst>
        </p:cNvPr>
        <p:cNvGrpSpPr/>
        <p:nvPr/>
      </p:nvGrpSpPr>
      <p:grpSpPr>
        <a:xfrm>
          <a:off x="0" y="0"/>
          <a:ext cx="0" cy="0"/>
          <a:chOff x="0" y="0"/>
          <a:chExt cx="0" cy="0"/>
        </a:xfrm>
      </p:grpSpPr>
      <p:pic>
        <p:nvPicPr>
          <p:cNvPr id="7" name="Resim 6">
            <a:extLst>
              <a:ext uri="{FF2B5EF4-FFF2-40B4-BE49-F238E27FC236}">
                <a16:creationId xmlns:a16="http://schemas.microsoft.com/office/drawing/2014/main" id="{9D390ED3-D086-417F-8B15-9B5213450DBD}"/>
              </a:ext>
            </a:extLst>
          </p:cNvPr>
          <p:cNvPicPr>
            <a:picLocks noChangeAspect="1"/>
          </p:cNvPicPr>
          <p:nvPr/>
        </p:nvPicPr>
        <p:blipFill>
          <a:blip r:embed="rId2"/>
          <a:srcRect r="10031"/>
          <a:stretch>
            <a:fillRect/>
          </a:stretch>
        </p:blipFill>
        <p:spPr>
          <a:xfrm>
            <a:off x="8163642" y="1678301"/>
            <a:ext cx="3748876" cy="4172673"/>
          </a:xfrm>
          <a:prstGeom prst="rect">
            <a:avLst/>
          </a:prstGeom>
        </p:spPr>
      </p:pic>
      <p:sp>
        <p:nvSpPr>
          <p:cNvPr id="5" name="Dikdörtgen 4">
            <a:extLst>
              <a:ext uri="{FF2B5EF4-FFF2-40B4-BE49-F238E27FC236}">
                <a16:creationId xmlns:a16="http://schemas.microsoft.com/office/drawing/2014/main" id="{B13C0E68-2E83-A87F-2F7B-71B79C49A0DA}"/>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0F913B74-035D-7E80-7009-0CDA4F4B212F}"/>
              </a:ext>
            </a:extLst>
          </p:cNvPr>
          <p:cNvPicPr>
            <a:picLocks noChangeAspect="1"/>
          </p:cNvPicPr>
          <p:nvPr/>
        </p:nvPicPr>
        <p:blipFill>
          <a:blip r:embed="rId3"/>
          <a:stretch>
            <a:fillRect/>
          </a:stretch>
        </p:blipFill>
        <p:spPr>
          <a:xfrm>
            <a:off x="10038080" y="6089366"/>
            <a:ext cx="1442720" cy="571154"/>
          </a:xfrm>
          <a:prstGeom prst="rect">
            <a:avLst/>
          </a:prstGeom>
        </p:spPr>
      </p:pic>
      <p:sp>
        <p:nvSpPr>
          <p:cNvPr id="2" name="Virsraksts 1">
            <a:extLst>
              <a:ext uri="{FF2B5EF4-FFF2-40B4-BE49-F238E27FC236}">
                <a16:creationId xmlns:a16="http://schemas.microsoft.com/office/drawing/2014/main" id="{AD2E3D4B-950C-DDA2-C883-B98A90FAC5E1}"/>
              </a:ext>
            </a:extLst>
          </p:cNvPr>
          <p:cNvSpPr txBox="1">
            <a:spLocks noGrp="1"/>
          </p:cNvSpPr>
          <p:nvPr>
            <p:ph type="title"/>
          </p:nvPr>
        </p:nvSpPr>
        <p:spPr>
          <a:xfrm>
            <a:off x="418010" y="450603"/>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en-GB" sz="3600" dirty="0">
                <a:solidFill>
                  <a:srgbClr val="1D4289"/>
                </a:solidFill>
                <a:latin typeface="Aptos" panose="020B0004020202020204" pitchFamily="34" charset="0"/>
              </a:rPr>
              <a:t>2. Conceptual Framework</a:t>
            </a:r>
            <a:endParaRPr sz="3600" dirty="0">
              <a:solidFill>
                <a:srgbClr val="1D4289"/>
              </a:solidFill>
              <a:latin typeface="Aptos" panose="020B0004020202020204" pitchFamily="34" charset="0"/>
            </a:endParaRPr>
          </a:p>
        </p:txBody>
      </p:sp>
      <p:sp>
        <p:nvSpPr>
          <p:cNvPr id="3" name="Satura vietturis 2">
            <a:extLst>
              <a:ext uri="{FF2B5EF4-FFF2-40B4-BE49-F238E27FC236}">
                <a16:creationId xmlns:a16="http://schemas.microsoft.com/office/drawing/2014/main" id="{826D37DD-9304-C756-CA76-A353DE4A9DE3}"/>
              </a:ext>
            </a:extLst>
          </p:cNvPr>
          <p:cNvSpPr txBox="1">
            <a:spLocks/>
          </p:cNvSpPr>
          <p:nvPr/>
        </p:nvSpPr>
        <p:spPr>
          <a:xfrm>
            <a:off x="418010" y="1550601"/>
            <a:ext cx="8297727" cy="4264550"/>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400" b="1" dirty="0">
                <a:latin typeface="Aptos" panose="020B0004020202020204" pitchFamily="34" charset="0"/>
              </a:rPr>
              <a:t>2.1. Migration</a:t>
            </a:r>
          </a:p>
          <a:p>
            <a:pPr algn="just"/>
            <a:endParaRPr lang="tr-TR" sz="2400" b="1" dirty="0">
              <a:latin typeface="Aptos" panose="020B0004020202020204" pitchFamily="34" charset="0"/>
            </a:endParaRPr>
          </a:p>
          <a:p>
            <a:pPr algn="just"/>
            <a:r>
              <a:rPr lang="en-US" sz="2000" dirty="0">
                <a:latin typeface="Aptos" panose="020B0004020202020204" pitchFamily="34" charset="0"/>
              </a:rPr>
              <a:t>Migration is a fundamental phenomenon that has transformed social, economic and spatial dynamics throughout history.</a:t>
            </a:r>
            <a:endParaRPr lang="tr-TR" sz="2000" dirty="0">
              <a:latin typeface="Aptos" panose="020B0004020202020204" pitchFamily="34" charset="0"/>
            </a:endParaRPr>
          </a:p>
          <a:p>
            <a:pPr algn="just"/>
            <a:endParaRPr lang="tr-TR" sz="2000" dirty="0">
              <a:latin typeface="Aptos" panose="020B0004020202020204" pitchFamily="34" charset="0"/>
            </a:endParaRPr>
          </a:p>
          <a:p>
            <a:pPr algn="just"/>
            <a:r>
              <a:rPr lang="en-US" sz="2000" dirty="0">
                <a:latin typeface="Aptos" panose="020B0004020202020204" pitchFamily="34" charset="0"/>
              </a:rPr>
              <a:t>Migration refers to the movement of people across state borders or within countries. These population movements are defined as such based on the displacement of people, regardless of the duration, nature or cause of the movement (</a:t>
            </a:r>
            <a:r>
              <a:rPr lang="en-US" sz="2000" dirty="0" err="1">
                <a:latin typeface="Aptos" panose="020B0004020202020204" pitchFamily="34" charset="0"/>
              </a:rPr>
              <a:t>Perruchoud</a:t>
            </a:r>
            <a:r>
              <a:rPr lang="en-US" sz="2000" dirty="0">
                <a:latin typeface="Aptos" panose="020B0004020202020204" pitchFamily="34" charset="0"/>
              </a:rPr>
              <a:t> &amp; Cross). </a:t>
            </a:r>
            <a:endParaRPr lang="tr-TR" sz="2000" dirty="0">
              <a:latin typeface="Aptos" panose="020B0004020202020204" pitchFamily="34" charset="0"/>
            </a:endParaRPr>
          </a:p>
          <a:p>
            <a:pPr algn="just"/>
            <a:endParaRPr lang="tr-TR" sz="2000" dirty="0">
              <a:latin typeface="Aptos" panose="020B0004020202020204" pitchFamily="34" charset="0"/>
            </a:endParaRPr>
          </a:p>
          <a:p>
            <a:pPr algn="just"/>
            <a:r>
              <a:rPr lang="en-US" sz="2000" dirty="0">
                <a:latin typeface="Aptos" panose="020B0004020202020204" pitchFamily="34" charset="0"/>
              </a:rPr>
              <a:t>Migration generally affects both sending and receiving societies by causing social, environmental, economic and political changes (Castles, De Haas &amp; Miller, 2014).</a:t>
            </a:r>
            <a:endParaRPr lang="tr-TR" sz="2000" dirty="0">
              <a:latin typeface="Aptos" panose="020B0004020202020204" pitchFamily="34" charset="0"/>
            </a:endParaRPr>
          </a:p>
        </p:txBody>
      </p:sp>
    </p:spTree>
    <p:extLst>
      <p:ext uri="{BB962C8B-B14F-4D97-AF65-F5344CB8AC3E}">
        <p14:creationId xmlns:p14="http://schemas.microsoft.com/office/powerpoint/2010/main" val="3321576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6F276-1550-0F10-C219-CF9B25CB0E57}"/>
            </a:ext>
          </a:extLst>
        </p:cNvPr>
        <p:cNvGrpSpPr/>
        <p:nvPr/>
      </p:nvGrpSpPr>
      <p:grpSpPr>
        <a:xfrm>
          <a:off x="0" y="0"/>
          <a:ext cx="0" cy="0"/>
          <a:chOff x="0" y="0"/>
          <a:chExt cx="0" cy="0"/>
        </a:xfrm>
      </p:grpSpPr>
      <p:grpSp>
        <p:nvGrpSpPr>
          <p:cNvPr id="11" name="Grup 10">
            <a:extLst>
              <a:ext uri="{FF2B5EF4-FFF2-40B4-BE49-F238E27FC236}">
                <a16:creationId xmlns:a16="http://schemas.microsoft.com/office/drawing/2014/main" id="{1F7B4546-BF40-A3E5-FE85-A84A920D6325}"/>
              </a:ext>
            </a:extLst>
          </p:cNvPr>
          <p:cNvGrpSpPr/>
          <p:nvPr/>
        </p:nvGrpSpPr>
        <p:grpSpPr>
          <a:xfrm>
            <a:off x="0" y="3599726"/>
            <a:ext cx="12192000" cy="2678412"/>
            <a:chOff x="0" y="3136739"/>
            <a:chExt cx="12192000" cy="2678412"/>
          </a:xfrm>
        </p:grpSpPr>
        <p:pic>
          <p:nvPicPr>
            <p:cNvPr id="10" name="Resim 9">
              <a:extLst>
                <a:ext uri="{FF2B5EF4-FFF2-40B4-BE49-F238E27FC236}">
                  <a16:creationId xmlns:a16="http://schemas.microsoft.com/office/drawing/2014/main" id="{71C4FB33-152A-C262-ADD3-2965321DE54A}"/>
                </a:ext>
              </a:extLst>
            </p:cNvPr>
            <p:cNvPicPr>
              <a:picLocks noChangeAspect="1"/>
            </p:cNvPicPr>
            <p:nvPr/>
          </p:nvPicPr>
          <p:blipFill>
            <a:blip r:embed="rId2">
              <a:alphaModFix amt="60000"/>
            </a:blip>
            <a:srcRect l="5572" r="23161" b="15111"/>
            <a:stretch>
              <a:fillRect/>
            </a:stretch>
          </p:blipFill>
          <p:spPr>
            <a:xfrm>
              <a:off x="6886929" y="3136739"/>
              <a:ext cx="5305071" cy="2678412"/>
            </a:xfrm>
            <a:prstGeom prst="rect">
              <a:avLst/>
            </a:prstGeom>
          </p:spPr>
        </p:pic>
        <p:pic>
          <p:nvPicPr>
            <p:cNvPr id="9" name="Resim 8">
              <a:extLst>
                <a:ext uri="{FF2B5EF4-FFF2-40B4-BE49-F238E27FC236}">
                  <a16:creationId xmlns:a16="http://schemas.microsoft.com/office/drawing/2014/main" id="{E09A87A8-01BD-F4C2-4A64-ED3F61F19AFB}"/>
                </a:ext>
              </a:extLst>
            </p:cNvPr>
            <p:cNvPicPr>
              <a:picLocks noChangeAspect="1"/>
            </p:cNvPicPr>
            <p:nvPr/>
          </p:nvPicPr>
          <p:blipFill>
            <a:blip r:embed="rId2">
              <a:alphaModFix amt="60000"/>
            </a:blip>
            <a:srcRect r="7482" b="15111"/>
            <a:stretch>
              <a:fillRect/>
            </a:stretch>
          </p:blipFill>
          <p:spPr>
            <a:xfrm>
              <a:off x="0" y="3136739"/>
              <a:ext cx="6886929" cy="2678412"/>
            </a:xfrm>
            <a:prstGeom prst="rect">
              <a:avLst/>
            </a:prstGeom>
          </p:spPr>
        </p:pic>
      </p:grpSp>
      <p:sp>
        <p:nvSpPr>
          <p:cNvPr id="5" name="Dikdörtgen 4">
            <a:extLst>
              <a:ext uri="{FF2B5EF4-FFF2-40B4-BE49-F238E27FC236}">
                <a16:creationId xmlns:a16="http://schemas.microsoft.com/office/drawing/2014/main" id="{F47EB9A8-FFD7-EEAF-1035-368EF637CC66}"/>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9B2C3829-0E7E-6A44-72DD-0B484D6C9540}"/>
              </a:ext>
            </a:extLst>
          </p:cNvPr>
          <p:cNvPicPr>
            <a:picLocks noChangeAspect="1"/>
          </p:cNvPicPr>
          <p:nvPr/>
        </p:nvPicPr>
        <p:blipFill>
          <a:blip r:embed="rId3"/>
          <a:stretch>
            <a:fillRect/>
          </a:stretch>
        </p:blipFill>
        <p:spPr>
          <a:xfrm>
            <a:off x="10038080" y="6089366"/>
            <a:ext cx="1442720" cy="571154"/>
          </a:xfrm>
          <a:prstGeom prst="rect">
            <a:avLst/>
          </a:prstGeom>
        </p:spPr>
      </p:pic>
      <p:sp>
        <p:nvSpPr>
          <p:cNvPr id="2" name="Virsraksts 1">
            <a:extLst>
              <a:ext uri="{FF2B5EF4-FFF2-40B4-BE49-F238E27FC236}">
                <a16:creationId xmlns:a16="http://schemas.microsoft.com/office/drawing/2014/main" id="{73BBBE83-6E23-6607-188B-04DB7ED089A3}"/>
              </a:ext>
            </a:extLst>
          </p:cNvPr>
          <p:cNvSpPr txBox="1">
            <a:spLocks noGrp="1"/>
          </p:cNvSpPr>
          <p:nvPr>
            <p:ph type="title"/>
          </p:nvPr>
        </p:nvSpPr>
        <p:spPr>
          <a:xfrm>
            <a:off x="418010" y="450603"/>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en-GB" sz="3600" dirty="0">
                <a:solidFill>
                  <a:srgbClr val="1D4289"/>
                </a:solidFill>
                <a:latin typeface="Aptos" panose="020B0004020202020204" pitchFamily="34" charset="0"/>
              </a:rPr>
              <a:t>2. Conceptual Framework</a:t>
            </a:r>
            <a:endParaRPr sz="3600" dirty="0">
              <a:solidFill>
                <a:srgbClr val="1D4289"/>
              </a:solidFill>
              <a:latin typeface="Aptos" panose="020B0004020202020204" pitchFamily="34" charset="0"/>
            </a:endParaRPr>
          </a:p>
        </p:txBody>
      </p:sp>
      <p:sp>
        <p:nvSpPr>
          <p:cNvPr id="3" name="Satura vietturis 2">
            <a:extLst>
              <a:ext uri="{FF2B5EF4-FFF2-40B4-BE49-F238E27FC236}">
                <a16:creationId xmlns:a16="http://schemas.microsoft.com/office/drawing/2014/main" id="{A650DA68-632D-1963-5CB7-960BAE8CDD4D}"/>
              </a:ext>
            </a:extLst>
          </p:cNvPr>
          <p:cNvSpPr txBox="1">
            <a:spLocks/>
          </p:cNvSpPr>
          <p:nvPr/>
        </p:nvSpPr>
        <p:spPr>
          <a:xfrm>
            <a:off x="418009" y="1550601"/>
            <a:ext cx="11399521" cy="42645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400" b="1" dirty="0">
                <a:latin typeface="Aptos" panose="020B0004020202020204" pitchFamily="34" charset="0"/>
              </a:rPr>
              <a:t>2.1. Migration</a:t>
            </a:r>
          </a:p>
          <a:p>
            <a:pPr algn="just"/>
            <a:endParaRPr lang="tr-TR" sz="2400" b="1" dirty="0">
              <a:latin typeface="Aptos" panose="020B0004020202020204" pitchFamily="34" charset="0"/>
            </a:endParaRPr>
          </a:p>
          <a:p>
            <a:pPr algn="just"/>
            <a:r>
              <a:rPr lang="en-US" sz="2000" dirty="0">
                <a:latin typeface="Aptos" panose="020B0004020202020204" pitchFamily="34" charset="0"/>
              </a:rPr>
              <a:t>Since the last quarter of the 20th century, Turkey has been a destination country in the global migration network.</a:t>
            </a:r>
          </a:p>
          <a:p>
            <a:pPr algn="just"/>
            <a:r>
              <a:rPr lang="en-US" sz="2000" dirty="0">
                <a:latin typeface="Aptos" panose="020B0004020202020204" pitchFamily="34" charset="0"/>
              </a:rPr>
              <a:t>When those who are not included in the official registration system accepted by various international </a:t>
            </a:r>
            <a:r>
              <a:rPr lang="en-US" sz="2000" dirty="0" err="1">
                <a:latin typeface="Aptos" panose="020B0004020202020204" pitchFamily="34" charset="0"/>
              </a:rPr>
              <a:t>organisations</a:t>
            </a:r>
            <a:r>
              <a:rPr lang="en-US" sz="2000" dirty="0">
                <a:latin typeface="Aptos" panose="020B0004020202020204" pitchFamily="34" charset="0"/>
              </a:rPr>
              <a:t> are also taken into account, Turkey is one of the most important migration countries in the world with a number of migrants and refugees approaching 5 million.</a:t>
            </a:r>
          </a:p>
          <a:p>
            <a:pPr algn="just"/>
            <a:r>
              <a:rPr lang="en-US" sz="2000" dirty="0">
                <a:latin typeface="Aptos" panose="020B0004020202020204" pitchFamily="34" charset="0"/>
              </a:rPr>
              <a:t>Therefore, the issue of migration has become even more critical for a significant number of people.</a:t>
            </a:r>
            <a:endParaRPr lang="tr-TR" sz="2000" dirty="0">
              <a:latin typeface="Aptos" panose="020B0004020202020204" pitchFamily="34" charset="0"/>
            </a:endParaRPr>
          </a:p>
        </p:txBody>
      </p:sp>
    </p:spTree>
    <p:extLst>
      <p:ext uri="{BB962C8B-B14F-4D97-AF65-F5344CB8AC3E}">
        <p14:creationId xmlns:p14="http://schemas.microsoft.com/office/powerpoint/2010/main" val="3795772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4AD59-B517-929F-D3B8-E7A615C69BFC}"/>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1FF78452-68B0-CCF9-E177-6B0444F089BB}"/>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C5989AF9-DAFF-10D0-F417-A8AF92C15F58}"/>
              </a:ext>
            </a:extLst>
          </p:cNvPr>
          <p:cNvPicPr>
            <a:picLocks noChangeAspect="1"/>
          </p:cNvPicPr>
          <p:nvPr/>
        </p:nvPicPr>
        <p:blipFill>
          <a:blip r:embed="rId2"/>
          <a:stretch>
            <a:fillRect/>
          </a:stretch>
        </p:blipFill>
        <p:spPr>
          <a:xfrm>
            <a:off x="10038080" y="6089366"/>
            <a:ext cx="1442720" cy="571154"/>
          </a:xfrm>
          <a:prstGeom prst="rect">
            <a:avLst/>
          </a:prstGeom>
        </p:spPr>
      </p:pic>
      <p:sp>
        <p:nvSpPr>
          <p:cNvPr id="2" name="Virsraksts 1">
            <a:extLst>
              <a:ext uri="{FF2B5EF4-FFF2-40B4-BE49-F238E27FC236}">
                <a16:creationId xmlns:a16="http://schemas.microsoft.com/office/drawing/2014/main" id="{BCE6651A-1086-CCB7-AA2A-64D736CC1736}"/>
              </a:ext>
            </a:extLst>
          </p:cNvPr>
          <p:cNvSpPr txBox="1">
            <a:spLocks noGrp="1"/>
          </p:cNvSpPr>
          <p:nvPr>
            <p:ph type="title"/>
          </p:nvPr>
        </p:nvSpPr>
        <p:spPr>
          <a:xfrm>
            <a:off x="418010" y="450603"/>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en-GB" sz="3600" dirty="0">
                <a:solidFill>
                  <a:srgbClr val="1D4289"/>
                </a:solidFill>
                <a:latin typeface="Aptos" panose="020B0004020202020204" pitchFamily="34" charset="0"/>
              </a:rPr>
              <a:t>2. Conceptual Framework</a:t>
            </a:r>
            <a:endParaRPr sz="3600" dirty="0">
              <a:solidFill>
                <a:srgbClr val="1D4289"/>
              </a:solidFill>
              <a:latin typeface="Aptos" panose="020B0004020202020204" pitchFamily="34" charset="0"/>
            </a:endParaRPr>
          </a:p>
        </p:txBody>
      </p:sp>
      <p:sp>
        <p:nvSpPr>
          <p:cNvPr id="3" name="Satura vietturis 2">
            <a:extLst>
              <a:ext uri="{FF2B5EF4-FFF2-40B4-BE49-F238E27FC236}">
                <a16:creationId xmlns:a16="http://schemas.microsoft.com/office/drawing/2014/main" id="{9D8FDF19-46E3-0FFA-6EC2-F69786986626}"/>
              </a:ext>
            </a:extLst>
          </p:cNvPr>
          <p:cNvSpPr txBox="1">
            <a:spLocks/>
          </p:cNvSpPr>
          <p:nvPr/>
        </p:nvSpPr>
        <p:spPr>
          <a:xfrm>
            <a:off x="418010" y="1550601"/>
            <a:ext cx="11618973" cy="42645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400" b="1" dirty="0">
                <a:latin typeface="Aptos" panose="020B0004020202020204" pitchFamily="34" charset="0"/>
              </a:rPr>
              <a:t>2.2. </a:t>
            </a:r>
            <a:r>
              <a:rPr lang="en-US" sz="2400" b="1" dirty="0">
                <a:latin typeface="Aptos" panose="020B0004020202020204" pitchFamily="34" charset="0"/>
              </a:rPr>
              <a:t>Migration and Urban Design</a:t>
            </a:r>
            <a:r>
              <a:rPr lang="tr-TR" sz="2400" b="1" dirty="0">
                <a:latin typeface="Aptos" panose="020B0004020202020204" pitchFamily="34" charset="0"/>
              </a:rPr>
              <a:t> </a:t>
            </a:r>
            <a:r>
              <a:rPr lang="tr-TR" sz="2400" b="1" dirty="0" err="1">
                <a:latin typeface="Aptos" panose="020B0004020202020204" pitchFamily="34" charset="0"/>
              </a:rPr>
              <a:t>Relationship</a:t>
            </a:r>
            <a:r>
              <a:rPr lang="tr-TR" sz="2400" b="1" dirty="0">
                <a:latin typeface="Aptos" panose="020B0004020202020204" pitchFamily="34" charset="0"/>
              </a:rPr>
              <a:t> </a:t>
            </a:r>
          </a:p>
          <a:p>
            <a:endParaRPr lang="en-US" sz="2400" b="1" dirty="0">
              <a:latin typeface="Aptos" panose="020B0004020202020204" pitchFamily="34" charset="0"/>
            </a:endParaRPr>
          </a:p>
          <a:p>
            <a:pPr algn="just"/>
            <a:r>
              <a:rPr lang="en-US" sz="2000" dirty="0">
                <a:latin typeface="Aptos" panose="020B0004020202020204" pitchFamily="34" charset="0"/>
              </a:rPr>
              <a:t>Migration has been an important research topic for many different disciplines. Academic studies on this subject have largely been approached from the perspectives of sociology, economics and political science. This topic has been addressed to a more limited extent in the disciplines of planning and design.</a:t>
            </a:r>
          </a:p>
          <a:p>
            <a:pPr algn="just"/>
            <a:endParaRPr lang="tr-TR" sz="2000" dirty="0">
              <a:latin typeface="Aptos" panose="020B0004020202020204" pitchFamily="34" charset="0"/>
            </a:endParaRPr>
          </a:p>
          <a:p>
            <a:pPr algn="just"/>
            <a:r>
              <a:rPr lang="en-US" sz="2000" dirty="0">
                <a:latin typeface="Aptos" panose="020B0004020202020204" pitchFamily="34" charset="0"/>
              </a:rPr>
              <a:t>Migration encompasses more than just the physical movement of individuals. It is also a complex process that directly influences the production, use, and transformation of urban areas.</a:t>
            </a:r>
            <a:endParaRPr lang="tr-TR" sz="2000" dirty="0">
              <a:latin typeface="Aptos" panose="020B0004020202020204" pitchFamily="34" charset="0"/>
            </a:endParaRPr>
          </a:p>
        </p:txBody>
      </p:sp>
    </p:spTree>
    <p:extLst>
      <p:ext uri="{BB962C8B-B14F-4D97-AF65-F5344CB8AC3E}">
        <p14:creationId xmlns:p14="http://schemas.microsoft.com/office/powerpoint/2010/main" val="1420663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08F90-82B6-3E0A-D991-078A520D0653}"/>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A409B5F3-965F-9CA7-5E76-2EA2172A8F59}"/>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98CD8B20-0F89-407D-8A35-4BD52363AE45}"/>
              </a:ext>
            </a:extLst>
          </p:cNvPr>
          <p:cNvPicPr>
            <a:picLocks noChangeAspect="1"/>
          </p:cNvPicPr>
          <p:nvPr/>
        </p:nvPicPr>
        <p:blipFill>
          <a:blip r:embed="rId3"/>
          <a:stretch>
            <a:fillRect/>
          </a:stretch>
        </p:blipFill>
        <p:spPr>
          <a:xfrm>
            <a:off x="10038080" y="6089366"/>
            <a:ext cx="1442720" cy="571154"/>
          </a:xfrm>
          <a:prstGeom prst="rect">
            <a:avLst/>
          </a:prstGeom>
        </p:spPr>
      </p:pic>
      <p:sp>
        <p:nvSpPr>
          <p:cNvPr id="2" name="Virsraksts 1">
            <a:extLst>
              <a:ext uri="{FF2B5EF4-FFF2-40B4-BE49-F238E27FC236}">
                <a16:creationId xmlns:a16="http://schemas.microsoft.com/office/drawing/2014/main" id="{0AF2175D-C6C6-E225-4000-BA2DA27B8AA6}"/>
              </a:ext>
            </a:extLst>
          </p:cNvPr>
          <p:cNvSpPr txBox="1">
            <a:spLocks noGrp="1"/>
          </p:cNvSpPr>
          <p:nvPr>
            <p:ph type="title"/>
          </p:nvPr>
        </p:nvSpPr>
        <p:spPr>
          <a:xfrm>
            <a:off x="418010" y="450603"/>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en-GB" sz="3600" dirty="0">
                <a:solidFill>
                  <a:srgbClr val="1D4289"/>
                </a:solidFill>
                <a:latin typeface="Aptos" panose="020B0004020202020204" pitchFamily="34" charset="0"/>
              </a:rPr>
              <a:t>2. Conceptual Framework</a:t>
            </a:r>
            <a:endParaRPr sz="3600" dirty="0">
              <a:solidFill>
                <a:srgbClr val="1D4289"/>
              </a:solidFill>
              <a:latin typeface="Aptos" panose="020B0004020202020204" pitchFamily="34" charset="0"/>
            </a:endParaRPr>
          </a:p>
        </p:txBody>
      </p:sp>
      <p:sp>
        <p:nvSpPr>
          <p:cNvPr id="3" name="Satura vietturis 2">
            <a:extLst>
              <a:ext uri="{FF2B5EF4-FFF2-40B4-BE49-F238E27FC236}">
                <a16:creationId xmlns:a16="http://schemas.microsoft.com/office/drawing/2014/main" id="{3DCC952F-60C8-CE3B-62EE-56A7EDA00D13}"/>
              </a:ext>
            </a:extLst>
          </p:cNvPr>
          <p:cNvSpPr txBox="1">
            <a:spLocks/>
          </p:cNvSpPr>
          <p:nvPr/>
        </p:nvSpPr>
        <p:spPr>
          <a:xfrm>
            <a:off x="418010" y="1550601"/>
            <a:ext cx="6955063" cy="42645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400" b="1" dirty="0">
                <a:latin typeface="Aptos" panose="020B0004020202020204" pitchFamily="34" charset="0"/>
              </a:rPr>
              <a:t>2.2. </a:t>
            </a:r>
            <a:r>
              <a:rPr lang="en-US" sz="2400" b="1" dirty="0">
                <a:latin typeface="Aptos" panose="020B0004020202020204" pitchFamily="34" charset="0"/>
              </a:rPr>
              <a:t>Migration and Urban Design</a:t>
            </a:r>
            <a:r>
              <a:rPr lang="tr-TR" sz="2400" b="1" dirty="0">
                <a:latin typeface="Aptos" panose="020B0004020202020204" pitchFamily="34" charset="0"/>
              </a:rPr>
              <a:t> </a:t>
            </a:r>
            <a:r>
              <a:rPr lang="tr-TR" sz="2400" b="1" dirty="0" err="1">
                <a:latin typeface="Aptos" panose="020B0004020202020204" pitchFamily="34" charset="0"/>
              </a:rPr>
              <a:t>Relationship</a:t>
            </a:r>
            <a:r>
              <a:rPr lang="tr-TR" sz="2400" b="1" dirty="0">
                <a:latin typeface="Aptos" panose="020B0004020202020204" pitchFamily="34" charset="0"/>
              </a:rPr>
              <a:t> </a:t>
            </a:r>
          </a:p>
          <a:p>
            <a:endParaRPr lang="tr-TR" sz="2000" dirty="0">
              <a:latin typeface="Aptos" panose="020B0004020202020204" pitchFamily="34" charset="0"/>
            </a:endParaRPr>
          </a:p>
          <a:p>
            <a:r>
              <a:rPr lang="en-US" sz="2000" dirty="0">
                <a:latin typeface="Aptos" panose="020B0004020202020204" pitchFamily="34" charset="0"/>
              </a:rPr>
              <a:t>The structural characteristics of urban space shape society, while society produces new spatial arrangements</a:t>
            </a:r>
            <a:r>
              <a:rPr lang="tr-TR" sz="2000" dirty="0">
                <a:latin typeface="Aptos" panose="020B0004020202020204" pitchFamily="34" charset="0"/>
              </a:rPr>
              <a:t>.</a:t>
            </a:r>
            <a:r>
              <a:rPr lang="en-US" sz="2000" dirty="0">
                <a:latin typeface="Aptos" panose="020B0004020202020204" pitchFamily="34" charset="0"/>
              </a:rPr>
              <a:t> </a:t>
            </a:r>
            <a:endParaRPr lang="tr-TR" sz="2000" dirty="0">
              <a:latin typeface="Aptos" panose="020B0004020202020204" pitchFamily="34" charset="0"/>
            </a:endParaRPr>
          </a:p>
          <a:p>
            <a:r>
              <a:rPr lang="en-US" sz="2000" dirty="0">
                <a:latin typeface="Aptos" panose="020B0004020202020204" pitchFamily="34" charset="0"/>
              </a:rPr>
              <a:t>(Lefebvre, 1974)</a:t>
            </a:r>
          </a:p>
          <a:p>
            <a:endParaRPr lang="tr-TR" sz="2000" dirty="0">
              <a:latin typeface="Aptos" panose="020B0004020202020204" pitchFamily="34" charset="0"/>
            </a:endParaRPr>
          </a:p>
          <a:p>
            <a:endParaRPr lang="tr-TR" sz="2000" dirty="0">
              <a:latin typeface="Aptos" panose="020B0004020202020204" pitchFamily="34" charset="0"/>
            </a:endParaRPr>
          </a:p>
          <a:p>
            <a:r>
              <a:rPr lang="en-US" sz="2000" dirty="0">
                <a:latin typeface="Aptos" panose="020B0004020202020204" pitchFamily="34" charset="0"/>
              </a:rPr>
              <a:t>In this context, the reflection of migration on urban areas constitutes an important research topic.</a:t>
            </a:r>
            <a:endParaRPr lang="tr-TR" sz="2000" dirty="0">
              <a:latin typeface="Aptos" panose="020B0004020202020204" pitchFamily="34" charset="0"/>
            </a:endParaRPr>
          </a:p>
        </p:txBody>
      </p:sp>
      <p:graphicFrame>
        <p:nvGraphicFramePr>
          <p:cNvPr id="6" name="Diyagram 5">
            <a:extLst>
              <a:ext uri="{FF2B5EF4-FFF2-40B4-BE49-F238E27FC236}">
                <a16:creationId xmlns:a16="http://schemas.microsoft.com/office/drawing/2014/main" id="{E0F182B3-916E-CEE3-BF3E-AF4DC5E783B1}"/>
              </a:ext>
            </a:extLst>
          </p:cNvPr>
          <p:cNvGraphicFramePr/>
          <p:nvPr>
            <p:extLst>
              <p:ext uri="{D42A27DB-BD31-4B8C-83A1-F6EECF244321}">
                <p14:modId xmlns:p14="http://schemas.microsoft.com/office/powerpoint/2010/main" val="1809201862"/>
              </p:ext>
            </p:extLst>
          </p:nvPr>
        </p:nvGraphicFramePr>
        <p:xfrm>
          <a:off x="6965352" y="1995115"/>
          <a:ext cx="5063281" cy="33755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02221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5E7DD-894B-6382-5B32-8E6557463B0E}"/>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81B29155-6A27-9D0C-B1A2-36C9ACC5D16B}"/>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3BB6A2AF-EF48-A887-61EF-AF4C748F883C}"/>
              </a:ext>
            </a:extLst>
          </p:cNvPr>
          <p:cNvPicPr>
            <a:picLocks noChangeAspect="1"/>
          </p:cNvPicPr>
          <p:nvPr/>
        </p:nvPicPr>
        <p:blipFill>
          <a:blip r:embed="rId2"/>
          <a:stretch>
            <a:fillRect/>
          </a:stretch>
        </p:blipFill>
        <p:spPr>
          <a:xfrm>
            <a:off x="10038080" y="6089366"/>
            <a:ext cx="1442720" cy="571154"/>
          </a:xfrm>
          <a:prstGeom prst="rect">
            <a:avLst/>
          </a:prstGeom>
        </p:spPr>
      </p:pic>
      <p:sp>
        <p:nvSpPr>
          <p:cNvPr id="2" name="Virsraksts 1">
            <a:extLst>
              <a:ext uri="{FF2B5EF4-FFF2-40B4-BE49-F238E27FC236}">
                <a16:creationId xmlns:a16="http://schemas.microsoft.com/office/drawing/2014/main" id="{7E20D893-724C-1AF5-1977-9BC4FB0CE73F}"/>
              </a:ext>
            </a:extLst>
          </p:cNvPr>
          <p:cNvSpPr txBox="1">
            <a:spLocks noGrp="1"/>
          </p:cNvSpPr>
          <p:nvPr>
            <p:ph type="title"/>
          </p:nvPr>
        </p:nvSpPr>
        <p:spPr>
          <a:xfrm>
            <a:off x="418010" y="450603"/>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en-GB" sz="3600" dirty="0">
                <a:solidFill>
                  <a:srgbClr val="1D4289"/>
                </a:solidFill>
                <a:latin typeface="Aptos" panose="020B0004020202020204" pitchFamily="34" charset="0"/>
              </a:rPr>
              <a:t>2. Conceptual Framework</a:t>
            </a:r>
            <a:endParaRPr sz="3600" dirty="0">
              <a:solidFill>
                <a:srgbClr val="1D4289"/>
              </a:solidFill>
              <a:latin typeface="Aptos" panose="020B0004020202020204" pitchFamily="34" charset="0"/>
            </a:endParaRPr>
          </a:p>
        </p:txBody>
      </p:sp>
      <p:sp>
        <p:nvSpPr>
          <p:cNvPr id="3" name="Satura vietturis 2">
            <a:extLst>
              <a:ext uri="{FF2B5EF4-FFF2-40B4-BE49-F238E27FC236}">
                <a16:creationId xmlns:a16="http://schemas.microsoft.com/office/drawing/2014/main" id="{2CB97CDA-41C4-8806-F319-E39644A64874}"/>
              </a:ext>
            </a:extLst>
          </p:cNvPr>
          <p:cNvSpPr txBox="1">
            <a:spLocks/>
          </p:cNvSpPr>
          <p:nvPr/>
        </p:nvSpPr>
        <p:spPr>
          <a:xfrm>
            <a:off x="418010" y="1550601"/>
            <a:ext cx="11618973" cy="42645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000" b="1" dirty="0">
                <a:latin typeface="Aptos" panose="020B0004020202020204" pitchFamily="34" charset="0"/>
              </a:rPr>
              <a:t>2.2. </a:t>
            </a:r>
            <a:r>
              <a:rPr lang="en-US" sz="2000" b="1" dirty="0">
                <a:latin typeface="Aptos" panose="020B0004020202020204" pitchFamily="34" charset="0"/>
              </a:rPr>
              <a:t>Migration and Urban Design</a:t>
            </a:r>
            <a:r>
              <a:rPr lang="tr-TR" sz="2000" b="1" dirty="0">
                <a:latin typeface="Aptos" panose="020B0004020202020204" pitchFamily="34" charset="0"/>
              </a:rPr>
              <a:t> </a:t>
            </a:r>
            <a:r>
              <a:rPr lang="tr-TR" sz="2000" b="1" dirty="0" err="1">
                <a:latin typeface="Aptos" panose="020B0004020202020204" pitchFamily="34" charset="0"/>
              </a:rPr>
              <a:t>Relationship</a:t>
            </a:r>
            <a:r>
              <a:rPr lang="tr-TR" sz="2000" b="1" dirty="0">
                <a:latin typeface="Aptos" panose="020B0004020202020204" pitchFamily="34" charset="0"/>
              </a:rPr>
              <a:t> </a:t>
            </a:r>
          </a:p>
          <a:p>
            <a:pPr algn="just"/>
            <a:r>
              <a:rPr lang="en-US" sz="2000" b="1" dirty="0">
                <a:latin typeface="Aptos" panose="020B0004020202020204" pitchFamily="34" charset="0"/>
              </a:rPr>
              <a:t>'</a:t>
            </a:r>
            <a:r>
              <a:rPr lang="en-US" sz="2000" b="1" dirty="0" err="1">
                <a:latin typeface="Aptos" panose="020B0004020202020204" pitchFamily="34" charset="0"/>
              </a:rPr>
              <a:t>Comuna</a:t>
            </a:r>
            <a:r>
              <a:rPr lang="en-US" sz="2000" b="1" dirty="0">
                <a:latin typeface="Aptos" panose="020B0004020202020204" pitchFamily="34" charset="0"/>
              </a:rPr>
              <a:t> 13’</a:t>
            </a:r>
            <a:r>
              <a:rPr lang="tr-TR" sz="2000" b="1" dirty="0">
                <a:latin typeface="Aptos" panose="020B0004020202020204" pitchFamily="34" charset="0"/>
              </a:rPr>
              <a:t>;</a:t>
            </a:r>
          </a:p>
          <a:p>
            <a:pPr algn="just"/>
            <a:endParaRPr lang="tr-TR" sz="2000" dirty="0">
              <a:latin typeface="Aptos" panose="020B0004020202020204" pitchFamily="34" charset="0"/>
            </a:endParaRPr>
          </a:p>
          <a:p>
            <a:pPr algn="just"/>
            <a:r>
              <a:rPr lang="tr-TR" sz="2000" dirty="0">
                <a:latin typeface="Aptos" panose="020B0004020202020204" pitchFamily="34" charset="0"/>
              </a:rPr>
              <a:t>T</a:t>
            </a:r>
            <a:r>
              <a:rPr lang="en-US" sz="2000" dirty="0">
                <a:latin typeface="Aptos" panose="020B0004020202020204" pitchFamily="34" charset="0"/>
              </a:rPr>
              <a:t>he '</a:t>
            </a:r>
            <a:r>
              <a:rPr lang="en-US" sz="2000" dirty="0" err="1">
                <a:latin typeface="Aptos" panose="020B0004020202020204" pitchFamily="34" charset="0"/>
              </a:rPr>
              <a:t>Comuna</a:t>
            </a:r>
            <a:r>
              <a:rPr lang="en-US" sz="2000" dirty="0">
                <a:latin typeface="Aptos" panose="020B0004020202020204" pitchFamily="34" charset="0"/>
              </a:rPr>
              <a:t> 13' project in Medellín, Colombia, is a meaningful example of implementation.</a:t>
            </a:r>
            <a:endParaRPr lang="tr-TR" sz="2000" dirty="0">
              <a:latin typeface="Aptos" panose="020B0004020202020204" pitchFamily="34" charset="0"/>
            </a:endParaRPr>
          </a:p>
          <a:p>
            <a:pPr algn="just"/>
            <a:endParaRPr lang="tr-TR" sz="2000" dirty="0">
              <a:latin typeface="Aptos" panose="020B0004020202020204" pitchFamily="34" charset="0"/>
            </a:endParaRPr>
          </a:p>
          <a:p>
            <a:pPr algn="just"/>
            <a:r>
              <a:rPr lang="en-US" sz="2000" dirty="0">
                <a:latin typeface="Aptos" panose="020B0004020202020204" pitchFamily="34" charset="0"/>
              </a:rPr>
              <a:t>The </a:t>
            </a:r>
            <a:r>
              <a:rPr lang="en-US" sz="2000" dirty="0" err="1">
                <a:latin typeface="Aptos" panose="020B0004020202020204" pitchFamily="34" charset="0"/>
              </a:rPr>
              <a:t>Comuna</a:t>
            </a:r>
            <a:r>
              <a:rPr lang="en-US" sz="2000" dirty="0">
                <a:latin typeface="Aptos" panose="020B0004020202020204" pitchFamily="34" charset="0"/>
              </a:rPr>
              <a:t> 13 project is significant in demonstrating the potential of urban design to transform the social segregation caused by migration, and to encourage social interaction and integration through space</a:t>
            </a:r>
            <a:r>
              <a:rPr lang="tr-TR" sz="2000" dirty="0">
                <a:latin typeface="Aptos" panose="020B0004020202020204" pitchFamily="34" charset="0"/>
              </a:rPr>
              <a:t> </a:t>
            </a:r>
            <a:r>
              <a:rPr lang="en-US" sz="2000" dirty="0">
                <a:latin typeface="Aptos" panose="020B0004020202020204" pitchFamily="34" charset="0"/>
              </a:rPr>
              <a:t>(Comunaproject.org, n.d.; Dorene, 2022)</a:t>
            </a:r>
            <a:r>
              <a:rPr lang="tr-TR" sz="2000" dirty="0">
                <a:latin typeface="Aptos" panose="020B0004020202020204" pitchFamily="34" charset="0"/>
              </a:rPr>
              <a:t>.</a:t>
            </a:r>
            <a:endParaRPr lang="tr-TR" sz="2000" dirty="0"/>
          </a:p>
          <a:p>
            <a:pPr algn="just"/>
            <a:endParaRPr lang="tr-TR" sz="2000" dirty="0">
              <a:latin typeface="Aptos" panose="020B0004020202020204" pitchFamily="34" charset="0"/>
            </a:endParaRPr>
          </a:p>
        </p:txBody>
      </p:sp>
    </p:spTree>
    <p:extLst>
      <p:ext uri="{BB962C8B-B14F-4D97-AF65-F5344CB8AC3E}">
        <p14:creationId xmlns:p14="http://schemas.microsoft.com/office/powerpoint/2010/main" val="355045405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1795</TotalTime>
  <Words>2130</Words>
  <Application>Microsoft Office PowerPoint</Application>
  <PresentationFormat>Geniş ekran</PresentationFormat>
  <Paragraphs>219</Paragraphs>
  <Slides>23</Slides>
  <Notes>9</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Office Teması</vt:lpstr>
      <vt:lpstr>PowerPoint Sunusu</vt:lpstr>
      <vt:lpstr>Content</vt:lpstr>
      <vt:lpstr>1. Introduction</vt:lpstr>
      <vt:lpstr>2. Conceptual Framework</vt:lpstr>
      <vt:lpstr>2. Conceptual Framework</vt:lpstr>
      <vt:lpstr>2. Conceptual Framework</vt:lpstr>
      <vt:lpstr>2. Conceptual Framework</vt:lpstr>
      <vt:lpstr>2. Conceptual Framework</vt:lpstr>
      <vt:lpstr>2. Conceptual Framework</vt:lpstr>
      <vt:lpstr>2. Conceptual Framework</vt:lpstr>
      <vt:lpstr>2. Conceptual Framework</vt:lpstr>
      <vt:lpstr>3. Method</vt:lpstr>
      <vt:lpstr>3. Method</vt:lpstr>
      <vt:lpstr>3. Method</vt:lpstr>
      <vt:lpstr>3. Method</vt:lpstr>
      <vt:lpstr>3. Method</vt:lpstr>
      <vt:lpstr>3. Method</vt:lpstr>
      <vt:lpstr>3. Method</vt:lpstr>
      <vt:lpstr>3. Method</vt:lpstr>
      <vt:lpstr>3. Method</vt:lpstr>
      <vt:lpstr>3. Method</vt:lpstr>
      <vt:lpstr>4. Evaluation and 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ilayda kılıç</dc:creator>
  <cp:lastModifiedBy>Büşra</cp:lastModifiedBy>
  <cp:revision>33</cp:revision>
  <dcterms:created xsi:type="dcterms:W3CDTF">2025-03-20T10:04:54Z</dcterms:created>
  <dcterms:modified xsi:type="dcterms:W3CDTF">2025-07-08T08:57:55Z</dcterms:modified>
</cp:coreProperties>
</file>