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3" r:id="rId3"/>
    <p:sldId id="266" r:id="rId4"/>
    <p:sldId id="257" r:id="rId5"/>
    <p:sldId id="268" r:id="rId6"/>
    <p:sldId id="261" r:id="rId7"/>
    <p:sldId id="264" r:id="rId8"/>
    <p:sldId id="262" r:id="rId9"/>
    <p:sldId id="265" r:id="rId10"/>
    <p:sldId id="269" r:id="rId11"/>
    <p:sldId id="259"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33"/>
    <a:srgbClr val="5B94B0"/>
    <a:srgbClr val="D200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718"/>
  </p:normalViewPr>
  <p:slideViewPr>
    <p:cSldViewPr snapToGrid="0">
      <p:cViewPr varScale="1">
        <p:scale>
          <a:sx n="102" d="100"/>
          <a:sy n="102" d="100"/>
        </p:scale>
        <p:origin x="10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0E4A2-C4E9-42A0-ACEB-DD2BA12118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ca-ES"/>
        </a:p>
      </dgm:t>
    </dgm:pt>
    <dgm:pt modelId="{90991C8F-D9AC-4C7B-BE5C-80E46BA15653}">
      <dgm:prSet phldrT="[Texto]" custT="1"/>
      <dgm:spPr/>
      <dgm:t>
        <a:bodyPr/>
        <a:lstStyle/>
        <a:p>
          <a:r>
            <a:rPr lang="en-US" sz="1800" b="0" i="0" dirty="0">
              <a:latin typeface="Aptos" panose="020B0004020202020204" pitchFamily="34" charset="0"/>
            </a:rPr>
            <a:t>In recent decades, there has been worldwide rapid urbanization with significant effects on biodiversity loss.</a:t>
          </a:r>
          <a:endParaRPr lang="ca-ES" sz="1800" dirty="0">
            <a:latin typeface="Aptos" panose="020B0004020202020204" pitchFamily="34" charset="0"/>
          </a:endParaRPr>
        </a:p>
      </dgm:t>
    </dgm:pt>
    <dgm:pt modelId="{F57062D1-391C-4F10-B963-CE2FFABF3BFC}" type="parTrans" cxnId="{E7B41FDB-5550-4352-B139-EC49543D4666}">
      <dgm:prSet/>
      <dgm:spPr/>
      <dgm:t>
        <a:bodyPr/>
        <a:lstStyle/>
        <a:p>
          <a:endParaRPr lang="ca-ES"/>
        </a:p>
      </dgm:t>
    </dgm:pt>
    <dgm:pt modelId="{AF9372BC-806B-4618-B387-F3F3EAB25D41}" type="sibTrans" cxnId="{E7B41FDB-5550-4352-B139-EC49543D4666}">
      <dgm:prSet/>
      <dgm:spPr/>
      <dgm:t>
        <a:bodyPr/>
        <a:lstStyle/>
        <a:p>
          <a:endParaRPr lang="ca-ES"/>
        </a:p>
      </dgm:t>
    </dgm:pt>
    <dgm:pt modelId="{D86D870E-3746-41BA-B17E-2DCAE174C5F2}">
      <dgm:prSet phldrT="[Texto]" custT="1"/>
      <dgm:spPr/>
      <dgm:t>
        <a:bodyPr/>
        <a:lstStyle/>
        <a:p>
          <a:r>
            <a:rPr lang="en-US" sz="1800" b="0" i="0" dirty="0"/>
            <a:t>Cities generally contain a proportion of each of the three principal land cover typologies: green areas, water, and impervious surfaces.</a:t>
          </a:r>
          <a:endParaRPr lang="ca-ES" sz="1800" dirty="0">
            <a:latin typeface="Aptos" panose="020B0004020202020204" pitchFamily="34" charset="0"/>
          </a:endParaRPr>
        </a:p>
      </dgm:t>
    </dgm:pt>
    <dgm:pt modelId="{D6C51467-CBB1-473D-B794-ACA6C10076EB}" type="parTrans" cxnId="{308FE55E-1AFB-403E-A80A-DC3246BB4277}">
      <dgm:prSet/>
      <dgm:spPr/>
      <dgm:t>
        <a:bodyPr/>
        <a:lstStyle/>
        <a:p>
          <a:endParaRPr lang="ca-ES"/>
        </a:p>
      </dgm:t>
    </dgm:pt>
    <dgm:pt modelId="{5549B950-498D-473B-A234-9FC15503D91E}" type="sibTrans" cxnId="{308FE55E-1AFB-403E-A80A-DC3246BB4277}">
      <dgm:prSet/>
      <dgm:spPr/>
      <dgm:t>
        <a:bodyPr/>
        <a:lstStyle/>
        <a:p>
          <a:endParaRPr lang="ca-ES"/>
        </a:p>
      </dgm:t>
    </dgm:pt>
    <dgm:pt modelId="{73183FE7-7A7A-4686-AD44-9576ACCA1768}">
      <dgm:prSet phldrT="[Texto]" custT="1"/>
      <dgm:spPr/>
      <dgm:t>
        <a:bodyPr/>
        <a:lstStyle/>
        <a:p>
          <a:pPr>
            <a:buNone/>
          </a:pPr>
          <a:r>
            <a:rPr lang="en-US" sz="1800" b="0" i="0" dirty="0"/>
            <a:t>Studies on biodiversity in cities often focus on how the degree of urbanization affects species.</a:t>
          </a:r>
          <a:endParaRPr lang="ca-ES" sz="1800" dirty="0">
            <a:latin typeface="Aptos" panose="020B0004020202020204" pitchFamily="34" charset="0"/>
          </a:endParaRPr>
        </a:p>
      </dgm:t>
    </dgm:pt>
    <dgm:pt modelId="{C8172C0C-BF06-4A0F-8AA1-CDFD83798D96}" type="parTrans" cxnId="{B4B9EDE9-7E05-4C58-BC9D-963CAE39FFAA}">
      <dgm:prSet/>
      <dgm:spPr/>
      <dgm:t>
        <a:bodyPr/>
        <a:lstStyle/>
        <a:p>
          <a:endParaRPr lang="ca-ES"/>
        </a:p>
      </dgm:t>
    </dgm:pt>
    <dgm:pt modelId="{FA1E245B-CF3E-4DEE-8A21-70A872DD4FE6}" type="sibTrans" cxnId="{B4B9EDE9-7E05-4C58-BC9D-963CAE39FFAA}">
      <dgm:prSet/>
      <dgm:spPr/>
      <dgm:t>
        <a:bodyPr/>
        <a:lstStyle/>
        <a:p>
          <a:endParaRPr lang="ca-ES"/>
        </a:p>
      </dgm:t>
    </dgm:pt>
    <dgm:pt modelId="{FC5C21D9-4F99-4BB4-9D19-308A3A9F1C9C}">
      <dgm:prSet custT="1"/>
      <dgm:spPr/>
      <dgm:t>
        <a:bodyPr/>
        <a:lstStyle/>
        <a:p>
          <a:r>
            <a:rPr lang="en-US" sz="1800" b="0" i="0" dirty="0"/>
            <a:t>Little is known about how specific urban features-such as building type, age, or façade design-affect different species</a:t>
          </a:r>
          <a:endParaRPr lang="ca-ES" sz="1800" dirty="0">
            <a:latin typeface="Aptos" panose="020B0004020202020204" pitchFamily="34" charset="0"/>
          </a:endParaRPr>
        </a:p>
      </dgm:t>
    </dgm:pt>
    <dgm:pt modelId="{3295EB58-88BC-4DA7-AE7B-27CE552C4FD9}" type="parTrans" cxnId="{4E8A0463-90BA-4F41-8BCA-3F70F3643A85}">
      <dgm:prSet/>
      <dgm:spPr/>
      <dgm:t>
        <a:bodyPr/>
        <a:lstStyle/>
        <a:p>
          <a:endParaRPr lang="ca-ES"/>
        </a:p>
      </dgm:t>
    </dgm:pt>
    <dgm:pt modelId="{0CB5F5DE-5822-4444-BD0C-0585EDAFBFE4}" type="sibTrans" cxnId="{4E8A0463-90BA-4F41-8BCA-3F70F3643A85}">
      <dgm:prSet/>
      <dgm:spPr/>
      <dgm:t>
        <a:bodyPr/>
        <a:lstStyle/>
        <a:p>
          <a:endParaRPr lang="ca-ES"/>
        </a:p>
      </dgm:t>
    </dgm:pt>
    <dgm:pt modelId="{36F73346-DDCF-4738-B57B-679D23560CF8}" type="pres">
      <dgm:prSet presAssocID="{9070E4A2-C4E9-42A0-ACEB-DD2BA12118DA}" presName="vert0" presStyleCnt="0">
        <dgm:presLayoutVars>
          <dgm:dir/>
          <dgm:animOne val="branch"/>
          <dgm:animLvl val="lvl"/>
        </dgm:presLayoutVars>
      </dgm:prSet>
      <dgm:spPr/>
    </dgm:pt>
    <dgm:pt modelId="{6B957CC4-409F-4929-BF9A-907BFE0DDF42}" type="pres">
      <dgm:prSet presAssocID="{90991C8F-D9AC-4C7B-BE5C-80E46BA15653}" presName="thickLine" presStyleLbl="alignNode1" presStyleIdx="0" presStyleCnt="4"/>
      <dgm:spPr/>
    </dgm:pt>
    <dgm:pt modelId="{39A783D4-437A-4B9A-9BA4-3A7872824873}" type="pres">
      <dgm:prSet presAssocID="{90991C8F-D9AC-4C7B-BE5C-80E46BA15653}" presName="horz1" presStyleCnt="0"/>
      <dgm:spPr/>
    </dgm:pt>
    <dgm:pt modelId="{555AC212-61AD-4E8B-8677-140726157559}" type="pres">
      <dgm:prSet presAssocID="{90991C8F-D9AC-4C7B-BE5C-80E46BA15653}" presName="tx1" presStyleLbl="revTx" presStyleIdx="0" presStyleCnt="4"/>
      <dgm:spPr/>
    </dgm:pt>
    <dgm:pt modelId="{DAB3C2E7-D656-4660-B595-1769F8D25FEC}" type="pres">
      <dgm:prSet presAssocID="{90991C8F-D9AC-4C7B-BE5C-80E46BA15653}" presName="vert1" presStyleCnt="0"/>
      <dgm:spPr/>
    </dgm:pt>
    <dgm:pt modelId="{3BD94457-32A1-475D-A61E-E5D26A936F41}" type="pres">
      <dgm:prSet presAssocID="{D86D870E-3746-41BA-B17E-2DCAE174C5F2}" presName="thickLine" presStyleLbl="alignNode1" presStyleIdx="1" presStyleCnt="4"/>
      <dgm:spPr/>
    </dgm:pt>
    <dgm:pt modelId="{6469E3D8-E49C-4D9A-B19D-BBE2E31D652C}" type="pres">
      <dgm:prSet presAssocID="{D86D870E-3746-41BA-B17E-2DCAE174C5F2}" presName="horz1" presStyleCnt="0"/>
      <dgm:spPr/>
    </dgm:pt>
    <dgm:pt modelId="{26E3EFF1-E786-498A-9F8A-0E76E36F649E}" type="pres">
      <dgm:prSet presAssocID="{D86D870E-3746-41BA-B17E-2DCAE174C5F2}" presName="tx1" presStyleLbl="revTx" presStyleIdx="1" presStyleCnt="4"/>
      <dgm:spPr/>
    </dgm:pt>
    <dgm:pt modelId="{9EEF7F88-036B-41DB-9969-392107F33D04}" type="pres">
      <dgm:prSet presAssocID="{D86D870E-3746-41BA-B17E-2DCAE174C5F2}" presName="vert1" presStyleCnt="0"/>
      <dgm:spPr/>
    </dgm:pt>
    <dgm:pt modelId="{BF24F728-654D-4B9C-87F7-4AB12038F35B}" type="pres">
      <dgm:prSet presAssocID="{73183FE7-7A7A-4686-AD44-9576ACCA1768}" presName="thickLine" presStyleLbl="alignNode1" presStyleIdx="2" presStyleCnt="4"/>
      <dgm:spPr/>
    </dgm:pt>
    <dgm:pt modelId="{5340E66B-39FA-4666-8DDA-C97A2426DDEA}" type="pres">
      <dgm:prSet presAssocID="{73183FE7-7A7A-4686-AD44-9576ACCA1768}" presName="horz1" presStyleCnt="0"/>
      <dgm:spPr/>
    </dgm:pt>
    <dgm:pt modelId="{A3503B51-924F-4168-8C8B-287D06B57388}" type="pres">
      <dgm:prSet presAssocID="{73183FE7-7A7A-4686-AD44-9576ACCA1768}" presName="tx1" presStyleLbl="revTx" presStyleIdx="2" presStyleCnt="4"/>
      <dgm:spPr/>
    </dgm:pt>
    <dgm:pt modelId="{69EEFFF6-54AC-4401-A56B-CB7D1446FF6B}" type="pres">
      <dgm:prSet presAssocID="{73183FE7-7A7A-4686-AD44-9576ACCA1768}" presName="vert1" presStyleCnt="0"/>
      <dgm:spPr/>
    </dgm:pt>
    <dgm:pt modelId="{C886D8C8-452A-465F-9363-37E256572286}" type="pres">
      <dgm:prSet presAssocID="{FC5C21D9-4F99-4BB4-9D19-308A3A9F1C9C}" presName="thickLine" presStyleLbl="alignNode1" presStyleIdx="3" presStyleCnt="4"/>
      <dgm:spPr/>
    </dgm:pt>
    <dgm:pt modelId="{772782E7-0212-4859-9CCC-5A92B3A3A791}" type="pres">
      <dgm:prSet presAssocID="{FC5C21D9-4F99-4BB4-9D19-308A3A9F1C9C}" presName="horz1" presStyleCnt="0"/>
      <dgm:spPr/>
    </dgm:pt>
    <dgm:pt modelId="{E693B0BE-97DD-4A5E-8DAF-7CAF024945C8}" type="pres">
      <dgm:prSet presAssocID="{FC5C21D9-4F99-4BB4-9D19-308A3A9F1C9C}" presName="tx1" presStyleLbl="revTx" presStyleIdx="3" presStyleCnt="4"/>
      <dgm:spPr/>
    </dgm:pt>
    <dgm:pt modelId="{7A1B3CA1-EDE2-4CAB-8983-5A6A897816C7}" type="pres">
      <dgm:prSet presAssocID="{FC5C21D9-4F99-4BB4-9D19-308A3A9F1C9C}" presName="vert1" presStyleCnt="0"/>
      <dgm:spPr/>
    </dgm:pt>
  </dgm:ptLst>
  <dgm:cxnLst>
    <dgm:cxn modelId="{37CE6518-DCDB-4F6D-A8E1-B49B17D88C20}" type="presOf" srcId="{FC5C21D9-4F99-4BB4-9D19-308A3A9F1C9C}" destId="{E693B0BE-97DD-4A5E-8DAF-7CAF024945C8}" srcOrd="0" destOrd="0" presId="urn:microsoft.com/office/officeart/2008/layout/LinedList"/>
    <dgm:cxn modelId="{BF2E1D1F-527A-4502-81C9-813CC8132EA7}" type="presOf" srcId="{73183FE7-7A7A-4686-AD44-9576ACCA1768}" destId="{A3503B51-924F-4168-8C8B-287D06B57388}" srcOrd="0" destOrd="0" presId="urn:microsoft.com/office/officeart/2008/layout/LinedList"/>
    <dgm:cxn modelId="{BB2D3B37-2679-4E93-BB0D-AF6A934C1D12}" type="presOf" srcId="{D86D870E-3746-41BA-B17E-2DCAE174C5F2}" destId="{26E3EFF1-E786-498A-9F8A-0E76E36F649E}" srcOrd="0" destOrd="0" presId="urn:microsoft.com/office/officeart/2008/layout/LinedList"/>
    <dgm:cxn modelId="{308FE55E-1AFB-403E-A80A-DC3246BB4277}" srcId="{9070E4A2-C4E9-42A0-ACEB-DD2BA12118DA}" destId="{D86D870E-3746-41BA-B17E-2DCAE174C5F2}" srcOrd="1" destOrd="0" parTransId="{D6C51467-CBB1-473D-B794-ACA6C10076EB}" sibTransId="{5549B950-498D-473B-A234-9FC15503D91E}"/>
    <dgm:cxn modelId="{4E8A0463-90BA-4F41-8BCA-3F70F3643A85}" srcId="{9070E4A2-C4E9-42A0-ACEB-DD2BA12118DA}" destId="{FC5C21D9-4F99-4BB4-9D19-308A3A9F1C9C}" srcOrd="3" destOrd="0" parTransId="{3295EB58-88BC-4DA7-AE7B-27CE552C4FD9}" sibTransId="{0CB5F5DE-5822-4444-BD0C-0585EDAFBFE4}"/>
    <dgm:cxn modelId="{7FD48B8E-1824-4CA3-96FF-820D1B347EFD}" type="presOf" srcId="{90991C8F-D9AC-4C7B-BE5C-80E46BA15653}" destId="{555AC212-61AD-4E8B-8677-140726157559}" srcOrd="0" destOrd="0" presId="urn:microsoft.com/office/officeart/2008/layout/LinedList"/>
    <dgm:cxn modelId="{E7B41FDB-5550-4352-B139-EC49543D4666}" srcId="{9070E4A2-C4E9-42A0-ACEB-DD2BA12118DA}" destId="{90991C8F-D9AC-4C7B-BE5C-80E46BA15653}" srcOrd="0" destOrd="0" parTransId="{F57062D1-391C-4F10-B963-CE2FFABF3BFC}" sibTransId="{AF9372BC-806B-4618-B387-F3F3EAB25D41}"/>
    <dgm:cxn modelId="{FE31DFE0-0C48-4E5E-82B2-345E2CB3C33E}" type="presOf" srcId="{9070E4A2-C4E9-42A0-ACEB-DD2BA12118DA}" destId="{36F73346-DDCF-4738-B57B-679D23560CF8}" srcOrd="0" destOrd="0" presId="urn:microsoft.com/office/officeart/2008/layout/LinedList"/>
    <dgm:cxn modelId="{B4B9EDE9-7E05-4C58-BC9D-963CAE39FFAA}" srcId="{9070E4A2-C4E9-42A0-ACEB-DD2BA12118DA}" destId="{73183FE7-7A7A-4686-AD44-9576ACCA1768}" srcOrd="2" destOrd="0" parTransId="{C8172C0C-BF06-4A0F-8AA1-CDFD83798D96}" sibTransId="{FA1E245B-CF3E-4DEE-8A21-70A872DD4FE6}"/>
    <dgm:cxn modelId="{D4F7E3BE-D357-4395-8279-40BAB2BFAF01}" type="presParOf" srcId="{36F73346-DDCF-4738-B57B-679D23560CF8}" destId="{6B957CC4-409F-4929-BF9A-907BFE0DDF42}" srcOrd="0" destOrd="0" presId="urn:microsoft.com/office/officeart/2008/layout/LinedList"/>
    <dgm:cxn modelId="{A1E5B2AB-8A1E-43F8-8F09-16FE3E046CD6}" type="presParOf" srcId="{36F73346-DDCF-4738-B57B-679D23560CF8}" destId="{39A783D4-437A-4B9A-9BA4-3A7872824873}" srcOrd="1" destOrd="0" presId="urn:microsoft.com/office/officeart/2008/layout/LinedList"/>
    <dgm:cxn modelId="{95EF2F1A-5727-458C-BDD1-94C51CD3E82E}" type="presParOf" srcId="{39A783D4-437A-4B9A-9BA4-3A7872824873}" destId="{555AC212-61AD-4E8B-8677-140726157559}" srcOrd="0" destOrd="0" presId="urn:microsoft.com/office/officeart/2008/layout/LinedList"/>
    <dgm:cxn modelId="{DC7083D4-4CAF-476A-8D64-9E5F441DDEA3}" type="presParOf" srcId="{39A783D4-437A-4B9A-9BA4-3A7872824873}" destId="{DAB3C2E7-D656-4660-B595-1769F8D25FEC}" srcOrd="1" destOrd="0" presId="urn:microsoft.com/office/officeart/2008/layout/LinedList"/>
    <dgm:cxn modelId="{631E56E3-E1DA-4D65-B23E-F96AE051C2C4}" type="presParOf" srcId="{36F73346-DDCF-4738-B57B-679D23560CF8}" destId="{3BD94457-32A1-475D-A61E-E5D26A936F41}" srcOrd="2" destOrd="0" presId="urn:microsoft.com/office/officeart/2008/layout/LinedList"/>
    <dgm:cxn modelId="{699AB54A-5C1D-435B-8179-9D1290A7469B}" type="presParOf" srcId="{36F73346-DDCF-4738-B57B-679D23560CF8}" destId="{6469E3D8-E49C-4D9A-B19D-BBE2E31D652C}" srcOrd="3" destOrd="0" presId="urn:microsoft.com/office/officeart/2008/layout/LinedList"/>
    <dgm:cxn modelId="{8846E260-8A5D-4F73-8821-40BFB0B39198}" type="presParOf" srcId="{6469E3D8-E49C-4D9A-B19D-BBE2E31D652C}" destId="{26E3EFF1-E786-498A-9F8A-0E76E36F649E}" srcOrd="0" destOrd="0" presId="urn:microsoft.com/office/officeart/2008/layout/LinedList"/>
    <dgm:cxn modelId="{DFB863F7-5844-4086-A62D-3BE0CB3B1AFF}" type="presParOf" srcId="{6469E3D8-E49C-4D9A-B19D-BBE2E31D652C}" destId="{9EEF7F88-036B-41DB-9969-392107F33D04}" srcOrd="1" destOrd="0" presId="urn:microsoft.com/office/officeart/2008/layout/LinedList"/>
    <dgm:cxn modelId="{99F4EA10-9320-4294-BC70-22D2041FD268}" type="presParOf" srcId="{36F73346-DDCF-4738-B57B-679D23560CF8}" destId="{BF24F728-654D-4B9C-87F7-4AB12038F35B}" srcOrd="4" destOrd="0" presId="urn:microsoft.com/office/officeart/2008/layout/LinedList"/>
    <dgm:cxn modelId="{56A15AAB-BBAA-49EE-9132-FC9DE72B8D8D}" type="presParOf" srcId="{36F73346-DDCF-4738-B57B-679D23560CF8}" destId="{5340E66B-39FA-4666-8DDA-C97A2426DDEA}" srcOrd="5" destOrd="0" presId="urn:microsoft.com/office/officeart/2008/layout/LinedList"/>
    <dgm:cxn modelId="{1C09ECD4-BC5C-438C-AA23-EEE8C03819EB}" type="presParOf" srcId="{5340E66B-39FA-4666-8DDA-C97A2426DDEA}" destId="{A3503B51-924F-4168-8C8B-287D06B57388}" srcOrd="0" destOrd="0" presId="urn:microsoft.com/office/officeart/2008/layout/LinedList"/>
    <dgm:cxn modelId="{3E59D8E4-07D9-46C3-925B-60414E4BEA3C}" type="presParOf" srcId="{5340E66B-39FA-4666-8DDA-C97A2426DDEA}" destId="{69EEFFF6-54AC-4401-A56B-CB7D1446FF6B}" srcOrd="1" destOrd="0" presId="urn:microsoft.com/office/officeart/2008/layout/LinedList"/>
    <dgm:cxn modelId="{D3C4FBBA-DB22-422B-AD96-3BF9884CB74C}" type="presParOf" srcId="{36F73346-DDCF-4738-B57B-679D23560CF8}" destId="{C886D8C8-452A-465F-9363-37E256572286}" srcOrd="6" destOrd="0" presId="urn:microsoft.com/office/officeart/2008/layout/LinedList"/>
    <dgm:cxn modelId="{5B0C2916-1934-4F15-A4CD-03296EADBAD3}" type="presParOf" srcId="{36F73346-DDCF-4738-B57B-679D23560CF8}" destId="{772782E7-0212-4859-9CCC-5A92B3A3A791}" srcOrd="7" destOrd="0" presId="urn:microsoft.com/office/officeart/2008/layout/LinedList"/>
    <dgm:cxn modelId="{BAE21F2A-693E-4667-866E-D06DB7CBD967}" type="presParOf" srcId="{772782E7-0212-4859-9CCC-5A92B3A3A791}" destId="{E693B0BE-97DD-4A5E-8DAF-7CAF024945C8}" srcOrd="0" destOrd="0" presId="urn:microsoft.com/office/officeart/2008/layout/LinedList"/>
    <dgm:cxn modelId="{98EAA674-D714-4EC8-9216-4BE8ACF05264}" type="presParOf" srcId="{772782E7-0212-4859-9CCC-5A92B3A3A791}" destId="{7A1B3CA1-EDE2-4CAB-8983-5A6A897816C7}"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4E0C5A-236C-4F08-8A25-FE1D4AC8DE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ca-ES"/>
        </a:p>
      </dgm:t>
    </dgm:pt>
    <dgm:pt modelId="{17F317DA-EE86-4347-B006-607BC024D3FA}">
      <dgm:prSet phldrT="[Texto]" custT="1"/>
      <dgm:spPr/>
      <dgm:t>
        <a:bodyPr/>
        <a:lstStyle/>
        <a:p>
          <a:pPr>
            <a:buNone/>
          </a:pPr>
          <a:r>
            <a:rPr lang="en-US" sz="1800" b="0" i="0" dirty="0"/>
            <a:t>The historic centre (HC), due to its age and proximity to urban green areas, indeed presents a higher density of birds, especially those that feed in the air and nest in buildings, such as swifts and house martins. Only 13 of the total 23 species.</a:t>
          </a:r>
          <a:endParaRPr lang="ca-ES" sz="1800" dirty="0">
            <a:latin typeface="Aptos" panose="020B0004020202020204" pitchFamily="34" charset="0"/>
          </a:endParaRPr>
        </a:p>
      </dgm:t>
    </dgm:pt>
    <dgm:pt modelId="{AA801428-B7C7-44F2-95CA-E1FD5BAF3B0F}" type="parTrans" cxnId="{A9B49870-1750-4A72-9D86-E06F59C02341}">
      <dgm:prSet/>
      <dgm:spPr/>
      <dgm:t>
        <a:bodyPr/>
        <a:lstStyle/>
        <a:p>
          <a:endParaRPr lang="ca-ES"/>
        </a:p>
      </dgm:t>
    </dgm:pt>
    <dgm:pt modelId="{6E6430E6-26BE-4870-82F6-A0E1A8B2828F}" type="sibTrans" cxnId="{A9B49870-1750-4A72-9D86-E06F59C02341}">
      <dgm:prSet/>
      <dgm:spPr/>
      <dgm:t>
        <a:bodyPr/>
        <a:lstStyle/>
        <a:p>
          <a:endParaRPr lang="ca-ES"/>
        </a:p>
      </dgm:t>
    </dgm:pt>
    <dgm:pt modelId="{0006DDDC-20FB-4119-AB24-D33A02E94223}">
      <dgm:prSet phldrT="[Texto]" custT="1"/>
      <dgm:spPr/>
      <dgm:t>
        <a:bodyPr/>
        <a:lstStyle/>
        <a:p>
          <a:pPr>
            <a:buNone/>
          </a:pPr>
          <a:r>
            <a:rPr lang="en-US" sz="1800" b="0" i="0" dirty="0"/>
            <a:t>However, it is important to note that both species richness and overall diversity are higher in open and closed blocks than in the historical centre.</a:t>
          </a:r>
          <a:endParaRPr lang="ca-ES" sz="1800" dirty="0">
            <a:latin typeface="Aptos" panose="020B0004020202020204" pitchFamily="34" charset="0"/>
          </a:endParaRPr>
        </a:p>
      </dgm:t>
    </dgm:pt>
    <dgm:pt modelId="{F808C5D8-84A7-4272-A832-3E6A64ED8E10}" type="parTrans" cxnId="{B896BCF1-B36B-4EF8-905B-205B812DDD74}">
      <dgm:prSet/>
      <dgm:spPr/>
      <dgm:t>
        <a:bodyPr/>
        <a:lstStyle/>
        <a:p>
          <a:endParaRPr lang="ca-ES"/>
        </a:p>
      </dgm:t>
    </dgm:pt>
    <dgm:pt modelId="{54916CCE-31D4-458D-B669-7F5E37DB75F8}" type="sibTrans" cxnId="{B896BCF1-B36B-4EF8-905B-205B812DDD74}">
      <dgm:prSet/>
      <dgm:spPr/>
      <dgm:t>
        <a:bodyPr/>
        <a:lstStyle/>
        <a:p>
          <a:endParaRPr lang="ca-ES"/>
        </a:p>
      </dgm:t>
    </dgm:pt>
    <dgm:pt modelId="{2BABBD99-CAE1-4B45-BB66-950D8C84BCC0}">
      <dgm:prSet phldrT="[Texto]" custT="1"/>
      <dgm:spPr/>
      <dgm:t>
        <a:bodyPr/>
        <a:lstStyle/>
        <a:p>
          <a:pPr>
            <a:buNone/>
          </a:pPr>
          <a:r>
            <a:rPr lang="en-US" sz="1800" b="0" i="0" dirty="0"/>
            <a:t>While some urban areas may exhibit higher diversity than others, the overall trend in urban environments is toward a more uniform and less diverse species composition compared to natural habitats.</a:t>
          </a:r>
          <a:endParaRPr lang="ca-ES" sz="1800" dirty="0">
            <a:latin typeface="Aptos" panose="020B0004020202020204" pitchFamily="34" charset="0"/>
          </a:endParaRPr>
        </a:p>
      </dgm:t>
    </dgm:pt>
    <dgm:pt modelId="{D5631796-0933-457F-9BA4-B05DCD2AA794}" type="parTrans" cxnId="{6358D062-CFF0-4C8D-BA68-95043CC1A37E}">
      <dgm:prSet/>
      <dgm:spPr/>
      <dgm:t>
        <a:bodyPr/>
        <a:lstStyle/>
        <a:p>
          <a:endParaRPr lang="ca-ES"/>
        </a:p>
      </dgm:t>
    </dgm:pt>
    <dgm:pt modelId="{65D7E1CB-8F8D-43E4-AADB-FDA40BEF39F2}" type="sibTrans" cxnId="{6358D062-CFF0-4C8D-BA68-95043CC1A37E}">
      <dgm:prSet/>
      <dgm:spPr/>
      <dgm:t>
        <a:bodyPr/>
        <a:lstStyle/>
        <a:p>
          <a:endParaRPr lang="ca-ES"/>
        </a:p>
      </dgm:t>
    </dgm:pt>
    <dgm:pt modelId="{EB2DF523-3E06-4AAC-B606-9608B29C87B9}">
      <dgm:prSet custT="1"/>
      <dgm:spPr/>
      <dgm:t>
        <a:bodyPr/>
        <a:lstStyle/>
        <a:p>
          <a:pPr>
            <a:buNone/>
          </a:pPr>
          <a:r>
            <a:rPr lang="en-US" sz="1800" b="0" i="0" dirty="0">
              <a:latin typeface="Aptos" panose="020B0004020202020204" pitchFamily="34" charset="0"/>
            </a:rPr>
            <a:t>These results could be </a:t>
          </a:r>
          <a:r>
            <a:rPr lang="en-US" sz="1800" b="1" i="0" dirty="0">
              <a:latin typeface="Aptos" panose="020B0004020202020204" pitchFamily="34" charset="0"/>
            </a:rPr>
            <a:t>influenced</a:t>
          </a:r>
          <a:r>
            <a:rPr lang="en-US" sz="1800" b="0" i="0" dirty="0">
              <a:latin typeface="Aptos" panose="020B0004020202020204" pitchFamily="34" charset="0"/>
            </a:rPr>
            <a:t> by the inherent constraints of citizen science</a:t>
          </a:r>
          <a:r>
            <a:rPr lang="en-US" sz="1600" b="0" i="0" dirty="0"/>
            <a:t>.</a:t>
          </a:r>
          <a:endParaRPr lang="en-US" sz="1600" dirty="0"/>
        </a:p>
      </dgm:t>
    </dgm:pt>
    <dgm:pt modelId="{907DC009-B04C-4FEF-B7CF-6A966C95C519}" type="parTrans" cxnId="{D89508D1-8074-4C10-B1E4-D21ABBF38070}">
      <dgm:prSet/>
      <dgm:spPr/>
      <dgm:t>
        <a:bodyPr/>
        <a:lstStyle/>
        <a:p>
          <a:endParaRPr lang="ca-ES"/>
        </a:p>
      </dgm:t>
    </dgm:pt>
    <dgm:pt modelId="{8B14152A-1180-4C55-B84E-6F035D051FF4}" type="sibTrans" cxnId="{D89508D1-8074-4C10-B1E4-D21ABBF38070}">
      <dgm:prSet/>
      <dgm:spPr/>
      <dgm:t>
        <a:bodyPr/>
        <a:lstStyle/>
        <a:p>
          <a:endParaRPr lang="ca-ES"/>
        </a:p>
      </dgm:t>
    </dgm:pt>
    <dgm:pt modelId="{B7FF2C8A-327E-4C6F-97F0-410A96460E25}">
      <dgm:prSet/>
      <dgm:spPr/>
      <dgm:t>
        <a:bodyPr/>
        <a:lstStyle/>
        <a:p>
          <a:pPr>
            <a:buNone/>
          </a:pPr>
          <a:r>
            <a:rPr lang="en-US" b="0" i="0" dirty="0"/>
            <a:t>Given the decline of the </a:t>
          </a:r>
          <a:r>
            <a:rPr lang="en-US" b="1" i="0" dirty="0"/>
            <a:t>common swift </a:t>
          </a:r>
          <a:r>
            <a:rPr lang="en-US" b="0" i="0" dirty="0"/>
            <a:t>and its relationship with the lack of suitable nesting sites in modern buildings, SEO/Birdlife is already working to ensure that regulations include the creation of specific nesting spaces.</a:t>
          </a:r>
          <a:endParaRPr lang="en-US" dirty="0"/>
        </a:p>
      </dgm:t>
    </dgm:pt>
    <dgm:pt modelId="{C4922EC5-0966-4F3A-B46F-CA4208E8343E}" type="parTrans" cxnId="{53361F43-99DF-4B39-9018-6352FA4A6502}">
      <dgm:prSet/>
      <dgm:spPr/>
      <dgm:t>
        <a:bodyPr/>
        <a:lstStyle/>
        <a:p>
          <a:endParaRPr lang="ca-ES"/>
        </a:p>
      </dgm:t>
    </dgm:pt>
    <dgm:pt modelId="{49FE4863-78D7-4182-887F-F4C49AC8242C}" type="sibTrans" cxnId="{53361F43-99DF-4B39-9018-6352FA4A6502}">
      <dgm:prSet/>
      <dgm:spPr/>
      <dgm:t>
        <a:bodyPr/>
        <a:lstStyle/>
        <a:p>
          <a:endParaRPr lang="ca-ES"/>
        </a:p>
      </dgm:t>
    </dgm:pt>
    <dgm:pt modelId="{09C5F1AC-3DE5-4EA4-B915-6DA7F57F0D2E}" type="pres">
      <dgm:prSet presAssocID="{904E0C5A-236C-4F08-8A25-FE1D4AC8DE0D}" presName="vert0" presStyleCnt="0">
        <dgm:presLayoutVars>
          <dgm:dir/>
          <dgm:animOne val="branch"/>
          <dgm:animLvl val="lvl"/>
        </dgm:presLayoutVars>
      </dgm:prSet>
      <dgm:spPr/>
    </dgm:pt>
    <dgm:pt modelId="{94F63C25-CA66-4088-B449-270E47CEDD38}" type="pres">
      <dgm:prSet presAssocID="{17F317DA-EE86-4347-B006-607BC024D3FA}" presName="thickLine" presStyleLbl="alignNode1" presStyleIdx="0" presStyleCnt="5"/>
      <dgm:spPr/>
    </dgm:pt>
    <dgm:pt modelId="{F8CCB7B8-DB6D-4037-B843-CCC86D42FF4A}" type="pres">
      <dgm:prSet presAssocID="{17F317DA-EE86-4347-B006-607BC024D3FA}" presName="horz1" presStyleCnt="0"/>
      <dgm:spPr/>
    </dgm:pt>
    <dgm:pt modelId="{58B8C31E-3460-40C2-B907-BE8C9CE8C908}" type="pres">
      <dgm:prSet presAssocID="{17F317DA-EE86-4347-B006-607BC024D3FA}" presName="tx1" presStyleLbl="revTx" presStyleIdx="0" presStyleCnt="5"/>
      <dgm:spPr/>
    </dgm:pt>
    <dgm:pt modelId="{F0642EAB-BD6E-4CB7-A54A-3769961CA829}" type="pres">
      <dgm:prSet presAssocID="{17F317DA-EE86-4347-B006-607BC024D3FA}" presName="vert1" presStyleCnt="0"/>
      <dgm:spPr/>
    </dgm:pt>
    <dgm:pt modelId="{02BE7225-45CC-4725-B155-BA7D3E994A3E}" type="pres">
      <dgm:prSet presAssocID="{0006DDDC-20FB-4119-AB24-D33A02E94223}" presName="thickLine" presStyleLbl="alignNode1" presStyleIdx="1" presStyleCnt="5"/>
      <dgm:spPr/>
    </dgm:pt>
    <dgm:pt modelId="{5C827710-9DBB-40D7-A304-0E3145743BAD}" type="pres">
      <dgm:prSet presAssocID="{0006DDDC-20FB-4119-AB24-D33A02E94223}" presName="horz1" presStyleCnt="0"/>
      <dgm:spPr/>
    </dgm:pt>
    <dgm:pt modelId="{3B53739A-ADB3-4DA1-BE04-FC7243B1F6B1}" type="pres">
      <dgm:prSet presAssocID="{0006DDDC-20FB-4119-AB24-D33A02E94223}" presName="tx1" presStyleLbl="revTx" presStyleIdx="1" presStyleCnt="5"/>
      <dgm:spPr/>
    </dgm:pt>
    <dgm:pt modelId="{FBCBA5A2-45C4-4D65-913F-41C20B63F8BF}" type="pres">
      <dgm:prSet presAssocID="{0006DDDC-20FB-4119-AB24-D33A02E94223}" presName="vert1" presStyleCnt="0"/>
      <dgm:spPr/>
    </dgm:pt>
    <dgm:pt modelId="{28C7D6CD-46C7-42B1-98F9-8779183D67F2}" type="pres">
      <dgm:prSet presAssocID="{2BABBD99-CAE1-4B45-BB66-950D8C84BCC0}" presName="thickLine" presStyleLbl="alignNode1" presStyleIdx="2" presStyleCnt="5"/>
      <dgm:spPr/>
    </dgm:pt>
    <dgm:pt modelId="{56D36EE5-BCD3-4A2F-BB6F-B765C53B93E7}" type="pres">
      <dgm:prSet presAssocID="{2BABBD99-CAE1-4B45-BB66-950D8C84BCC0}" presName="horz1" presStyleCnt="0"/>
      <dgm:spPr/>
    </dgm:pt>
    <dgm:pt modelId="{2E300E7B-4C82-45AB-A172-A10F1D77CFB2}" type="pres">
      <dgm:prSet presAssocID="{2BABBD99-CAE1-4B45-BB66-950D8C84BCC0}" presName="tx1" presStyleLbl="revTx" presStyleIdx="2" presStyleCnt="5"/>
      <dgm:spPr/>
    </dgm:pt>
    <dgm:pt modelId="{1D2F6D87-CB92-4E5A-A20A-3F8CD8660C94}" type="pres">
      <dgm:prSet presAssocID="{2BABBD99-CAE1-4B45-BB66-950D8C84BCC0}" presName="vert1" presStyleCnt="0"/>
      <dgm:spPr/>
    </dgm:pt>
    <dgm:pt modelId="{91B03EE0-96A2-403D-A06A-A42B49DEDFA5}" type="pres">
      <dgm:prSet presAssocID="{EB2DF523-3E06-4AAC-B606-9608B29C87B9}" presName="thickLine" presStyleLbl="alignNode1" presStyleIdx="3" presStyleCnt="5"/>
      <dgm:spPr/>
    </dgm:pt>
    <dgm:pt modelId="{B2D0C704-7049-4694-9B45-7BD77D9AEEA4}" type="pres">
      <dgm:prSet presAssocID="{EB2DF523-3E06-4AAC-B606-9608B29C87B9}" presName="horz1" presStyleCnt="0"/>
      <dgm:spPr/>
    </dgm:pt>
    <dgm:pt modelId="{2D8A738C-F636-41F4-ACF3-902C63ACB335}" type="pres">
      <dgm:prSet presAssocID="{EB2DF523-3E06-4AAC-B606-9608B29C87B9}" presName="tx1" presStyleLbl="revTx" presStyleIdx="3" presStyleCnt="5"/>
      <dgm:spPr/>
    </dgm:pt>
    <dgm:pt modelId="{4AE6195C-8B5E-432E-A653-CBACFE38F94E}" type="pres">
      <dgm:prSet presAssocID="{EB2DF523-3E06-4AAC-B606-9608B29C87B9}" presName="vert1" presStyleCnt="0"/>
      <dgm:spPr/>
    </dgm:pt>
    <dgm:pt modelId="{82D41374-9CD6-446A-A97B-376B244466E2}" type="pres">
      <dgm:prSet presAssocID="{B7FF2C8A-327E-4C6F-97F0-410A96460E25}" presName="thickLine" presStyleLbl="alignNode1" presStyleIdx="4" presStyleCnt="5"/>
      <dgm:spPr/>
    </dgm:pt>
    <dgm:pt modelId="{3FEA872E-B018-45C0-9338-651AA49488B4}" type="pres">
      <dgm:prSet presAssocID="{B7FF2C8A-327E-4C6F-97F0-410A96460E25}" presName="horz1" presStyleCnt="0"/>
      <dgm:spPr/>
    </dgm:pt>
    <dgm:pt modelId="{7A22AB6C-85F4-4CF2-A98E-CFD76BF8CE04}" type="pres">
      <dgm:prSet presAssocID="{B7FF2C8A-327E-4C6F-97F0-410A96460E25}" presName="tx1" presStyleLbl="revTx" presStyleIdx="4" presStyleCnt="5"/>
      <dgm:spPr/>
    </dgm:pt>
    <dgm:pt modelId="{3217F623-18D5-4172-B1AD-7687B0CEDCEC}" type="pres">
      <dgm:prSet presAssocID="{B7FF2C8A-327E-4C6F-97F0-410A96460E25}" presName="vert1" presStyleCnt="0"/>
      <dgm:spPr/>
    </dgm:pt>
  </dgm:ptLst>
  <dgm:cxnLst>
    <dgm:cxn modelId="{C9358117-BD24-4DBF-8233-0EDDCA2C5CB3}" type="presOf" srcId="{17F317DA-EE86-4347-B006-607BC024D3FA}" destId="{58B8C31E-3460-40C2-B907-BE8C9CE8C908}" srcOrd="0" destOrd="0" presId="urn:microsoft.com/office/officeart/2008/layout/LinedList"/>
    <dgm:cxn modelId="{DC0DBC22-EF72-491C-B064-708A8269BBA4}" type="presOf" srcId="{2BABBD99-CAE1-4B45-BB66-950D8C84BCC0}" destId="{2E300E7B-4C82-45AB-A172-A10F1D77CFB2}" srcOrd="0" destOrd="0" presId="urn:microsoft.com/office/officeart/2008/layout/LinedList"/>
    <dgm:cxn modelId="{6358D062-CFF0-4C8D-BA68-95043CC1A37E}" srcId="{904E0C5A-236C-4F08-8A25-FE1D4AC8DE0D}" destId="{2BABBD99-CAE1-4B45-BB66-950D8C84BCC0}" srcOrd="2" destOrd="0" parTransId="{D5631796-0933-457F-9BA4-B05DCD2AA794}" sibTransId="{65D7E1CB-8F8D-43E4-AADB-FDA40BEF39F2}"/>
    <dgm:cxn modelId="{53361F43-99DF-4B39-9018-6352FA4A6502}" srcId="{904E0C5A-236C-4F08-8A25-FE1D4AC8DE0D}" destId="{B7FF2C8A-327E-4C6F-97F0-410A96460E25}" srcOrd="4" destOrd="0" parTransId="{C4922EC5-0966-4F3A-B46F-CA4208E8343E}" sibTransId="{49FE4863-78D7-4182-887F-F4C49AC8242C}"/>
    <dgm:cxn modelId="{A9B49870-1750-4A72-9D86-E06F59C02341}" srcId="{904E0C5A-236C-4F08-8A25-FE1D4AC8DE0D}" destId="{17F317DA-EE86-4347-B006-607BC024D3FA}" srcOrd="0" destOrd="0" parTransId="{AA801428-B7C7-44F2-95CA-E1FD5BAF3B0F}" sibTransId="{6E6430E6-26BE-4870-82F6-A0E1A8B2828F}"/>
    <dgm:cxn modelId="{0276CEA0-75D3-4069-B5C5-C7B0B5B547F9}" type="presOf" srcId="{EB2DF523-3E06-4AAC-B606-9608B29C87B9}" destId="{2D8A738C-F636-41F4-ACF3-902C63ACB335}" srcOrd="0" destOrd="0" presId="urn:microsoft.com/office/officeart/2008/layout/LinedList"/>
    <dgm:cxn modelId="{F87B92B5-EEB3-414E-B790-22C2F7EC8990}" type="presOf" srcId="{0006DDDC-20FB-4119-AB24-D33A02E94223}" destId="{3B53739A-ADB3-4DA1-BE04-FC7243B1F6B1}" srcOrd="0" destOrd="0" presId="urn:microsoft.com/office/officeart/2008/layout/LinedList"/>
    <dgm:cxn modelId="{303FA8BB-4D3D-43EC-B610-542415E77DB6}" type="presOf" srcId="{B7FF2C8A-327E-4C6F-97F0-410A96460E25}" destId="{7A22AB6C-85F4-4CF2-A98E-CFD76BF8CE04}" srcOrd="0" destOrd="0" presId="urn:microsoft.com/office/officeart/2008/layout/LinedList"/>
    <dgm:cxn modelId="{D89508D1-8074-4C10-B1E4-D21ABBF38070}" srcId="{904E0C5A-236C-4F08-8A25-FE1D4AC8DE0D}" destId="{EB2DF523-3E06-4AAC-B606-9608B29C87B9}" srcOrd="3" destOrd="0" parTransId="{907DC009-B04C-4FEF-B7CF-6A966C95C519}" sibTransId="{8B14152A-1180-4C55-B84E-6F035D051FF4}"/>
    <dgm:cxn modelId="{B896BCF1-B36B-4EF8-905B-205B812DDD74}" srcId="{904E0C5A-236C-4F08-8A25-FE1D4AC8DE0D}" destId="{0006DDDC-20FB-4119-AB24-D33A02E94223}" srcOrd="1" destOrd="0" parTransId="{F808C5D8-84A7-4272-A832-3E6A64ED8E10}" sibTransId="{54916CCE-31D4-458D-B669-7F5E37DB75F8}"/>
    <dgm:cxn modelId="{4A0BA9F2-018E-4F84-A1E8-85BA9341E229}" type="presOf" srcId="{904E0C5A-236C-4F08-8A25-FE1D4AC8DE0D}" destId="{09C5F1AC-3DE5-4EA4-B915-6DA7F57F0D2E}" srcOrd="0" destOrd="0" presId="urn:microsoft.com/office/officeart/2008/layout/LinedList"/>
    <dgm:cxn modelId="{C891BC92-1F0A-4223-AC19-E5A5668AFEF4}" type="presParOf" srcId="{09C5F1AC-3DE5-4EA4-B915-6DA7F57F0D2E}" destId="{94F63C25-CA66-4088-B449-270E47CEDD38}" srcOrd="0" destOrd="0" presId="urn:microsoft.com/office/officeart/2008/layout/LinedList"/>
    <dgm:cxn modelId="{852C31C7-628F-475B-897A-CCD1DBD571BA}" type="presParOf" srcId="{09C5F1AC-3DE5-4EA4-B915-6DA7F57F0D2E}" destId="{F8CCB7B8-DB6D-4037-B843-CCC86D42FF4A}" srcOrd="1" destOrd="0" presId="urn:microsoft.com/office/officeart/2008/layout/LinedList"/>
    <dgm:cxn modelId="{065AF4C5-F85D-4847-A9B8-389437CC6A60}" type="presParOf" srcId="{F8CCB7B8-DB6D-4037-B843-CCC86D42FF4A}" destId="{58B8C31E-3460-40C2-B907-BE8C9CE8C908}" srcOrd="0" destOrd="0" presId="urn:microsoft.com/office/officeart/2008/layout/LinedList"/>
    <dgm:cxn modelId="{BF67A56E-B221-4FB3-9549-583BC16022A8}" type="presParOf" srcId="{F8CCB7B8-DB6D-4037-B843-CCC86D42FF4A}" destId="{F0642EAB-BD6E-4CB7-A54A-3769961CA829}" srcOrd="1" destOrd="0" presId="urn:microsoft.com/office/officeart/2008/layout/LinedList"/>
    <dgm:cxn modelId="{4D6B81A2-3546-4CD2-808A-FD3C5B5A1333}" type="presParOf" srcId="{09C5F1AC-3DE5-4EA4-B915-6DA7F57F0D2E}" destId="{02BE7225-45CC-4725-B155-BA7D3E994A3E}" srcOrd="2" destOrd="0" presId="urn:microsoft.com/office/officeart/2008/layout/LinedList"/>
    <dgm:cxn modelId="{699BEAD7-BF3B-4487-8FE7-5A63EC35E4BA}" type="presParOf" srcId="{09C5F1AC-3DE5-4EA4-B915-6DA7F57F0D2E}" destId="{5C827710-9DBB-40D7-A304-0E3145743BAD}" srcOrd="3" destOrd="0" presId="urn:microsoft.com/office/officeart/2008/layout/LinedList"/>
    <dgm:cxn modelId="{F9CB5FF1-357F-495A-BE8F-140FAC18D6C7}" type="presParOf" srcId="{5C827710-9DBB-40D7-A304-0E3145743BAD}" destId="{3B53739A-ADB3-4DA1-BE04-FC7243B1F6B1}" srcOrd="0" destOrd="0" presId="urn:microsoft.com/office/officeart/2008/layout/LinedList"/>
    <dgm:cxn modelId="{C2FC46B5-3943-44AE-9228-CB9535D1A80F}" type="presParOf" srcId="{5C827710-9DBB-40D7-A304-0E3145743BAD}" destId="{FBCBA5A2-45C4-4D65-913F-41C20B63F8BF}" srcOrd="1" destOrd="0" presId="urn:microsoft.com/office/officeart/2008/layout/LinedList"/>
    <dgm:cxn modelId="{343A86E7-7C99-4F98-B6B2-4088FAC677DA}" type="presParOf" srcId="{09C5F1AC-3DE5-4EA4-B915-6DA7F57F0D2E}" destId="{28C7D6CD-46C7-42B1-98F9-8779183D67F2}" srcOrd="4" destOrd="0" presId="urn:microsoft.com/office/officeart/2008/layout/LinedList"/>
    <dgm:cxn modelId="{78D67AB5-E201-49C3-B751-D526A4B8B71D}" type="presParOf" srcId="{09C5F1AC-3DE5-4EA4-B915-6DA7F57F0D2E}" destId="{56D36EE5-BCD3-4A2F-BB6F-B765C53B93E7}" srcOrd="5" destOrd="0" presId="urn:microsoft.com/office/officeart/2008/layout/LinedList"/>
    <dgm:cxn modelId="{462FC97D-266B-4C56-82D2-6A7A497AAC6E}" type="presParOf" srcId="{56D36EE5-BCD3-4A2F-BB6F-B765C53B93E7}" destId="{2E300E7B-4C82-45AB-A172-A10F1D77CFB2}" srcOrd="0" destOrd="0" presId="urn:microsoft.com/office/officeart/2008/layout/LinedList"/>
    <dgm:cxn modelId="{CD283F51-D91B-4D47-BA66-71984A551DB0}" type="presParOf" srcId="{56D36EE5-BCD3-4A2F-BB6F-B765C53B93E7}" destId="{1D2F6D87-CB92-4E5A-A20A-3F8CD8660C94}" srcOrd="1" destOrd="0" presId="urn:microsoft.com/office/officeart/2008/layout/LinedList"/>
    <dgm:cxn modelId="{3A5F73AF-D50D-441F-B023-C8F1A42C17C1}" type="presParOf" srcId="{09C5F1AC-3DE5-4EA4-B915-6DA7F57F0D2E}" destId="{91B03EE0-96A2-403D-A06A-A42B49DEDFA5}" srcOrd="6" destOrd="0" presId="urn:microsoft.com/office/officeart/2008/layout/LinedList"/>
    <dgm:cxn modelId="{6EDED1C8-6DF6-4AF4-8580-8DD5E9EF713E}" type="presParOf" srcId="{09C5F1AC-3DE5-4EA4-B915-6DA7F57F0D2E}" destId="{B2D0C704-7049-4694-9B45-7BD77D9AEEA4}" srcOrd="7" destOrd="0" presId="urn:microsoft.com/office/officeart/2008/layout/LinedList"/>
    <dgm:cxn modelId="{0F5BDF0E-2F1A-4AAD-B5D4-121CDB5B0AD7}" type="presParOf" srcId="{B2D0C704-7049-4694-9B45-7BD77D9AEEA4}" destId="{2D8A738C-F636-41F4-ACF3-902C63ACB335}" srcOrd="0" destOrd="0" presId="urn:microsoft.com/office/officeart/2008/layout/LinedList"/>
    <dgm:cxn modelId="{D6CE58F4-37BB-4B45-8425-1783C6012AF8}" type="presParOf" srcId="{B2D0C704-7049-4694-9B45-7BD77D9AEEA4}" destId="{4AE6195C-8B5E-432E-A653-CBACFE38F94E}" srcOrd="1" destOrd="0" presId="urn:microsoft.com/office/officeart/2008/layout/LinedList"/>
    <dgm:cxn modelId="{4BA40907-B42E-462F-8BD1-0D2609E6207A}" type="presParOf" srcId="{09C5F1AC-3DE5-4EA4-B915-6DA7F57F0D2E}" destId="{82D41374-9CD6-446A-A97B-376B244466E2}" srcOrd="8" destOrd="0" presId="urn:microsoft.com/office/officeart/2008/layout/LinedList"/>
    <dgm:cxn modelId="{3DE1F7F0-3EFA-48EE-BE22-694CC16A6919}" type="presParOf" srcId="{09C5F1AC-3DE5-4EA4-B915-6DA7F57F0D2E}" destId="{3FEA872E-B018-45C0-9338-651AA49488B4}" srcOrd="9" destOrd="0" presId="urn:microsoft.com/office/officeart/2008/layout/LinedList"/>
    <dgm:cxn modelId="{616F043C-134D-446C-8887-DB3980CC120E}" type="presParOf" srcId="{3FEA872E-B018-45C0-9338-651AA49488B4}" destId="{7A22AB6C-85F4-4CF2-A98E-CFD76BF8CE04}" srcOrd="0" destOrd="0" presId="urn:microsoft.com/office/officeart/2008/layout/LinedList"/>
    <dgm:cxn modelId="{1B863D33-5D23-45D2-A3DE-14FAB7B4C9DC}" type="presParOf" srcId="{3FEA872E-B018-45C0-9338-651AA49488B4}" destId="{3217F623-18D5-4172-B1AD-7687B0CEDCEC}"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57CC4-409F-4929-BF9A-907BFE0DDF42}">
      <dsp:nvSpPr>
        <dsp:cNvPr id="0" name=""/>
        <dsp:cNvSpPr/>
      </dsp:nvSpPr>
      <dsp:spPr>
        <a:xfrm>
          <a:off x="0" y="0"/>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5AC212-61AD-4E8B-8677-140726157559}">
      <dsp:nvSpPr>
        <dsp:cNvPr id="0" name=""/>
        <dsp:cNvSpPr/>
      </dsp:nvSpPr>
      <dsp:spPr>
        <a:xfrm>
          <a:off x="0" y="0"/>
          <a:ext cx="8128000" cy="1185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Aptos" panose="020B0004020202020204" pitchFamily="34" charset="0"/>
            </a:rPr>
            <a:t>In recent decades, there has been worldwide rapid urbanization with significant effects on biodiversity loss.</a:t>
          </a:r>
          <a:endParaRPr lang="ca-ES" sz="1800" kern="1200" dirty="0">
            <a:latin typeface="Aptos" panose="020B0004020202020204" pitchFamily="34" charset="0"/>
          </a:endParaRPr>
        </a:p>
      </dsp:txBody>
      <dsp:txXfrm>
        <a:off x="0" y="0"/>
        <a:ext cx="8128000" cy="1185124"/>
      </dsp:txXfrm>
    </dsp:sp>
    <dsp:sp modelId="{3BD94457-32A1-475D-A61E-E5D26A936F41}">
      <dsp:nvSpPr>
        <dsp:cNvPr id="0" name=""/>
        <dsp:cNvSpPr/>
      </dsp:nvSpPr>
      <dsp:spPr>
        <a:xfrm>
          <a:off x="0" y="1185124"/>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3EFF1-E786-498A-9F8A-0E76E36F649E}">
      <dsp:nvSpPr>
        <dsp:cNvPr id="0" name=""/>
        <dsp:cNvSpPr/>
      </dsp:nvSpPr>
      <dsp:spPr>
        <a:xfrm>
          <a:off x="0" y="1185124"/>
          <a:ext cx="8128000" cy="1185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Cities generally contain a proportion of each of the three principal land cover typologies: green areas, water, and impervious surfaces.</a:t>
          </a:r>
          <a:endParaRPr lang="ca-ES" sz="1800" kern="1200" dirty="0">
            <a:latin typeface="Aptos" panose="020B0004020202020204" pitchFamily="34" charset="0"/>
          </a:endParaRPr>
        </a:p>
      </dsp:txBody>
      <dsp:txXfrm>
        <a:off x="0" y="1185124"/>
        <a:ext cx="8128000" cy="1185124"/>
      </dsp:txXfrm>
    </dsp:sp>
    <dsp:sp modelId="{BF24F728-654D-4B9C-87F7-4AB12038F35B}">
      <dsp:nvSpPr>
        <dsp:cNvPr id="0" name=""/>
        <dsp:cNvSpPr/>
      </dsp:nvSpPr>
      <dsp:spPr>
        <a:xfrm>
          <a:off x="0" y="2370249"/>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03B51-924F-4168-8C8B-287D06B57388}">
      <dsp:nvSpPr>
        <dsp:cNvPr id="0" name=""/>
        <dsp:cNvSpPr/>
      </dsp:nvSpPr>
      <dsp:spPr>
        <a:xfrm>
          <a:off x="0" y="2370249"/>
          <a:ext cx="8128000" cy="1185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Studies on biodiversity in cities often focus on how the degree of urbanization affects species.</a:t>
          </a:r>
          <a:endParaRPr lang="ca-ES" sz="1800" kern="1200" dirty="0">
            <a:latin typeface="Aptos" panose="020B0004020202020204" pitchFamily="34" charset="0"/>
          </a:endParaRPr>
        </a:p>
      </dsp:txBody>
      <dsp:txXfrm>
        <a:off x="0" y="2370249"/>
        <a:ext cx="8128000" cy="1185124"/>
      </dsp:txXfrm>
    </dsp:sp>
    <dsp:sp modelId="{C886D8C8-452A-465F-9363-37E256572286}">
      <dsp:nvSpPr>
        <dsp:cNvPr id="0" name=""/>
        <dsp:cNvSpPr/>
      </dsp:nvSpPr>
      <dsp:spPr>
        <a:xfrm>
          <a:off x="0" y="3555374"/>
          <a:ext cx="8128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93B0BE-97DD-4A5E-8DAF-7CAF024945C8}">
      <dsp:nvSpPr>
        <dsp:cNvPr id="0" name=""/>
        <dsp:cNvSpPr/>
      </dsp:nvSpPr>
      <dsp:spPr>
        <a:xfrm>
          <a:off x="0" y="3555374"/>
          <a:ext cx="8128000" cy="1185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Little is known about how specific urban features-such as building type, age, or façade design-affect different species</a:t>
          </a:r>
          <a:endParaRPr lang="ca-ES" sz="1800" kern="1200" dirty="0">
            <a:latin typeface="Aptos" panose="020B0004020202020204" pitchFamily="34" charset="0"/>
          </a:endParaRPr>
        </a:p>
      </dsp:txBody>
      <dsp:txXfrm>
        <a:off x="0" y="3555374"/>
        <a:ext cx="8128000" cy="1185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63C25-CA66-4088-B449-270E47CEDD38}">
      <dsp:nvSpPr>
        <dsp:cNvPr id="0" name=""/>
        <dsp:cNvSpPr/>
      </dsp:nvSpPr>
      <dsp:spPr>
        <a:xfrm>
          <a:off x="0" y="567"/>
          <a:ext cx="107868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B8C31E-3460-40C2-B907-BE8C9CE8C908}">
      <dsp:nvSpPr>
        <dsp:cNvPr id="0" name=""/>
        <dsp:cNvSpPr/>
      </dsp:nvSpPr>
      <dsp:spPr>
        <a:xfrm>
          <a:off x="0" y="567"/>
          <a:ext cx="10786868" cy="930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The historic centre (HC), due to its age and proximity to urban green areas, indeed presents a higher density of birds, especially those that feed in the air and nest in buildings, such as swifts and house martins. Only 13 of the total 23 species.</a:t>
          </a:r>
          <a:endParaRPr lang="ca-ES" sz="1800" kern="1200" dirty="0">
            <a:latin typeface="Aptos" panose="020B0004020202020204" pitchFamily="34" charset="0"/>
          </a:endParaRPr>
        </a:p>
      </dsp:txBody>
      <dsp:txXfrm>
        <a:off x="0" y="567"/>
        <a:ext cx="10786868" cy="930118"/>
      </dsp:txXfrm>
    </dsp:sp>
    <dsp:sp modelId="{02BE7225-45CC-4725-B155-BA7D3E994A3E}">
      <dsp:nvSpPr>
        <dsp:cNvPr id="0" name=""/>
        <dsp:cNvSpPr/>
      </dsp:nvSpPr>
      <dsp:spPr>
        <a:xfrm>
          <a:off x="0" y="930686"/>
          <a:ext cx="107868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3739A-ADB3-4DA1-BE04-FC7243B1F6B1}">
      <dsp:nvSpPr>
        <dsp:cNvPr id="0" name=""/>
        <dsp:cNvSpPr/>
      </dsp:nvSpPr>
      <dsp:spPr>
        <a:xfrm>
          <a:off x="0" y="930686"/>
          <a:ext cx="10786868" cy="930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However, it is important to note that both species richness and overall diversity are higher in open and closed blocks than in the historical centre.</a:t>
          </a:r>
          <a:endParaRPr lang="ca-ES" sz="1800" kern="1200" dirty="0">
            <a:latin typeface="Aptos" panose="020B0004020202020204" pitchFamily="34" charset="0"/>
          </a:endParaRPr>
        </a:p>
      </dsp:txBody>
      <dsp:txXfrm>
        <a:off x="0" y="930686"/>
        <a:ext cx="10786868" cy="930118"/>
      </dsp:txXfrm>
    </dsp:sp>
    <dsp:sp modelId="{28C7D6CD-46C7-42B1-98F9-8779183D67F2}">
      <dsp:nvSpPr>
        <dsp:cNvPr id="0" name=""/>
        <dsp:cNvSpPr/>
      </dsp:nvSpPr>
      <dsp:spPr>
        <a:xfrm>
          <a:off x="0" y="1860804"/>
          <a:ext cx="107868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300E7B-4C82-45AB-A172-A10F1D77CFB2}">
      <dsp:nvSpPr>
        <dsp:cNvPr id="0" name=""/>
        <dsp:cNvSpPr/>
      </dsp:nvSpPr>
      <dsp:spPr>
        <a:xfrm>
          <a:off x="0" y="1860804"/>
          <a:ext cx="10786868" cy="930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While some urban areas may exhibit higher diversity than others, the overall trend in urban environments is toward a more uniform and less diverse species composition compared to natural habitats.</a:t>
          </a:r>
          <a:endParaRPr lang="ca-ES" sz="1800" kern="1200" dirty="0">
            <a:latin typeface="Aptos" panose="020B0004020202020204" pitchFamily="34" charset="0"/>
          </a:endParaRPr>
        </a:p>
      </dsp:txBody>
      <dsp:txXfrm>
        <a:off x="0" y="1860804"/>
        <a:ext cx="10786868" cy="930118"/>
      </dsp:txXfrm>
    </dsp:sp>
    <dsp:sp modelId="{91B03EE0-96A2-403D-A06A-A42B49DEDFA5}">
      <dsp:nvSpPr>
        <dsp:cNvPr id="0" name=""/>
        <dsp:cNvSpPr/>
      </dsp:nvSpPr>
      <dsp:spPr>
        <a:xfrm>
          <a:off x="0" y="2790923"/>
          <a:ext cx="107868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A738C-F636-41F4-ACF3-902C63ACB335}">
      <dsp:nvSpPr>
        <dsp:cNvPr id="0" name=""/>
        <dsp:cNvSpPr/>
      </dsp:nvSpPr>
      <dsp:spPr>
        <a:xfrm>
          <a:off x="0" y="2790923"/>
          <a:ext cx="10786868" cy="930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latin typeface="Aptos" panose="020B0004020202020204" pitchFamily="34" charset="0"/>
            </a:rPr>
            <a:t>These results could be </a:t>
          </a:r>
          <a:r>
            <a:rPr lang="en-US" sz="1800" b="1" i="0" kern="1200" dirty="0">
              <a:latin typeface="Aptos" panose="020B0004020202020204" pitchFamily="34" charset="0"/>
            </a:rPr>
            <a:t>influenced</a:t>
          </a:r>
          <a:r>
            <a:rPr lang="en-US" sz="1800" b="0" i="0" kern="1200" dirty="0">
              <a:latin typeface="Aptos" panose="020B0004020202020204" pitchFamily="34" charset="0"/>
            </a:rPr>
            <a:t> by the inherent constraints of citizen science</a:t>
          </a:r>
          <a:r>
            <a:rPr lang="en-US" sz="1600" b="0" i="0" kern="1200" dirty="0"/>
            <a:t>.</a:t>
          </a:r>
          <a:endParaRPr lang="en-US" sz="1600" kern="1200" dirty="0"/>
        </a:p>
      </dsp:txBody>
      <dsp:txXfrm>
        <a:off x="0" y="2790923"/>
        <a:ext cx="10786868" cy="930118"/>
      </dsp:txXfrm>
    </dsp:sp>
    <dsp:sp modelId="{82D41374-9CD6-446A-A97B-376B244466E2}">
      <dsp:nvSpPr>
        <dsp:cNvPr id="0" name=""/>
        <dsp:cNvSpPr/>
      </dsp:nvSpPr>
      <dsp:spPr>
        <a:xfrm>
          <a:off x="0" y="3721041"/>
          <a:ext cx="1078686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22AB6C-85F4-4CF2-A98E-CFD76BF8CE04}">
      <dsp:nvSpPr>
        <dsp:cNvPr id="0" name=""/>
        <dsp:cNvSpPr/>
      </dsp:nvSpPr>
      <dsp:spPr>
        <a:xfrm>
          <a:off x="0" y="3721041"/>
          <a:ext cx="10786868" cy="930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Given the decline of the </a:t>
          </a:r>
          <a:r>
            <a:rPr lang="en-US" sz="1800" b="1" i="0" kern="1200" dirty="0"/>
            <a:t>common swift </a:t>
          </a:r>
          <a:r>
            <a:rPr lang="en-US" sz="1800" b="0" i="0" kern="1200" dirty="0"/>
            <a:t>and its relationship with the lack of suitable nesting sites in modern buildings, SEO/Birdlife is already working to ensure that regulations include the creation of specific nesting spaces.</a:t>
          </a:r>
          <a:endParaRPr lang="en-US" sz="1800" kern="1200" dirty="0"/>
        </a:p>
      </dsp:txBody>
      <dsp:txXfrm>
        <a:off x="0" y="3721041"/>
        <a:ext cx="10786868" cy="9301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8FC75-5585-46E4-882E-9672BB18CA64}" type="datetimeFigureOut">
              <a:rPr lang="ca-ES" smtClean="0"/>
              <a:t>30/6/2025</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A5E6C-E190-4D91-A6B6-2401097E5B8F}" type="slidenum">
              <a:rPr lang="ca-ES" smtClean="0"/>
              <a:t>‹Nº›</a:t>
            </a:fld>
            <a:endParaRPr lang="ca-ES"/>
          </a:p>
        </p:txBody>
      </p:sp>
    </p:spTree>
    <p:extLst>
      <p:ext uri="{BB962C8B-B14F-4D97-AF65-F5344CB8AC3E}">
        <p14:creationId xmlns:p14="http://schemas.microsoft.com/office/powerpoint/2010/main" val="2587990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99BA5E6C-E190-4D91-A6B6-2401097E5B8F}" type="slidenum">
              <a:rPr lang="ca-ES" smtClean="0"/>
              <a:t>4</a:t>
            </a:fld>
            <a:endParaRPr lang="ca-ES"/>
          </a:p>
        </p:txBody>
      </p:sp>
    </p:spTree>
    <p:extLst>
      <p:ext uri="{BB962C8B-B14F-4D97-AF65-F5344CB8AC3E}">
        <p14:creationId xmlns:p14="http://schemas.microsoft.com/office/powerpoint/2010/main" val="1872837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268E5-CAA7-DE5F-BBA3-22AAFA830AE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99A1DA2-56B3-DB8D-7AB6-DD252FB5FE97}"/>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7E80BC5-EAA6-00AA-E108-4DC4B82E0096}"/>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5A7F1569-71A3-D0F0-94F1-2F1882386648}"/>
              </a:ext>
            </a:extLst>
          </p:cNvPr>
          <p:cNvSpPr>
            <a:spLocks noGrp="1"/>
          </p:cNvSpPr>
          <p:nvPr>
            <p:ph type="sldNum" sz="quarter" idx="5"/>
          </p:nvPr>
        </p:nvSpPr>
        <p:spPr/>
        <p:txBody>
          <a:bodyPr/>
          <a:lstStyle/>
          <a:p>
            <a:fld id="{99BA5E6C-E190-4D91-A6B6-2401097E5B8F}" type="slidenum">
              <a:rPr lang="ca-ES" smtClean="0"/>
              <a:t>5</a:t>
            </a:fld>
            <a:endParaRPr lang="ca-ES"/>
          </a:p>
        </p:txBody>
      </p:sp>
    </p:spTree>
    <p:extLst>
      <p:ext uri="{BB962C8B-B14F-4D97-AF65-F5344CB8AC3E}">
        <p14:creationId xmlns:p14="http://schemas.microsoft.com/office/powerpoint/2010/main" val="343350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8FF0DF-5E93-BB8C-E348-4D8C9BDE238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96A9413-0E7A-1932-5471-409A35479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C0A9716-1DD6-74FB-9BA9-1EE0A5824D8A}"/>
              </a:ext>
            </a:extLst>
          </p:cNvPr>
          <p:cNvSpPr>
            <a:spLocks noGrp="1"/>
          </p:cNvSpPr>
          <p:nvPr>
            <p:ph type="dt" sz="half" idx="10"/>
          </p:nvPr>
        </p:nvSpPr>
        <p:spPr/>
        <p:txBody>
          <a:bodyPr/>
          <a:lstStyle/>
          <a:p>
            <a:fld id="{2E72B3D4-A96C-4B75-8487-AFC9D1A876B4}" type="datetime1">
              <a:rPr lang="tr-TR" smtClean="0"/>
              <a:t>30.06.2025</a:t>
            </a:fld>
            <a:endParaRPr lang="tr-TR"/>
          </a:p>
        </p:txBody>
      </p:sp>
      <p:sp>
        <p:nvSpPr>
          <p:cNvPr id="5" name="Alt Bilgi Yer Tutucusu 4">
            <a:extLst>
              <a:ext uri="{FF2B5EF4-FFF2-40B4-BE49-F238E27FC236}">
                <a16:creationId xmlns:a16="http://schemas.microsoft.com/office/drawing/2014/main" id="{C89C73D7-8BB4-8212-EFBD-FA7F96CE1674}"/>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6" name="Slayt Numarası Yer Tutucusu 5">
            <a:extLst>
              <a:ext uri="{FF2B5EF4-FFF2-40B4-BE49-F238E27FC236}">
                <a16:creationId xmlns:a16="http://schemas.microsoft.com/office/drawing/2014/main" id="{62E7757A-2C7D-51EC-2A79-28F9604173A7}"/>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1737992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F94C2-A534-7B25-36D8-C0D0011FE47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6FBF3D1-2D17-032E-40C0-4B2B3B4573C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A7889DB-6ABE-016F-7701-BC9629A3BC48}"/>
              </a:ext>
            </a:extLst>
          </p:cNvPr>
          <p:cNvSpPr>
            <a:spLocks noGrp="1"/>
          </p:cNvSpPr>
          <p:nvPr>
            <p:ph type="dt" sz="half" idx="10"/>
          </p:nvPr>
        </p:nvSpPr>
        <p:spPr/>
        <p:txBody>
          <a:bodyPr/>
          <a:lstStyle/>
          <a:p>
            <a:fld id="{88B8F293-28F2-4973-B008-B73D4A27BED4}" type="datetime1">
              <a:rPr lang="tr-TR" smtClean="0"/>
              <a:t>30.06.2025</a:t>
            </a:fld>
            <a:endParaRPr lang="tr-TR"/>
          </a:p>
        </p:txBody>
      </p:sp>
      <p:sp>
        <p:nvSpPr>
          <p:cNvPr id="5" name="Alt Bilgi Yer Tutucusu 4">
            <a:extLst>
              <a:ext uri="{FF2B5EF4-FFF2-40B4-BE49-F238E27FC236}">
                <a16:creationId xmlns:a16="http://schemas.microsoft.com/office/drawing/2014/main" id="{B6A22F28-29FB-DFD2-82CA-5E2061FDC767}"/>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6" name="Slayt Numarası Yer Tutucusu 5">
            <a:extLst>
              <a:ext uri="{FF2B5EF4-FFF2-40B4-BE49-F238E27FC236}">
                <a16:creationId xmlns:a16="http://schemas.microsoft.com/office/drawing/2014/main" id="{07B86B8B-F121-9771-9427-BE8CB1AFFCCC}"/>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291056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5834170E-9B2F-ED61-C45A-6C6BC33D953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59B0246-8D4D-B7AD-9831-FD9F865FB10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74ECFE-CB82-CB56-F15E-D9D317372114}"/>
              </a:ext>
            </a:extLst>
          </p:cNvPr>
          <p:cNvSpPr>
            <a:spLocks noGrp="1"/>
          </p:cNvSpPr>
          <p:nvPr>
            <p:ph type="dt" sz="half" idx="10"/>
          </p:nvPr>
        </p:nvSpPr>
        <p:spPr/>
        <p:txBody>
          <a:bodyPr/>
          <a:lstStyle/>
          <a:p>
            <a:fld id="{301A410B-E0D0-465E-9040-4CE015D4D9DC}" type="datetime1">
              <a:rPr lang="tr-TR" smtClean="0"/>
              <a:t>30.06.2025</a:t>
            </a:fld>
            <a:endParaRPr lang="tr-TR"/>
          </a:p>
        </p:txBody>
      </p:sp>
      <p:sp>
        <p:nvSpPr>
          <p:cNvPr id="5" name="Alt Bilgi Yer Tutucusu 4">
            <a:extLst>
              <a:ext uri="{FF2B5EF4-FFF2-40B4-BE49-F238E27FC236}">
                <a16:creationId xmlns:a16="http://schemas.microsoft.com/office/drawing/2014/main" id="{A479F35A-7D33-8CB5-7050-793731F3133C}"/>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6" name="Slayt Numarası Yer Tutucusu 5">
            <a:extLst>
              <a:ext uri="{FF2B5EF4-FFF2-40B4-BE49-F238E27FC236}">
                <a16:creationId xmlns:a16="http://schemas.microsoft.com/office/drawing/2014/main" id="{B28290AB-FD5C-6AE6-68AA-0E55B05E4716}"/>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381321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FE3E52-6E8E-5031-D054-5A7F27DE442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333F817-489A-5617-15E3-4A20DF3EE26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0B8ADF2-3F7D-103F-30D0-46E770033967}"/>
              </a:ext>
            </a:extLst>
          </p:cNvPr>
          <p:cNvSpPr>
            <a:spLocks noGrp="1"/>
          </p:cNvSpPr>
          <p:nvPr>
            <p:ph type="dt" sz="half" idx="10"/>
          </p:nvPr>
        </p:nvSpPr>
        <p:spPr/>
        <p:txBody>
          <a:bodyPr/>
          <a:lstStyle/>
          <a:p>
            <a:fld id="{DB6B09FF-9D58-4628-B4A4-8BC1A99EB1DD}" type="datetime1">
              <a:rPr lang="tr-TR" smtClean="0"/>
              <a:t>30.06.2025</a:t>
            </a:fld>
            <a:endParaRPr lang="tr-TR"/>
          </a:p>
        </p:txBody>
      </p:sp>
      <p:sp>
        <p:nvSpPr>
          <p:cNvPr id="5" name="Alt Bilgi Yer Tutucusu 4">
            <a:extLst>
              <a:ext uri="{FF2B5EF4-FFF2-40B4-BE49-F238E27FC236}">
                <a16:creationId xmlns:a16="http://schemas.microsoft.com/office/drawing/2014/main" id="{F6D51B84-756D-70FF-DC7E-5B40AD0EC029}"/>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6" name="Slayt Numarası Yer Tutucusu 5">
            <a:extLst>
              <a:ext uri="{FF2B5EF4-FFF2-40B4-BE49-F238E27FC236}">
                <a16:creationId xmlns:a16="http://schemas.microsoft.com/office/drawing/2014/main" id="{0C3E88BB-518B-241F-6F50-05123748FC7A}"/>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216495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4ACADF-17C7-4060-D1F4-8D7D6FCD08AE}"/>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B3EE07D-6C53-2D01-9836-E86C1061CC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94809BD3-B79A-3C47-4D87-73C4A433FF02}"/>
              </a:ext>
            </a:extLst>
          </p:cNvPr>
          <p:cNvSpPr>
            <a:spLocks noGrp="1"/>
          </p:cNvSpPr>
          <p:nvPr>
            <p:ph type="dt" sz="half" idx="10"/>
          </p:nvPr>
        </p:nvSpPr>
        <p:spPr/>
        <p:txBody>
          <a:bodyPr/>
          <a:lstStyle/>
          <a:p>
            <a:fld id="{66096757-244E-41D2-A115-35E1BADD2252}" type="datetime1">
              <a:rPr lang="tr-TR" smtClean="0"/>
              <a:t>30.06.2025</a:t>
            </a:fld>
            <a:endParaRPr lang="tr-TR"/>
          </a:p>
        </p:txBody>
      </p:sp>
      <p:sp>
        <p:nvSpPr>
          <p:cNvPr id="5" name="Alt Bilgi Yer Tutucusu 4">
            <a:extLst>
              <a:ext uri="{FF2B5EF4-FFF2-40B4-BE49-F238E27FC236}">
                <a16:creationId xmlns:a16="http://schemas.microsoft.com/office/drawing/2014/main" id="{723FC46B-1155-2FDD-2A35-BF544C5CEDC2}"/>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6" name="Slayt Numarası Yer Tutucusu 5">
            <a:extLst>
              <a:ext uri="{FF2B5EF4-FFF2-40B4-BE49-F238E27FC236}">
                <a16:creationId xmlns:a16="http://schemas.microsoft.com/office/drawing/2014/main" id="{5378D608-D052-9862-B819-F7ED2E339602}"/>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215203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F262869-BEC7-3488-2E5F-B94EAE17E50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3015720-F5DB-86CA-5558-68462D74DE5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318C611-3745-F33F-DB5B-BF3EA89F764F}"/>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F1362306-F119-370F-430A-2E9BC4EDC290}"/>
              </a:ext>
            </a:extLst>
          </p:cNvPr>
          <p:cNvSpPr>
            <a:spLocks noGrp="1"/>
          </p:cNvSpPr>
          <p:nvPr>
            <p:ph type="dt" sz="half" idx="10"/>
          </p:nvPr>
        </p:nvSpPr>
        <p:spPr/>
        <p:txBody>
          <a:bodyPr/>
          <a:lstStyle/>
          <a:p>
            <a:fld id="{988CF77B-CC45-432F-8E1D-1E37760F4967}" type="datetime1">
              <a:rPr lang="tr-TR" smtClean="0"/>
              <a:t>30.06.2025</a:t>
            </a:fld>
            <a:endParaRPr lang="tr-TR"/>
          </a:p>
        </p:txBody>
      </p:sp>
      <p:sp>
        <p:nvSpPr>
          <p:cNvPr id="6" name="Alt Bilgi Yer Tutucusu 5">
            <a:extLst>
              <a:ext uri="{FF2B5EF4-FFF2-40B4-BE49-F238E27FC236}">
                <a16:creationId xmlns:a16="http://schemas.microsoft.com/office/drawing/2014/main" id="{FC49CF5F-4961-0FCF-3AFD-288F166BDEA9}"/>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7" name="Slayt Numarası Yer Tutucusu 6">
            <a:extLst>
              <a:ext uri="{FF2B5EF4-FFF2-40B4-BE49-F238E27FC236}">
                <a16:creationId xmlns:a16="http://schemas.microsoft.com/office/drawing/2014/main" id="{2423F2D2-A769-3B17-6F0E-F32EBA3F2C86}"/>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159136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578315-6A90-8D2F-3D50-4FA9B765C42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7092896-C281-ECA0-3243-92B64343A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0EF68800-AFAC-39F3-908E-0E8B91CA5442}"/>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1018581-4AAA-CD97-DFF1-83A8BB4DED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5FD24D0C-C852-5A69-258A-7B2A749B5BCD}"/>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473E908-2EF0-FEBD-E77F-35BA143CB3A4}"/>
              </a:ext>
            </a:extLst>
          </p:cNvPr>
          <p:cNvSpPr>
            <a:spLocks noGrp="1"/>
          </p:cNvSpPr>
          <p:nvPr>
            <p:ph type="dt" sz="half" idx="10"/>
          </p:nvPr>
        </p:nvSpPr>
        <p:spPr/>
        <p:txBody>
          <a:bodyPr/>
          <a:lstStyle/>
          <a:p>
            <a:fld id="{F2F769EC-5B62-4807-8565-77CD42CBC559}" type="datetime1">
              <a:rPr lang="tr-TR" smtClean="0"/>
              <a:t>30.06.2025</a:t>
            </a:fld>
            <a:endParaRPr lang="tr-TR"/>
          </a:p>
        </p:txBody>
      </p:sp>
      <p:sp>
        <p:nvSpPr>
          <p:cNvPr id="8" name="Alt Bilgi Yer Tutucusu 7">
            <a:extLst>
              <a:ext uri="{FF2B5EF4-FFF2-40B4-BE49-F238E27FC236}">
                <a16:creationId xmlns:a16="http://schemas.microsoft.com/office/drawing/2014/main" id="{308EAF8A-F7B0-2BDD-4F89-660E8B0AA1AF}"/>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9" name="Slayt Numarası Yer Tutucusu 8">
            <a:extLst>
              <a:ext uri="{FF2B5EF4-FFF2-40B4-BE49-F238E27FC236}">
                <a16:creationId xmlns:a16="http://schemas.microsoft.com/office/drawing/2014/main" id="{0D2E32E3-8894-715E-FFDA-63EF2DC53EA8}"/>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3032179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1EC121-931A-9A67-BE9C-0B26FE6C6B5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0E8124C-C5F5-A4E0-E2AA-F0EF135BF865}"/>
              </a:ext>
            </a:extLst>
          </p:cNvPr>
          <p:cNvSpPr>
            <a:spLocks noGrp="1"/>
          </p:cNvSpPr>
          <p:nvPr>
            <p:ph type="dt" sz="half" idx="10"/>
          </p:nvPr>
        </p:nvSpPr>
        <p:spPr/>
        <p:txBody>
          <a:bodyPr/>
          <a:lstStyle/>
          <a:p>
            <a:fld id="{EBA4B12C-24DF-41D7-BB00-7A049317196C}" type="datetime1">
              <a:rPr lang="tr-TR" smtClean="0"/>
              <a:t>30.06.2025</a:t>
            </a:fld>
            <a:endParaRPr lang="tr-TR"/>
          </a:p>
        </p:txBody>
      </p:sp>
      <p:sp>
        <p:nvSpPr>
          <p:cNvPr id="4" name="Alt Bilgi Yer Tutucusu 3">
            <a:extLst>
              <a:ext uri="{FF2B5EF4-FFF2-40B4-BE49-F238E27FC236}">
                <a16:creationId xmlns:a16="http://schemas.microsoft.com/office/drawing/2014/main" id="{A41230DD-8A6B-908D-B33E-929B0D104C7B}"/>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5" name="Slayt Numarası Yer Tutucusu 4">
            <a:extLst>
              <a:ext uri="{FF2B5EF4-FFF2-40B4-BE49-F238E27FC236}">
                <a16:creationId xmlns:a16="http://schemas.microsoft.com/office/drawing/2014/main" id="{7BA67776-0C20-150A-B5C4-576FBB90BB6F}"/>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59999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F24CA195-A5A0-56D5-F39D-EDD8CF9BDF05}"/>
              </a:ext>
            </a:extLst>
          </p:cNvPr>
          <p:cNvSpPr>
            <a:spLocks noGrp="1"/>
          </p:cNvSpPr>
          <p:nvPr>
            <p:ph type="dt" sz="half" idx="10"/>
          </p:nvPr>
        </p:nvSpPr>
        <p:spPr/>
        <p:txBody>
          <a:bodyPr/>
          <a:lstStyle/>
          <a:p>
            <a:fld id="{44E5235C-9FC7-497A-A64D-B498F1E1B58C}" type="datetime1">
              <a:rPr lang="tr-TR" smtClean="0"/>
              <a:t>30.06.2025</a:t>
            </a:fld>
            <a:endParaRPr lang="tr-TR"/>
          </a:p>
        </p:txBody>
      </p:sp>
      <p:sp>
        <p:nvSpPr>
          <p:cNvPr id="3" name="Alt Bilgi Yer Tutucusu 2">
            <a:extLst>
              <a:ext uri="{FF2B5EF4-FFF2-40B4-BE49-F238E27FC236}">
                <a16:creationId xmlns:a16="http://schemas.microsoft.com/office/drawing/2014/main" id="{109812B9-DDD3-39C7-475B-6A23F599924F}"/>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4" name="Slayt Numarası Yer Tutucusu 3">
            <a:extLst>
              <a:ext uri="{FF2B5EF4-FFF2-40B4-BE49-F238E27FC236}">
                <a16:creationId xmlns:a16="http://schemas.microsoft.com/office/drawing/2014/main" id="{FE434057-B610-4D9B-35F3-7EB32D621C9A}"/>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199290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5C950D-3CBE-BA9D-02A5-367346ED658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9947FC5-3BC7-2B39-EDC6-52653B2989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87A30D39-BF4C-4FB3-AD47-0B6476209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B5886F0-BE2E-7196-64F3-A7E7297EB13D}"/>
              </a:ext>
            </a:extLst>
          </p:cNvPr>
          <p:cNvSpPr>
            <a:spLocks noGrp="1"/>
          </p:cNvSpPr>
          <p:nvPr>
            <p:ph type="dt" sz="half" idx="10"/>
          </p:nvPr>
        </p:nvSpPr>
        <p:spPr/>
        <p:txBody>
          <a:bodyPr/>
          <a:lstStyle/>
          <a:p>
            <a:fld id="{3CB9E616-CAD1-4CE1-883F-DB4E63875E7E}" type="datetime1">
              <a:rPr lang="tr-TR" smtClean="0"/>
              <a:t>30.06.2025</a:t>
            </a:fld>
            <a:endParaRPr lang="tr-TR"/>
          </a:p>
        </p:txBody>
      </p:sp>
      <p:sp>
        <p:nvSpPr>
          <p:cNvPr id="6" name="Alt Bilgi Yer Tutucusu 5">
            <a:extLst>
              <a:ext uri="{FF2B5EF4-FFF2-40B4-BE49-F238E27FC236}">
                <a16:creationId xmlns:a16="http://schemas.microsoft.com/office/drawing/2014/main" id="{072EFA49-EF60-0784-1632-64FE577F2A33}"/>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7" name="Slayt Numarası Yer Tutucusu 6">
            <a:extLst>
              <a:ext uri="{FF2B5EF4-FFF2-40B4-BE49-F238E27FC236}">
                <a16:creationId xmlns:a16="http://schemas.microsoft.com/office/drawing/2014/main" id="{23095F1F-8B4E-9169-4EE6-44F2B6FBEE0B}"/>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34733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75FF5A-2137-E980-EA23-1FEC0DEEE91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7CD87FAE-55FF-507F-CE75-245D725BDB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996E62E-DDCA-0CCC-4832-592F260A1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C16B328-42FE-1B1D-EC13-13E2D9E909A8}"/>
              </a:ext>
            </a:extLst>
          </p:cNvPr>
          <p:cNvSpPr>
            <a:spLocks noGrp="1"/>
          </p:cNvSpPr>
          <p:nvPr>
            <p:ph type="dt" sz="half" idx="10"/>
          </p:nvPr>
        </p:nvSpPr>
        <p:spPr/>
        <p:txBody>
          <a:bodyPr/>
          <a:lstStyle/>
          <a:p>
            <a:fld id="{147B6F1D-6835-4611-8672-137004C2B169}" type="datetime1">
              <a:rPr lang="tr-TR" smtClean="0"/>
              <a:t>30.06.2025</a:t>
            </a:fld>
            <a:endParaRPr lang="tr-TR"/>
          </a:p>
        </p:txBody>
      </p:sp>
      <p:sp>
        <p:nvSpPr>
          <p:cNvPr id="6" name="Alt Bilgi Yer Tutucusu 5">
            <a:extLst>
              <a:ext uri="{FF2B5EF4-FFF2-40B4-BE49-F238E27FC236}">
                <a16:creationId xmlns:a16="http://schemas.microsoft.com/office/drawing/2014/main" id="{677D983B-C6D2-1560-3174-AB3D5D13E868}"/>
              </a:ext>
            </a:extLst>
          </p:cNvPr>
          <p:cNvSpPr>
            <a:spLocks noGrp="1"/>
          </p:cNvSpPr>
          <p:nvPr>
            <p:ph type="ftr" sz="quarter" idx="11"/>
          </p:nvPr>
        </p:nvSpPr>
        <p:spPr/>
        <p:txBody>
          <a:bodyPr/>
          <a:lstStyle/>
          <a:p>
            <a:r>
              <a:rPr lang="es-ES"/>
              <a:t>Buenaño-Mariño, C. D. P., Sabán, J., Barba, E., &amp; García-Esparza, J. A. Urban Form Shapes Bird Community: Insights from the green capital of Europe 2024(2025)</a:t>
            </a:r>
            <a:endParaRPr lang="tr-TR"/>
          </a:p>
        </p:txBody>
      </p:sp>
      <p:sp>
        <p:nvSpPr>
          <p:cNvPr id="7" name="Slayt Numarası Yer Tutucusu 6">
            <a:extLst>
              <a:ext uri="{FF2B5EF4-FFF2-40B4-BE49-F238E27FC236}">
                <a16:creationId xmlns:a16="http://schemas.microsoft.com/office/drawing/2014/main" id="{9287A03B-B008-C99A-0176-86A9C01FC8F5}"/>
              </a:ext>
            </a:extLst>
          </p:cNvPr>
          <p:cNvSpPr>
            <a:spLocks noGrp="1"/>
          </p:cNvSpPr>
          <p:nvPr>
            <p:ph type="sldNum" sz="quarter" idx="12"/>
          </p:nvPr>
        </p:nvSpPr>
        <p:spPr/>
        <p:txBody>
          <a:bodyPr/>
          <a:lstStyle/>
          <a:p>
            <a:fld id="{C5C2876A-0405-DE4E-8F57-B35FA1FF5C8B}" type="slidenum">
              <a:rPr lang="tr-TR" smtClean="0"/>
              <a:t>‹Nº›</a:t>
            </a:fld>
            <a:endParaRPr lang="tr-TR"/>
          </a:p>
        </p:txBody>
      </p:sp>
    </p:spTree>
    <p:extLst>
      <p:ext uri="{BB962C8B-B14F-4D97-AF65-F5344CB8AC3E}">
        <p14:creationId xmlns:p14="http://schemas.microsoft.com/office/powerpoint/2010/main" val="29125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35936E4-61ED-F914-35C5-276C137ABA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32DDC67-0CEC-94F5-82A1-3D6461AF94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5B3D7DD-C749-8F6A-24C8-82581AFA8D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20E6F-9CDD-4150-B25F-64EF00E660A1}" type="datetime1">
              <a:rPr lang="tr-TR" smtClean="0"/>
              <a:t>30.06.2025</a:t>
            </a:fld>
            <a:endParaRPr lang="tr-TR"/>
          </a:p>
        </p:txBody>
      </p:sp>
      <p:sp>
        <p:nvSpPr>
          <p:cNvPr id="5" name="Alt Bilgi Yer Tutucusu 4">
            <a:extLst>
              <a:ext uri="{FF2B5EF4-FFF2-40B4-BE49-F238E27FC236}">
                <a16:creationId xmlns:a16="http://schemas.microsoft.com/office/drawing/2014/main" id="{DFA3E388-E655-9B56-F814-5390B6D57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Buenaño-Mariño, C. D. P., Sabán, J., Barba, E., &amp; García-Esparza, J. A. Urban Form Shapes Bird Community: Insights from the green capital of Europe 2024(2025)</a:t>
            </a:r>
            <a:endParaRPr lang="tr-TR"/>
          </a:p>
        </p:txBody>
      </p:sp>
      <p:sp>
        <p:nvSpPr>
          <p:cNvPr id="6" name="Slayt Numarası Yer Tutucusu 5">
            <a:extLst>
              <a:ext uri="{FF2B5EF4-FFF2-40B4-BE49-F238E27FC236}">
                <a16:creationId xmlns:a16="http://schemas.microsoft.com/office/drawing/2014/main" id="{A7EACFFE-C203-113C-9C1B-CBC6F1DC5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2876A-0405-DE4E-8F57-B35FA1FF5C8B}" type="slidenum">
              <a:rPr lang="tr-TR" smtClean="0"/>
              <a:t>‹Nº›</a:t>
            </a:fld>
            <a:endParaRPr lang="tr-TR"/>
          </a:p>
        </p:txBody>
      </p:sp>
    </p:spTree>
    <p:extLst>
      <p:ext uri="{BB962C8B-B14F-4D97-AF65-F5344CB8AC3E}">
        <p14:creationId xmlns:p14="http://schemas.microsoft.com/office/powerpoint/2010/main" val="586702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4.png"/><Relationship Id="rId7" Type="http://schemas.openxmlformats.org/officeDocument/2006/relationships/diagramData" Target="../diagrams/data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diagramDrawing" Target="../diagrams/drawing2.xml"/><Relationship Id="rId5" Type="http://schemas.openxmlformats.org/officeDocument/2006/relationships/image" Target="../media/image3.png"/><Relationship Id="rId10" Type="http://schemas.openxmlformats.org/officeDocument/2006/relationships/diagramColors" Target="../diagrams/colors2.xml"/><Relationship Id="rId4" Type="http://schemas.openxmlformats.org/officeDocument/2006/relationships/image" Target="../media/image2.png"/><Relationship Id="rId9"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4.png"/><Relationship Id="rId7" Type="http://schemas.openxmlformats.org/officeDocument/2006/relationships/diagramData" Target="../diagrams/data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11" Type="http://schemas.microsoft.com/office/2007/relationships/diagramDrawing" Target="../diagrams/drawing1.xml"/><Relationship Id="rId5" Type="http://schemas.openxmlformats.org/officeDocument/2006/relationships/image" Target="../media/image3.png"/><Relationship Id="rId10" Type="http://schemas.openxmlformats.org/officeDocument/2006/relationships/diagramColors" Target="../diagrams/colors1.xml"/><Relationship Id="rId4" Type="http://schemas.openxmlformats.org/officeDocument/2006/relationships/image" Target="../media/image2.png"/><Relationship Id="rId9"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EC496F7C-EDD8-EA1E-AE81-60336DC5244C}"/>
              </a:ext>
            </a:extLst>
          </p:cNvPr>
          <p:cNvPicPr>
            <a:picLocks noChangeAspect="1"/>
          </p:cNvPicPr>
          <p:nvPr/>
        </p:nvPicPr>
        <p:blipFill>
          <a:blip r:embed="rId2"/>
          <a:stretch>
            <a:fillRect/>
          </a:stretch>
        </p:blipFill>
        <p:spPr>
          <a:xfrm>
            <a:off x="203200" y="304800"/>
            <a:ext cx="4043680" cy="1600840"/>
          </a:xfrm>
          <a:prstGeom prst="rect">
            <a:avLst/>
          </a:prstGeom>
        </p:spPr>
      </p:pic>
      <p:sp>
        <p:nvSpPr>
          <p:cNvPr id="7" name="Dikdörtgen 6">
            <a:extLst>
              <a:ext uri="{FF2B5EF4-FFF2-40B4-BE49-F238E27FC236}">
                <a16:creationId xmlns:a16="http://schemas.microsoft.com/office/drawing/2014/main" id="{8678251B-3227-E337-B6DE-C3D40DEA4660}"/>
              </a:ext>
            </a:extLst>
          </p:cNvPr>
          <p:cNvSpPr/>
          <p:nvPr/>
        </p:nvSpPr>
        <p:spPr>
          <a:xfrm flipV="1">
            <a:off x="1446834" y="1484452"/>
            <a:ext cx="10745165"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Google Shape;89;p13">
            <a:extLst>
              <a:ext uri="{FF2B5EF4-FFF2-40B4-BE49-F238E27FC236}">
                <a16:creationId xmlns:a16="http://schemas.microsoft.com/office/drawing/2014/main" id="{FAD48904-48D4-6082-FE5D-C094700E02CF}"/>
              </a:ext>
            </a:extLst>
          </p:cNvPr>
          <p:cNvPicPr preferRelativeResize="0"/>
          <p:nvPr/>
        </p:nvPicPr>
        <p:blipFill>
          <a:blip r:embed="rId3">
            <a:alphaModFix/>
          </a:blip>
          <a:srcRect t="10904"/>
          <a:stretch/>
        </p:blipFill>
        <p:spPr>
          <a:xfrm>
            <a:off x="4246880" y="1567086"/>
            <a:ext cx="1066800" cy="301640"/>
          </a:xfrm>
          <a:prstGeom prst="rect">
            <a:avLst/>
          </a:prstGeom>
          <a:noFill/>
          <a:ln>
            <a:noFill/>
          </a:ln>
        </p:spPr>
      </p:pic>
      <p:pic>
        <p:nvPicPr>
          <p:cNvPr id="3" name="Google Shape;91;p13">
            <a:extLst>
              <a:ext uri="{FF2B5EF4-FFF2-40B4-BE49-F238E27FC236}">
                <a16:creationId xmlns:a16="http://schemas.microsoft.com/office/drawing/2014/main" id="{BC9A5B42-AEF2-0D2B-D27A-0966CB61B714}"/>
              </a:ext>
            </a:extLst>
          </p:cNvPr>
          <p:cNvPicPr preferRelativeResize="0"/>
          <p:nvPr/>
        </p:nvPicPr>
        <p:blipFill>
          <a:blip r:embed="rId4">
            <a:alphaModFix/>
          </a:blip>
          <a:stretch>
            <a:fillRect/>
          </a:stretch>
        </p:blipFill>
        <p:spPr>
          <a:xfrm>
            <a:off x="7843897" y="1553118"/>
            <a:ext cx="444619" cy="292659"/>
          </a:xfrm>
          <a:prstGeom prst="rect">
            <a:avLst/>
          </a:prstGeom>
          <a:noFill/>
          <a:ln>
            <a:noFill/>
          </a:ln>
        </p:spPr>
      </p:pic>
      <p:sp>
        <p:nvSpPr>
          <p:cNvPr id="4" name="TextBox 4">
            <a:extLst>
              <a:ext uri="{FF2B5EF4-FFF2-40B4-BE49-F238E27FC236}">
                <a16:creationId xmlns:a16="http://schemas.microsoft.com/office/drawing/2014/main" id="{54192229-D2D5-FC97-BBF9-B83989813BB6}"/>
              </a:ext>
            </a:extLst>
          </p:cNvPr>
          <p:cNvSpPr txBox="1"/>
          <p:nvPr/>
        </p:nvSpPr>
        <p:spPr>
          <a:xfrm>
            <a:off x="8213100" y="1567086"/>
            <a:ext cx="1013083" cy="338554"/>
          </a:xfrm>
          <a:prstGeom prst="rect">
            <a:avLst/>
          </a:prstGeom>
          <a:noFill/>
        </p:spPr>
        <p:txBody>
          <a:bodyPr wrap="square" rtlCol="0">
            <a:spAutoFit/>
          </a:bodyPr>
          <a:lstStyle/>
          <a:p>
            <a:r>
              <a:rPr lang="es-EC" sz="80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endPar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Imagen 5">
            <a:extLst>
              <a:ext uri="{FF2B5EF4-FFF2-40B4-BE49-F238E27FC236}">
                <a16:creationId xmlns:a16="http://schemas.microsoft.com/office/drawing/2014/main" id="{B669D61A-8AF4-2FA2-FAC9-0556B9354CED}"/>
              </a:ext>
            </a:extLst>
          </p:cNvPr>
          <p:cNvPicPr>
            <a:picLocks noChangeAspect="1"/>
          </p:cNvPicPr>
          <p:nvPr/>
        </p:nvPicPr>
        <p:blipFill>
          <a:blip r:embed="rId5"/>
          <a:stretch>
            <a:fillRect/>
          </a:stretch>
        </p:blipFill>
        <p:spPr>
          <a:xfrm>
            <a:off x="9301599" y="1567086"/>
            <a:ext cx="325035" cy="419935"/>
          </a:xfrm>
          <a:prstGeom prst="rect">
            <a:avLst/>
          </a:prstGeom>
        </p:spPr>
      </p:pic>
      <p:pic>
        <p:nvPicPr>
          <p:cNvPr id="9" name="Imagen 8">
            <a:extLst>
              <a:ext uri="{FF2B5EF4-FFF2-40B4-BE49-F238E27FC236}">
                <a16:creationId xmlns:a16="http://schemas.microsoft.com/office/drawing/2014/main" id="{EA89FB53-FD71-6AA1-E040-0D8E63FB419A}"/>
              </a:ext>
            </a:extLst>
          </p:cNvPr>
          <p:cNvPicPr>
            <a:picLocks noChangeAspect="1"/>
          </p:cNvPicPr>
          <p:nvPr/>
        </p:nvPicPr>
        <p:blipFill>
          <a:blip r:embed="rId6"/>
          <a:stretch>
            <a:fillRect/>
          </a:stretch>
        </p:blipFill>
        <p:spPr>
          <a:xfrm>
            <a:off x="5313680" y="2203045"/>
            <a:ext cx="6595478" cy="4344101"/>
          </a:xfrm>
          <a:prstGeom prst="rect">
            <a:avLst/>
          </a:prstGeom>
        </p:spPr>
      </p:pic>
      <p:sp>
        <p:nvSpPr>
          <p:cNvPr id="13" name="Marcador de pie de página 12">
            <a:extLst>
              <a:ext uri="{FF2B5EF4-FFF2-40B4-BE49-F238E27FC236}">
                <a16:creationId xmlns:a16="http://schemas.microsoft.com/office/drawing/2014/main" id="{06D15057-1AE3-BE72-32FA-A4C78FC7E6F6}"/>
              </a:ext>
            </a:extLst>
          </p:cNvPr>
          <p:cNvSpPr>
            <a:spLocks noGrp="1"/>
          </p:cNvSpPr>
          <p:nvPr>
            <p:ph type="ftr" sz="quarter" idx="11"/>
          </p:nvPr>
        </p:nvSpPr>
        <p:spPr>
          <a:xfrm>
            <a:off x="-1498863" y="5190985"/>
            <a:ext cx="8521831" cy="365125"/>
          </a:xfrm>
        </p:spPr>
        <p:txBody>
          <a:bodyPr/>
          <a:lstStyle/>
          <a:p>
            <a:r>
              <a:rPr lang="es-ES" sz="1400" b="1" dirty="0" err="1"/>
              <a:t>By</a:t>
            </a:r>
            <a:r>
              <a:rPr lang="es-ES" sz="1400" b="1" dirty="0"/>
              <a:t>: Cristina Buenaño</a:t>
            </a:r>
            <a:r>
              <a:rPr lang="es-ES" sz="1400" dirty="0"/>
              <a:t>, J. Sabán, E. Barba </a:t>
            </a:r>
          </a:p>
          <a:p>
            <a:r>
              <a:rPr lang="es-ES" sz="1400" dirty="0"/>
              <a:t>&amp; J. A. García-Esparza</a:t>
            </a:r>
            <a:r>
              <a:rPr lang="es-ES" dirty="0"/>
              <a:t>.</a:t>
            </a:r>
            <a:endParaRPr lang="tr-TR" dirty="0"/>
          </a:p>
        </p:txBody>
      </p:sp>
      <p:sp>
        <p:nvSpPr>
          <p:cNvPr id="16" name="CuadroTexto 15">
            <a:extLst>
              <a:ext uri="{FF2B5EF4-FFF2-40B4-BE49-F238E27FC236}">
                <a16:creationId xmlns:a16="http://schemas.microsoft.com/office/drawing/2014/main" id="{7A6DDF13-C490-B67B-92E5-2A8F18B2C341}"/>
              </a:ext>
            </a:extLst>
          </p:cNvPr>
          <p:cNvSpPr txBox="1"/>
          <p:nvPr/>
        </p:nvSpPr>
        <p:spPr>
          <a:xfrm>
            <a:off x="445259" y="2928337"/>
            <a:ext cx="4868421" cy="2062103"/>
          </a:xfrm>
          <a:prstGeom prst="rect">
            <a:avLst/>
          </a:prstGeom>
          <a:noFill/>
        </p:spPr>
        <p:txBody>
          <a:bodyPr wrap="square">
            <a:spAutoFit/>
          </a:bodyPr>
          <a:lstStyle/>
          <a:p>
            <a:pPr algn="ctr"/>
            <a:r>
              <a:rPr lang="en-US" sz="3200" b="1" i="0" dirty="0">
                <a:solidFill>
                  <a:srgbClr val="CB6D04"/>
                </a:solidFill>
                <a:effectLst/>
                <a:latin typeface="Roboto Light" panose="020F0502020204030204" pitchFamily="2" charset="0"/>
              </a:rPr>
              <a:t>Urban Form Shapes Bird Community: Insights from the green capital of Europe 2024</a:t>
            </a:r>
          </a:p>
        </p:txBody>
      </p:sp>
      <p:pic>
        <p:nvPicPr>
          <p:cNvPr id="20" name="Imagen 19">
            <a:extLst>
              <a:ext uri="{FF2B5EF4-FFF2-40B4-BE49-F238E27FC236}">
                <a16:creationId xmlns:a16="http://schemas.microsoft.com/office/drawing/2014/main" id="{DBDACD40-9DFF-888A-F07E-551889FFC184}"/>
              </a:ext>
            </a:extLst>
          </p:cNvPr>
          <p:cNvPicPr>
            <a:picLocks noChangeAspect="1"/>
          </p:cNvPicPr>
          <p:nvPr/>
        </p:nvPicPr>
        <p:blipFill>
          <a:blip r:embed="rId7"/>
          <a:stretch>
            <a:fillRect/>
          </a:stretch>
        </p:blipFill>
        <p:spPr>
          <a:xfrm>
            <a:off x="5313680" y="1538182"/>
            <a:ext cx="2469970" cy="365126"/>
          </a:xfrm>
          <a:prstGeom prst="rect">
            <a:avLst/>
          </a:prstGeom>
        </p:spPr>
      </p:pic>
    </p:spTree>
    <p:extLst>
      <p:ext uri="{BB962C8B-B14F-4D97-AF65-F5344CB8AC3E}">
        <p14:creationId xmlns:p14="http://schemas.microsoft.com/office/powerpoint/2010/main" val="836607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97184-DE58-DD5C-ECD0-25A6AC4E1227}"/>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27041E0A-7F0A-E4D8-AC3A-53E63DB41766}"/>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93D668F3-D28C-249C-A198-D06FC0F64FFA}"/>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10" name="Marcador de pie de página 1">
            <a:extLst>
              <a:ext uri="{FF2B5EF4-FFF2-40B4-BE49-F238E27FC236}">
                <a16:creationId xmlns:a16="http://schemas.microsoft.com/office/drawing/2014/main" id="{5ED56161-8C99-E090-AEEC-388C1F3EB07F}"/>
              </a:ext>
            </a:extLst>
          </p:cNvPr>
          <p:cNvSpPr>
            <a:spLocks noGrp="1"/>
          </p:cNvSpPr>
          <p:nvPr>
            <p:ph type="ftr" sz="quarter" idx="11"/>
          </p:nvPr>
        </p:nvSpPr>
        <p:spPr>
          <a:xfrm>
            <a:off x="0" y="6407397"/>
            <a:ext cx="5250730" cy="365125"/>
          </a:xfrm>
        </p:spPr>
        <p:txBody>
          <a:bodyPr/>
          <a:lstStyle/>
          <a:p>
            <a:r>
              <a:rPr lang="es-ES" dirty="0"/>
              <a:t>Buenaño-Mariño, C. D. P., Sabán, J., Barba, E., &amp; García-Esparza, J. A. Urban </a:t>
            </a:r>
            <a:r>
              <a:rPr lang="es-ES" dirty="0" err="1"/>
              <a:t>Form</a:t>
            </a:r>
            <a:r>
              <a:rPr lang="es-ES" dirty="0"/>
              <a:t> </a:t>
            </a:r>
            <a:r>
              <a:rPr lang="es-ES" dirty="0" err="1"/>
              <a:t>Shapes</a:t>
            </a:r>
            <a:r>
              <a:rPr lang="es-ES" dirty="0"/>
              <a:t> </a:t>
            </a:r>
            <a:r>
              <a:rPr lang="es-ES" dirty="0" err="1"/>
              <a:t>Bird</a:t>
            </a:r>
            <a:r>
              <a:rPr lang="es-ES" dirty="0"/>
              <a:t> </a:t>
            </a:r>
            <a:r>
              <a:rPr lang="es-ES" dirty="0" err="1"/>
              <a:t>Community</a:t>
            </a:r>
            <a:r>
              <a:rPr lang="es-ES" dirty="0"/>
              <a:t>: </a:t>
            </a:r>
            <a:r>
              <a:rPr lang="es-ES" dirty="0" err="1"/>
              <a:t>Insights</a:t>
            </a:r>
            <a:r>
              <a:rPr lang="es-ES" dirty="0"/>
              <a:t> from </a:t>
            </a:r>
            <a:r>
              <a:rPr lang="es-ES" dirty="0" err="1"/>
              <a:t>the</a:t>
            </a:r>
            <a:r>
              <a:rPr lang="es-ES" dirty="0"/>
              <a:t> </a:t>
            </a:r>
            <a:r>
              <a:rPr lang="es-ES" dirty="0" err="1"/>
              <a:t>green</a:t>
            </a:r>
            <a:r>
              <a:rPr lang="es-ES" dirty="0"/>
              <a:t> capital of </a:t>
            </a:r>
            <a:r>
              <a:rPr lang="es-ES" dirty="0" err="1"/>
              <a:t>Europe</a:t>
            </a:r>
            <a:r>
              <a:rPr lang="es-ES" dirty="0"/>
              <a:t> 2024.</a:t>
            </a:r>
            <a:endParaRPr lang="tr-TR" dirty="0"/>
          </a:p>
        </p:txBody>
      </p:sp>
      <p:pic>
        <p:nvPicPr>
          <p:cNvPr id="11" name="Imagen 10">
            <a:extLst>
              <a:ext uri="{FF2B5EF4-FFF2-40B4-BE49-F238E27FC236}">
                <a16:creationId xmlns:a16="http://schemas.microsoft.com/office/drawing/2014/main" id="{6A2D93DA-055F-B42F-97E3-12E2DD67C1CF}"/>
              </a:ext>
            </a:extLst>
          </p:cNvPr>
          <p:cNvPicPr>
            <a:picLocks noChangeAspect="1"/>
          </p:cNvPicPr>
          <p:nvPr/>
        </p:nvPicPr>
        <p:blipFill>
          <a:blip r:embed="rId3"/>
          <a:stretch>
            <a:fillRect/>
          </a:stretch>
        </p:blipFill>
        <p:spPr>
          <a:xfrm>
            <a:off x="11535757" y="6374755"/>
            <a:ext cx="325035" cy="419935"/>
          </a:xfrm>
          <a:prstGeom prst="rect">
            <a:avLst/>
          </a:prstGeom>
        </p:spPr>
      </p:pic>
      <p:pic>
        <p:nvPicPr>
          <p:cNvPr id="12" name="Google Shape;89;p13">
            <a:extLst>
              <a:ext uri="{FF2B5EF4-FFF2-40B4-BE49-F238E27FC236}">
                <a16:creationId xmlns:a16="http://schemas.microsoft.com/office/drawing/2014/main" id="{7610227B-DBD7-94A9-7856-D62A23258730}"/>
              </a:ext>
            </a:extLst>
          </p:cNvPr>
          <p:cNvPicPr preferRelativeResize="0"/>
          <p:nvPr/>
        </p:nvPicPr>
        <p:blipFill>
          <a:blip r:embed="rId4">
            <a:alphaModFix/>
          </a:blip>
          <a:srcRect t="10904"/>
          <a:stretch/>
        </p:blipFill>
        <p:spPr>
          <a:xfrm>
            <a:off x="5425239" y="6395621"/>
            <a:ext cx="1066800" cy="301640"/>
          </a:xfrm>
          <a:prstGeom prst="rect">
            <a:avLst/>
          </a:prstGeom>
          <a:noFill/>
          <a:ln>
            <a:noFill/>
          </a:ln>
        </p:spPr>
      </p:pic>
      <p:pic>
        <p:nvPicPr>
          <p:cNvPr id="13" name="Google Shape;91;p13">
            <a:extLst>
              <a:ext uri="{FF2B5EF4-FFF2-40B4-BE49-F238E27FC236}">
                <a16:creationId xmlns:a16="http://schemas.microsoft.com/office/drawing/2014/main" id="{89A1C82F-F788-F8A3-A07B-8B6F625BC8C5}"/>
              </a:ext>
            </a:extLst>
          </p:cNvPr>
          <p:cNvPicPr preferRelativeResize="0"/>
          <p:nvPr/>
        </p:nvPicPr>
        <p:blipFill>
          <a:blip r:embed="rId5">
            <a:alphaModFix/>
          </a:blip>
          <a:stretch>
            <a:fillRect/>
          </a:stretch>
        </p:blipFill>
        <p:spPr>
          <a:xfrm>
            <a:off x="8991315" y="6400111"/>
            <a:ext cx="444619" cy="292659"/>
          </a:xfrm>
          <a:prstGeom prst="rect">
            <a:avLst/>
          </a:prstGeom>
          <a:noFill/>
          <a:ln>
            <a:noFill/>
          </a:ln>
        </p:spPr>
      </p:pic>
      <p:sp>
        <p:nvSpPr>
          <p:cNvPr id="14" name="TextBox 4">
            <a:extLst>
              <a:ext uri="{FF2B5EF4-FFF2-40B4-BE49-F238E27FC236}">
                <a16:creationId xmlns:a16="http://schemas.microsoft.com/office/drawing/2014/main" id="{48946672-BB28-C832-860E-FAB61CB2AE0B}"/>
              </a:ext>
            </a:extLst>
          </p:cNvPr>
          <p:cNvSpPr txBox="1"/>
          <p:nvPr/>
        </p:nvSpPr>
        <p:spPr>
          <a:xfrm>
            <a:off x="9387042" y="6374755"/>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5" name="Imagen 14">
            <a:extLst>
              <a:ext uri="{FF2B5EF4-FFF2-40B4-BE49-F238E27FC236}">
                <a16:creationId xmlns:a16="http://schemas.microsoft.com/office/drawing/2014/main" id="{1E4CD2BE-F972-BF27-C83B-8A5F40F1A287}"/>
              </a:ext>
            </a:extLst>
          </p:cNvPr>
          <p:cNvPicPr>
            <a:picLocks noChangeAspect="1"/>
          </p:cNvPicPr>
          <p:nvPr/>
        </p:nvPicPr>
        <p:blipFill>
          <a:blip r:embed="rId6"/>
          <a:stretch>
            <a:fillRect/>
          </a:stretch>
        </p:blipFill>
        <p:spPr>
          <a:xfrm>
            <a:off x="6473184" y="6423279"/>
            <a:ext cx="2469970" cy="365126"/>
          </a:xfrm>
          <a:prstGeom prst="rect">
            <a:avLst/>
          </a:prstGeom>
        </p:spPr>
      </p:pic>
      <p:sp>
        <p:nvSpPr>
          <p:cNvPr id="16" name="Virsraksts 1">
            <a:extLst>
              <a:ext uri="{FF2B5EF4-FFF2-40B4-BE49-F238E27FC236}">
                <a16:creationId xmlns:a16="http://schemas.microsoft.com/office/drawing/2014/main" id="{B6E0E065-B484-2BC0-3877-665613A1682B}"/>
              </a:ext>
            </a:extLst>
          </p:cNvPr>
          <p:cNvSpPr txBox="1">
            <a:spLocks/>
          </p:cNvSpPr>
          <p:nvPr/>
        </p:nvSpPr>
        <p:spPr>
          <a:xfrm>
            <a:off x="418010" y="450603"/>
            <a:ext cx="11399522" cy="1099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Conclusions</a:t>
            </a:r>
          </a:p>
        </p:txBody>
      </p:sp>
      <p:graphicFrame>
        <p:nvGraphicFramePr>
          <p:cNvPr id="2" name="Diagrama 1">
            <a:extLst>
              <a:ext uri="{FF2B5EF4-FFF2-40B4-BE49-F238E27FC236}">
                <a16:creationId xmlns:a16="http://schemas.microsoft.com/office/drawing/2014/main" id="{1CB4F69D-5A04-2279-2157-176154308471}"/>
              </a:ext>
            </a:extLst>
          </p:cNvPr>
          <p:cNvGraphicFramePr/>
          <p:nvPr>
            <p:extLst>
              <p:ext uri="{D42A27DB-BD31-4B8C-83A1-F6EECF244321}">
                <p14:modId xmlns:p14="http://schemas.microsoft.com/office/powerpoint/2010/main" val="471741290"/>
              </p:ext>
            </p:extLst>
          </p:nvPr>
        </p:nvGraphicFramePr>
        <p:xfrm>
          <a:off x="374468" y="1486605"/>
          <a:ext cx="10786868" cy="46517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29256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FE13F-9752-2B0F-5A46-E5C937DABF3B}"/>
            </a:ext>
          </a:extLst>
        </p:cNvPr>
        <p:cNvGrpSpPr/>
        <p:nvPr/>
      </p:nvGrpSpPr>
      <p:grpSpPr>
        <a:xfrm>
          <a:off x="0" y="0"/>
          <a:ext cx="0" cy="0"/>
          <a:chOff x="0" y="0"/>
          <a:chExt cx="0" cy="0"/>
        </a:xfrm>
      </p:grpSpPr>
      <p:pic>
        <p:nvPicPr>
          <p:cNvPr id="4" name="Resim 3">
            <a:extLst>
              <a:ext uri="{FF2B5EF4-FFF2-40B4-BE49-F238E27FC236}">
                <a16:creationId xmlns:a16="http://schemas.microsoft.com/office/drawing/2014/main" id="{16683339-6CEE-D553-F90B-1E000CD3B2E9}"/>
              </a:ext>
            </a:extLst>
          </p:cNvPr>
          <p:cNvPicPr>
            <a:picLocks noChangeAspect="1"/>
          </p:cNvPicPr>
          <p:nvPr/>
        </p:nvPicPr>
        <p:blipFill>
          <a:blip r:embed="rId2"/>
          <a:stretch>
            <a:fillRect/>
          </a:stretch>
        </p:blipFill>
        <p:spPr>
          <a:xfrm>
            <a:off x="4226988" y="4969896"/>
            <a:ext cx="3738022" cy="1479834"/>
          </a:xfrm>
          <a:prstGeom prst="rect">
            <a:avLst/>
          </a:prstGeom>
        </p:spPr>
      </p:pic>
      <p:sp>
        <p:nvSpPr>
          <p:cNvPr id="3" name="Dikdörtgen 2">
            <a:extLst>
              <a:ext uri="{FF2B5EF4-FFF2-40B4-BE49-F238E27FC236}">
                <a16:creationId xmlns:a16="http://schemas.microsoft.com/office/drawing/2014/main" id="{1C50212D-0A18-6B6C-24FE-2A75E35B8CBD}"/>
              </a:ext>
            </a:extLst>
          </p:cNvPr>
          <p:cNvSpPr/>
          <p:nvPr/>
        </p:nvSpPr>
        <p:spPr>
          <a:xfrm>
            <a:off x="0" y="4595439"/>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Google Shape;225;p22">
            <a:extLst>
              <a:ext uri="{FF2B5EF4-FFF2-40B4-BE49-F238E27FC236}">
                <a16:creationId xmlns:a16="http://schemas.microsoft.com/office/drawing/2014/main" id="{717D8110-CFD2-08D4-66B4-97153E0CDE6E}"/>
              </a:ext>
            </a:extLst>
          </p:cNvPr>
          <p:cNvSpPr txBox="1"/>
          <p:nvPr/>
        </p:nvSpPr>
        <p:spPr>
          <a:xfrm>
            <a:off x="75413" y="2005721"/>
            <a:ext cx="11943009" cy="2400627"/>
          </a:xfrm>
          <a:prstGeom prst="rect">
            <a:avLst/>
          </a:prstGeom>
          <a:noFill/>
          <a:ln>
            <a:noFill/>
          </a:ln>
        </p:spPr>
        <p:txBody>
          <a:bodyPr spcFirstLastPara="1" wrap="square" lIns="91425" tIns="91425" rIns="91425" bIns="91425" anchor="t" anchorCtr="0">
            <a:spAutoFit/>
          </a:bodyPr>
          <a:lstStyle/>
          <a:p>
            <a:pPr marL="0" lvl="0" indent="457200" algn="ctr" rtl="0">
              <a:spcBef>
                <a:spcPts val="0"/>
              </a:spcBef>
              <a:spcAft>
                <a:spcPts val="0"/>
              </a:spcAft>
              <a:buNone/>
            </a:pPr>
            <a:r>
              <a:rPr lang="en-US" dirty="0"/>
              <a:t>Thanks</a:t>
            </a:r>
            <a:r>
              <a:rPr lang="es-ES" dirty="0"/>
              <a:t> </a:t>
            </a:r>
            <a:r>
              <a:rPr lang="en-AE" dirty="0"/>
              <a:t>to</a:t>
            </a:r>
            <a:r>
              <a:rPr lang="es-ES" dirty="0"/>
              <a:t> </a:t>
            </a:r>
            <a:r>
              <a:rPr lang="en-US" dirty="0"/>
              <a:t>the</a:t>
            </a:r>
            <a:r>
              <a:rPr lang="es-ES" dirty="0"/>
              <a:t> </a:t>
            </a:r>
            <a:r>
              <a:rPr lang="en-US" dirty="0"/>
              <a:t>research coauthors</a:t>
            </a:r>
            <a:r>
              <a:rPr lang="es-ES" dirty="0"/>
              <a:t>, Judit </a:t>
            </a:r>
            <a:r>
              <a:rPr lang="en-US" dirty="0"/>
              <a:t>Sabán, Emilio Barba and Juan A. García-Esparza. Antonio Castelló and Anna Valentín from SEO/Birdlife Spain.</a:t>
            </a:r>
          </a:p>
          <a:p>
            <a:pPr marL="0" lvl="0" indent="457200" algn="ctr" rtl="0">
              <a:spcBef>
                <a:spcPts val="0"/>
              </a:spcBef>
              <a:spcAft>
                <a:spcPts val="0"/>
              </a:spcAft>
              <a:buNone/>
            </a:pPr>
            <a:r>
              <a:rPr lang="en-US" dirty="0"/>
              <a:t>Thanks to Marta Canales for the built environment evaluation</a:t>
            </a:r>
            <a:r>
              <a:rPr lang="es-ES" dirty="0"/>
              <a:t>.</a:t>
            </a:r>
          </a:p>
          <a:p>
            <a:pPr marL="0" lvl="0" indent="457200" algn="ctr" rtl="0">
              <a:spcBef>
                <a:spcPts val="0"/>
              </a:spcBef>
              <a:spcAft>
                <a:spcPts val="0"/>
              </a:spcAft>
              <a:buNone/>
            </a:pPr>
            <a:endParaRPr lang="es-ES" dirty="0"/>
          </a:p>
          <a:p>
            <a:pPr marL="0" lvl="0" indent="457200" algn="ctr" rtl="0">
              <a:spcBef>
                <a:spcPts val="0"/>
              </a:spcBef>
              <a:spcAft>
                <a:spcPts val="0"/>
              </a:spcAft>
              <a:buNone/>
            </a:pPr>
            <a:r>
              <a:rPr lang="es-ES" b="1" dirty="0" err="1"/>
              <a:t>Funding</a:t>
            </a:r>
            <a:r>
              <a:rPr lang="es-ES" b="1" dirty="0"/>
              <a:t>: </a:t>
            </a:r>
            <a:r>
              <a:rPr lang="ca-ES" dirty="0"/>
              <a:t>Universitat Jaume I,PREDOC/2022/027, </a:t>
            </a:r>
            <a:r>
              <a:rPr lang="ca-ES" dirty="0" err="1"/>
              <a:t>Ministerio</a:t>
            </a:r>
            <a:r>
              <a:rPr lang="ca-ES" dirty="0"/>
              <a:t> de </a:t>
            </a:r>
            <a:r>
              <a:rPr lang="ca-ES" dirty="0" err="1"/>
              <a:t>Ciencia</a:t>
            </a:r>
            <a:r>
              <a:rPr lang="ca-ES" dirty="0"/>
              <a:t> e </a:t>
            </a:r>
            <a:r>
              <a:rPr lang="ca-ES" dirty="0" err="1"/>
              <a:t>Innovación</a:t>
            </a:r>
            <a:r>
              <a:rPr lang="ca-ES" dirty="0"/>
              <a:t>, </a:t>
            </a:r>
            <a:r>
              <a:rPr lang="ca-ES" dirty="0" err="1"/>
              <a:t>Plan</a:t>
            </a:r>
            <a:r>
              <a:rPr lang="ca-ES" dirty="0"/>
              <a:t> de </a:t>
            </a:r>
            <a:r>
              <a:rPr lang="ca-ES" dirty="0" err="1"/>
              <a:t>Recuperación</a:t>
            </a:r>
            <a:r>
              <a:rPr lang="ca-ES" dirty="0"/>
              <a:t>, </a:t>
            </a:r>
            <a:r>
              <a:rPr lang="ca-ES" dirty="0" err="1"/>
              <a:t>Transformación</a:t>
            </a:r>
            <a:r>
              <a:rPr lang="ca-ES" dirty="0"/>
              <a:t> y </a:t>
            </a:r>
            <a:r>
              <a:rPr lang="ca-ES" dirty="0" err="1"/>
              <a:t>Resiliencia</a:t>
            </a:r>
            <a:r>
              <a:rPr lang="ca-ES" dirty="0"/>
              <a:t>, TED2021-130813B-I00, Generalitat </a:t>
            </a:r>
            <a:r>
              <a:rPr lang="ca-ES" dirty="0" err="1"/>
              <a:t>Valenciana,CIAICO</a:t>
            </a:r>
            <a:r>
              <a:rPr lang="ca-ES" dirty="0"/>
              <a:t>/2023/082, ERA-NET Cofund,EU-AEI,PCI2024-155028-2.</a:t>
            </a:r>
            <a:endParaRPr dirty="0"/>
          </a:p>
          <a:p>
            <a:pPr marL="0" lvl="0" indent="0" algn="l" rtl="0">
              <a:spcBef>
                <a:spcPts val="0"/>
              </a:spcBef>
              <a:spcAft>
                <a:spcPts val="0"/>
              </a:spcAft>
              <a:buNone/>
            </a:pPr>
            <a:endParaRPr dirty="0"/>
          </a:p>
        </p:txBody>
      </p:sp>
      <p:sp>
        <p:nvSpPr>
          <p:cNvPr id="8" name="Google Shape;229;p22">
            <a:extLst>
              <a:ext uri="{FF2B5EF4-FFF2-40B4-BE49-F238E27FC236}">
                <a16:creationId xmlns:a16="http://schemas.microsoft.com/office/drawing/2014/main" id="{0D3CF35D-F3C1-4603-AE00-759A0050AC85}"/>
              </a:ext>
            </a:extLst>
          </p:cNvPr>
          <p:cNvSpPr/>
          <p:nvPr/>
        </p:nvSpPr>
        <p:spPr>
          <a:xfrm>
            <a:off x="3926347" y="985633"/>
            <a:ext cx="3686674" cy="813600"/>
          </a:xfrm>
          <a:prstGeom prst="rect">
            <a:avLst/>
          </a:prstGeom>
        </p:spPr>
        <p:txBody>
          <a:bodyPr>
            <a:prstTxWarp prst="textPlain">
              <a:avLst/>
            </a:prstTxWarp>
          </a:bodyPr>
          <a:lstStyle/>
          <a:p>
            <a:pPr lvl="0" algn="ctr"/>
            <a:r>
              <a:rPr lang="en-US" dirty="0">
                <a:ln w="9525" cap="flat" cmpd="sng">
                  <a:solidFill>
                    <a:schemeClr val="dk2"/>
                  </a:solidFill>
                  <a:prstDash val="solid"/>
                  <a:round/>
                  <a:headEnd type="none" w="sm" len="sm"/>
                  <a:tailEnd type="none" w="sm" len="sm"/>
                </a:ln>
                <a:solidFill>
                  <a:schemeClr val="lt2"/>
                </a:solidFill>
                <a:latin typeface="Arial"/>
              </a:rPr>
              <a:t>Thank you</a:t>
            </a:r>
            <a:r>
              <a:rPr b="0" i="0" dirty="0">
                <a:ln w="9525" cap="flat" cmpd="sng">
                  <a:solidFill>
                    <a:schemeClr val="dk2"/>
                  </a:solidFill>
                  <a:prstDash val="solid"/>
                  <a:round/>
                  <a:headEnd type="none" w="sm" len="sm"/>
                  <a:tailEnd type="none" w="sm" len="sm"/>
                </a:ln>
                <a:solidFill>
                  <a:schemeClr val="lt2"/>
                </a:solidFill>
                <a:latin typeface="Arial"/>
              </a:rPr>
              <a:t>!</a:t>
            </a:r>
          </a:p>
        </p:txBody>
      </p:sp>
      <p:sp>
        <p:nvSpPr>
          <p:cNvPr id="9" name="TextBox 3">
            <a:extLst>
              <a:ext uri="{FF2B5EF4-FFF2-40B4-BE49-F238E27FC236}">
                <a16:creationId xmlns:a16="http://schemas.microsoft.com/office/drawing/2014/main" id="{A34CFF67-4BF5-57BE-914A-AE387910DBC2}"/>
              </a:ext>
            </a:extLst>
          </p:cNvPr>
          <p:cNvSpPr txBox="1"/>
          <p:nvPr/>
        </p:nvSpPr>
        <p:spPr>
          <a:xfrm>
            <a:off x="9389523" y="4060518"/>
            <a:ext cx="2628900" cy="276999"/>
          </a:xfrm>
          <a:prstGeom prst="rect">
            <a:avLst/>
          </a:prstGeom>
          <a:noFill/>
        </p:spPr>
        <p:txBody>
          <a:bodyPr wrap="square">
            <a:spAutoFit/>
          </a:bodyPr>
          <a:lstStyle/>
          <a:p>
            <a:r>
              <a:rPr lang="es-ES" sz="1200" b="1" dirty="0" err="1"/>
              <a:t>Contact</a:t>
            </a:r>
            <a:r>
              <a:rPr lang="es-ES" sz="1200" b="1" dirty="0"/>
              <a:t>: </a:t>
            </a:r>
            <a:r>
              <a:rPr lang="es-ES" sz="1200" dirty="0"/>
              <a:t>buenano@uji.es</a:t>
            </a:r>
            <a:endParaRPr lang="en-US" sz="1200" dirty="0"/>
          </a:p>
        </p:txBody>
      </p:sp>
      <p:pic>
        <p:nvPicPr>
          <p:cNvPr id="10" name="Google Shape;89;p13">
            <a:extLst>
              <a:ext uri="{FF2B5EF4-FFF2-40B4-BE49-F238E27FC236}">
                <a16:creationId xmlns:a16="http://schemas.microsoft.com/office/drawing/2014/main" id="{214EFF1B-5CE1-C8F1-007F-DAAE420407E2}"/>
              </a:ext>
            </a:extLst>
          </p:cNvPr>
          <p:cNvPicPr preferRelativeResize="0"/>
          <p:nvPr/>
        </p:nvPicPr>
        <p:blipFill>
          <a:blip r:embed="rId3">
            <a:alphaModFix/>
          </a:blip>
          <a:stretch>
            <a:fillRect/>
          </a:stretch>
        </p:blipFill>
        <p:spPr>
          <a:xfrm>
            <a:off x="8482949" y="5636212"/>
            <a:ext cx="1066800" cy="338555"/>
          </a:xfrm>
          <a:prstGeom prst="rect">
            <a:avLst/>
          </a:prstGeom>
          <a:noFill/>
          <a:ln>
            <a:noFill/>
          </a:ln>
        </p:spPr>
      </p:pic>
      <p:pic>
        <p:nvPicPr>
          <p:cNvPr id="14" name="Imagen 13">
            <a:extLst>
              <a:ext uri="{FF2B5EF4-FFF2-40B4-BE49-F238E27FC236}">
                <a16:creationId xmlns:a16="http://schemas.microsoft.com/office/drawing/2014/main" id="{2685523F-BD31-8861-4158-2182EB6F6CB2}"/>
              </a:ext>
            </a:extLst>
          </p:cNvPr>
          <p:cNvPicPr>
            <a:picLocks noChangeAspect="1"/>
          </p:cNvPicPr>
          <p:nvPr/>
        </p:nvPicPr>
        <p:blipFill>
          <a:blip r:embed="rId4"/>
          <a:stretch>
            <a:fillRect/>
          </a:stretch>
        </p:blipFill>
        <p:spPr>
          <a:xfrm>
            <a:off x="8101644" y="5034000"/>
            <a:ext cx="325035" cy="419935"/>
          </a:xfrm>
          <a:prstGeom prst="rect">
            <a:avLst/>
          </a:prstGeom>
        </p:spPr>
      </p:pic>
      <p:pic>
        <p:nvPicPr>
          <p:cNvPr id="16" name="Imagen 15">
            <a:extLst>
              <a:ext uri="{FF2B5EF4-FFF2-40B4-BE49-F238E27FC236}">
                <a16:creationId xmlns:a16="http://schemas.microsoft.com/office/drawing/2014/main" id="{8AF9F4CC-E714-1F5D-0052-37801DFD050E}"/>
              </a:ext>
            </a:extLst>
          </p:cNvPr>
          <p:cNvPicPr>
            <a:picLocks noChangeAspect="1"/>
          </p:cNvPicPr>
          <p:nvPr/>
        </p:nvPicPr>
        <p:blipFill>
          <a:blip r:embed="rId5"/>
          <a:stretch>
            <a:fillRect/>
          </a:stretch>
        </p:blipFill>
        <p:spPr>
          <a:xfrm>
            <a:off x="8154538" y="6143304"/>
            <a:ext cx="2469970" cy="365126"/>
          </a:xfrm>
          <a:prstGeom prst="rect">
            <a:avLst/>
          </a:prstGeom>
        </p:spPr>
      </p:pic>
      <p:pic>
        <p:nvPicPr>
          <p:cNvPr id="17" name="Google Shape;91;p13">
            <a:extLst>
              <a:ext uri="{FF2B5EF4-FFF2-40B4-BE49-F238E27FC236}">
                <a16:creationId xmlns:a16="http://schemas.microsoft.com/office/drawing/2014/main" id="{040DD4AB-87F9-6DA3-1918-DE6EB09B4F1F}"/>
              </a:ext>
            </a:extLst>
          </p:cNvPr>
          <p:cNvPicPr preferRelativeResize="0"/>
          <p:nvPr/>
        </p:nvPicPr>
        <p:blipFill>
          <a:blip r:embed="rId6">
            <a:alphaModFix/>
          </a:blip>
          <a:stretch>
            <a:fillRect/>
          </a:stretch>
        </p:blipFill>
        <p:spPr>
          <a:xfrm>
            <a:off x="8674005" y="5115153"/>
            <a:ext cx="444619" cy="292659"/>
          </a:xfrm>
          <a:prstGeom prst="rect">
            <a:avLst/>
          </a:prstGeom>
          <a:noFill/>
          <a:ln>
            <a:noFill/>
          </a:ln>
        </p:spPr>
      </p:pic>
      <p:sp>
        <p:nvSpPr>
          <p:cNvPr id="18" name="TextBox 4">
            <a:extLst>
              <a:ext uri="{FF2B5EF4-FFF2-40B4-BE49-F238E27FC236}">
                <a16:creationId xmlns:a16="http://schemas.microsoft.com/office/drawing/2014/main" id="{F79D7DE8-EC7C-8A22-9794-0D2F399EB291}"/>
              </a:ext>
            </a:extLst>
          </p:cNvPr>
          <p:cNvSpPr txBox="1"/>
          <p:nvPr/>
        </p:nvSpPr>
        <p:spPr>
          <a:xfrm>
            <a:off x="9043208" y="5129121"/>
            <a:ext cx="1013083" cy="338554"/>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spTree>
    <p:extLst>
      <p:ext uri="{BB962C8B-B14F-4D97-AF65-F5344CB8AC3E}">
        <p14:creationId xmlns:p14="http://schemas.microsoft.com/office/powerpoint/2010/main" val="203306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4B3BB-0B02-05CF-0D5E-123C62A591B6}"/>
            </a:ext>
          </a:extLst>
        </p:cNvPr>
        <p:cNvGrpSpPr/>
        <p:nvPr/>
      </p:nvGrpSpPr>
      <p:grpSpPr>
        <a:xfrm>
          <a:off x="0" y="0"/>
          <a:ext cx="0" cy="0"/>
          <a:chOff x="0" y="0"/>
          <a:chExt cx="0" cy="0"/>
        </a:xfrm>
      </p:grpSpPr>
      <p:pic>
        <p:nvPicPr>
          <p:cNvPr id="5" name="Resim 4">
            <a:extLst>
              <a:ext uri="{FF2B5EF4-FFF2-40B4-BE49-F238E27FC236}">
                <a16:creationId xmlns:a16="http://schemas.microsoft.com/office/drawing/2014/main" id="{2D30E1C3-6B9E-688C-5AC5-AF0600ABA67E}"/>
              </a:ext>
            </a:extLst>
          </p:cNvPr>
          <p:cNvPicPr>
            <a:picLocks noChangeAspect="1"/>
          </p:cNvPicPr>
          <p:nvPr/>
        </p:nvPicPr>
        <p:blipFill>
          <a:blip r:embed="rId2"/>
          <a:stretch>
            <a:fillRect/>
          </a:stretch>
        </p:blipFill>
        <p:spPr>
          <a:xfrm>
            <a:off x="203200" y="304800"/>
            <a:ext cx="4043680" cy="1600840"/>
          </a:xfrm>
          <a:prstGeom prst="rect">
            <a:avLst/>
          </a:prstGeom>
        </p:spPr>
      </p:pic>
      <p:sp>
        <p:nvSpPr>
          <p:cNvPr id="7" name="Dikdörtgen 6">
            <a:extLst>
              <a:ext uri="{FF2B5EF4-FFF2-40B4-BE49-F238E27FC236}">
                <a16:creationId xmlns:a16="http://schemas.microsoft.com/office/drawing/2014/main" id="{427C7F2A-68B1-18E9-9514-FF2195C22340}"/>
              </a:ext>
            </a:extLst>
          </p:cNvPr>
          <p:cNvSpPr/>
          <p:nvPr/>
        </p:nvSpPr>
        <p:spPr>
          <a:xfrm flipV="1">
            <a:off x="1446834" y="1484452"/>
            <a:ext cx="10745165"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Google Shape;89;p13">
            <a:extLst>
              <a:ext uri="{FF2B5EF4-FFF2-40B4-BE49-F238E27FC236}">
                <a16:creationId xmlns:a16="http://schemas.microsoft.com/office/drawing/2014/main" id="{197BADD0-24DB-A357-6E72-0B16A5E75F20}"/>
              </a:ext>
            </a:extLst>
          </p:cNvPr>
          <p:cNvPicPr preferRelativeResize="0"/>
          <p:nvPr/>
        </p:nvPicPr>
        <p:blipFill>
          <a:blip r:embed="rId3">
            <a:alphaModFix/>
          </a:blip>
          <a:srcRect t="10904"/>
          <a:stretch/>
        </p:blipFill>
        <p:spPr>
          <a:xfrm>
            <a:off x="4246880" y="1567086"/>
            <a:ext cx="1066800" cy="301640"/>
          </a:xfrm>
          <a:prstGeom prst="rect">
            <a:avLst/>
          </a:prstGeom>
          <a:noFill/>
          <a:ln>
            <a:noFill/>
          </a:ln>
        </p:spPr>
      </p:pic>
      <p:pic>
        <p:nvPicPr>
          <p:cNvPr id="3" name="Google Shape;91;p13">
            <a:extLst>
              <a:ext uri="{FF2B5EF4-FFF2-40B4-BE49-F238E27FC236}">
                <a16:creationId xmlns:a16="http://schemas.microsoft.com/office/drawing/2014/main" id="{6AE4E96B-6532-5A9B-BFE0-DD25759DF279}"/>
              </a:ext>
            </a:extLst>
          </p:cNvPr>
          <p:cNvPicPr preferRelativeResize="0"/>
          <p:nvPr/>
        </p:nvPicPr>
        <p:blipFill>
          <a:blip r:embed="rId4">
            <a:alphaModFix/>
          </a:blip>
          <a:stretch>
            <a:fillRect/>
          </a:stretch>
        </p:blipFill>
        <p:spPr>
          <a:xfrm>
            <a:off x="7843897" y="1553118"/>
            <a:ext cx="444619" cy="292659"/>
          </a:xfrm>
          <a:prstGeom prst="rect">
            <a:avLst/>
          </a:prstGeom>
          <a:noFill/>
          <a:ln>
            <a:noFill/>
          </a:ln>
        </p:spPr>
      </p:pic>
      <p:sp>
        <p:nvSpPr>
          <p:cNvPr id="4" name="TextBox 4">
            <a:extLst>
              <a:ext uri="{FF2B5EF4-FFF2-40B4-BE49-F238E27FC236}">
                <a16:creationId xmlns:a16="http://schemas.microsoft.com/office/drawing/2014/main" id="{09D02B22-17EC-FDCB-2F8A-03A1F5F60561}"/>
              </a:ext>
            </a:extLst>
          </p:cNvPr>
          <p:cNvSpPr txBox="1"/>
          <p:nvPr/>
        </p:nvSpPr>
        <p:spPr>
          <a:xfrm>
            <a:off x="8213100" y="1567086"/>
            <a:ext cx="1013083" cy="338554"/>
          </a:xfrm>
          <a:prstGeom prst="rect">
            <a:avLst/>
          </a:prstGeom>
          <a:noFill/>
        </p:spPr>
        <p:txBody>
          <a:bodyPr wrap="square" rtlCol="0">
            <a:spAutoFit/>
          </a:bodyPr>
          <a:lstStyle/>
          <a:p>
            <a:r>
              <a:rPr lang="es-EC" sz="80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endPar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Imagen 5">
            <a:extLst>
              <a:ext uri="{FF2B5EF4-FFF2-40B4-BE49-F238E27FC236}">
                <a16:creationId xmlns:a16="http://schemas.microsoft.com/office/drawing/2014/main" id="{2D9901B2-425C-796E-163C-E5505561C5F6}"/>
              </a:ext>
            </a:extLst>
          </p:cNvPr>
          <p:cNvPicPr>
            <a:picLocks noChangeAspect="1"/>
          </p:cNvPicPr>
          <p:nvPr/>
        </p:nvPicPr>
        <p:blipFill>
          <a:blip r:embed="rId5"/>
          <a:stretch>
            <a:fillRect/>
          </a:stretch>
        </p:blipFill>
        <p:spPr>
          <a:xfrm>
            <a:off x="9301599" y="1567086"/>
            <a:ext cx="325035" cy="419935"/>
          </a:xfrm>
          <a:prstGeom prst="rect">
            <a:avLst/>
          </a:prstGeom>
        </p:spPr>
      </p:pic>
      <p:pic>
        <p:nvPicPr>
          <p:cNvPr id="9" name="Imagen 8">
            <a:extLst>
              <a:ext uri="{FF2B5EF4-FFF2-40B4-BE49-F238E27FC236}">
                <a16:creationId xmlns:a16="http://schemas.microsoft.com/office/drawing/2014/main" id="{8DF107B0-0524-A367-5D40-7F28ACF082C3}"/>
              </a:ext>
            </a:extLst>
          </p:cNvPr>
          <p:cNvPicPr>
            <a:picLocks noChangeAspect="1"/>
          </p:cNvPicPr>
          <p:nvPr/>
        </p:nvPicPr>
        <p:blipFill>
          <a:blip r:embed="rId6"/>
          <a:stretch>
            <a:fillRect/>
          </a:stretch>
        </p:blipFill>
        <p:spPr>
          <a:xfrm>
            <a:off x="5313680" y="2203045"/>
            <a:ext cx="6595478" cy="4344101"/>
          </a:xfrm>
          <a:prstGeom prst="rect">
            <a:avLst/>
          </a:prstGeom>
        </p:spPr>
      </p:pic>
      <p:sp>
        <p:nvSpPr>
          <p:cNvPr id="13" name="Marcador de pie de página 12">
            <a:extLst>
              <a:ext uri="{FF2B5EF4-FFF2-40B4-BE49-F238E27FC236}">
                <a16:creationId xmlns:a16="http://schemas.microsoft.com/office/drawing/2014/main" id="{90E87E2E-BAB6-45AB-1796-95192E5CD92E}"/>
              </a:ext>
            </a:extLst>
          </p:cNvPr>
          <p:cNvSpPr>
            <a:spLocks noGrp="1"/>
          </p:cNvSpPr>
          <p:nvPr>
            <p:ph type="ftr" sz="quarter" idx="11"/>
          </p:nvPr>
        </p:nvSpPr>
        <p:spPr>
          <a:xfrm>
            <a:off x="-1838227" y="4355567"/>
            <a:ext cx="8521831" cy="365125"/>
          </a:xfrm>
        </p:spPr>
        <p:txBody>
          <a:bodyPr/>
          <a:lstStyle/>
          <a:p>
            <a:r>
              <a:rPr lang="es-ES" sz="1400" b="1" dirty="0" err="1"/>
              <a:t>By</a:t>
            </a:r>
            <a:r>
              <a:rPr lang="es-ES" sz="1400" b="1" dirty="0"/>
              <a:t>: Cristina Buenaño</a:t>
            </a:r>
            <a:r>
              <a:rPr lang="es-ES" sz="1400" dirty="0"/>
              <a:t>, J. Sabán, E. Barba </a:t>
            </a:r>
          </a:p>
          <a:p>
            <a:r>
              <a:rPr lang="es-ES" sz="1400" dirty="0"/>
              <a:t>&amp; J. A. García-Esparza</a:t>
            </a:r>
            <a:r>
              <a:rPr lang="es-ES" dirty="0"/>
              <a:t>.</a:t>
            </a:r>
            <a:endParaRPr lang="tr-TR" dirty="0"/>
          </a:p>
        </p:txBody>
      </p:sp>
      <p:sp>
        <p:nvSpPr>
          <p:cNvPr id="16" name="CuadroTexto 15">
            <a:extLst>
              <a:ext uri="{FF2B5EF4-FFF2-40B4-BE49-F238E27FC236}">
                <a16:creationId xmlns:a16="http://schemas.microsoft.com/office/drawing/2014/main" id="{D47EAF14-D2E7-7A87-5838-F12B7CCBD241}"/>
              </a:ext>
            </a:extLst>
          </p:cNvPr>
          <p:cNvSpPr txBox="1"/>
          <p:nvPr/>
        </p:nvSpPr>
        <p:spPr>
          <a:xfrm>
            <a:off x="363455" y="2978429"/>
            <a:ext cx="4868421" cy="1384995"/>
          </a:xfrm>
          <a:prstGeom prst="rect">
            <a:avLst/>
          </a:prstGeom>
          <a:noFill/>
        </p:spPr>
        <p:txBody>
          <a:bodyPr wrap="square">
            <a:spAutoFit/>
          </a:bodyPr>
          <a:lstStyle/>
          <a:p>
            <a:pPr algn="l"/>
            <a:r>
              <a:rPr lang="en-US" sz="2800" b="1" i="0" dirty="0">
                <a:solidFill>
                  <a:srgbClr val="CB6D04"/>
                </a:solidFill>
                <a:effectLst/>
                <a:latin typeface="Roboto Light" panose="020F0502020204030204" pitchFamily="2" charset="0"/>
              </a:rPr>
              <a:t>Urban Form Shapes Bird Community: Insights from the green capital of Europe 2024</a:t>
            </a:r>
          </a:p>
        </p:txBody>
      </p:sp>
      <p:pic>
        <p:nvPicPr>
          <p:cNvPr id="20" name="Imagen 19">
            <a:extLst>
              <a:ext uri="{FF2B5EF4-FFF2-40B4-BE49-F238E27FC236}">
                <a16:creationId xmlns:a16="http://schemas.microsoft.com/office/drawing/2014/main" id="{78EFE8CA-43C4-4BDB-38AA-88B011A3A432}"/>
              </a:ext>
            </a:extLst>
          </p:cNvPr>
          <p:cNvPicPr>
            <a:picLocks noChangeAspect="1"/>
          </p:cNvPicPr>
          <p:nvPr/>
        </p:nvPicPr>
        <p:blipFill>
          <a:blip r:embed="rId7"/>
          <a:stretch>
            <a:fillRect/>
          </a:stretch>
        </p:blipFill>
        <p:spPr>
          <a:xfrm>
            <a:off x="5313680" y="1538182"/>
            <a:ext cx="2469970" cy="365126"/>
          </a:xfrm>
          <a:prstGeom prst="rect">
            <a:avLst/>
          </a:prstGeom>
        </p:spPr>
      </p:pic>
    </p:spTree>
    <p:extLst>
      <p:ext uri="{BB962C8B-B14F-4D97-AF65-F5344CB8AC3E}">
        <p14:creationId xmlns:p14="http://schemas.microsoft.com/office/powerpoint/2010/main" val="2456914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A5953-E594-0048-BD89-7CA2EAA870EC}"/>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7CC95641-4FC3-F3F6-FB90-451DA8A8C15A}"/>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287F4845-7DDF-8801-CD47-C9629671BE85}"/>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0D8F76B8-0F96-AC2B-22BC-F3BBEF3FC26A}"/>
              </a:ext>
            </a:extLst>
          </p:cNvPr>
          <p:cNvSpPr txBox="1">
            <a:spLocks noGrp="1"/>
          </p:cNvSpPr>
          <p:nvPr>
            <p:ph type="title"/>
          </p:nvPr>
        </p:nvSpPr>
        <p:spPr>
          <a:xfrm>
            <a:off x="396239" y="212211"/>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Introduction</a:t>
            </a:r>
            <a:endParaRPr sz="3600" dirty="0">
              <a:solidFill>
                <a:srgbClr val="1D4289"/>
              </a:solidFill>
              <a:latin typeface="Aptos" panose="020B0004020202020204" pitchFamily="34" charset="0"/>
            </a:endParaRPr>
          </a:p>
        </p:txBody>
      </p:sp>
      <p:sp>
        <p:nvSpPr>
          <p:cNvPr id="10" name="Marcador de pie de página 1">
            <a:extLst>
              <a:ext uri="{FF2B5EF4-FFF2-40B4-BE49-F238E27FC236}">
                <a16:creationId xmlns:a16="http://schemas.microsoft.com/office/drawing/2014/main" id="{2E827BF2-E041-C965-5CD2-5EF7F12DC316}"/>
              </a:ext>
            </a:extLst>
          </p:cNvPr>
          <p:cNvSpPr>
            <a:spLocks noGrp="1"/>
          </p:cNvSpPr>
          <p:nvPr>
            <p:ph type="ftr" sz="quarter" idx="11"/>
          </p:nvPr>
        </p:nvSpPr>
        <p:spPr>
          <a:xfrm>
            <a:off x="0" y="6407397"/>
            <a:ext cx="5250730" cy="365125"/>
          </a:xfrm>
        </p:spPr>
        <p:txBody>
          <a:bodyPr/>
          <a:lstStyle/>
          <a:p>
            <a:r>
              <a:rPr lang="es-ES" dirty="0"/>
              <a:t>Buenaño-Mariño, C. D. P., Sabán, J., Barba, E., &amp; García-Esparza, J. A. Urban </a:t>
            </a:r>
            <a:r>
              <a:rPr lang="es-ES" dirty="0" err="1"/>
              <a:t>Form</a:t>
            </a:r>
            <a:r>
              <a:rPr lang="es-ES" dirty="0"/>
              <a:t> </a:t>
            </a:r>
            <a:r>
              <a:rPr lang="es-ES" dirty="0" err="1"/>
              <a:t>Shapes</a:t>
            </a:r>
            <a:r>
              <a:rPr lang="es-ES" dirty="0"/>
              <a:t> </a:t>
            </a:r>
            <a:r>
              <a:rPr lang="es-ES" dirty="0" err="1"/>
              <a:t>Bird</a:t>
            </a:r>
            <a:r>
              <a:rPr lang="es-ES" dirty="0"/>
              <a:t> </a:t>
            </a:r>
            <a:r>
              <a:rPr lang="es-ES" dirty="0" err="1"/>
              <a:t>Community</a:t>
            </a:r>
            <a:r>
              <a:rPr lang="es-ES" dirty="0"/>
              <a:t>: </a:t>
            </a:r>
            <a:r>
              <a:rPr lang="es-ES" dirty="0" err="1"/>
              <a:t>Insights</a:t>
            </a:r>
            <a:r>
              <a:rPr lang="es-ES" dirty="0"/>
              <a:t> from </a:t>
            </a:r>
            <a:r>
              <a:rPr lang="es-ES" dirty="0" err="1"/>
              <a:t>the</a:t>
            </a:r>
            <a:r>
              <a:rPr lang="es-ES" dirty="0"/>
              <a:t> </a:t>
            </a:r>
            <a:r>
              <a:rPr lang="es-ES" dirty="0" err="1"/>
              <a:t>green</a:t>
            </a:r>
            <a:r>
              <a:rPr lang="es-ES" dirty="0"/>
              <a:t> capital of </a:t>
            </a:r>
            <a:r>
              <a:rPr lang="es-ES" dirty="0" err="1"/>
              <a:t>Europe</a:t>
            </a:r>
            <a:r>
              <a:rPr lang="es-ES" dirty="0"/>
              <a:t> 2024.</a:t>
            </a:r>
            <a:endParaRPr lang="tr-TR" dirty="0"/>
          </a:p>
        </p:txBody>
      </p:sp>
      <p:pic>
        <p:nvPicPr>
          <p:cNvPr id="11" name="Imagen 10">
            <a:extLst>
              <a:ext uri="{FF2B5EF4-FFF2-40B4-BE49-F238E27FC236}">
                <a16:creationId xmlns:a16="http://schemas.microsoft.com/office/drawing/2014/main" id="{F18A61FC-6BFB-B659-EEF4-324C88FB774E}"/>
              </a:ext>
            </a:extLst>
          </p:cNvPr>
          <p:cNvPicPr>
            <a:picLocks noChangeAspect="1"/>
          </p:cNvPicPr>
          <p:nvPr/>
        </p:nvPicPr>
        <p:blipFill>
          <a:blip r:embed="rId3"/>
          <a:stretch>
            <a:fillRect/>
          </a:stretch>
        </p:blipFill>
        <p:spPr>
          <a:xfrm>
            <a:off x="11535757" y="6374755"/>
            <a:ext cx="325035" cy="419935"/>
          </a:xfrm>
          <a:prstGeom prst="rect">
            <a:avLst/>
          </a:prstGeom>
        </p:spPr>
      </p:pic>
      <p:pic>
        <p:nvPicPr>
          <p:cNvPr id="12" name="Google Shape;89;p13">
            <a:extLst>
              <a:ext uri="{FF2B5EF4-FFF2-40B4-BE49-F238E27FC236}">
                <a16:creationId xmlns:a16="http://schemas.microsoft.com/office/drawing/2014/main" id="{9AD94DC0-6E0D-6CE2-7F1E-0A68A18323A6}"/>
              </a:ext>
            </a:extLst>
          </p:cNvPr>
          <p:cNvPicPr preferRelativeResize="0"/>
          <p:nvPr/>
        </p:nvPicPr>
        <p:blipFill>
          <a:blip r:embed="rId4">
            <a:alphaModFix/>
          </a:blip>
          <a:srcRect t="10904"/>
          <a:stretch/>
        </p:blipFill>
        <p:spPr>
          <a:xfrm>
            <a:off x="5425239" y="6395621"/>
            <a:ext cx="1066800" cy="301640"/>
          </a:xfrm>
          <a:prstGeom prst="rect">
            <a:avLst/>
          </a:prstGeom>
          <a:noFill/>
          <a:ln>
            <a:noFill/>
          </a:ln>
        </p:spPr>
      </p:pic>
      <p:pic>
        <p:nvPicPr>
          <p:cNvPr id="13" name="Google Shape;91;p13">
            <a:extLst>
              <a:ext uri="{FF2B5EF4-FFF2-40B4-BE49-F238E27FC236}">
                <a16:creationId xmlns:a16="http://schemas.microsoft.com/office/drawing/2014/main" id="{7027608B-BAFD-0F9C-1D18-702C2F136815}"/>
              </a:ext>
            </a:extLst>
          </p:cNvPr>
          <p:cNvPicPr preferRelativeResize="0"/>
          <p:nvPr/>
        </p:nvPicPr>
        <p:blipFill>
          <a:blip r:embed="rId5">
            <a:alphaModFix/>
          </a:blip>
          <a:stretch>
            <a:fillRect/>
          </a:stretch>
        </p:blipFill>
        <p:spPr>
          <a:xfrm>
            <a:off x="8991315" y="6400111"/>
            <a:ext cx="444619" cy="292659"/>
          </a:xfrm>
          <a:prstGeom prst="rect">
            <a:avLst/>
          </a:prstGeom>
          <a:noFill/>
          <a:ln>
            <a:noFill/>
          </a:ln>
        </p:spPr>
      </p:pic>
      <p:sp>
        <p:nvSpPr>
          <p:cNvPr id="14" name="TextBox 4">
            <a:extLst>
              <a:ext uri="{FF2B5EF4-FFF2-40B4-BE49-F238E27FC236}">
                <a16:creationId xmlns:a16="http://schemas.microsoft.com/office/drawing/2014/main" id="{DE358F4C-0598-0511-1ECF-BD09129C2CFF}"/>
              </a:ext>
            </a:extLst>
          </p:cNvPr>
          <p:cNvSpPr txBox="1"/>
          <p:nvPr/>
        </p:nvSpPr>
        <p:spPr>
          <a:xfrm>
            <a:off x="9387042" y="6374755"/>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5" name="Imagen 14">
            <a:extLst>
              <a:ext uri="{FF2B5EF4-FFF2-40B4-BE49-F238E27FC236}">
                <a16:creationId xmlns:a16="http://schemas.microsoft.com/office/drawing/2014/main" id="{145BCD5A-928C-5DD1-E989-3A5E97CF937E}"/>
              </a:ext>
            </a:extLst>
          </p:cNvPr>
          <p:cNvPicPr>
            <a:picLocks noChangeAspect="1"/>
          </p:cNvPicPr>
          <p:nvPr/>
        </p:nvPicPr>
        <p:blipFill>
          <a:blip r:embed="rId6"/>
          <a:stretch>
            <a:fillRect/>
          </a:stretch>
        </p:blipFill>
        <p:spPr>
          <a:xfrm>
            <a:off x="6473184" y="6423279"/>
            <a:ext cx="2469970" cy="365126"/>
          </a:xfrm>
          <a:prstGeom prst="rect">
            <a:avLst/>
          </a:prstGeom>
        </p:spPr>
      </p:pic>
      <p:graphicFrame>
        <p:nvGraphicFramePr>
          <p:cNvPr id="6" name="Diagrama 5">
            <a:extLst>
              <a:ext uri="{FF2B5EF4-FFF2-40B4-BE49-F238E27FC236}">
                <a16:creationId xmlns:a16="http://schemas.microsoft.com/office/drawing/2014/main" id="{95382AE4-2E44-0CD7-AAC1-764C0209515C}"/>
              </a:ext>
            </a:extLst>
          </p:cNvPr>
          <p:cNvGraphicFramePr/>
          <p:nvPr>
            <p:extLst>
              <p:ext uri="{D42A27DB-BD31-4B8C-83A1-F6EECF244321}">
                <p14:modId xmlns:p14="http://schemas.microsoft.com/office/powerpoint/2010/main" val="2381202115"/>
              </p:ext>
            </p:extLst>
          </p:nvPr>
        </p:nvGraphicFramePr>
        <p:xfrm>
          <a:off x="2032000" y="1397834"/>
          <a:ext cx="8128000" cy="474049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0611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8C060-7187-9770-092A-6B4CA16B35DF}"/>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A4388588-E211-D506-B049-5FF1A3B29ED8}"/>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DA39A3C7-0437-60A7-5851-7A40BFF853B1}"/>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10" name="Marcador de pie de página 1">
            <a:extLst>
              <a:ext uri="{FF2B5EF4-FFF2-40B4-BE49-F238E27FC236}">
                <a16:creationId xmlns:a16="http://schemas.microsoft.com/office/drawing/2014/main" id="{2FBB5B60-5488-9611-2D48-4F5265E503D9}"/>
              </a:ext>
            </a:extLst>
          </p:cNvPr>
          <p:cNvSpPr>
            <a:spLocks noGrp="1"/>
          </p:cNvSpPr>
          <p:nvPr>
            <p:ph type="ftr" sz="quarter" idx="11"/>
          </p:nvPr>
        </p:nvSpPr>
        <p:spPr>
          <a:xfrm>
            <a:off x="0" y="6407397"/>
            <a:ext cx="5250730" cy="365125"/>
          </a:xfrm>
        </p:spPr>
        <p:txBody>
          <a:bodyPr/>
          <a:lstStyle/>
          <a:p>
            <a:r>
              <a:rPr lang="es-ES" dirty="0"/>
              <a:t>Buenaño-Mariño, C. D. P., Sabán, J., Barba, E., &amp; García-Esparza, J. A. Urban </a:t>
            </a:r>
            <a:r>
              <a:rPr lang="es-ES" dirty="0" err="1"/>
              <a:t>Form</a:t>
            </a:r>
            <a:r>
              <a:rPr lang="es-ES" dirty="0"/>
              <a:t> </a:t>
            </a:r>
            <a:r>
              <a:rPr lang="es-ES" dirty="0" err="1"/>
              <a:t>Shapes</a:t>
            </a:r>
            <a:r>
              <a:rPr lang="es-ES" dirty="0"/>
              <a:t> </a:t>
            </a:r>
            <a:r>
              <a:rPr lang="es-ES" dirty="0" err="1"/>
              <a:t>Bird</a:t>
            </a:r>
            <a:r>
              <a:rPr lang="es-ES" dirty="0"/>
              <a:t> </a:t>
            </a:r>
            <a:r>
              <a:rPr lang="es-ES" dirty="0" err="1"/>
              <a:t>Community</a:t>
            </a:r>
            <a:r>
              <a:rPr lang="es-ES" dirty="0"/>
              <a:t>: </a:t>
            </a:r>
            <a:r>
              <a:rPr lang="es-ES" dirty="0" err="1"/>
              <a:t>Insights</a:t>
            </a:r>
            <a:r>
              <a:rPr lang="es-ES" dirty="0"/>
              <a:t> from </a:t>
            </a:r>
            <a:r>
              <a:rPr lang="es-ES" dirty="0" err="1"/>
              <a:t>the</a:t>
            </a:r>
            <a:r>
              <a:rPr lang="es-ES" dirty="0"/>
              <a:t> </a:t>
            </a:r>
            <a:r>
              <a:rPr lang="es-ES" dirty="0" err="1"/>
              <a:t>green</a:t>
            </a:r>
            <a:r>
              <a:rPr lang="es-ES" dirty="0"/>
              <a:t> capital of </a:t>
            </a:r>
            <a:r>
              <a:rPr lang="es-ES" dirty="0" err="1"/>
              <a:t>Europe</a:t>
            </a:r>
            <a:r>
              <a:rPr lang="es-ES" dirty="0"/>
              <a:t> 2024.</a:t>
            </a:r>
            <a:endParaRPr lang="tr-TR" dirty="0"/>
          </a:p>
        </p:txBody>
      </p:sp>
      <p:pic>
        <p:nvPicPr>
          <p:cNvPr id="11" name="Imagen 10">
            <a:extLst>
              <a:ext uri="{FF2B5EF4-FFF2-40B4-BE49-F238E27FC236}">
                <a16:creationId xmlns:a16="http://schemas.microsoft.com/office/drawing/2014/main" id="{6BFDE70C-5752-A2B5-BC6F-8B71867E5BB8}"/>
              </a:ext>
            </a:extLst>
          </p:cNvPr>
          <p:cNvPicPr>
            <a:picLocks noChangeAspect="1"/>
          </p:cNvPicPr>
          <p:nvPr/>
        </p:nvPicPr>
        <p:blipFill>
          <a:blip r:embed="rId3"/>
          <a:stretch>
            <a:fillRect/>
          </a:stretch>
        </p:blipFill>
        <p:spPr>
          <a:xfrm>
            <a:off x="11535757" y="6374755"/>
            <a:ext cx="325035" cy="419935"/>
          </a:xfrm>
          <a:prstGeom prst="rect">
            <a:avLst/>
          </a:prstGeom>
        </p:spPr>
      </p:pic>
      <p:pic>
        <p:nvPicPr>
          <p:cNvPr id="12" name="Google Shape;89;p13">
            <a:extLst>
              <a:ext uri="{FF2B5EF4-FFF2-40B4-BE49-F238E27FC236}">
                <a16:creationId xmlns:a16="http://schemas.microsoft.com/office/drawing/2014/main" id="{AB58EA93-DEF0-3946-25C5-B6AFCF24B9D1}"/>
              </a:ext>
            </a:extLst>
          </p:cNvPr>
          <p:cNvPicPr preferRelativeResize="0"/>
          <p:nvPr/>
        </p:nvPicPr>
        <p:blipFill>
          <a:blip r:embed="rId4">
            <a:alphaModFix/>
          </a:blip>
          <a:srcRect t="10904"/>
          <a:stretch/>
        </p:blipFill>
        <p:spPr>
          <a:xfrm>
            <a:off x="5425239" y="6395621"/>
            <a:ext cx="1066800" cy="301640"/>
          </a:xfrm>
          <a:prstGeom prst="rect">
            <a:avLst/>
          </a:prstGeom>
          <a:noFill/>
          <a:ln>
            <a:noFill/>
          </a:ln>
        </p:spPr>
      </p:pic>
      <p:pic>
        <p:nvPicPr>
          <p:cNvPr id="13" name="Google Shape;91;p13">
            <a:extLst>
              <a:ext uri="{FF2B5EF4-FFF2-40B4-BE49-F238E27FC236}">
                <a16:creationId xmlns:a16="http://schemas.microsoft.com/office/drawing/2014/main" id="{5C174985-985E-4EB1-8F29-75CCE601E1FF}"/>
              </a:ext>
            </a:extLst>
          </p:cNvPr>
          <p:cNvPicPr preferRelativeResize="0"/>
          <p:nvPr/>
        </p:nvPicPr>
        <p:blipFill>
          <a:blip r:embed="rId5">
            <a:alphaModFix/>
          </a:blip>
          <a:stretch>
            <a:fillRect/>
          </a:stretch>
        </p:blipFill>
        <p:spPr>
          <a:xfrm>
            <a:off x="8991315" y="6400111"/>
            <a:ext cx="444619" cy="292659"/>
          </a:xfrm>
          <a:prstGeom prst="rect">
            <a:avLst/>
          </a:prstGeom>
          <a:noFill/>
          <a:ln>
            <a:noFill/>
          </a:ln>
        </p:spPr>
      </p:pic>
      <p:sp>
        <p:nvSpPr>
          <p:cNvPr id="14" name="TextBox 4">
            <a:extLst>
              <a:ext uri="{FF2B5EF4-FFF2-40B4-BE49-F238E27FC236}">
                <a16:creationId xmlns:a16="http://schemas.microsoft.com/office/drawing/2014/main" id="{8703F2B1-3AB4-5399-B5FC-97C0864EB2B5}"/>
              </a:ext>
            </a:extLst>
          </p:cNvPr>
          <p:cNvSpPr txBox="1"/>
          <p:nvPr/>
        </p:nvSpPr>
        <p:spPr>
          <a:xfrm>
            <a:off x="9387042" y="6374755"/>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5" name="Imagen 14">
            <a:extLst>
              <a:ext uri="{FF2B5EF4-FFF2-40B4-BE49-F238E27FC236}">
                <a16:creationId xmlns:a16="http://schemas.microsoft.com/office/drawing/2014/main" id="{18F6F710-6311-C7EE-B593-C04AD10F2667}"/>
              </a:ext>
            </a:extLst>
          </p:cNvPr>
          <p:cNvPicPr>
            <a:picLocks noChangeAspect="1"/>
          </p:cNvPicPr>
          <p:nvPr/>
        </p:nvPicPr>
        <p:blipFill>
          <a:blip r:embed="rId6"/>
          <a:stretch>
            <a:fillRect/>
          </a:stretch>
        </p:blipFill>
        <p:spPr>
          <a:xfrm>
            <a:off x="6473184" y="6423279"/>
            <a:ext cx="2469970" cy="365126"/>
          </a:xfrm>
          <a:prstGeom prst="rect">
            <a:avLst/>
          </a:prstGeom>
        </p:spPr>
      </p:pic>
      <p:pic>
        <p:nvPicPr>
          <p:cNvPr id="7" name="Imagen 6">
            <a:extLst>
              <a:ext uri="{FF2B5EF4-FFF2-40B4-BE49-F238E27FC236}">
                <a16:creationId xmlns:a16="http://schemas.microsoft.com/office/drawing/2014/main" id="{F720EB5C-A89A-C521-0570-D8AA1424D71C}"/>
              </a:ext>
            </a:extLst>
          </p:cNvPr>
          <p:cNvPicPr>
            <a:picLocks noChangeAspect="1"/>
          </p:cNvPicPr>
          <p:nvPr/>
        </p:nvPicPr>
        <p:blipFill>
          <a:blip r:embed="rId7"/>
          <a:stretch>
            <a:fillRect/>
          </a:stretch>
        </p:blipFill>
        <p:spPr>
          <a:xfrm>
            <a:off x="614754" y="1197204"/>
            <a:ext cx="10853735" cy="4439310"/>
          </a:xfrm>
          <a:prstGeom prst="rect">
            <a:avLst/>
          </a:prstGeom>
        </p:spPr>
      </p:pic>
      <p:sp>
        <p:nvSpPr>
          <p:cNvPr id="8" name="Google Shape;157;p18">
            <a:extLst>
              <a:ext uri="{FF2B5EF4-FFF2-40B4-BE49-F238E27FC236}">
                <a16:creationId xmlns:a16="http://schemas.microsoft.com/office/drawing/2014/main" id="{BF409D12-8A03-7D8B-EF7D-5F19577EF6DC}"/>
              </a:ext>
            </a:extLst>
          </p:cNvPr>
          <p:cNvSpPr txBox="1"/>
          <p:nvPr/>
        </p:nvSpPr>
        <p:spPr>
          <a:xfrm>
            <a:off x="4790332" y="5636514"/>
            <a:ext cx="3203880"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800" b="1" dirty="0">
                <a:solidFill>
                  <a:schemeClr val="accent1"/>
                </a:solidFill>
                <a:latin typeface="Lato"/>
                <a:ea typeface="Lato"/>
                <a:cs typeface="Lato"/>
                <a:sym typeface="Lato"/>
              </a:rPr>
              <a:t>Fig. 1. </a:t>
            </a:r>
            <a:r>
              <a:rPr lang="es-419" sz="800" dirty="0">
                <a:solidFill>
                  <a:schemeClr val="accent1"/>
                </a:solidFill>
                <a:latin typeface="Lato"/>
                <a:ea typeface="Lato"/>
                <a:cs typeface="Lato"/>
                <a:sym typeface="Lato"/>
              </a:rPr>
              <a:t>Research methodology</a:t>
            </a:r>
            <a:r>
              <a:rPr lang="es-419" sz="800" b="1" dirty="0">
                <a:solidFill>
                  <a:schemeClr val="accent1"/>
                </a:solidFill>
                <a:latin typeface="Lato"/>
                <a:ea typeface="Lato"/>
                <a:cs typeface="Lato"/>
                <a:sym typeface="Lato"/>
              </a:rPr>
              <a:t>.</a:t>
            </a:r>
            <a:endParaRPr sz="800" dirty="0">
              <a:solidFill>
                <a:schemeClr val="accent1"/>
              </a:solidFill>
              <a:latin typeface="Lato"/>
              <a:ea typeface="Lato"/>
              <a:cs typeface="Lato"/>
              <a:sym typeface="Lato"/>
            </a:endParaRPr>
          </a:p>
        </p:txBody>
      </p:sp>
      <p:sp>
        <p:nvSpPr>
          <p:cNvPr id="17" name="Virsraksts 1">
            <a:extLst>
              <a:ext uri="{FF2B5EF4-FFF2-40B4-BE49-F238E27FC236}">
                <a16:creationId xmlns:a16="http://schemas.microsoft.com/office/drawing/2014/main" id="{ACFAC233-73A6-67FB-D509-32F1016B8C97}"/>
              </a:ext>
            </a:extLst>
          </p:cNvPr>
          <p:cNvSpPr txBox="1">
            <a:spLocks/>
          </p:cNvSpPr>
          <p:nvPr/>
        </p:nvSpPr>
        <p:spPr>
          <a:xfrm>
            <a:off x="396239" y="239429"/>
            <a:ext cx="11399522" cy="1099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B5089"/>
                </a:solidFill>
                <a:latin typeface="Arial"/>
                <a:ea typeface="Arial"/>
                <a:cs typeface="Arial"/>
                <a:sym typeface="Arial"/>
              </a:defRPr>
            </a:lvl1pPr>
          </a:lstStyle>
          <a:p>
            <a:r>
              <a:rPr lang="en-GB" sz="3600">
                <a:solidFill>
                  <a:srgbClr val="1D4289"/>
                </a:solidFill>
                <a:latin typeface="Aptos" panose="020B0004020202020204" pitchFamily="34" charset="0"/>
              </a:rPr>
              <a:t>Methodology</a:t>
            </a:r>
            <a:endParaRPr lang="en-GB" sz="3600" dirty="0">
              <a:solidFill>
                <a:srgbClr val="1D4289"/>
              </a:solidFill>
              <a:latin typeface="Aptos" panose="020B0004020202020204" pitchFamily="34" charset="0"/>
            </a:endParaRPr>
          </a:p>
        </p:txBody>
      </p:sp>
    </p:spTree>
    <p:extLst>
      <p:ext uri="{BB962C8B-B14F-4D97-AF65-F5344CB8AC3E}">
        <p14:creationId xmlns:p14="http://schemas.microsoft.com/office/powerpoint/2010/main" val="29231320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E944DA45-CF27-F007-82AC-12C983A731CF}"/>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FE85A9C2-0791-8A39-5269-B1B8F3DA860C}"/>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7" name="Virsraksts 1">
            <a:extLst>
              <a:ext uri="{FF2B5EF4-FFF2-40B4-BE49-F238E27FC236}">
                <a16:creationId xmlns:a16="http://schemas.microsoft.com/office/drawing/2014/main" id="{75A34061-D5BF-7E9E-B999-02A295DE509C}"/>
              </a:ext>
            </a:extLst>
          </p:cNvPr>
          <p:cNvSpPr txBox="1">
            <a:spLocks noGrp="1"/>
          </p:cNvSpPr>
          <p:nvPr>
            <p:ph type="title"/>
          </p:nvPr>
        </p:nvSpPr>
        <p:spPr>
          <a:xfrm>
            <a:off x="396239" y="239429"/>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Methodology</a:t>
            </a:r>
            <a:endParaRPr sz="3600" dirty="0">
              <a:solidFill>
                <a:srgbClr val="1D4289"/>
              </a:solidFill>
              <a:latin typeface="Aptos" panose="020B0004020202020204" pitchFamily="34" charset="0"/>
            </a:endParaRPr>
          </a:p>
        </p:txBody>
      </p:sp>
      <p:sp>
        <p:nvSpPr>
          <p:cNvPr id="8" name="Satura vietturis 2">
            <a:extLst>
              <a:ext uri="{FF2B5EF4-FFF2-40B4-BE49-F238E27FC236}">
                <a16:creationId xmlns:a16="http://schemas.microsoft.com/office/drawing/2014/main" id="{838E1B7F-5BDA-5CB1-9323-9CA5D57E4397}"/>
              </a:ext>
            </a:extLst>
          </p:cNvPr>
          <p:cNvSpPr txBox="1">
            <a:spLocks/>
          </p:cNvSpPr>
          <p:nvPr/>
        </p:nvSpPr>
        <p:spPr>
          <a:xfrm>
            <a:off x="447269" y="1273862"/>
            <a:ext cx="5670502"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1800"/>
              </a:spcBef>
              <a:spcAft>
                <a:spcPts val="600"/>
              </a:spcAft>
            </a:pPr>
            <a:r>
              <a:rPr lang="en-US" sz="1800" b="1" i="0" dirty="0">
                <a:solidFill>
                  <a:srgbClr val="222222"/>
                </a:solidFill>
                <a:effectLst/>
                <a:latin typeface="Aptos" panose="020B0004020202020204" pitchFamily="34" charset="0"/>
              </a:rPr>
              <a:t>Step 1: </a:t>
            </a:r>
            <a:r>
              <a:rPr lang="en-US" sz="1800" i="0" dirty="0">
                <a:solidFill>
                  <a:srgbClr val="222222"/>
                </a:solidFill>
                <a:effectLst/>
                <a:latin typeface="Aptos" panose="020B0004020202020204" pitchFamily="34" charset="0"/>
              </a:rPr>
              <a:t>Establishing the study area and urban composition.</a:t>
            </a:r>
          </a:p>
        </p:txBody>
      </p:sp>
      <p:sp>
        <p:nvSpPr>
          <p:cNvPr id="2" name="Marcador de pie de página 1">
            <a:extLst>
              <a:ext uri="{FF2B5EF4-FFF2-40B4-BE49-F238E27FC236}">
                <a16:creationId xmlns:a16="http://schemas.microsoft.com/office/drawing/2014/main" id="{99B5392E-E162-F08B-FC40-746CD4C77563}"/>
              </a:ext>
            </a:extLst>
          </p:cNvPr>
          <p:cNvSpPr>
            <a:spLocks noGrp="1"/>
          </p:cNvSpPr>
          <p:nvPr>
            <p:ph type="ftr" sz="quarter" idx="11"/>
          </p:nvPr>
        </p:nvSpPr>
        <p:spPr>
          <a:xfrm>
            <a:off x="0" y="6407397"/>
            <a:ext cx="5250730" cy="365125"/>
          </a:xfrm>
        </p:spPr>
        <p:txBody>
          <a:bodyPr/>
          <a:lstStyle/>
          <a:p>
            <a:r>
              <a:rPr lang="es-ES" dirty="0"/>
              <a:t>Buenaño-Mariño, C. D. P., Sabán, J., Barba, E., &amp; García-Esparza, J. A. Urban </a:t>
            </a:r>
            <a:r>
              <a:rPr lang="es-ES" dirty="0" err="1"/>
              <a:t>Form</a:t>
            </a:r>
            <a:r>
              <a:rPr lang="es-ES" dirty="0"/>
              <a:t> </a:t>
            </a:r>
            <a:r>
              <a:rPr lang="es-ES" dirty="0" err="1"/>
              <a:t>Shapes</a:t>
            </a:r>
            <a:r>
              <a:rPr lang="es-ES" dirty="0"/>
              <a:t> </a:t>
            </a:r>
            <a:r>
              <a:rPr lang="es-ES" dirty="0" err="1"/>
              <a:t>Bird</a:t>
            </a:r>
            <a:r>
              <a:rPr lang="es-ES" dirty="0"/>
              <a:t> </a:t>
            </a:r>
            <a:r>
              <a:rPr lang="es-ES" dirty="0" err="1"/>
              <a:t>Community</a:t>
            </a:r>
            <a:r>
              <a:rPr lang="es-ES" dirty="0"/>
              <a:t>: </a:t>
            </a:r>
            <a:r>
              <a:rPr lang="es-ES" dirty="0" err="1"/>
              <a:t>Insights</a:t>
            </a:r>
            <a:r>
              <a:rPr lang="es-ES" dirty="0"/>
              <a:t> from </a:t>
            </a:r>
            <a:r>
              <a:rPr lang="es-ES" dirty="0" err="1"/>
              <a:t>the</a:t>
            </a:r>
            <a:r>
              <a:rPr lang="es-ES" dirty="0"/>
              <a:t> </a:t>
            </a:r>
            <a:r>
              <a:rPr lang="es-ES" dirty="0" err="1"/>
              <a:t>green</a:t>
            </a:r>
            <a:r>
              <a:rPr lang="es-ES" dirty="0"/>
              <a:t> capital of </a:t>
            </a:r>
            <a:r>
              <a:rPr lang="es-ES" dirty="0" err="1"/>
              <a:t>Europe</a:t>
            </a:r>
            <a:r>
              <a:rPr lang="es-ES" dirty="0"/>
              <a:t> 2024.</a:t>
            </a:r>
            <a:endParaRPr lang="tr-TR" dirty="0"/>
          </a:p>
        </p:txBody>
      </p:sp>
      <p:pic>
        <p:nvPicPr>
          <p:cNvPr id="3" name="Google Shape;89;p13">
            <a:extLst>
              <a:ext uri="{FF2B5EF4-FFF2-40B4-BE49-F238E27FC236}">
                <a16:creationId xmlns:a16="http://schemas.microsoft.com/office/drawing/2014/main" id="{E8F4E38B-6684-7656-D79B-6F9016C973B0}"/>
              </a:ext>
            </a:extLst>
          </p:cNvPr>
          <p:cNvPicPr preferRelativeResize="0"/>
          <p:nvPr/>
        </p:nvPicPr>
        <p:blipFill>
          <a:blip r:embed="rId4">
            <a:alphaModFix/>
          </a:blip>
          <a:srcRect t="10904"/>
          <a:stretch/>
        </p:blipFill>
        <p:spPr>
          <a:xfrm>
            <a:off x="5415812" y="6374755"/>
            <a:ext cx="1066800" cy="301640"/>
          </a:xfrm>
          <a:prstGeom prst="rect">
            <a:avLst/>
          </a:prstGeom>
          <a:noFill/>
          <a:ln>
            <a:noFill/>
          </a:ln>
        </p:spPr>
      </p:pic>
      <p:pic>
        <p:nvPicPr>
          <p:cNvPr id="6" name="Google Shape;91;p13">
            <a:extLst>
              <a:ext uri="{FF2B5EF4-FFF2-40B4-BE49-F238E27FC236}">
                <a16:creationId xmlns:a16="http://schemas.microsoft.com/office/drawing/2014/main" id="{C6571FF4-C4C2-27EF-1640-C346AB0FE2DB}"/>
              </a:ext>
            </a:extLst>
          </p:cNvPr>
          <p:cNvPicPr preferRelativeResize="0"/>
          <p:nvPr/>
        </p:nvPicPr>
        <p:blipFill>
          <a:blip r:embed="rId5">
            <a:alphaModFix/>
          </a:blip>
          <a:stretch>
            <a:fillRect/>
          </a:stretch>
        </p:blipFill>
        <p:spPr>
          <a:xfrm>
            <a:off x="8981888" y="6379245"/>
            <a:ext cx="444619" cy="292659"/>
          </a:xfrm>
          <a:prstGeom prst="rect">
            <a:avLst/>
          </a:prstGeom>
          <a:noFill/>
          <a:ln>
            <a:noFill/>
          </a:ln>
        </p:spPr>
      </p:pic>
      <p:sp>
        <p:nvSpPr>
          <p:cNvPr id="9" name="TextBox 4">
            <a:extLst>
              <a:ext uri="{FF2B5EF4-FFF2-40B4-BE49-F238E27FC236}">
                <a16:creationId xmlns:a16="http://schemas.microsoft.com/office/drawing/2014/main" id="{45CA0912-B5E2-F19C-236D-B2BBA6120F6E}"/>
              </a:ext>
            </a:extLst>
          </p:cNvPr>
          <p:cNvSpPr txBox="1"/>
          <p:nvPr/>
        </p:nvSpPr>
        <p:spPr>
          <a:xfrm>
            <a:off x="9377615" y="6353889"/>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0" name="Imagen 9">
            <a:extLst>
              <a:ext uri="{FF2B5EF4-FFF2-40B4-BE49-F238E27FC236}">
                <a16:creationId xmlns:a16="http://schemas.microsoft.com/office/drawing/2014/main" id="{A5F86307-BD0B-E3F5-3D42-D163FC467CF4}"/>
              </a:ext>
            </a:extLst>
          </p:cNvPr>
          <p:cNvPicPr>
            <a:picLocks noChangeAspect="1"/>
          </p:cNvPicPr>
          <p:nvPr/>
        </p:nvPicPr>
        <p:blipFill>
          <a:blip r:embed="rId6"/>
          <a:stretch>
            <a:fillRect/>
          </a:stretch>
        </p:blipFill>
        <p:spPr>
          <a:xfrm>
            <a:off x="11535757" y="6374755"/>
            <a:ext cx="325035" cy="419935"/>
          </a:xfrm>
          <a:prstGeom prst="rect">
            <a:avLst/>
          </a:prstGeom>
        </p:spPr>
      </p:pic>
      <p:pic>
        <p:nvPicPr>
          <p:cNvPr id="11" name="Imagen 10">
            <a:extLst>
              <a:ext uri="{FF2B5EF4-FFF2-40B4-BE49-F238E27FC236}">
                <a16:creationId xmlns:a16="http://schemas.microsoft.com/office/drawing/2014/main" id="{AAD21EBC-AC54-7A9A-A640-640D010524D5}"/>
              </a:ext>
            </a:extLst>
          </p:cNvPr>
          <p:cNvPicPr>
            <a:picLocks noChangeAspect="1"/>
          </p:cNvPicPr>
          <p:nvPr/>
        </p:nvPicPr>
        <p:blipFill>
          <a:blip r:embed="rId7"/>
          <a:stretch>
            <a:fillRect/>
          </a:stretch>
        </p:blipFill>
        <p:spPr>
          <a:xfrm>
            <a:off x="6463757" y="6402413"/>
            <a:ext cx="2469970" cy="365126"/>
          </a:xfrm>
          <a:prstGeom prst="rect">
            <a:avLst/>
          </a:prstGeom>
        </p:spPr>
      </p:pic>
      <p:sp>
        <p:nvSpPr>
          <p:cNvPr id="14" name="Google Shape;157;p18">
            <a:extLst>
              <a:ext uri="{FF2B5EF4-FFF2-40B4-BE49-F238E27FC236}">
                <a16:creationId xmlns:a16="http://schemas.microsoft.com/office/drawing/2014/main" id="{E3C80FA9-71D2-6715-9AFA-E1E5BFDF5872}"/>
              </a:ext>
            </a:extLst>
          </p:cNvPr>
          <p:cNvSpPr txBox="1"/>
          <p:nvPr/>
        </p:nvSpPr>
        <p:spPr>
          <a:xfrm>
            <a:off x="1377512" y="5820869"/>
            <a:ext cx="3879025"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800" b="1" dirty="0">
                <a:solidFill>
                  <a:schemeClr val="accent1"/>
                </a:solidFill>
                <a:latin typeface="Lato"/>
                <a:ea typeface="Lato"/>
                <a:cs typeface="Lato"/>
                <a:sym typeface="Lato"/>
              </a:rPr>
              <a:t>Fig. 2 </a:t>
            </a:r>
            <a:r>
              <a:rPr lang="en-US" sz="800" dirty="0">
                <a:solidFill>
                  <a:schemeClr val="accent1"/>
                </a:solidFill>
                <a:latin typeface="Lato"/>
                <a:ea typeface="Lato"/>
                <a:cs typeface="Lato"/>
              </a:rPr>
              <a:t>Location of the city of Valencia and study area</a:t>
            </a:r>
            <a:r>
              <a:rPr lang="es-419" sz="800" dirty="0">
                <a:solidFill>
                  <a:schemeClr val="accent1"/>
                </a:solidFill>
                <a:latin typeface="Lato"/>
                <a:ea typeface="Lato"/>
                <a:cs typeface="Lato"/>
                <a:sym typeface="Lato"/>
              </a:rPr>
              <a:t>. </a:t>
            </a:r>
            <a:r>
              <a:rPr lang="es-419" sz="800" b="1" dirty="0" err="1">
                <a:solidFill>
                  <a:schemeClr val="accent1"/>
                </a:solidFill>
                <a:latin typeface="Lato"/>
                <a:ea typeface="Lato"/>
                <a:cs typeface="Lato"/>
                <a:sym typeface="Lato"/>
              </a:rPr>
              <a:t>Source</a:t>
            </a:r>
            <a:r>
              <a:rPr lang="es-419" sz="800" b="1" dirty="0">
                <a:solidFill>
                  <a:schemeClr val="accent1"/>
                </a:solidFill>
                <a:latin typeface="Lato"/>
                <a:ea typeface="Lato"/>
                <a:cs typeface="Lato"/>
                <a:sym typeface="Lato"/>
              </a:rPr>
              <a:t>:</a:t>
            </a:r>
            <a:r>
              <a:rPr lang="es-419" sz="800" dirty="0">
                <a:solidFill>
                  <a:schemeClr val="accent1"/>
                </a:solidFill>
                <a:latin typeface="Lato"/>
                <a:ea typeface="Lato"/>
                <a:cs typeface="Lato"/>
                <a:sym typeface="Lato"/>
              </a:rPr>
              <a:t> </a:t>
            </a:r>
            <a:r>
              <a:rPr lang="es-419" sz="800" dirty="0" err="1">
                <a:solidFill>
                  <a:schemeClr val="accent1"/>
                </a:solidFill>
                <a:latin typeface="Lato"/>
                <a:ea typeface="Lato"/>
                <a:cs typeface="Lato"/>
                <a:sym typeface="Lato"/>
              </a:rPr>
              <a:t>the</a:t>
            </a:r>
            <a:r>
              <a:rPr lang="es-419" sz="800" dirty="0">
                <a:solidFill>
                  <a:schemeClr val="accent1"/>
                </a:solidFill>
                <a:latin typeface="Lato"/>
                <a:ea typeface="Lato"/>
                <a:cs typeface="Lato"/>
                <a:sym typeface="Lato"/>
              </a:rPr>
              <a:t> </a:t>
            </a:r>
            <a:r>
              <a:rPr lang="es-419" sz="800" dirty="0" err="1">
                <a:solidFill>
                  <a:schemeClr val="accent1"/>
                </a:solidFill>
                <a:latin typeface="Lato"/>
                <a:ea typeface="Lato"/>
                <a:cs typeface="Lato"/>
                <a:sym typeface="Lato"/>
              </a:rPr>
              <a:t>authors</a:t>
            </a:r>
            <a:r>
              <a:rPr lang="es-419" sz="800" dirty="0">
                <a:solidFill>
                  <a:schemeClr val="accent1"/>
                </a:solidFill>
                <a:latin typeface="Lato"/>
                <a:ea typeface="Lato"/>
                <a:cs typeface="Lato"/>
                <a:sym typeface="Lato"/>
              </a:rPr>
              <a:t>.</a:t>
            </a:r>
            <a:endParaRPr sz="800" dirty="0">
              <a:solidFill>
                <a:schemeClr val="accent1"/>
              </a:solidFill>
              <a:latin typeface="Lato"/>
              <a:ea typeface="Lato"/>
              <a:cs typeface="Lato"/>
              <a:sym typeface="Lato"/>
            </a:endParaRPr>
          </a:p>
        </p:txBody>
      </p:sp>
      <p:pic>
        <p:nvPicPr>
          <p:cNvPr id="15" name="Picture 2" descr="Mapa&#10;&#10;Descripción generada automáticamente">
            <a:extLst>
              <a:ext uri="{FF2B5EF4-FFF2-40B4-BE49-F238E27FC236}">
                <a16:creationId xmlns:a16="http://schemas.microsoft.com/office/drawing/2014/main" id="{7B012720-E42D-8374-332C-783A20FA00B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010" y="1914293"/>
            <a:ext cx="5670502" cy="4013951"/>
          </a:xfrm>
          <a:prstGeom prst="rect">
            <a:avLst/>
          </a:prstGeom>
          <a:noFill/>
          <a:extLst>
            <a:ext uri="{909E8E84-426E-40DD-AFC4-6F175D3DCCD1}">
              <a14:hiddenFill xmlns:a14="http://schemas.microsoft.com/office/drawing/2010/main">
                <a:solidFill>
                  <a:srgbClr val="FFFFFF"/>
                </a:solidFill>
              </a14:hiddenFill>
            </a:ext>
          </a:extLst>
        </p:spPr>
      </p:pic>
      <p:pic>
        <p:nvPicPr>
          <p:cNvPr id="16" name="Google Shape;89;p13">
            <a:extLst>
              <a:ext uri="{FF2B5EF4-FFF2-40B4-BE49-F238E27FC236}">
                <a16:creationId xmlns:a16="http://schemas.microsoft.com/office/drawing/2014/main" id="{8B40D211-3FE8-521E-0C26-B02385D2CFCD}"/>
              </a:ext>
            </a:extLst>
          </p:cNvPr>
          <p:cNvPicPr preferRelativeResize="0"/>
          <p:nvPr/>
        </p:nvPicPr>
        <p:blipFill>
          <a:blip r:embed="rId4">
            <a:alphaModFix/>
          </a:blip>
          <a:srcRect t="10904"/>
          <a:stretch/>
        </p:blipFill>
        <p:spPr>
          <a:xfrm>
            <a:off x="5425239" y="6395621"/>
            <a:ext cx="1066800" cy="301640"/>
          </a:xfrm>
          <a:prstGeom prst="rect">
            <a:avLst/>
          </a:prstGeom>
          <a:noFill/>
          <a:ln>
            <a:noFill/>
          </a:ln>
        </p:spPr>
      </p:pic>
      <p:pic>
        <p:nvPicPr>
          <p:cNvPr id="17" name="Google Shape;91;p13">
            <a:extLst>
              <a:ext uri="{FF2B5EF4-FFF2-40B4-BE49-F238E27FC236}">
                <a16:creationId xmlns:a16="http://schemas.microsoft.com/office/drawing/2014/main" id="{146C0039-4CAA-772C-CC34-F73069BBDE84}"/>
              </a:ext>
            </a:extLst>
          </p:cNvPr>
          <p:cNvPicPr preferRelativeResize="0"/>
          <p:nvPr/>
        </p:nvPicPr>
        <p:blipFill>
          <a:blip r:embed="rId5">
            <a:alphaModFix/>
          </a:blip>
          <a:stretch>
            <a:fillRect/>
          </a:stretch>
        </p:blipFill>
        <p:spPr>
          <a:xfrm>
            <a:off x="8991315" y="6400111"/>
            <a:ext cx="444619" cy="292659"/>
          </a:xfrm>
          <a:prstGeom prst="rect">
            <a:avLst/>
          </a:prstGeom>
          <a:noFill/>
          <a:ln>
            <a:noFill/>
          </a:ln>
        </p:spPr>
      </p:pic>
      <p:sp>
        <p:nvSpPr>
          <p:cNvPr id="18" name="TextBox 4">
            <a:extLst>
              <a:ext uri="{FF2B5EF4-FFF2-40B4-BE49-F238E27FC236}">
                <a16:creationId xmlns:a16="http://schemas.microsoft.com/office/drawing/2014/main" id="{44B9359B-AC24-87B3-16D8-5FCA60461BED}"/>
              </a:ext>
            </a:extLst>
          </p:cNvPr>
          <p:cNvSpPr txBox="1"/>
          <p:nvPr/>
        </p:nvSpPr>
        <p:spPr>
          <a:xfrm>
            <a:off x="9387042" y="6374755"/>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9" name="Imagen 18">
            <a:extLst>
              <a:ext uri="{FF2B5EF4-FFF2-40B4-BE49-F238E27FC236}">
                <a16:creationId xmlns:a16="http://schemas.microsoft.com/office/drawing/2014/main" id="{C0E02197-11F6-C276-C631-0498CB1470A2}"/>
              </a:ext>
            </a:extLst>
          </p:cNvPr>
          <p:cNvPicPr>
            <a:picLocks noChangeAspect="1"/>
          </p:cNvPicPr>
          <p:nvPr/>
        </p:nvPicPr>
        <p:blipFill>
          <a:blip r:embed="rId7"/>
          <a:stretch>
            <a:fillRect/>
          </a:stretch>
        </p:blipFill>
        <p:spPr>
          <a:xfrm>
            <a:off x="6473184" y="6423279"/>
            <a:ext cx="2469970" cy="365126"/>
          </a:xfrm>
          <a:prstGeom prst="rect">
            <a:avLst/>
          </a:prstGeom>
        </p:spPr>
      </p:pic>
      <p:sp>
        <p:nvSpPr>
          <p:cNvPr id="20" name="Satura vietturis 2">
            <a:extLst>
              <a:ext uri="{FF2B5EF4-FFF2-40B4-BE49-F238E27FC236}">
                <a16:creationId xmlns:a16="http://schemas.microsoft.com/office/drawing/2014/main" id="{726DD526-900C-56D4-4B39-F394BAED1793}"/>
              </a:ext>
            </a:extLst>
          </p:cNvPr>
          <p:cNvSpPr txBox="1">
            <a:spLocks/>
          </p:cNvSpPr>
          <p:nvPr/>
        </p:nvSpPr>
        <p:spPr>
          <a:xfrm>
            <a:off x="6463757" y="1273862"/>
            <a:ext cx="5677990" cy="825691"/>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a-ES" sz="1800" b="0" i="0" dirty="0">
                <a:solidFill>
                  <a:srgbClr val="222222"/>
                </a:solidFill>
                <a:effectLst/>
                <a:latin typeface="Aptos" panose="020B0004020202020204" pitchFamily="34" charset="0"/>
              </a:rPr>
              <a:t>The </a:t>
            </a:r>
            <a:r>
              <a:rPr lang="ca-ES" sz="1800" b="0" i="0" dirty="0" err="1">
                <a:solidFill>
                  <a:srgbClr val="222222"/>
                </a:solidFill>
                <a:effectLst/>
                <a:latin typeface="Aptos" panose="020B0004020202020204" pitchFamily="34" charset="0"/>
              </a:rPr>
              <a:t>three</a:t>
            </a:r>
            <a:r>
              <a:rPr lang="ca-ES" sz="1800" b="0" i="0" dirty="0">
                <a:solidFill>
                  <a:srgbClr val="222222"/>
                </a:solidFill>
                <a:effectLst/>
                <a:latin typeface="Aptos" panose="020B0004020202020204" pitchFamily="34" charset="0"/>
              </a:rPr>
              <a:t> urban </a:t>
            </a:r>
            <a:r>
              <a:rPr lang="ca-ES" sz="1800" b="0" i="0" dirty="0" err="1">
                <a:solidFill>
                  <a:srgbClr val="222222"/>
                </a:solidFill>
                <a:effectLst/>
                <a:latin typeface="Aptos" panose="020B0004020202020204" pitchFamily="34" charset="0"/>
              </a:rPr>
              <a:t>configurations</a:t>
            </a:r>
            <a:r>
              <a:rPr lang="es-ES" sz="1800" b="0" i="0" dirty="0">
                <a:solidFill>
                  <a:srgbClr val="222222"/>
                </a:solidFill>
                <a:effectLst/>
                <a:latin typeface="Aptos" panose="020B0004020202020204" pitchFamily="34" charset="0"/>
              </a:rPr>
              <a:t>: </a:t>
            </a:r>
            <a:r>
              <a:rPr lang="en-US" sz="1800" b="0" i="0" dirty="0">
                <a:solidFill>
                  <a:srgbClr val="222222"/>
                </a:solidFill>
                <a:effectLst/>
                <a:latin typeface="Aptos" panose="020B0004020202020204" pitchFamily="34" charset="0"/>
              </a:rPr>
              <a:t>historic centre (HC), the open block (OB), and the closed block (CB).</a:t>
            </a:r>
            <a:endParaRPr lang="tr-TR" sz="1800" dirty="0">
              <a:latin typeface="Aptos" panose="020B0004020202020204" pitchFamily="34" charset="0"/>
            </a:endParaRPr>
          </a:p>
        </p:txBody>
      </p:sp>
      <p:sp>
        <p:nvSpPr>
          <p:cNvPr id="21" name="Google Shape;181;p20">
            <a:extLst>
              <a:ext uri="{FF2B5EF4-FFF2-40B4-BE49-F238E27FC236}">
                <a16:creationId xmlns:a16="http://schemas.microsoft.com/office/drawing/2014/main" id="{160ABD60-5C96-92F6-019D-FC24034AC427}"/>
              </a:ext>
            </a:extLst>
          </p:cNvPr>
          <p:cNvSpPr txBox="1"/>
          <p:nvPr/>
        </p:nvSpPr>
        <p:spPr>
          <a:xfrm>
            <a:off x="6473184" y="5826920"/>
            <a:ext cx="5323286"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800" b="1" dirty="0">
                <a:solidFill>
                  <a:schemeClr val="accent1"/>
                </a:solidFill>
                <a:latin typeface="Lato"/>
                <a:ea typeface="Lato"/>
                <a:cs typeface="Lato"/>
                <a:sym typeface="Lato"/>
              </a:rPr>
              <a:t>Fig. 3.</a:t>
            </a:r>
            <a:r>
              <a:rPr lang="es-419" sz="800" dirty="0">
                <a:solidFill>
                  <a:schemeClr val="accent1"/>
                </a:solidFill>
                <a:latin typeface="Lato"/>
                <a:ea typeface="Lato"/>
                <a:cs typeface="Lato"/>
                <a:sym typeface="Lato"/>
              </a:rPr>
              <a:t> </a:t>
            </a:r>
            <a:r>
              <a:rPr lang="en-US" sz="800" dirty="0">
                <a:solidFill>
                  <a:schemeClr val="accent1"/>
                </a:solidFill>
                <a:latin typeface="Lato"/>
                <a:ea typeface="Lato"/>
                <a:cs typeface="Lato"/>
              </a:rPr>
              <a:t>SACRE Stations and selected sampling units</a:t>
            </a:r>
            <a:r>
              <a:rPr lang="es-419" sz="800" dirty="0">
                <a:solidFill>
                  <a:schemeClr val="accent1"/>
                </a:solidFill>
                <a:latin typeface="Lato"/>
                <a:ea typeface="Lato"/>
                <a:cs typeface="Lato"/>
                <a:sym typeface="Lato"/>
              </a:rPr>
              <a:t>. </a:t>
            </a:r>
            <a:r>
              <a:rPr lang="es-419" sz="800" b="1" dirty="0" err="1">
                <a:solidFill>
                  <a:schemeClr val="accent1"/>
                </a:solidFill>
                <a:latin typeface="Lato"/>
                <a:ea typeface="Lato"/>
                <a:cs typeface="Lato"/>
                <a:sym typeface="Lato"/>
              </a:rPr>
              <a:t>Source</a:t>
            </a:r>
            <a:r>
              <a:rPr lang="es-419" sz="800" b="1" dirty="0">
                <a:solidFill>
                  <a:schemeClr val="accent1"/>
                </a:solidFill>
                <a:latin typeface="Lato"/>
                <a:ea typeface="Lato"/>
                <a:cs typeface="Lato"/>
                <a:sym typeface="Lato"/>
              </a:rPr>
              <a:t>:</a:t>
            </a:r>
            <a:r>
              <a:rPr lang="es-419" sz="800" dirty="0">
                <a:solidFill>
                  <a:schemeClr val="accent1"/>
                </a:solidFill>
                <a:latin typeface="Lato"/>
                <a:ea typeface="Lato"/>
                <a:cs typeface="Lato"/>
                <a:sym typeface="Lato"/>
              </a:rPr>
              <a:t> </a:t>
            </a:r>
            <a:r>
              <a:rPr lang="es-419" sz="800" dirty="0" err="1">
                <a:solidFill>
                  <a:schemeClr val="accent1"/>
                </a:solidFill>
                <a:latin typeface="Lato"/>
                <a:ea typeface="Lato"/>
                <a:cs typeface="Lato"/>
                <a:sym typeface="Lato"/>
              </a:rPr>
              <a:t>the</a:t>
            </a:r>
            <a:r>
              <a:rPr lang="es-419" sz="800" dirty="0">
                <a:solidFill>
                  <a:schemeClr val="accent1"/>
                </a:solidFill>
                <a:latin typeface="Lato"/>
                <a:ea typeface="Lato"/>
                <a:cs typeface="Lato"/>
                <a:sym typeface="Lato"/>
              </a:rPr>
              <a:t> </a:t>
            </a:r>
            <a:r>
              <a:rPr lang="es-419" sz="800" dirty="0" err="1">
                <a:solidFill>
                  <a:schemeClr val="accent1"/>
                </a:solidFill>
                <a:latin typeface="Lato"/>
                <a:ea typeface="Lato"/>
                <a:cs typeface="Lato"/>
                <a:sym typeface="Lato"/>
              </a:rPr>
              <a:t>authors</a:t>
            </a:r>
            <a:r>
              <a:rPr lang="es-419" sz="800" dirty="0">
                <a:solidFill>
                  <a:schemeClr val="accent1"/>
                </a:solidFill>
                <a:latin typeface="Lato"/>
                <a:ea typeface="Lato"/>
                <a:cs typeface="Lato"/>
                <a:sym typeface="Lato"/>
              </a:rPr>
              <a:t>.</a:t>
            </a:r>
            <a:endParaRPr sz="800" dirty="0">
              <a:solidFill>
                <a:schemeClr val="accent1"/>
              </a:solidFill>
              <a:latin typeface="Lato"/>
              <a:ea typeface="Lato"/>
              <a:cs typeface="Lato"/>
              <a:sym typeface="Lato"/>
            </a:endParaRPr>
          </a:p>
        </p:txBody>
      </p:sp>
      <p:pic>
        <p:nvPicPr>
          <p:cNvPr id="22" name="Picture 2" descr="A map of a city&#10;&#10;Description automatically generated">
            <a:extLst>
              <a:ext uri="{FF2B5EF4-FFF2-40B4-BE49-F238E27FC236}">
                <a16:creationId xmlns:a16="http://schemas.microsoft.com/office/drawing/2014/main" id="{73357A20-DC87-AC69-E9B8-6C087261C2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98355" y="1940129"/>
            <a:ext cx="5618160" cy="3973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1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94C3C-08CC-04C1-2ED8-23602DD2CA96}"/>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89815468-9F3D-BD4E-E64E-AC0A4C93367E}"/>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FBBE9EB3-3AC4-E6D0-4296-D3234A4C42D5}"/>
              </a:ext>
            </a:extLst>
          </p:cNvPr>
          <p:cNvPicPr>
            <a:picLocks noChangeAspect="1"/>
          </p:cNvPicPr>
          <p:nvPr/>
        </p:nvPicPr>
        <p:blipFill>
          <a:blip r:embed="rId3"/>
          <a:stretch>
            <a:fillRect/>
          </a:stretch>
        </p:blipFill>
        <p:spPr>
          <a:xfrm>
            <a:off x="10038080" y="6089366"/>
            <a:ext cx="1442720" cy="571154"/>
          </a:xfrm>
          <a:prstGeom prst="rect">
            <a:avLst/>
          </a:prstGeom>
        </p:spPr>
      </p:pic>
      <p:sp>
        <p:nvSpPr>
          <p:cNvPr id="7" name="Virsraksts 1">
            <a:extLst>
              <a:ext uri="{FF2B5EF4-FFF2-40B4-BE49-F238E27FC236}">
                <a16:creationId xmlns:a16="http://schemas.microsoft.com/office/drawing/2014/main" id="{B5DE5831-C671-21F4-F3CE-3A76DD43B769}"/>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Methodology</a:t>
            </a:r>
            <a:endParaRPr sz="3600" dirty="0">
              <a:solidFill>
                <a:srgbClr val="1D4289"/>
              </a:solidFill>
              <a:latin typeface="Aptos" panose="020B0004020202020204" pitchFamily="34" charset="0"/>
            </a:endParaRPr>
          </a:p>
        </p:txBody>
      </p:sp>
      <p:sp>
        <p:nvSpPr>
          <p:cNvPr id="8" name="Satura vietturis 2">
            <a:extLst>
              <a:ext uri="{FF2B5EF4-FFF2-40B4-BE49-F238E27FC236}">
                <a16:creationId xmlns:a16="http://schemas.microsoft.com/office/drawing/2014/main" id="{B42C8E9A-B069-46C0-7457-F820DDEF0BF7}"/>
              </a:ext>
            </a:extLst>
          </p:cNvPr>
          <p:cNvSpPr txBox="1">
            <a:spLocks/>
          </p:cNvSpPr>
          <p:nvPr/>
        </p:nvSpPr>
        <p:spPr>
          <a:xfrm>
            <a:off x="418010" y="1387034"/>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US" sz="1800" b="1" dirty="0">
                <a:solidFill>
                  <a:srgbClr val="222222"/>
                </a:solidFill>
                <a:latin typeface="Aptos" panose="020B0004020202020204" pitchFamily="34" charset="0"/>
              </a:rPr>
              <a:t>I</a:t>
            </a:r>
            <a:r>
              <a:rPr lang="en-US" sz="1800" b="1" i="0" dirty="0">
                <a:solidFill>
                  <a:srgbClr val="222222"/>
                </a:solidFill>
                <a:effectLst/>
                <a:latin typeface="Aptos" panose="020B0004020202020204" pitchFamily="34" charset="0"/>
              </a:rPr>
              <a:t>ndicators used in the parametrization of individual sampling units.</a:t>
            </a:r>
          </a:p>
        </p:txBody>
      </p:sp>
      <p:sp>
        <p:nvSpPr>
          <p:cNvPr id="2" name="Marcador de pie de página 1">
            <a:extLst>
              <a:ext uri="{FF2B5EF4-FFF2-40B4-BE49-F238E27FC236}">
                <a16:creationId xmlns:a16="http://schemas.microsoft.com/office/drawing/2014/main" id="{CE29E6B7-B045-664C-C3FF-35D57353B5E2}"/>
              </a:ext>
            </a:extLst>
          </p:cNvPr>
          <p:cNvSpPr>
            <a:spLocks noGrp="1"/>
          </p:cNvSpPr>
          <p:nvPr>
            <p:ph type="ftr" sz="quarter" idx="11"/>
          </p:nvPr>
        </p:nvSpPr>
        <p:spPr>
          <a:xfrm>
            <a:off x="0" y="6407397"/>
            <a:ext cx="5250730" cy="365125"/>
          </a:xfrm>
        </p:spPr>
        <p:txBody>
          <a:bodyPr/>
          <a:lstStyle/>
          <a:p>
            <a:r>
              <a:rPr lang="es-ES" dirty="0"/>
              <a:t>Buenaño-Mariño, C. D. P., Sabán, J., Barba, E., &amp; García-Esparza, J. A. Urban </a:t>
            </a:r>
            <a:r>
              <a:rPr lang="es-ES" dirty="0" err="1"/>
              <a:t>Form</a:t>
            </a:r>
            <a:r>
              <a:rPr lang="es-ES" dirty="0"/>
              <a:t> </a:t>
            </a:r>
            <a:r>
              <a:rPr lang="es-ES" dirty="0" err="1"/>
              <a:t>Shapes</a:t>
            </a:r>
            <a:r>
              <a:rPr lang="es-ES" dirty="0"/>
              <a:t> </a:t>
            </a:r>
            <a:r>
              <a:rPr lang="es-ES" dirty="0" err="1"/>
              <a:t>Bird</a:t>
            </a:r>
            <a:r>
              <a:rPr lang="es-ES" dirty="0"/>
              <a:t> </a:t>
            </a:r>
            <a:r>
              <a:rPr lang="es-ES" dirty="0" err="1"/>
              <a:t>Community</a:t>
            </a:r>
            <a:r>
              <a:rPr lang="es-ES" dirty="0"/>
              <a:t>: </a:t>
            </a:r>
            <a:r>
              <a:rPr lang="es-ES" dirty="0" err="1"/>
              <a:t>Insights</a:t>
            </a:r>
            <a:r>
              <a:rPr lang="es-ES" dirty="0"/>
              <a:t> from </a:t>
            </a:r>
            <a:r>
              <a:rPr lang="es-ES" dirty="0" err="1"/>
              <a:t>the</a:t>
            </a:r>
            <a:r>
              <a:rPr lang="es-ES" dirty="0"/>
              <a:t> </a:t>
            </a:r>
            <a:r>
              <a:rPr lang="es-ES" dirty="0" err="1"/>
              <a:t>green</a:t>
            </a:r>
            <a:r>
              <a:rPr lang="es-ES" dirty="0"/>
              <a:t> capital of </a:t>
            </a:r>
            <a:r>
              <a:rPr lang="es-ES" dirty="0" err="1"/>
              <a:t>Europe</a:t>
            </a:r>
            <a:r>
              <a:rPr lang="es-ES" dirty="0"/>
              <a:t> 2024.</a:t>
            </a:r>
            <a:endParaRPr lang="tr-TR" dirty="0"/>
          </a:p>
        </p:txBody>
      </p:sp>
      <p:pic>
        <p:nvPicPr>
          <p:cNvPr id="3" name="Google Shape;89;p13">
            <a:extLst>
              <a:ext uri="{FF2B5EF4-FFF2-40B4-BE49-F238E27FC236}">
                <a16:creationId xmlns:a16="http://schemas.microsoft.com/office/drawing/2014/main" id="{77DEB59A-FCE7-2CBD-E2DC-560E2C2418DE}"/>
              </a:ext>
            </a:extLst>
          </p:cNvPr>
          <p:cNvPicPr preferRelativeResize="0"/>
          <p:nvPr/>
        </p:nvPicPr>
        <p:blipFill>
          <a:blip r:embed="rId4">
            <a:alphaModFix/>
          </a:blip>
          <a:srcRect t="10904"/>
          <a:stretch/>
        </p:blipFill>
        <p:spPr>
          <a:xfrm>
            <a:off x="5415812" y="6374755"/>
            <a:ext cx="1066800" cy="301640"/>
          </a:xfrm>
          <a:prstGeom prst="rect">
            <a:avLst/>
          </a:prstGeom>
          <a:noFill/>
          <a:ln>
            <a:noFill/>
          </a:ln>
        </p:spPr>
      </p:pic>
      <p:pic>
        <p:nvPicPr>
          <p:cNvPr id="6" name="Google Shape;91;p13">
            <a:extLst>
              <a:ext uri="{FF2B5EF4-FFF2-40B4-BE49-F238E27FC236}">
                <a16:creationId xmlns:a16="http://schemas.microsoft.com/office/drawing/2014/main" id="{0AD8C630-4854-8AFF-8A2F-E3D61B984D78}"/>
              </a:ext>
            </a:extLst>
          </p:cNvPr>
          <p:cNvPicPr preferRelativeResize="0"/>
          <p:nvPr/>
        </p:nvPicPr>
        <p:blipFill>
          <a:blip r:embed="rId5">
            <a:alphaModFix/>
          </a:blip>
          <a:stretch>
            <a:fillRect/>
          </a:stretch>
        </p:blipFill>
        <p:spPr>
          <a:xfrm>
            <a:off x="8981888" y="6379245"/>
            <a:ext cx="444619" cy="292659"/>
          </a:xfrm>
          <a:prstGeom prst="rect">
            <a:avLst/>
          </a:prstGeom>
          <a:noFill/>
          <a:ln>
            <a:noFill/>
          </a:ln>
        </p:spPr>
      </p:pic>
      <p:sp>
        <p:nvSpPr>
          <p:cNvPr id="9" name="TextBox 4">
            <a:extLst>
              <a:ext uri="{FF2B5EF4-FFF2-40B4-BE49-F238E27FC236}">
                <a16:creationId xmlns:a16="http://schemas.microsoft.com/office/drawing/2014/main" id="{0581F406-BDC1-9C30-D1C7-B367D75843D2}"/>
              </a:ext>
            </a:extLst>
          </p:cNvPr>
          <p:cNvSpPr txBox="1"/>
          <p:nvPr/>
        </p:nvSpPr>
        <p:spPr>
          <a:xfrm>
            <a:off x="9377615" y="6353889"/>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0" name="Imagen 9">
            <a:extLst>
              <a:ext uri="{FF2B5EF4-FFF2-40B4-BE49-F238E27FC236}">
                <a16:creationId xmlns:a16="http://schemas.microsoft.com/office/drawing/2014/main" id="{0703CB2F-3667-101E-4E38-D6D7A08CAA19}"/>
              </a:ext>
            </a:extLst>
          </p:cNvPr>
          <p:cNvPicPr>
            <a:picLocks noChangeAspect="1"/>
          </p:cNvPicPr>
          <p:nvPr/>
        </p:nvPicPr>
        <p:blipFill>
          <a:blip r:embed="rId6"/>
          <a:stretch>
            <a:fillRect/>
          </a:stretch>
        </p:blipFill>
        <p:spPr>
          <a:xfrm>
            <a:off x="11535757" y="6374755"/>
            <a:ext cx="325035" cy="419935"/>
          </a:xfrm>
          <a:prstGeom prst="rect">
            <a:avLst/>
          </a:prstGeom>
        </p:spPr>
      </p:pic>
      <p:pic>
        <p:nvPicPr>
          <p:cNvPr id="11" name="Imagen 10">
            <a:extLst>
              <a:ext uri="{FF2B5EF4-FFF2-40B4-BE49-F238E27FC236}">
                <a16:creationId xmlns:a16="http://schemas.microsoft.com/office/drawing/2014/main" id="{283AC33F-2032-F92B-57CF-6F2FEDC97050}"/>
              </a:ext>
            </a:extLst>
          </p:cNvPr>
          <p:cNvPicPr>
            <a:picLocks noChangeAspect="1"/>
          </p:cNvPicPr>
          <p:nvPr/>
        </p:nvPicPr>
        <p:blipFill>
          <a:blip r:embed="rId7"/>
          <a:stretch>
            <a:fillRect/>
          </a:stretch>
        </p:blipFill>
        <p:spPr>
          <a:xfrm>
            <a:off x="6463757" y="6402413"/>
            <a:ext cx="2469970" cy="365126"/>
          </a:xfrm>
          <a:prstGeom prst="rect">
            <a:avLst/>
          </a:prstGeom>
        </p:spPr>
      </p:pic>
      <p:pic>
        <p:nvPicPr>
          <p:cNvPr id="16" name="Google Shape;89;p13">
            <a:extLst>
              <a:ext uri="{FF2B5EF4-FFF2-40B4-BE49-F238E27FC236}">
                <a16:creationId xmlns:a16="http://schemas.microsoft.com/office/drawing/2014/main" id="{8FF0E2AA-9DD5-FD81-8A53-9ABC86864888}"/>
              </a:ext>
            </a:extLst>
          </p:cNvPr>
          <p:cNvPicPr preferRelativeResize="0"/>
          <p:nvPr/>
        </p:nvPicPr>
        <p:blipFill>
          <a:blip r:embed="rId4">
            <a:alphaModFix/>
          </a:blip>
          <a:srcRect t="10904"/>
          <a:stretch/>
        </p:blipFill>
        <p:spPr>
          <a:xfrm>
            <a:off x="5425239" y="6395621"/>
            <a:ext cx="1066800" cy="301640"/>
          </a:xfrm>
          <a:prstGeom prst="rect">
            <a:avLst/>
          </a:prstGeom>
          <a:noFill/>
          <a:ln>
            <a:noFill/>
          </a:ln>
        </p:spPr>
      </p:pic>
      <p:pic>
        <p:nvPicPr>
          <p:cNvPr id="17" name="Google Shape;91;p13">
            <a:extLst>
              <a:ext uri="{FF2B5EF4-FFF2-40B4-BE49-F238E27FC236}">
                <a16:creationId xmlns:a16="http://schemas.microsoft.com/office/drawing/2014/main" id="{78E9C6A1-7515-C36A-66F9-637687B2216A}"/>
              </a:ext>
            </a:extLst>
          </p:cNvPr>
          <p:cNvPicPr preferRelativeResize="0"/>
          <p:nvPr/>
        </p:nvPicPr>
        <p:blipFill>
          <a:blip r:embed="rId5">
            <a:alphaModFix/>
          </a:blip>
          <a:stretch>
            <a:fillRect/>
          </a:stretch>
        </p:blipFill>
        <p:spPr>
          <a:xfrm>
            <a:off x="8991315" y="6400111"/>
            <a:ext cx="444619" cy="292659"/>
          </a:xfrm>
          <a:prstGeom prst="rect">
            <a:avLst/>
          </a:prstGeom>
          <a:noFill/>
          <a:ln>
            <a:noFill/>
          </a:ln>
        </p:spPr>
      </p:pic>
      <p:sp>
        <p:nvSpPr>
          <p:cNvPr id="18" name="TextBox 4">
            <a:extLst>
              <a:ext uri="{FF2B5EF4-FFF2-40B4-BE49-F238E27FC236}">
                <a16:creationId xmlns:a16="http://schemas.microsoft.com/office/drawing/2014/main" id="{C09E8351-9799-9FF9-69B1-74D10F0E0352}"/>
              </a:ext>
            </a:extLst>
          </p:cNvPr>
          <p:cNvSpPr txBox="1"/>
          <p:nvPr/>
        </p:nvSpPr>
        <p:spPr>
          <a:xfrm>
            <a:off x="9387042" y="6374755"/>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9" name="Imagen 18">
            <a:extLst>
              <a:ext uri="{FF2B5EF4-FFF2-40B4-BE49-F238E27FC236}">
                <a16:creationId xmlns:a16="http://schemas.microsoft.com/office/drawing/2014/main" id="{E811DAD4-FDA9-4E70-870F-6C50E28E6FF3}"/>
              </a:ext>
            </a:extLst>
          </p:cNvPr>
          <p:cNvPicPr>
            <a:picLocks noChangeAspect="1"/>
          </p:cNvPicPr>
          <p:nvPr/>
        </p:nvPicPr>
        <p:blipFill>
          <a:blip r:embed="rId7"/>
          <a:stretch>
            <a:fillRect/>
          </a:stretch>
        </p:blipFill>
        <p:spPr>
          <a:xfrm>
            <a:off x="6473184" y="6423279"/>
            <a:ext cx="2469970" cy="365126"/>
          </a:xfrm>
          <a:prstGeom prst="rect">
            <a:avLst/>
          </a:prstGeom>
        </p:spPr>
      </p:pic>
      <p:graphicFrame>
        <p:nvGraphicFramePr>
          <p:cNvPr id="13" name="Tabla 12">
            <a:extLst>
              <a:ext uri="{FF2B5EF4-FFF2-40B4-BE49-F238E27FC236}">
                <a16:creationId xmlns:a16="http://schemas.microsoft.com/office/drawing/2014/main" id="{70415D89-E339-4893-DEFD-AE8C842A1045}"/>
              </a:ext>
            </a:extLst>
          </p:cNvPr>
          <p:cNvGraphicFramePr>
            <a:graphicFrameLocks noGrp="1"/>
          </p:cNvGraphicFramePr>
          <p:nvPr>
            <p:extLst>
              <p:ext uri="{D42A27DB-BD31-4B8C-83A1-F6EECF244321}">
                <p14:modId xmlns:p14="http://schemas.microsoft.com/office/powerpoint/2010/main" val="677114609"/>
              </p:ext>
            </p:extLst>
          </p:nvPr>
        </p:nvGraphicFramePr>
        <p:xfrm>
          <a:off x="523875" y="1895618"/>
          <a:ext cx="3244998" cy="2129229"/>
        </p:xfrm>
        <a:graphic>
          <a:graphicData uri="http://schemas.openxmlformats.org/drawingml/2006/table">
            <a:tbl>
              <a:tblPr firstRow="1" bandRow="1">
                <a:tableStyleId>{5C22544A-7EE6-4342-B048-85BDC9FD1C3A}</a:tableStyleId>
              </a:tblPr>
              <a:tblGrid>
                <a:gridCol w="3244998">
                  <a:extLst>
                    <a:ext uri="{9D8B030D-6E8A-4147-A177-3AD203B41FA5}">
                      <a16:colId xmlns:a16="http://schemas.microsoft.com/office/drawing/2014/main" val="633490347"/>
                    </a:ext>
                  </a:extLst>
                </a:gridCol>
              </a:tblGrid>
              <a:tr h="371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err="1">
                          <a:latin typeface="Aptos" panose="020B0004020202020204" pitchFamily="34" charset="0"/>
                        </a:rPr>
                        <a:t>Environmental</a:t>
                      </a:r>
                      <a:r>
                        <a:rPr lang="es-ES" dirty="0">
                          <a:latin typeface="Aptos" panose="020B0004020202020204" pitchFamily="34" charset="0"/>
                        </a:rPr>
                        <a:t> indicators</a:t>
                      </a:r>
                      <a:endParaRPr lang="ca-ES" dirty="0">
                        <a:latin typeface="Aptos" panose="020B0004020202020204" pitchFamily="34" charset="0"/>
                      </a:endParaRPr>
                    </a:p>
                  </a:txBody>
                  <a:tcPr/>
                </a:tc>
                <a:extLst>
                  <a:ext uri="{0D108BD9-81ED-4DB2-BD59-A6C34878D82A}">
                    <a16:rowId xmlns:a16="http://schemas.microsoft.com/office/drawing/2014/main" val="2962074764"/>
                  </a:ext>
                </a:extLst>
              </a:tr>
              <a:tr h="371851">
                <a:tc>
                  <a:txBody>
                    <a:bodyPr/>
                    <a:lstStyle/>
                    <a:p>
                      <a:r>
                        <a:rPr lang="ca-ES" sz="1800" b="0" i="0" kern="1200" dirty="0">
                          <a:solidFill>
                            <a:schemeClr val="dk1"/>
                          </a:solidFill>
                          <a:effectLst/>
                          <a:latin typeface="Aptos" panose="020B0004020202020204" pitchFamily="34" charset="0"/>
                          <a:ea typeface="+mn-ea"/>
                          <a:cs typeface="+mn-cs"/>
                        </a:rPr>
                        <a:t>Air </a:t>
                      </a:r>
                      <a:r>
                        <a:rPr lang="ca-ES" sz="1800" b="0" i="0" kern="1200" dirty="0" err="1">
                          <a:solidFill>
                            <a:schemeClr val="dk1"/>
                          </a:solidFill>
                          <a:effectLst/>
                          <a:latin typeface="Aptos" panose="020B0004020202020204" pitchFamily="34" charset="0"/>
                          <a:ea typeface="+mn-ea"/>
                          <a:cs typeface="+mn-cs"/>
                        </a:rPr>
                        <a:t>quality</a:t>
                      </a:r>
                      <a:r>
                        <a:rPr lang="ca-ES" sz="1800" b="0" i="0" kern="1200" dirty="0">
                          <a:solidFill>
                            <a:schemeClr val="dk1"/>
                          </a:solidFill>
                          <a:effectLst/>
                          <a:latin typeface="Aptos" panose="020B0004020202020204" pitchFamily="34" charset="0"/>
                          <a:ea typeface="+mn-ea"/>
                          <a:cs typeface="+mn-cs"/>
                        </a:rPr>
                        <a:t> ICA (web)</a:t>
                      </a:r>
                      <a:endParaRPr lang="ca-ES" dirty="0">
                        <a:latin typeface="Aptos" panose="020B0004020202020204" pitchFamily="34" charset="0"/>
                      </a:endParaRPr>
                    </a:p>
                  </a:txBody>
                  <a:tcPr/>
                </a:tc>
                <a:extLst>
                  <a:ext uri="{0D108BD9-81ED-4DB2-BD59-A6C34878D82A}">
                    <a16:rowId xmlns:a16="http://schemas.microsoft.com/office/drawing/2014/main" val="2213504586"/>
                  </a:ext>
                </a:extLst>
              </a:tr>
              <a:tr h="371851">
                <a:tc>
                  <a:txBody>
                    <a:bodyPr/>
                    <a:lstStyle/>
                    <a:p>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Noise</a:t>
                      </a:r>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level</a:t>
                      </a:r>
                      <a:endParaRPr lang="ca-ES" dirty="0">
                        <a:latin typeface="Aptos" panose="020B0004020202020204" pitchFamily="34" charset="0"/>
                      </a:endParaRPr>
                    </a:p>
                  </a:txBody>
                  <a:tcPr/>
                </a:tc>
                <a:extLst>
                  <a:ext uri="{0D108BD9-81ED-4DB2-BD59-A6C34878D82A}">
                    <a16:rowId xmlns:a16="http://schemas.microsoft.com/office/drawing/2014/main" val="308542035"/>
                  </a:ext>
                </a:extLst>
              </a:tr>
              <a:tr h="641825">
                <a:tc>
                  <a:txBody>
                    <a:bodyPr/>
                    <a:lstStyle/>
                    <a:p>
                      <a:r>
                        <a:rPr lang="ca-ES" sz="1800" b="0" i="0" kern="1200" dirty="0">
                          <a:solidFill>
                            <a:schemeClr val="dk1"/>
                          </a:solidFill>
                          <a:effectLst/>
                          <a:latin typeface="Aptos" panose="020B0004020202020204" pitchFamily="34" charset="0"/>
                          <a:ea typeface="+mn-ea"/>
                          <a:cs typeface="+mn-cs"/>
                        </a:rPr>
                        <a:t>Predominant </a:t>
                      </a:r>
                      <a:r>
                        <a:rPr lang="ca-ES" sz="1800" b="0" i="0" kern="1200" dirty="0" err="1">
                          <a:solidFill>
                            <a:schemeClr val="dk1"/>
                          </a:solidFill>
                          <a:effectLst/>
                          <a:latin typeface="Aptos" panose="020B0004020202020204" pitchFamily="34" charset="0"/>
                          <a:ea typeface="+mn-ea"/>
                          <a:cs typeface="+mn-cs"/>
                        </a:rPr>
                        <a:t>height</a:t>
                      </a:r>
                      <a:r>
                        <a:rPr lang="ca-ES" sz="1800" b="0" i="0" kern="1200" dirty="0">
                          <a:solidFill>
                            <a:schemeClr val="dk1"/>
                          </a:solidFill>
                          <a:effectLst/>
                          <a:latin typeface="Aptos" panose="020B0004020202020204" pitchFamily="34" charset="0"/>
                          <a:ea typeface="+mn-ea"/>
                          <a:cs typeface="+mn-cs"/>
                        </a:rPr>
                        <a:t> of </a:t>
                      </a:r>
                      <a:r>
                        <a:rPr lang="ca-ES" sz="1800" b="0" i="0" kern="1200" dirty="0" err="1">
                          <a:solidFill>
                            <a:schemeClr val="dk1"/>
                          </a:solidFill>
                          <a:effectLst/>
                          <a:latin typeface="Aptos" panose="020B0004020202020204" pitchFamily="34" charset="0"/>
                          <a:ea typeface="+mn-ea"/>
                          <a:cs typeface="+mn-cs"/>
                        </a:rPr>
                        <a:t>vegetation</a:t>
                      </a:r>
                      <a:endParaRPr lang="ca-ES" dirty="0">
                        <a:latin typeface="Aptos" panose="020B0004020202020204" pitchFamily="34" charset="0"/>
                      </a:endParaRPr>
                    </a:p>
                  </a:txBody>
                  <a:tcPr/>
                </a:tc>
                <a:extLst>
                  <a:ext uri="{0D108BD9-81ED-4DB2-BD59-A6C34878D82A}">
                    <a16:rowId xmlns:a16="http://schemas.microsoft.com/office/drawing/2014/main" val="400323797"/>
                  </a:ext>
                </a:extLst>
              </a:tr>
              <a:tr h="371851">
                <a:tc>
                  <a:txBody>
                    <a:bodyPr/>
                    <a:lstStyle/>
                    <a:p>
                      <a:r>
                        <a:rPr lang="ca-ES" sz="1800" b="0" i="0" kern="1200" dirty="0">
                          <a:solidFill>
                            <a:schemeClr val="dk1"/>
                          </a:solidFill>
                          <a:effectLst/>
                          <a:latin typeface="Aptos" panose="020B0004020202020204" pitchFamily="34" charset="0"/>
                          <a:ea typeface="+mn-ea"/>
                          <a:cs typeface="+mn-cs"/>
                        </a:rPr>
                        <a:t> Blue </a:t>
                      </a:r>
                      <a:r>
                        <a:rPr lang="ca-ES" sz="1800" b="0" i="0" kern="1200" dirty="0" err="1">
                          <a:solidFill>
                            <a:schemeClr val="dk1"/>
                          </a:solidFill>
                          <a:effectLst/>
                          <a:latin typeface="Aptos" panose="020B0004020202020204" pitchFamily="34" charset="0"/>
                          <a:ea typeface="+mn-ea"/>
                          <a:cs typeface="+mn-cs"/>
                        </a:rPr>
                        <a:t>infrastructure</a:t>
                      </a:r>
                      <a:endParaRPr lang="ca-ES" dirty="0">
                        <a:latin typeface="Aptos" panose="020B0004020202020204" pitchFamily="34" charset="0"/>
                      </a:endParaRPr>
                    </a:p>
                  </a:txBody>
                  <a:tcPr/>
                </a:tc>
                <a:extLst>
                  <a:ext uri="{0D108BD9-81ED-4DB2-BD59-A6C34878D82A}">
                    <a16:rowId xmlns:a16="http://schemas.microsoft.com/office/drawing/2014/main" val="1144452481"/>
                  </a:ext>
                </a:extLst>
              </a:tr>
            </a:tbl>
          </a:graphicData>
        </a:graphic>
      </p:graphicFrame>
      <p:graphicFrame>
        <p:nvGraphicFramePr>
          <p:cNvPr id="20" name="Tabla 19">
            <a:extLst>
              <a:ext uri="{FF2B5EF4-FFF2-40B4-BE49-F238E27FC236}">
                <a16:creationId xmlns:a16="http://schemas.microsoft.com/office/drawing/2014/main" id="{6220BC26-AD36-B6A7-05A3-52ADD9E56162}"/>
              </a:ext>
            </a:extLst>
          </p:cNvPr>
          <p:cNvGraphicFramePr>
            <a:graphicFrameLocks noGrp="1"/>
          </p:cNvGraphicFramePr>
          <p:nvPr>
            <p:extLst>
              <p:ext uri="{D42A27DB-BD31-4B8C-83A1-F6EECF244321}">
                <p14:modId xmlns:p14="http://schemas.microsoft.com/office/powerpoint/2010/main" val="2162366905"/>
              </p:ext>
            </p:extLst>
          </p:nvPr>
        </p:nvGraphicFramePr>
        <p:xfrm>
          <a:off x="4128206" y="1897344"/>
          <a:ext cx="3935587" cy="4079240"/>
        </p:xfrm>
        <a:graphic>
          <a:graphicData uri="http://schemas.openxmlformats.org/drawingml/2006/table">
            <a:tbl>
              <a:tblPr firstRow="1" bandRow="1">
                <a:tableStyleId>{5C22544A-7EE6-4342-B048-85BDC9FD1C3A}</a:tableStyleId>
              </a:tblPr>
              <a:tblGrid>
                <a:gridCol w="3935587">
                  <a:extLst>
                    <a:ext uri="{9D8B030D-6E8A-4147-A177-3AD203B41FA5}">
                      <a16:colId xmlns:a16="http://schemas.microsoft.com/office/drawing/2014/main" val="2984169351"/>
                    </a:ext>
                  </a:extLst>
                </a:gridCol>
              </a:tblGrid>
              <a:tr h="370840">
                <a:tc>
                  <a:txBody>
                    <a:bodyPr/>
                    <a:lstStyle/>
                    <a:p>
                      <a:r>
                        <a:rPr lang="ca-ES" sz="1800" b="1" i="0" kern="1200" dirty="0">
                          <a:solidFill>
                            <a:schemeClr val="lt1"/>
                          </a:solidFill>
                          <a:effectLst/>
                          <a:latin typeface="Aptos" panose="020B0004020202020204" pitchFamily="34" charset="0"/>
                          <a:ea typeface="+mn-ea"/>
                          <a:cs typeface="+mn-cs"/>
                        </a:rPr>
                        <a:t>Urban indicators</a:t>
                      </a:r>
                      <a:endParaRPr lang="ca-ES" dirty="0">
                        <a:latin typeface="Aptos" panose="020B0004020202020204" pitchFamily="34" charset="0"/>
                      </a:endParaRPr>
                    </a:p>
                  </a:txBody>
                  <a:tcPr/>
                </a:tc>
                <a:extLst>
                  <a:ext uri="{0D108BD9-81ED-4DB2-BD59-A6C34878D82A}">
                    <a16:rowId xmlns:a16="http://schemas.microsoft.com/office/drawing/2014/main" val="4036522527"/>
                  </a:ext>
                </a:extLst>
              </a:tr>
              <a:tr h="370840">
                <a:tc>
                  <a:txBody>
                    <a:bodyPr/>
                    <a:lstStyle/>
                    <a:p>
                      <a:r>
                        <a:rPr lang="ca-ES" sz="1800" b="0" i="0" kern="1200" dirty="0">
                          <a:solidFill>
                            <a:schemeClr val="dk1"/>
                          </a:solidFill>
                          <a:effectLst/>
                          <a:latin typeface="Aptos" panose="020B0004020202020204" pitchFamily="34" charset="0"/>
                          <a:ea typeface="+mn-ea"/>
                          <a:cs typeface="+mn-cs"/>
                        </a:rPr>
                        <a:t> Total </a:t>
                      </a:r>
                      <a:r>
                        <a:rPr lang="ca-ES" sz="1800" b="0" i="0" kern="1200" dirty="0" err="1">
                          <a:solidFill>
                            <a:schemeClr val="dk1"/>
                          </a:solidFill>
                          <a:effectLst/>
                          <a:latin typeface="Aptos" panose="020B0004020202020204" pitchFamily="34" charset="0"/>
                          <a:ea typeface="+mn-ea"/>
                          <a:cs typeface="+mn-cs"/>
                        </a:rPr>
                        <a:t>road</a:t>
                      </a:r>
                      <a:r>
                        <a:rPr lang="ca-ES" sz="1800" b="0" i="0" kern="1200" dirty="0">
                          <a:solidFill>
                            <a:schemeClr val="dk1"/>
                          </a:solidFill>
                          <a:effectLst/>
                          <a:latin typeface="Aptos" panose="020B0004020202020204" pitchFamily="34" charset="0"/>
                          <a:ea typeface="+mn-ea"/>
                          <a:cs typeface="+mn-cs"/>
                        </a:rPr>
                        <a:t> network (km)</a:t>
                      </a:r>
                      <a:endParaRPr lang="ca-ES" dirty="0">
                        <a:latin typeface="Aptos" panose="020B0004020202020204" pitchFamily="34" charset="0"/>
                      </a:endParaRPr>
                    </a:p>
                  </a:txBody>
                  <a:tcPr/>
                </a:tc>
                <a:extLst>
                  <a:ext uri="{0D108BD9-81ED-4DB2-BD59-A6C34878D82A}">
                    <a16:rowId xmlns:a16="http://schemas.microsoft.com/office/drawing/2014/main" val="3310664911"/>
                  </a:ext>
                </a:extLst>
              </a:tr>
              <a:tr h="370840">
                <a:tc>
                  <a:txBody>
                    <a:bodyPr/>
                    <a:lstStyle/>
                    <a:p>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Traffic</a:t>
                      </a:r>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congestion</a:t>
                      </a:r>
                      <a:endParaRPr lang="ca-ES" dirty="0">
                        <a:latin typeface="Aptos" panose="020B0004020202020204" pitchFamily="34" charset="0"/>
                      </a:endParaRPr>
                    </a:p>
                  </a:txBody>
                  <a:tcPr/>
                </a:tc>
                <a:extLst>
                  <a:ext uri="{0D108BD9-81ED-4DB2-BD59-A6C34878D82A}">
                    <a16:rowId xmlns:a16="http://schemas.microsoft.com/office/drawing/2014/main" val="1502233652"/>
                  </a:ext>
                </a:extLst>
              </a:tr>
              <a:tr h="370840">
                <a:tc>
                  <a:txBody>
                    <a:bodyPr/>
                    <a:lstStyle/>
                    <a:p>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Built</a:t>
                      </a:r>
                      <a:r>
                        <a:rPr lang="ca-ES" sz="1800" b="0" i="0" kern="1200" dirty="0">
                          <a:solidFill>
                            <a:schemeClr val="dk1"/>
                          </a:solidFill>
                          <a:effectLst/>
                          <a:latin typeface="Aptos" panose="020B0004020202020204" pitchFamily="34" charset="0"/>
                          <a:ea typeface="+mn-ea"/>
                          <a:cs typeface="+mn-cs"/>
                        </a:rPr>
                        <a:t> volume (m</a:t>
                      </a:r>
                      <a:r>
                        <a:rPr lang="ca-ES" sz="1800" b="0" i="0" kern="1200" baseline="30000" dirty="0">
                          <a:solidFill>
                            <a:schemeClr val="dk1"/>
                          </a:solidFill>
                          <a:effectLst/>
                          <a:latin typeface="Aptos" panose="020B0004020202020204" pitchFamily="34" charset="0"/>
                          <a:ea typeface="+mn-ea"/>
                          <a:cs typeface="+mn-cs"/>
                        </a:rPr>
                        <a:t>3</a:t>
                      </a:r>
                      <a:r>
                        <a:rPr lang="ca-ES" sz="1800" b="0" i="0" kern="1200" dirty="0">
                          <a:solidFill>
                            <a:schemeClr val="dk1"/>
                          </a:solidFill>
                          <a:effectLst/>
                          <a:latin typeface="Aptos" panose="020B0004020202020204" pitchFamily="34" charset="0"/>
                          <a:ea typeface="+mn-ea"/>
                          <a:cs typeface="+mn-cs"/>
                        </a:rPr>
                        <a:t>)</a:t>
                      </a:r>
                      <a:endParaRPr lang="ca-ES" dirty="0">
                        <a:latin typeface="Aptos" panose="020B0004020202020204" pitchFamily="34" charset="0"/>
                      </a:endParaRPr>
                    </a:p>
                  </a:txBody>
                  <a:tcPr/>
                </a:tc>
                <a:extLst>
                  <a:ext uri="{0D108BD9-81ED-4DB2-BD59-A6C34878D82A}">
                    <a16:rowId xmlns:a16="http://schemas.microsoft.com/office/drawing/2014/main" val="2137281710"/>
                  </a:ext>
                </a:extLst>
              </a:tr>
              <a:tr h="370840">
                <a:tc>
                  <a:txBody>
                    <a:bodyPr/>
                    <a:lstStyle/>
                    <a:p>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Built</a:t>
                      </a:r>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area</a:t>
                      </a:r>
                      <a:r>
                        <a:rPr lang="ca-ES" sz="1800" b="0" i="0" kern="1200" dirty="0">
                          <a:solidFill>
                            <a:schemeClr val="dk1"/>
                          </a:solidFill>
                          <a:effectLst/>
                          <a:latin typeface="Aptos" panose="020B0004020202020204" pitchFamily="34" charset="0"/>
                          <a:ea typeface="+mn-ea"/>
                          <a:cs typeface="+mn-cs"/>
                        </a:rPr>
                        <a:t> (m</a:t>
                      </a:r>
                      <a:r>
                        <a:rPr lang="ca-ES" sz="1800" b="0" i="0" kern="1200" baseline="30000" dirty="0">
                          <a:solidFill>
                            <a:schemeClr val="dk1"/>
                          </a:solidFill>
                          <a:effectLst/>
                          <a:latin typeface="Aptos" panose="020B0004020202020204" pitchFamily="34" charset="0"/>
                          <a:ea typeface="+mn-ea"/>
                          <a:cs typeface="+mn-cs"/>
                        </a:rPr>
                        <a:t>2</a:t>
                      </a:r>
                      <a:r>
                        <a:rPr lang="ca-ES" sz="1800" b="0" i="0" kern="1200" dirty="0">
                          <a:solidFill>
                            <a:schemeClr val="dk1"/>
                          </a:solidFill>
                          <a:effectLst/>
                          <a:latin typeface="Aptos" panose="020B0004020202020204" pitchFamily="34" charset="0"/>
                          <a:ea typeface="+mn-ea"/>
                          <a:cs typeface="+mn-cs"/>
                        </a:rPr>
                        <a:t>)</a:t>
                      </a:r>
                      <a:endParaRPr lang="ca-ES" dirty="0">
                        <a:latin typeface="Aptos" panose="020B0004020202020204" pitchFamily="34" charset="0"/>
                      </a:endParaRPr>
                    </a:p>
                  </a:txBody>
                  <a:tcPr/>
                </a:tc>
                <a:extLst>
                  <a:ext uri="{0D108BD9-81ED-4DB2-BD59-A6C34878D82A}">
                    <a16:rowId xmlns:a16="http://schemas.microsoft.com/office/drawing/2014/main" val="927995967"/>
                  </a:ext>
                </a:extLst>
              </a:tr>
              <a:tr h="370840">
                <a:tc>
                  <a:txBody>
                    <a:bodyPr/>
                    <a:lstStyle/>
                    <a:p>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Built</a:t>
                      </a:r>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area</a:t>
                      </a:r>
                      <a:r>
                        <a:rPr lang="ca-ES" sz="1800" b="0" i="0" kern="1200" dirty="0">
                          <a:solidFill>
                            <a:schemeClr val="dk1"/>
                          </a:solidFill>
                          <a:effectLst/>
                          <a:latin typeface="Aptos" panose="020B0004020202020204" pitchFamily="34" charset="0"/>
                          <a:ea typeface="+mn-ea"/>
                          <a:cs typeface="+mn-cs"/>
                        </a:rPr>
                        <a:t> % (per SU)</a:t>
                      </a:r>
                      <a:endParaRPr lang="ca-ES" dirty="0">
                        <a:latin typeface="Aptos" panose="020B0004020202020204" pitchFamily="34" charset="0"/>
                      </a:endParaRPr>
                    </a:p>
                  </a:txBody>
                  <a:tcPr/>
                </a:tc>
                <a:extLst>
                  <a:ext uri="{0D108BD9-81ED-4DB2-BD59-A6C34878D82A}">
                    <a16:rowId xmlns:a16="http://schemas.microsoft.com/office/drawing/2014/main" val="129983540"/>
                  </a:ext>
                </a:extLst>
              </a:tr>
              <a:tr h="370840">
                <a:tc>
                  <a:txBody>
                    <a:bodyPr/>
                    <a:lstStyle/>
                    <a:p>
                      <a:r>
                        <a:rPr lang="ca-ES" sz="1800" b="0" i="0" kern="1200" dirty="0" err="1">
                          <a:solidFill>
                            <a:schemeClr val="dk1"/>
                          </a:solidFill>
                          <a:effectLst/>
                          <a:latin typeface="Aptos" panose="020B0004020202020204" pitchFamily="34" charset="0"/>
                          <a:ea typeface="+mn-ea"/>
                          <a:cs typeface="+mn-cs"/>
                        </a:rPr>
                        <a:t>Configuration</a:t>
                      </a:r>
                      <a:r>
                        <a:rPr lang="ca-ES" sz="1800" b="0" i="0" kern="1200" dirty="0">
                          <a:solidFill>
                            <a:schemeClr val="dk1"/>
                          </a:solidFill>
                          <a:effectLst/>
                          <a:latin typeface="Aptos" panose="020B0004020202020204" pitchFamily="34" charset="0"/>
                          <a:ea typeface="+mn-ea"/>
                          <a:cs typeface="+mn-cs"/>
                        </a:rPr>
                        <a:t> of </a:t>
                      </a:r>
                      <a:r>
                        <a:rPr lang="ca-ES" sz="1800" b="0" i="0" kern="1200" dirty="0" err="1">
                          <a:solidFill>
                            <a:schemeClr val="dk1"/>
                          </a:solidFill>
                          <a:effectLst/>
                          <a:latin typeface="Aptos" panose="020B0004020202020204" pitchFamily="34" charset="0"/>
                          <a:ea typeface="+mn-ea"/>
                          <a:cs typeface="+mn-cs"/>
                        </a:rPr>
                        <a:t>the</a:t>
                      </a:r>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space</a:t>
                      </a:r>
                      <a:endParaRPr lang="ca-ES" dirty="0">
                        <a:latin typeface="Aptos" panose="020B0004020202020204" pitchFamily="34" charset="0"/>
                      </a:endParaRPr>
                    </a:p>
                  </a:txBody>
                  <a:tcPr/>
                </a:tc>
                <a:extLst>
                  <a:ext uri="{0D108BD9-81ED-4DB2-BD59-A6C34878D82A}">
                    <a16:rowId xmlns:a16="http://schemas.microsoft.com/office/drawing/2014/main" val="419976113"/>
                  </a:ext>
                </a:extLst>
              </a:tr>
              <a:tr h="370840">
                <a:tc>
                  <a:txBody>
                    <a:bodyPr/>
                    <a:lstStyle/>
                    <a:p>
                      <a:r>
                        <a:rPr lang="ca-ES" sz="1800" b="0" i="0" kern="1200" dirty="0" err="1">
                          <a:solidFill>
                            <a:schemeClr val="dk1"/>
                          </a:solidFill>
                          <a:effectLst/>
                          <a:latin typeface="Aptos" panose="020B0004020202020204" pitchFamily="34" charset="0"/>
                          <a:ea typeface="+mn-ea"/>
                          <a:cs typeface="+mn-cs"/>
                        </a:rPr>
                        <a:t>Roadway</a:t>
                      </a:r>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width</a:t>
                      </a:r>
                      <a:endParaRPr lang="ca-ES" dirty="0">
                        <a:latin typeface="Aptos" panose="020B0004020202020204" pitchFamily="34" charset="0"/>
                      </a:endParaRPr>
                    </a:p>
                  </a:txBody>
                  <a:tcPr/>
                </a:tc>
                <a:extLst>
                  <a:ext uri="{0D108BD9-81ED-4DB2-BD59-A6C34878D82A}">
                    <a16:rowId xmlns:a16="http://schemas.microsoft.com/office/drawing/2014/main" val="1522630777"/>
                  </a:ext>
                </a:extLst>
              </a:tr>
              <a:tr h="370840">
                <a:tc>
                  <a:txBody>
                    <a:bodyPr/>
                    <a:lstStyle/>
                    <a:p>
                      <a:r>
                        <a:rPr lang="en-US" sz="1800" b="0" i="0" kern="1200" dirty="0">
                          <a:solidFill>
                            <a:schemeClr val="dk1"/>
                          </a:solidFill>
                          <a:effectLst/>
                          <a:latin typeface="Aptos" panose="020B0004020202020204" pitchFamily="34" charset="0"/>
                          <a:ea typeface="+mn-ea"/>
                          <a:cs typeface="+mn-cs"/>
                        </a:rPr>
                        <a:t> Street width (building to building; m)</a:t>
                      </a:r>
                      <a:endParaRPr lang="ca-ES" dirty="0">
                        <a:latin typeface="Aptos" panose="020B0004020202020204" pitchFamily="34" charset="0"/>
                      </a:endParaRPr>
                    </a:p>
                  </a:txBody>
                  <a:tcPr/>
                </a:tc>
                <a:extLst>
                  <a:ext uri="{0D108BD9-81ED-4DB2-BD59-A6C34878D82A}">
                    <a16:rowId xmlns:a16="http://schemas.microsoft.com/office/drawing/2014/main" val="3135404595"/>
                  </a:ext>
                </a:extLst>
              </a:tr>
              <a:tr h="370840">
                <a:tc>
                  <a:txBody>
                    <a:bodyPr/>
                    <a:lstStyle/>
                    <a:p>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Pedestrian</a:t>
                      </a:r>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surface</a:t>
                      </a:r>
                      <a:r>
                        <a:rPr lang="ca-ES" sz="1800" b="0" i="0" kern="1200" dirty="0">
                          <a:solidFill>
                            <a:schemeClr val="dk1"/>
                          </a:solidFill>
                          <a:effectLst/>
                          <a:latin typeface="Aptos" panose="020B0004020202020204" pitchFamily="34" charset="0"/>
                          <a:ea typeface="+mn-ea"/>
                          <a:cs typeface="+mn-cs"/>
                        </a:rPr>
                        <a:t> (m</a:t>
                      </a:r>
                      <a:r>
                        <a:rPr lang="ca-ES" sz="1800" b="0" i="0" kern="1200" baseline="30000" dirty="0">
                          <a:solidFill>
                            <a:schemeClr val="dk1"/>
                          </a:solidFill>
                          <a:effectLst/>
                          <a:latin typeface="Aptos" panose="020B0004020202020204" pitchFamily="34" charset="0"/>
                          <a:ea typeface="+mn-ea"/>
                          <a:cs typeface="+mn-cs"/>
                        </a:rPr>
                        <a:t>2</a:t>
                      </a:r>
                      <a:r>
                        <a:rPr lang="ca-ES" sz="1800" b="0" i="0" kern="1200" dirty="0">
                          <a:solidFill>
                            <a:schemeClr val="dk1"/>
                          </a:solidFill>
                          <a:effectLst/>
                          <a:latin typeface="Aptos" panose="020B0004020202020204" pitchFamily="34" charset="0"/>
                          <a:ea typeface="+mn-ea"/>
                          <a:cs typeface="+mn-cs"/>
                        </a:rPr>
                        <a:t>)</a:t>
                      </a:r>
                      <a:endParaRPr lang="ca-ES" dirty="0">
                        <a:latin typeface="Aptos" panose="020B0004020202020204" pitchFamily="34" charset="0"/>
                      </a:endParaRPr>
                    </a:p>
                  </a:txBody>
                  <a:tcPr/>
                </a:tc>
                <a:extLst>
                  <a:ext uri="{0D108BD9-81ED-4DB2-BD59-A6C34878D82A}">
                    <a16:rowId xmlns:a16="http://schemas.microsoft.com/office/drawing/2014/main" val="2179589750"/>
                  </a:ext>
                </a:extLst>
              </a:tr>
              <a:tr h="370840">
                <a:tc>
                  <a:txBody>
                    <a:bodyPr/>
                    <a:lstStyle/>
                    <a:p>
                      <a:r>
                        <a:rPr lang="ca-ES" sz="1800" b="0" i="0" kern="1200" dirty="0" err="1">
                          <a:solidFill>
                            <a:schemeClr val="dk1"/>
                          </a:solidFill>
                          <a:effectLst/>
                          <a:latin typeface="Aptos" panose="020B0004020202020204" pitchFamily="34" charset="0"/>
                          <a:ea typeface="+mn-ea"/>
                          <a:cs typeface="+mn-cs"/>
                        </a:rPr>
                        <a:t>Pedestrian</a:t>
                      </a:r>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surface</a:t>
                      </a:r>
                      <a:r>
                        <a:rPr lang="ca-ES" sz="1800" b="0" i="0" kern="1200" dirty="0">
                          <a:solidFill>
                            <a:schemeClr val="dk1"/>
                          </a:solidFill>
                          <a:effectLst/>
                          <a:latin typeface="Aptos" panose="020B0004020202020204" pitchFamily="34" charset="0"/>
                          <a:ea typeface="+mn-ea"/>
                          <a:cs typeface="+mn-cs"/>
                        </a:rPr>
                        <a:t> %</a:t>
                      </a:r>
                      <a:endParaRPr lang="ca-ES" dirty="0">
                        <a:latin typeface="Aptos" panose="020B0004020202020204" pitchFamily="34" charset="0"/>
                      </a:endParaRPr>
                    </a:p>
                  </a:txBody>
                  <a:tcPr/>
                </a:tc>
                <a:extLst>
                  <a:ext uri="{0D108BD9-81ED-4DB2-BD59-A6C34878D82A}">
                    <a16:rowId xmlns:a16="http://schemas.microsoft.com/office/drawing/2014/main" val="2184478690"/>
                  </a:ext>
                </a:extLst>
              </a:tr>
            </a:tbl>
          </a:graphicData>
        </a:graphic>
      </p:graphicFrame>
      <p:graphicFrame>
        <p:nvGraphicFramePr>
          <p:cNvPr id="23" name="Tabla 22">
            <a:extLst>
              <a:ext uri="{FF2B5EF4-FFF2-40B4-BE49-F238E27FC236}">
                <a16:creationId xmlns:a16="http://schemas.microsoft.com/office/drawing/2014/main" id="{60978D16-8CB9-E4DB-C4DF-7A7C239CF140}"/>
              </a:ext>
            </a:extLst>
          </p:cNvPr>
          <p:cNvGraphicFramePr>
            <a:graphicFrameLocks noGrp="1"/>
          </p:cNvGraphicFramePr>
          <p:nvPr>
            <p:extLst>
              <p:ext uri="{D42A27DB-BD31-4B8C-83A1-F6EECF244321}">
                <p14:modId xmlns:p14="http://schemas.microsoft.com/office/powerpoint/2010/main" val="186206029"/>
              </p:ext>
            </p:extLst>
          </p:nvPr>
        </p:nvGraphicFramePr>
        <p:xfrm>
          <a:off x="8306892" y="1895618"/>
          <a:ext cx="3189783" cy="2225040"/>
        </p:xfrm>
        <a:graphic>
          <a:graphicData uri="http://schemas.openxmlformats.org/drawingml/2006/table">
            <a:tbl>
              <a:tblPr firstRow="1" bandRow="1">
                <a:tableStyleId>{5C22544A-7EE6-4342-B048-85BDC9FD1C3A}</a:tableStyleId>
              </a:tblPr>
              <a:tblGrid>
                <a:gridCol w="3189783">
                  <a:extLst>
                    <a:ext uri="{9D8B030D-6E8A-4147-A177-3AD203B41FA5}">
                      <a16:colId xmlns:a16="http://schemas.microsoft.com/office/drawing/2014/main" val="782214968"/>
                    </a:ext>
                  </a:extLst>
                </a:gridCol>
              </a:tblGrid>
              <a:tr h="370840">
                <a:tc>
                  <a:txBody>
                    <a:bodyPr/>
                    <a:lstStyle/>
                    <a:p>
                      <a:r>
                        <a:rPr lang="ca-ES" sz="1800" b="1" i="0" kern="1200" dirty="0">
                          <a:solidFill>
                            <a:schemeClr val="lt1"/>
                          </a:solidFill>
                          <a:effectLst/>
                          <a:latin typeface="Aptos" panose="020B0004020202020204" pitchFamily="34" charset="0"/>
                          <a:ea typeface="+mn-ea"/>
                          <a:cs typeface="+mn-cs"/>
                        </a:rPr>
                        <a:t>Building </a:t>
                      </a:r>
                      <a:r>
                        <a:rPr lang="ca-ES" sz="1800" b="1" i="0" kern="1200" dirty="0" err="1">
                          <a:solidFill>
                            <a:schemeClr val="lt1"/>
                          </a:solidFill>
                          <a:effectLst/>
                          <a:latin typeface="Aptos" panose="020B0004020202020204" pitchFamily="34" charset="0"/>
                          <a:ea typeface="+mn-ea"/>
                          <a:cs typeface="+mn-cs"/>
                        </a:rPr>
                        <a:t>stock</a:t>
                      </a:r>
                      <a:endParaRPr lang="ca-ES" dirty="0">
                        <a:latin typeface="Aptos" panose="020B0004020202020204" pitchFamily="34" charset="0"/>
                      </a:endParaRPr>
                    </a:p>
                  </a:txBody>
                  <a:tcPr/>
                </a:tc>
                <a:extLst>
                  <a:ext uri="{0D108BD9-81ED-4DB2-BD59-A6C34878D82A}">
                    <a16:rowId xmlns:a16="http://schemas.microsoft.com/office/drawing/2014/main" val="1550753475"/>
                  </a:ext>
                </a:extLst>
              </a:tr>
              <a:tr h="370840">
                <a:tc>
                  <a:txBody>
                    <a:bodyPr/>
                    <a:lstStyle/>
                    <a:p>
                      <a:r>
                        <a:rPr lang="ca-ES" sz="1800" b="0" i="0" kern="1200" dirty="0">
                          <a:solidFill>
                            <a:schemeClr val="dk1"/>
                          </a:solidFill>
                          <a:effectLst/>
                          <a:latin typeface="Aptos" panose="020B0004020202020204" pitchFamily="34" charset="0"/>
                          <a:ea typeface="+mn-ea"/>
                          <a:cs typeface="+mn-cs"/>
                        </a:rPr>
                        <a:t>Building </a:t>
                      </a:r>
                      <a:r>
                        <a:rPr lang="ca-ES" sz="1800" b="0" i="0" kern="1200" dirty="0" err="1">
                          <a:solidFill>
                            <a:schemeClr val="dk1"/>
                          </a:solidFill>
                          <a:effectLst/>
                          <a:latin typeface="Aptos" panose="020B0004020202020204" pitchFamily="34" charset="0"/>
                          <a:ea typeface="+mn-ea"/>
                          <a:cs typeface="+mn-cs"/>
                        </a:rPr>
                        <a:t>category</a:t>
                      </a:r>
                      <a:endParaRPr lang="ca-ES" dirty="0">
                        <a:latin typeface="Aptos" panose="020B0004020202020204" pitchFamily="34" charset="0"/>
                      </a:endParaRPr>
                    </a:p>
                  </a:txBody>
                  <a:tcPr/>
                </a:tc>
                <a:extLst>
                  <a:ext uri="{0D108BD9-81ED-4DB2-BD59-A6C34878D82A}">
                    <a16:rowId xmlns:a16="http://schemas.microsoft.com/office/drawing/2014/main" val="1641552229"/>
                  </a:ext>
                </a:extLst>
              </a:tr>
              <a:tr h="370840">
                <a:tc>
                  <a:txBody>
                    <a:bodyPr/>
                    <a:lstStyle/>
                    <a:p>
                      <a:r>
                        <a:rPr lang="ca-ES" sz="1800" b="0" i="0" kern="1200" dirty="0" err="1">
                          <a:solidFill>
                            <a:schemeClr val="dk1"/>
                          </a:solidFill>
                          <a:effectLst/>
                          <a:latin typeface="Aptos" panose="020B0004020202020204" pitchFamily="34" charset="0"/>
                          <a:ea typeface="+mn-ea"/>
                          <a:cs typeface="+mn-cs"/>
                        </a:rPr>
                        <a:t>Average</a:t>
                      </a:r>
                      <a:r>
                        <a:rPr lang="ca-ES" sz="1800" b="0" i="0" kern="1200" dirty="0">
                          <a:solidFill>
                            <a:schemeClr val="dk1"/>
                          </a:solidFill>
                          <a:effectLst/>
                          <a:latin typeface="Aptos" panose="020B0004020202020204" pitchFamily="34" charset="0"/>
                          <a:ea typeface="+mn-ea"/>
                          <a:cs typeface="+mn-cs"/>
                        </a:rPr>
                        <a:t> </a:t>
                      </a:r>
                      <a:r>
                        <a:rPr lang="ca-ES" sz="1800" b="0" i="0" kern="1200" dirty="0" err="1">
                          <a:solidFill>
                            <a:schemeClr val="dk1"/>
                          </a:solidFill>
                          <a:effectLst/>
                          <a:latin typeface="Aptos" panose="020B0004020202020204" pitchFamily="34" charset="0"/>
                          <a:ea typeface="+mn-ea"/>
                          <a:cs typeface="+mn-cs"/>
                        </a:rPr>
                        <a:t>age</a:t>
                      </a:r>
                      <a:endParaRPr lang="ca-ES" dirty="0">
                        <a:latin typeface="Aptos" panose="020B0004020202020204" pitchFamily="34" charset="0"/>
                      </a:endParaRPr>
                    </a:p>
                  </a:txBody>
                  <a:tcPr/>
                </a:tc>
                <a:extLst>
                  <a:ext uri="{0D108BD9-81ED-4DB2-BD59-A6C34878D82A}">
                    <a16:rowId xmlns:a16="http://schemas.microsoft.com/office/drawing/2014/main" val="2553068119"/>
                  </a:ext>
                </a:extLst>
              </a:tr>
              <a:tr h="370840">
                <a:tc>
                  <a:txBody>
                    <a:bodyPr/>
                    <a:lstStyle/>
                    <a:p>
                      <a:r>
                        <a:rPr lang="en-US" sz="1800" b="0" i="0" kern="1200" dirty="0">
                          <a:solidFill>
                            <a:schemeClr val="dk1"/>
                          </a:solidFill>
                          <a:effectLst/>
                          <a:latin typeface="Aptos" panose="020B0004020202020204" pitchFamily="34" charset="0"/>
                          <a:ea typeface="+mn-ea"/>
                          <a:cs typeface="+mn-cs"/>
                        </a:rPr>
                        <a:t> Average number of floors (n)</a:t>
                      </a:r>
                      <a:endParaRPr lang="ca-ES" dirty="0">
                        <a:latin typeface="Aptos" panose="020B0004020202020204" pitchFamily="34" charset="0"/>
                      </a:endParaRPr>
                    </a:p>
                  </a:txBody>
                  <a:tcPr/>
                </a:tc>
                <a:extLst>
                  <a:ext uri="{0D108BD9-81ED-4DB2-BD59-A6C34878D82A}">
                    <a16:rowId xmlns:a16="http://schemas.microsoft.com/office/drawing/2014/main" val="399805717"/>
                  </a:ext>
                </a:extLst>
              </a:tr>
              <a:tr h="370840">
                <a:tc>
                  <a:txBody>
                    <a:bodyPr/>
                    <a:lstStyle/>
                    <a:p>
                      <a:r>
                        <a:rPr lang="es-ES" dirty="0" err="1">
                          <a:latin typeface="Aptos" panose="020B0004020202020204" pitchFamily="34" charset="0"/>
                        </a:rPr>
                        <a:t>Zone</a:t>
                      </a:r>
                      <a:endParaRPr lang="ca-ES" dirty="0">
                        <a:latin typeface="Aptos" panose="020B0004020202020204" pitchFamily="34" charset="0"/>
                      </a:endParaRPr>
                    </a:p>
                  </a:txBody>
                  <a:tcPr/>
                </a:tc>
                <a:extLst>
                  <a:ext uri="{0D108BD9-81ED-4DB2-BD59-A6C34878D82A}">
                    <a16:rowId xmlns:a16="http://schemas.microsoft.com/office/drawing/2014/main" val="1510677100"/>
                  </a:ext>
                </a:extLst>
              </a:tr>
              <a:tr h="370840">
                <a:tc>
                  <a:txBody>
                    <a:bodyPr/>
                    <a:lstStyle/>
                    <a:p>
                      <a:r>
                        <a:rPr lang="es-ES" dirty="0" err="1">
                          <a:latin typeface="Aptos" panose="020B0004020202020204" pitchFamily="34" charset="0"/>
                        </a:rPr>
                        <a:t>Setting</a:t>
                      </a:r>
                      <a:endParaRPr lang="ca-ES" dirty="0">
                        <a:latin typeface="Aptos" panose="020B0004020202020204" pitchFamily="34" charset="0"/>
                      </a:endParaRPr>
                    </a:p>
                  </a:txBody>
                  <a:tcPr/>
                </a:tc>
                <a:extLst>
                  <a:ext uri="{0D108BD9-81ED-4DB2-BD59-A6C34878D82A}">
                    <a16:rowId xmlns:a16="http://schemas.microsoft.com/office/drawing/2014/main" val="656272228"/>
                  </a:ext>
                </a:extLst>
              </a:tr>
            </a:tbl>
          </a:graphicData>
        </a:graphic>
      </p:graphicFrame>
    </p:spTree>
    <p:extLst>
      <p:ext uri="{BB962C8B-B14F-4D97-AF65-F5344CB8AC3E}">
        <p14:creationId xmlns:p14="http://schemas.microsoft.com/office/powerpoint/2010/main" val="2811001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1B199-C2AE-566E-1944-5984F23F2442}"/>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B13C0E68-2E83-A87F-2F7B-71B79C49A0DA}"/>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0F913B74-035D-7E80-7009-0CDA4F4B212F}"/>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AD2E3D4B-950C-DDA2-C883-B98A90FAC5E1}"/>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Methodology</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826D37DD-9304-C756-CA76-A353DE4A9DE3}"/>
              </a:ext>
            </a:extLst>
          </p:cNvPr>
          <p:cNvSpPr txBox="1">
            <a:spLocks/>
          </p:cNvSpPr>
          <p:nvPr/>
        </p:nvSpPr>
        <p:spPr>
          <a:xfrm>
            <a:off x="418010" y="1217226"/>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spcAft>
                <a:spcPts val="600"/>
              </a:spcAft>
            </a:pPr>
            <a:r>
              <a:rPr lang="en-US" sz="1800" b="1" i="0" dirty="0">
                <a:solidFill>
                  <a:srgbClr val="222222"/>
                </a:solidFill>
                <a:effectLst/>
                <a:latin typeface="Aptos" panose="020B0004020202020204" pitchFamily="34" charset="0"/>
              </a:rPr>
              <a:t>Step 2: </a:t>
            </a:r>
            <a:r>
              <a:rPr lang="ca-ES" sz="1800" b="1" i="0" dirty="0">
                <a:solidFill>
                  <a:srgbClr val="222222"/>
                </a:solidFill>
                <a:effectLst/>
                <a:latin typeface="Aptos" panose="020B0004020202020204" pitchFamily="34" charset="0"/>
              </a:rPr>
              <a:t>Data </a:t>
            </a:r>
            <a:r>
              <a:rPr lang="ca-ES" sz="1800" b="1" i="0" dirty="0" err="1">
                <a:solidFill>
                  <a:srgbClr val="222222"/>
                </a:solidFill>
                <a:effectLst/>
                <a:latin typeface="Aptos" panose="020B0004020202020204" pitchFamily="34" charset="0"/>
              </a:rPr>
              <a:t>collection</a:t>
            </a:r>
            <a:endParaRPr lang="ca-ES" sz="1800" b="1" i="0" dirty="0">
              <a:solidFill>
                <a:srgbClr val="222222"/>
              </a:solidFill>
              <a:effectLst/>
              <a:latin typeface="Aptos" panose="020B0004020202020204" pitchFamily="34" charset="0"/>
            </a:endParaRPr>
          </a:p>
          <a:p>
            <a:pPr>
              <a:spcBef>
                <a:spcPts val="1800"/>
              </a:spcBef>
              <a:spcAft>
                <a:spcPts val="600"/>
              </a:spcAft>
            </a:pPr>
            <a:r>
              <a:rPr lang="en-US" sz="1800" dirty="0">
                <a:solidFill>
                  <a:srgbClr val="222222"/>
                </a:solidFill>
                <a:latin typeface="Aptos" panose="020B0004020202020204" pitchFamily="34" charset="0"/>
              </a:rPr>
              <a:t>The data were collected within the project SACRE, ‘Monitoring of Common Breeding Birds,’ developed by the Spanish Ornithological Society (SEO/</a:t>
            </a:r>
            <a:r>
              <a:rPr lang="en-US" sz="1800" dirty="0" err="1">
                <a:solidFill>
                  <a:srgbClr val="222222"/>
                </a:solidFill>
                <a:latin typeface="Aptos" panose="020B0004020202020204" pitchFamily="34" charset="0"/>
              </a:rPr>
              <a:t>BirdLife</a:t>
            </a:r>
            <a:r>
              <a:rPr lang="en-US" sz="1800" dirty="0">
                <a:solidFill>
                  <a:srgbClr val="222222"/>
                </a:solidFill>
                <a:latin typeface="Aptos" panose="020B0004020202020204" pitchFamily="34" charset="0"/>
              </a:rPr>
              <a:t>).</a:t>
            </a:r>
            <a:r>
              <a:rPr lang="ca-ES" sz="1800" dirty="0">
                <a:solidFill>
                  <a:srgbClr val="222222"/>
                </a:solidFill>
                <a:latin typeface="Aptos" panose="020B0004020202020204" pitchFamily="34" charset="0"/>
              </a:rPr>
              <a:t> </a:t>
            </a:r>
            <a:r>
              <a:rPr lang="en-US" sz="1800" dirty="0">
                <a:solidFill>
                  <a:srgbClr val="222222"/>
                </a:solidFill>
                <a:latin typeface="Aptos" panose="020B0004020202020204" pitchFamily="34" charset="0"/>
              </a:rPr>
              <a:t>We selected the data from 2019, which provides the highest number of sampling points.</a:t>
            </a:r>
          </a:p>
          <a:p>
            <a:pPr algn="l">
              <a:spcBef>
                <a:spcPts val="1800"/>
              </a:spcBef>
              <a:spcAft>
                <a:spcPts val="600"/>
              </a:spcAft>
            </a:pPr>
            <a:r>
              <a:rPr lang="en-US" sz="1800" b="1" i="0" dirty="0">
                <a:solidFill>
                  <a:srgbClr val="222222"/>
                </a:solidFill>
                <a:effectLst/>
                <a:latin typeface="Aptos" panose="020B0004020202020204" pitchFamily="34" charset="0"/>
              </a:rPr>
              <a:t>Step 3: </a:t>
            </a:r>
            <a:r>
              <a:rPr lang="en-US" sz="1800" b="1" dirty="0">
                <a:solidFill>
                  <a:srgbClr val="222222"/>
                </a:solidFill>
                <a:latin typeface="Aptos" panose="020B0004020202020204" pitchFamily="34" charset="0"/>
              </a:rPr>
              <a:t>Data selection and classification and statistical analysis</a:t>
            </a:r>
          </a:p>
          <a:p>
            <a:pPr algn="l">
              <a:spcBef>
                <a:spcPts val="1800"/>
              </a:spcBef>
              <a:spcAft>
                <a:spcPts val="600"/>
              </a:spcAft>
            </a:pPr>
            <a:r>
              <a:rPr lang="en-US" sz="1800" dirty="0">
                <a:solidFill>
                  <a:srgbClr val="222222"/>
                </a:solidFill>
                <a:latin typeface="Aptos" panose="020B0004020202020204" pitchFamily="34" charset="0"/>
              </a:rPr>
              <a:t>The bird species detected were classified according to their nesting and trophic ecology.</a:t>
            </a:r>
          </a:p>
          <a:p>
            <a:pPr algn="l">
              <a:spcBef>
                <a:spcPts val="1800"/>
              </a:spcBef>
              <a:spcAft>
                <a:spcPts val="600"/>
              </a:spcAft>
            </a:pPr>
            <a:endParaRPr lang="en-US" sz="1800" b="1" dirty="0">
              <a:solidFill>
                <a:srgbClr val="222222"/>
              </a:solidFill>
              <a:latin typeface="Aptos" panose="020B0004020202020204" pitchFamily="34" charset="0"/>
            </a:endParaRPr>
          </a:p>
          <a:p>
            <a:pPr>
              <a:spcBef>
                <a:spcPts val="1800"/>
              </a:spcBef>
              <a:spcAft>
                <a:spcPts val="600"/>
              </a:spcAft>
            </a:pPr>
            <a:endParaRPr lang="ca-ES" sz="1800" dirty="0">
              <a:solidFill>
                <a:srgbClr val="222222"/>
              </a:solidFill>
              <a:latin typeface="Aptos" panose="020B0004020202020204" pitchFamily="34" charset="0"/>
            </a:endParaRPr>
          </a:p>
          <a:p>
            <a:pPr algn="l">
              <a:spcBef>
                <a:spcPts val="1800"/>
              </a:spcBef>
              <a:spcAft>
                <a:spcPts val="600"/>
              </a:spcAft>
            </a:pPr>
            <a:endParaRPr lang="en-US" sz="2000" b="1" i="0" dirty="0">
              <a:solidFill>
                <a:srgbClr val="222222"/>
              </a:solidFill>
              <a:effectLst/>
              <a:latin typeface="Merriweather Sans" pitchFamily="2" charset="0"/>
            </a:endParaRPr>
          </a:p>
        </p:txBody>
      </p:sp>
      <p:sp>
        <p:nvSpPr>
          <p:cNvPr id="10" name="Marcador de pie de página 1">
            <a:extLst>
              <a:ext uri="{FF2B5EF4-FFF2-40B4-BE49-F238E27FC236}">
                <a16:creationId xmlns:a16="http://schemas.microsoft.com/office/drawing/2014/main" id="{02B3D90F-478C-AE16-4961-8B37216B3CDC}"/>
              </a:ext>
            </a:extLst>
          </p:cNvPr>
          <p:cNvSpPr>
            <a:spLocks noGrp="1"/>
          </p:cNvSpPr>
          <p:nvPr>
            <p:ph type="ftr" sz="quarter" idx="11"/>
          </p:nvPr>
        </p:nvSpPr>
        <p:spPr>
          <a:xfrm>
            <a:off x="0" y="6407397"/>
            <a:ext cx="5250730" cy="365125"/>
          </a:xfrm>
        </p:spPr>
        <p:txBody>
          <a:bodyPr/>
          <a:lstStyle/>
          <a:p>
            <a:r>
              <a:rPr lang="es-ES" dirty="0"/>
              <a:t>Buenaño-Mariño, C. D. P., Sabán, J., Barba, E., &amp; García-Esparza, J. A. Urban </a:t>
            </a:r>
            <a:r>
              <a:rPr lang="es-ES" dirty="0" err="1"/>
              <a:t>Form</a:t>
            </a:r>
            <a:r>
              <a:rPr lang="es-ES" dirty="0"/>
              <a:t> </a:t>
            </a:r>
            <a:r>
              <a:rPr lang="es-ES" dirty="0" err="1"/>
              <a:t>Shapes</a:t>
            </a:r>
            <a:r>
              <a:rPr lang="es-ES" dirty="0"/>
              <a:t> </a:t>
            </a:r>
            <a:r>
              <a:rPr lang="es-ES" dirty="0" err="1"/>
              <a:t>Bird</a:t>
            </a:r>
            <a:r>
              <a:rPr lang="es-ES" dirty="0"/>
              <a:t> </a:t>
            </a:r>
            <a:r>
              <a:rPr lang="es-ES" dirty="0" err="1"/>
              <a:t>Community</a:t>
            </a:r>
            <a:r>
              <a:rPr lang="es-ES" dirty="0"/>
              <a:t>: </a:t>
            </a:r>
            <a:r>
              <a:rPr lang="es-ES" dirty="0" err="1"/>
              <a:t>Insights</a:t>
            </a:r>
            <a:r>
              <a:rPr lang="es-ES" dirty="0"/>
              <a:t> from </a:t>
            </a:r>
            <a:r>
              <a:rPr lang="es-ES" dirty="0" err="1"/>
              <a:t>the</a:t>
            </a:r>
            <a:r>
              <a:rPr lang="es-ES" dirty="0"/>
              <a:t> </a:t>
            </a:r>
            <a:r>
              <a:rPr lang="es-ES" dirty="0" err="1"/>
              <a:t>green</a:t>
            </a:r>
            <a:r>
              <a:rPr lang="es-ES" dirty="0"/>
              <a:t> capital of </a:t>
            </a:r>
            <a:r>
              <a:rPr lang="es-ES" dirty="0" err="1"/>
              <a:t>Europe</a:t>
            </a:r>
            <a:r>
              <a:rPr lang="es-ES" dirty="0"/>
              <a:t> 2024.</a:t>
            </a:r>
            <a:endParaRPr lang="tr-TR" dirty="0"/>
          </a:p>
        </p:txBody>
      </p:sp>
      <p:pic>
        <p:nvPicPr>
          <p:cNvPr id="11" name="Imagen 10">
            <a:extLst>
              <a:ext uri="{FF2B5EF4-FFF2-40B4-BE49-F238E27FC236}">
                <a16:creationId xmlns:a16="http://schemas.microsoft.com/office/drawing/2014/main" id="{438BBB12-4C0F-C7A7-0600-B7AB5E1749FE}"/>
              </a:ext>
            </a:extLst>
          </p:cNvPr>
          <p:cNvPicPr>
            <a:picLocks noChangeAspect="1"/>
          </p:cNvPicPr>
          <p:nvPr/>
        </p:nvPicPr>
        <p:blipFill>
          <a:blip r:embed="rId3"/>
          <a:stretch>
            <a:fillRect/>
          </a:stretch>
        </p:blipFill>
        <p:spPr>
          <a:xfrm>
            <a:off x="11535757" y="6374755"/>
            <a:ext cx="325035" cy="419935"/>
          </a:xfrm>
          <a:prstGeom prst="rect">
            <a:avLst/>
          </a:prstGeom>
        </p:spPr>
      </p:pic>
      <p:pic>
        <p:nvPicPr>
          <p:cNvPr id="12" name="Google Shape;89;p13">
            <a:extLst>
              <a:ext uri="{FF2B5EF4-FFF2-40B4-BE49-F238E27FC236}">
                <a16:creationId xmlns:a16="http://schemas.microsoft.com/office/drawing/2014/main" id="{B3C510EC-0AA4-A401-2620-677297D48E82}"/>
              </a:ext>
            </a:extLst>
          </p:cNvPr>
          <p:cNvPicPr preferRelativeResize="0"/>
          <p:nvPr/>
        </p:nvPicPr>
        <p:blipFill>
          <a:blip r:embed="rId4">
            <a:alphaModFix/>
          </a:blip>
          <a:srcRect t="10904"/>
          <a:stretch/>
        </p:blipFill>
        <p:spPr>
          <a:xfrm>
            <a:off x="5425239" y="6395621"/>
            <a:ext cx="1066800" cy="301640"/>
          </a:xfrm>
          <a:prstGeom prst="rect">
            <a:avLst/>
          </a:prstGeom>
          <a:noFill/>
          <a:ln>
            <a:noFill/>
          </a:ln>
        </p:spPr>
      </p:pic>
      <p:pic>
        <p:nvPicPr>
          <p:cNvPr id="13" name="Google Shape;91;p13">
            <a:extLst>
              <a:ext uri="{FF2B5EF4-FFF2-40B4-BE49-F238E27FC236}">
                <a16:creationId xmlns:a16="http://schemas.microsoft.com/office/drawing/2014/main" id="{2018F3F3-9223-EFD6-92C7-7053580C22CF}"/>
              </a:ext>
            </a:extLst>
          </p:cNvPr>
          <p:cNvPicPr preferRelativeResize="0"/>
          <p:nvPr/>
        </p:nvPicPr>
        <p:blipFill>
          <a:blip r:embed="rId5">
            <a:alphaModFix/>
          </a:blip>
          <a:stretch>
            <a:fillRect/>
          </a:stretch>
        </p:blipFill>
        <p:spPr>
          <a:xfrm>
            <a:off x="8991315" y="6400111"/>
            <a:ext cx="444619" cy="292659"/>
          </a:xfrm>
          <a:prstGeom prst="rect">
            <a:avLst/>
          </a:prstGeom>
          <a:noFill/>
          <a:ln>
            <a:noFill/>
          </a:ln>
        </p:spPr>
      </p:pic>
      <p:sp>
        <p:nvSpPr>
          <p:cNvPr id="14" name="TextBox 4">
            <a:extLst>
              <a:ext uri="{FF2B5EF4-FFF2-40B4-BE49-F238E27FC236}">
                <a16:creationId xmlns:a16="http://schemas.microsoft.com/office/drawing/2014/main" id="{13AB2ABE-463F-18E4-D9B1-0673F493F184}"/>
              </a:ext>
            </a:extLst>
          </p:cNvPr>
          <p:cNvSpPr txBox="1"/>
          <p:nvPr/>
        </p:nvSpPr>
        <p:spPr>
          <a:xfrm>
            <a:off x="9387042" y="6374755"/>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5" name="Imagen 14">
            <a:extLst>
              <a:ext uri="{FF2B5EF4-FFF2-40B4-BE49-F238E27FC236}">
                <a16:creationId xmlns:a16="http://schemas.microsoft.com/office/drawing/2014/main" id="{6F399EC9-362F-8ABC-74CF-7EE875CA1760}"/>
              </a:ext>
            </a:extLst>
          </p:cNvPr>
          <p:cNvPicPr>
            <a:picLocks noChangeAspect="1"/>
          </p:cNvPicPr>
          <p:nvPr/>
        </p:nvPicPr>
        <p:blipFill>
          <a:blip r:embed="rId6"/>
          <a:stretch>
            <a:fillRect/>
          </a:stretch>
        </p:blipFill>
        <p:spPr>
          <a:xfrm>
            <a:off x="6473184" y="6423279"/>
            <a:ext cx="2469970" cy="365126"/>
          </a:xfrm>
          <a:prstGeom prst="rect">
            <a:avLst/>
          </a:prstGeom>
        </p:spPr>
      </p:pic>
      <p:graphicFrame>
        <p:nvGraphicFramePr>
          <p:cNvPr id="18" name="Tabla 17">
            <a:extLst>
              <a:ext uri="{FF2B5EF4-FFF2-40B4-BE49-F238E27FC236}">
                <a16:creationId xmlns:a16="http://schemas.microsoft.com/office/drawing/2014/main" id="{865FA6F1-9C95-B4DD-EA1B-5E9D04E5EADB}"/>
              </a:ext>
            </a:extLst>
          </p:cNvPr>
          <p:cNvGraphicFramePr>
            <a:graphicFrameLocks noGrp="1"/>
          </p:cNvGraphicFramePr>
          <p:nvPr>
            <p:extLst>
              <p:ext uri="{D42A27DB-BD31-4B8C-83A1-F6EECF244321}">
                <p14:modId xmlns:p14="http://schemas.microsoft.com/office/powerpoint/2010/main" val="810583268"/>
              </p:ext>
            </p:extLst>
          </p:nvPr>
        </p:nvGraphicFramePr>
        <p:xfrm>
          <a:off x="1910080" y="3881966"/>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6428040"/>
                    </a:ext>
                  </a:extLst>
                </a:gridCol>
                <a:gridCol w="4064000">
                  <a:extLst>
                    <a:ext uri="{9D8B030D-6E8A-4147-A177-3AD203B41FA5}">
                      <a16:colId xmlns:a16="http://schemas.microsoft.com/office/drawing/2014/main" val="1343658913"/>
                    </a:ext>
                  </a:extLst>
                </a:gridCol>
              </a:tblGrid>
              <a:tr h="370840">
                <a:tc>
                  <a:txBody>
                    <a:bodyPr/>
                    <a:lstStyle/>
                    <a:p>
                      <a:r>
                        <a:rPr lang="es-ES" dirty="0"/>
                        <a:t>Ecology </a:t>
                      </a:r>
                      <a:r>
                        <a:rPr lang="es-ES" dirty="0" err="1"/>
                        <a:t>nesting</a:t>
                      </a:r>
                      <a:endParaRPr lang="ca-ES" dirty="0"/>
                    </a:p>
                  </a:txBody>
                  <a:tcPr/>
                </a:tc>
                <a:tc>
                  <a:txBody>
                    <a:bodyPr/>
                    <a:lstStyle/>
                    <a:p>
                      <a:r>
                        <a:rPr lang="es-ES" dirty="0" err="1"/>
                        <a:t>Trophic</a:t>
                      </a:r>
                      <a:r>
                        <a:rPr lang="es-ES" dirty="0"/>
                        <a:t> ecology</a:t>
                      </a:r>
                      <a:endParaRPr lang="ca-ES" dirty="0"/>
                    </a:p>
                  </a:txBody>
                  <a:tcPr/>
                </a:tc>
                <a:extLst>
                  <a:ext uri="{0D108BD9-81ED-4DB2-BD59-A6C34878D82A}">
                    <a16:rowId xmlns:a16="http://schemas.microsoft.com/office/drawing/2014/main" val="1332097992"/>
                  </a:ext>
                </a:extLst>
              </a:tr>
              <a:tr h="370840">
                <a:tc>
                  <a:txBody>
                    <a:bodyPr/>
                    <a:lstStyle/>
                    <a:p>
                      <a:r>
                        <a:rPr lang="es-ES" dirty="0" err="1"/>
                        <a:t>Buildings</a:t>
                      </a:r>
                      <a:r>
                        <a:rPr lang="es-ES" dirty="0"/>
                        <a:t>, tres, </a:t>
                      </a:r>
                      <a:r>
                        <a:rPr lang="es-ES" dirty="0" err="1"/>
                        <a:t>bushes</a:t>
                      </a:r>
                      <a:r>
                        <a:rPr lang="es-ES" dirty="0"/>
                        <a:t>, </a:t>
                      </a:r>
                      <a:r>
                        <a:rPr lang="es-ES" dirty="0" err="1"/>
                        <a:t>bushes</a:t>
                      </a:r>
                      <a:r>
                        <a:rPr lang="es-ES" dirty="0"/>
                        <a:t>.</a:t>
                      </a:r>
                      <a:endParaRPr lang="ca-ES" dirty="0"/>
                    </a:p>
                  </a:txBody>
                  <a:tcPr/>
                </a:tc>
                <a:tc>
                  <a:txBody>
                    <a:bodyPr/>
                    <a:lstStyle/>
                    <a:p>
                      <a:r>
                        <a:rPr lang="es-ES" dirty="0"/>
                        <a:t>Air, </a:t>
                      </a:r>
                      <a:r>
                        <a:rPr lang="es-ES" dirty="0" err="1"/>
                        <a:t>bushes</a:t>
                      </a:r>
                      <a:r>
                        <a:rPr lang="es-ES" dirty="0"/>
                        <a:t>, </a:t>
                      </a:r>
                      <a:r>
                        <a:rPr lang="ca-ES" sz="1800" b="0" i="0" kern="1200" dirty="0" err="1">
                          <a:solidFill>
                            <a:schemeClr val="dk1"/>
                          </a:solidFill>
                          <a:effectLst/>
                          <a:latin typeface="+mn-lt"/>
                          <a:ea typeface="+mn-ea"/>
                          <a:cs typeface="+mn-cs"/>
                        </a:rPr>
                        <a:t>trees</a:t>
                      </a:r>
                      <a:r>
                        <a:rPr lang="ca-ES" sz="1800" b="0" i="0" kern="1200" dirty="0">
                          <a:solidFill>
                            <a:schemeClr val="dk1"/>
                          </a:solidFill>
                          <a:effectLst/>
                          <a:latin typeface="+mn-lt"/>
                          <a:ea typeface="+mn-ea"/>
                          <a:cs typeface="+mn-cs"/>
                        </a:rPr>
                        <a:t> </a:t>
                      </a:r>
                      <a:r>
                        <a:rPr lang="ca-ES" sz="1800" b="0" i="0" kern="1200" dirty="0" err="1">
                          <a:solidFill>
                            <a:schemeClr val="dk1"/>
                          </a:solidFill>
                          <a:effectLst/>
                          <a:latin typeface="+mn-lt"/>
                          <a:ea typeface="+mn-ea"/>
                          <a:cs typeface="+mn-cs"/>
                        </a:rPr>
                        <a:t>and</a:t>
                      </a:r>
                      <a:r>
                        <a:rPr lang="ca-ES" sz="1800" b="0" i="0" kern="1200" dirty="0">
                          <a:solidFill>
                            <a:schemeClr val="dk1"/>
                          </a:solidFill>
                          <a:effectLst/>
                          <a:latin typeface="+mn-lt"/>
                          <a:ea typeface="+mn-ea"/>
                          <a:cs typeface="+mn-cs"/>
                        </a:rPr>
                        <a:t> </a:t>
                      </a:r>
                      <a:r>
                        <a:rPr lang="ca-ES" sz="1800" b="0" i="0" kern="1200" dirty="0" err="1">
                          <a:solidFill>
                            <a:schemeClr val="dk1"/>
                          </a:solidFill>
                          <a:effectLst/>
                          <a:latin typeface="+mn-lt"/>
                          <a:ea typeface="+mn-ea"/>
                          <a:cs typeface="+mn-cs"/>
                        </a:rPr>
                        <a:t>bushes</a:t>
                      </a:r>
                      <a:r>
                        <a:rPr lang="ca-ES" sz="1800" b="0" i="0" kern="1200" dirty="0">
                          <a:solidFill>
                            <a:schemeClr val="dk1"/>
                          </a:solidFill>
                          <a:effectLst/>
                          <a:latin typeface="+mn-lt"/>
                          <a:ea typeface="+mn-ea"/>
                          <a:cs typeface="+mn-cs"/>
                        </a:rPr>
                        <a:t>.</a:t>
                      </a:r>
                      <a:endParaRPr lang="ca-ES" dirty="0"/>
                    </a:p>
                  </a:txBody>
                  <a:tcPr/>
                </a:tc>
                <a:extLst>
                  <a:ext uri="{0D108BD9-81ED-4DB2-BD59-A6C34878D82A}">
                    <a16:rowId xmlns:a16="http://schemas.microsoft.com/office/drawing/2014/main" val="3963675038"/>
                  </a:ext>
                </a:extLst>
              </a:tr>
            </a:tbl>
          </a:graphicData>
        </a:graphic>
      </p:graphicFrame>
      <p:pic>
        <p:nvPicPr>
          <p:cNvPr id="21" name="Imagen 20">
            <a:extLst>
              <a:ext uri="{FF2B5EF4-FFF2-40B4-BE49-F238E27FC236}">
                <a16:creationId xmlns:a16="http://schemas.microsoft.com/office/drawing/2014/main" id="{0BE429AC-9001-FD4C-AB43-DE2BAA6181F1}"/>
              </a:ext>
            </a:extLst>
          </p:cNvPr>
          <p:cNvPicPr>
            <a:picLocks noChangeAspect="1"/>
          </p:cNvPicPr>
          <p:nvPr/>
        </p:nvPicPr>
        <p:blipFill>
          <a:blip r:embed="rId7"/>
          <a:srcRect t="5682" b="4660"/>
          <a:stretch/>
        </p:blipFill>
        <p:spPr>
          <a:xfrm>
            <a:off x="5974080" y="4667022"/>
            <a:ext cx="1119389" cy="1161619"/>
          </a:xfrm>
          <a:prstGeom prst="rect">
            <a:avLst/>
          </a:prstGeom>
        </p:spPr>
      </p:pic>
      <p:pic>
        <p:nvPicPr>
          <p:cNvPr id="24" name="Imagen 23">
            <a:extLst>
              <a:ext uri="{FF2B5EF4-FFF2-40B4-BE49-F238E27FC236}">
                <a16:creationId xmlns:a16="http://schemas.microsoft.com/office/drawing/2014/main" id="{A4BFD3E8-FAE1-3F0D-E2D7-1430BB90087C}"/>
              </a:ext>
            </a:extLst>
          </p:cNvPr>
          <p:cNvPicPr>
            <a:picLocks noChangeAspect="1"/>
          </p:cNvPicPr>
          <p:nvPr/>
        </p:nvPicPr>
        <p:blipFill>
          <a:blip r:embed="rId8"/>
          <a:stretch>
            <a:fillRect/>
          </a:stretch>
        </p:blipFill>
        <p:spPr>
          <a:xfrm>
            <a:off x="4630842" y="4662537"/>
            <a:ext cx="1327797" cy="1161618"/>
          </a:xfrm>
          <a:prstGeom prst="rect">
            <a:avLst/>
          </a:prstGeom>
        </p:spPr>
      </p:pic>
      <p:sp>
        <p:nvSpPr>
          <p:cNvPr id="26" name="CuadroTexto 25">
            <a:extLst>
              <a:ext uri="{FF2B5EF4-FFF2-40B4-BE49-F238E27FC236}">
                <a16:creationId xmlns:a16="http://schemas.microsoft.com/office/drawing/2014/main" id="{E0683FB3-64F5-4C58-7489-DA8648212E79}"/>
              </a:ext>
            </a:extLst>
          </p:cNvPr>
          <p:cNvSpPr txBox="1"/>
          <p:nvPr/>
        </p:nvSpPr>
        <p:spPr>
          <a:xfrm>
            <a:off x="4953000" y="5833435"/>
            <a:ext cx="6096000" cy="215444"/>
          </a:xfrm>
          <a:prstGeom prst="rect">
            <a:avLst/>
          </a:prstGeom>
          <a:noFill/>
        </p:spPr>
        <p:txBody>
          <a:bodyPr wrap="square">
            <a:spAutoFit/>
          </a:bodyPr>
          <a:lstStyle/>
          <a:p>
            <a:r>
              <a:rPr lang="es-419" sz="800" b="1" dirty="0" err="1">
                <a:solidFill>
                  <a:schemeClr val="accent1"/>
                </a:solidFill>
                <a:latin typeface="Lato"/>
                <a:ea typeface="Lato"/>
                <a:cs typeface="Lato"/>
                <a:sym typeface="Lato"/>
              </a:rPr>
              <a:t>Source</a:t>
            </a:r>
            <a:r>
              <a:rPr lang="es-419" sz="800" b="1" dirty="0">
                <a:solidFill>
                  <a:schemeClr val="accent1"/>
                </a:solidFill>
                <a:latin typeface="Lato"/>
                <a:ea typeface="Lato"/>
                <a:cs typeface="Lato"/>
                <a:sym typeface="Lato"/>
              </a:rPr>
              <a:t>:</a:t>
            </a:r>
            <a:r>
              <a:rPr lang="es-419" sz="800" dirty="0">
                <a:solidFill>
                  <a:schemeClr val="accent1"/>
                </a:solidFill>
                <a:latin typeface="Lato"/>
                <a:ea typeface="Lato"/>
                <a:cs typeface="Lato"/>
                <a:sym typeface="Lato"/>
              </a:rPr>
              <a:t> AI </a:t>
            </a:r>
            <a:r>
              <a:rPr lang="es-419" sz="800" dirty="0" err="1">
                <a:solidFill>
                  <a:schemeClr val="accent1"/>
                </a:solidFill>
                <a:latin typeface="Lato"/>
                <a:ea typeface="Lato"/>
                <a:cs typeface="Lato"/>
                <a:sym typeface="Lato"/>
              </a:rPr>
              <a:t>generated</a:t>
            </a:r>
            <a:r>
              <a:rPr lang="es-419" sz="800" dirty="0">
                <a:solidFill>
                  <a:schemeClr val="accent1"/>
                </a:solidFill>
                <a:latin typeface="Lato"/>
                <a:ea typeface="Lato"/>
                <a:cs typeface="Lato"/>
                <a:sym typeface="Lato"/>
              </a:rPr>
              <a:t> </a:t>
            </a:r>
            <a:r>
              <a:rPr lang="es-419" sz="800" dirty="0" err="1">
                <a:solidFill>
                  <a:schemeClr val="accent1"/>
                </a:solidFill>
                <a:latin typeface="Lato"/>
                <a:ea typeface="Lato"/>
                <a:cs typeface="Lato"/>
                <a:sym typeface="Lato"/>
              </a:rPr>
              <a:t>image</a:t>
            </a:r>
            <a:r>
              <a:rPr lang="es-419" sz="800" dirty="0">
                <a:solidFill>
                  <a:schemeClr val="accent1"/>
                </a:solidFill>
                <a:latin typeface="Lato"/>
                <a:ea typeface="Lato"/>
                <a:cs typeface="Lato"/>
                <a:sym typeface="Lato"/>
              </a:rPr>
              <a:t>.</a:t>
            </a:r>
            <a:endParaRPr lang="ca-ES" dirty="0"/>
          </a:p>
        </p:txBody>
      </p:sp>
    </p:spTree>
    <p:extLst>
      <p:ext uri="{BB962C8B-B14F-4D97-AF65-F5344CB8AC3E}">
        <p14:creationId xmlns:p14="http://schemas.microsoft.com/office/powerpoint/2010/main" val="3321576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9AB-00ED-4AB4-20D7-B68A8BF75069}"/>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28F03230-CE27-1572-7D03-C8252A1C315D}"/>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1849BB0D-8783-10C1-7304-987EBF7F60A5}"/>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B8E409BC-D767-57B3-4817-46709C299434}"/>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Methodology</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21E7A9DA-53A9-40CD-97BD-BC1D334B56F0}"/>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i="0" dirty="0">
                <a:solidFill>
                  <a:srgbClr val="222222"/>
                </a:solidFill>
                <a:effectLst/>
                <a:latin typeface="Aptos" panose="020B0004020202020204" pitchFamily="34" charset="0"/>
              </a:rPr>
              <a:t>Step 3: </a:t>
            </a:r>
            <a:r>
              <a:rPr lang="en-US" sz="2000" b="1" dirty="0">
                <a:solidFill>
                  <a:srgbClr val="222222"/>
                </a:solidFill>
                <a:latin typeface="Aptos" panose="020B0004020202020204" pitchFamily="34" charset="0"/>
              </a:rPr>
              <a:t>Data selection and classification and statistical analysis</a:t>
            </a:r>
          </a:p>
          <a:p>
            <a:endParaRPr lang="en-US" sz="1400" b="0" i="0" dirty="0">
              <a:solidFill>
                <a:srgbClr val="222222"/>
              </a:solidFill>
              <a:effectLst/>
              <a:latin typeface="Merriweather" panose="00000500000000000000" pitchFamily="2" charset="0"/>
            </a:endParaRPr>
          </a:p>
          <a:p>
            <a:r>
              <a:rPr lang="en-US" sz="1400" b="0" i="0" dirty="0">
                <a:solidFill>
                  <a:srgbClr val="222222"/>
                </a:solidFill>
                <a:effectLst/>
                <a:latin typeface="Merriweather" panose="00000500000000000000" pitchFamily="2" charset="0"/>
              </a:rPr>
              <a:t>-Generalized Linear Mixed Models (GLMMs) were used in this analysis to identify any differences between the three selected urban configurations in terms of species richness, individual abundance, and diversity</a:t>
            </a:r>
            <a:r>
              <a:rPr lang="en-US" sz="2000" b="1" i="0" dirty="0">
                <a:solidFill>
                  <a:srgbClr val="222222"/>
                </a:solidFill>
                <a:effectLst/>
                <a:latin typeface="Aptos" panose="020B0004020202020204" pitchFamily="34" charset="0"/>
              </a:rPr>
              <a:t>.</a:t>
            </a:r>
          </a:p>
          <a:p>
            <a:endParaRPr lang="en-US" sz="2000" b="1" i="0" dirty="0">
              <a:solidFill>
                <a:srgbClr val="222222"/>
              </a:solidFill>
              <a:effectLst/>
              <a:latin typeface="Aptos" panose="020B0004020202020204" pitchFamily="34" charset="0"/>
            </a:endParaRPr>
          </a:p>
          <a:p>
            <a:r>
              <a:rPr lang="en-US" sz="1400" b="0" i="0" dirty="0">
                <a:solidFill>
                  <a:srgbClr val="222222"/>
                </a:solidFill>
                <a:effectLst/>
                <a:latin typeface="Merriweather" panose="00000500000000000000" pitchFamily="2" charset="0"/>
              </a:rPr>
              <a:t>-For numerical calculations, we used the R library lmer4</a:t>
            </a:r>
            <a:r>
              <a:rPr lang="en-US" sz="2000" b="1" dirty="0">
                <a:solidFill>
                  <a:srgbClr val="222222"/>
                </a:solidFill>
                <a:latin typeface="Aptos" panose="020B0004020202020204" pitchFamily="34" charset="0"/>
              </a:rPr>
              <a:t>.</a:t>
            </a:r>
          </a:p>
          <a:p>
            <a:endParaRPr lang="en-US" sz="2000" b="1" dirty="0">
              <a:solidFill>
                <a:srgbClr val="222222"/>
              </a:solidFill>
              <a:latin typeface="Aptos" panose="020B0004020202020204" pitchFamily="34" charset="0"/>
            </a:endParaRPr>
          </a:p>
          <a:p>
            <a:r>
              <a:rPr lang="en-US" sz="1400" b="0" i="0" dirty="0">
                <a:solidFill>
                  <a:srgbClr val="222222"/>
                </a:solidFill>
                <a:effectLst/>
                <a:latin typeface="Merriweather" panose="00000500000000000000" pitchFamily="2" charset="0"/>
              </a:rPr>
              <a:t>-These GLMMs provide a more detailed representation, including the </a:t>
            </a:r>
            <a:r>
              <a:rPr lang="en-US" sz="1400" b="0" i="0" dirty="0">
                <a:solidFill>
                  <a:schemeClr val="accent1"/>
                </a:solidFill>
                <a:effectLst/>
                <a:latin typeface="Merriweather" panose="00000500000000000000" pitchFamily="2" charset="0"/>
              </a:rPr>
              <a:t>urban category as a “fixed effect,” </a:t>
            </a:r>
            <a:r>
              <a:rPr lang="en-US" sz="1400" b="0" i="0" dirty="0">
                <a:solidFill>
                  <a:srgbClr val="222222"/>
                </a:solidFill>
                <a:effectLst/>
                <a:latin typeface="Merriweather" panose="00000500000000000000" pitchFamily="2" charset="0"/>
              </a:rPr>
              <a:t>while the </a:t>
            </a:r>
            <a:r>
              <a:rPr lang="en-US" sz="1400" b="0" i="0" dirty="0">
                <a:solidFill>
                  <a:schemeClr val="accent1"/>
                </a:solidFill>
                <a:effectLst/>
                <a:latin typeface="Merriweather" panose="00000500000000000000" pitchFamily="2" charset="0"/>
              </a:rPr>
              <a:t>variability between grids is modelled as a “random effect.” </a:t>
            </a:r>
          </a:p>
          <a:p>
            <a:endParaRPr lang="en-US" sz="2000" b="1" dirty="0">
              <a:solidFill>
                <a:schemeClr val="accent1"/>
              </a:solidFill>
              <a:latin typeface="Aptos" panose="020B0004020202020204" pitchFamily="34" charset="0"/>
            </a:endParaRPr>
          </a:p>
          <a:p>
            <a:r>
              <a:rPr lang="en-US" sz="1400" b="0" i="0" dirty="0">
                <a:solidFill>
                  <a:srgbClr val="222222"/>
                </a:solidFill>
                <a:effectLst/>
                <a:latin typeface="Merriweather" panose="00000500000000000000" pitchFamily="2" charset="0"/>
              </a:rPr>
              <a:t>-To establish whether the differences between urban configurations are statistically significant, the p-values of the t-tests associated with the relevant contrasts were calculated and adjusted using the Tukey method to account for multiple comparisons (three), and p-values smaller than 5% were considered as statistically significant; these calculations were performed by means of the R package R </a:t>
            </a:r>
            <a:r>
              <a:rPr lang="en-US" sz="1400" b="0" i="1" dirty="0" err="1">
                <a:solidFill>
                  <a:srgbClr val="222222"/>
                </a:solidFill>
                <a:effectLst/>
                <a:latin typeface="Merriweather" panose="00000500000000000000" pitchFamily="2" charset="0"/>
              </a:rPr>
              <a:t>emmeans</a:t>
            </a:r>
            <a:endParaRPr lang="en-US" sz="2000" b="1" dirty="0">
              <a:solidFill>
                <a:srgbClr val="222222"/>
              </a:solidFill>
              <a:latin typeface="Aptos" panose="020B0004020202020204" pitchFamily="34" charset="0"/>
            </a:endParaRPr>
          </a:p>
          <a:p>
            <a:endParaRPr lang="en-US" sz="2000" b="1" dirty="0">
              <a:solidFill>
                <a:srgbClr val="222222"/>
              </a:solidFill>
              <a:latin typeface="Aptos" panose="020B0004020202020204" pitchFamily="34" charset="0"/>
            </a:endParaRPr>
          </a:p>
          <a:p>
            <a:endParaRPr lang="tr-TR" sz="2000" dirty="0">
              <a:latin typeface="Aptos" panose="020B0004020202020204" pitchFamily="34" charset="0"/>
            </a:endParaRPr>
          </a:p>
        </p:txBody>
      </p:sp>
      <p:sp>
        <p:nvSpPr>
          <p:cNvPr id="10" name="Marcador de pie de página 1">
            <a:extLst>
              <a:ext uri="{FF2B5EF4-FFF2-40B4-BE49-F238E27FC236}">
                <a16:creationId xmlns:a16="http://schemas.microsoft.com/office/drawing/2014/main" id="{117AA13B-F9D3-E0D6-84D8-AF347BB9991A}"/>
              </a:ext>
            </a:extLst>
          </p:cNvPr>
          <p:cNvSpPr>
            <a:spLocks noGrp="1"/>
          </p:cNvSpPr>
          <p:nvPr>
            <p:ph type="ftr" sz="quarter" idx="11"/>
          </p:nvPr>
        </p:nvSpPr>
        <p:spPr>
          <a:xfrm>
            <a:off x="0" y="6407397"/>
            <a:ext cx="5250730" cy="365125"/>
          </a:xfrm>
        </p:spPr>
        <p:txBody>
          <a:bodyPr/>
          <a:lstStyle/>
          <a:p>
            <a:r>
              <a:rPr lang="es-ES" dirty="0"/>
              <a:t>Buenaño-Mariño, C. D. P., Sabán, J., Barba, E., &amp; García-Esparza, J. A. Urban </a:t>
            </a:r>
            <a:r>
              <a:rPr lang="es-ES" dirty="0" err="1"/>
              <a:t>Form</a:t>
            </a:r>
            <a:r>
              <a:rPr lang="es-ES" dirty="0"/>
              <a:t> </a:t>
            </a:r>
            <a:r>
              <a:rPr lang="es-ES" dirty="0" err="1"/>
              <a:t>Shapes</a:t>
            </a:r>
            <a:r>
              <a:rPr lang="es-ES" dirty="0"/>
              <a:t> </a:t>
            </a:r>
            <a:r>
              <a:rPr lang="es-ES" dirty="0" err="1"/>
              <a:t>Bird</a:t>
            </a:r>
            <a:r>
              <a:rPr lang="es-ES" dirty="0"/>
              <a:t> </a:t>
            </a:r>
            <a:r>
              <a:rPr lang="es-ES" dirty="0" err="1"/>
              <a:t>Community</a:t>
            </a:r>
            <a:r>
              <a:rPr lang="es-ES" dirty="0"/>
              <a:t>: </a:t>
            </a:r>
            <a:r>
              <a:rPr lang="es-ES" dirty="0" err="1"/>
              <a:t>Insights</a:t>
            </a:r>
            <a:r>
              <a:rPr lang="es-ES" dirty="0"/>
              <a:t> from </a:t>
            </a:r>
            <a:r>
              <a:rPr lang="es-ES" dirty="0" err="1"/>
              <a:t>the</a:t>
            </a:r>
            <a:r>
              <a:rPr lang="es-ES" dirty="0"/>
              <a:t> </a:t>
            </a:r>
            <a:r>
              <a:rPr lang="es-ES" dirty="0" err="1"/>
              <a:t>green</a:t>
            </a:r>
            <a:r>
              <a:rPr lang="es-ES" dirty="0"/>
              <a:t> capital of </a:t>
            </a:r>
            <a:r>
              <a:rPr lang="es-ES" dirty="0" err="1"/>
              <a:t>Europe</a:t>
            </a:r>
            <a:r>
              <a:rPr lang="es-ES" dirty="0"/>
              <a:t> 2024.</a:t>
            </a:r>
            <a:endParaRPr lang="tr-TR" dirty="0"/>
          </a:p>
        </p:txBody>
      </p:sp>
      <p:pic>
        <p:nvPicPr>
          <p:cNvPr id="11" name="Imagen 10">
            <a:extLst>
              <a:ext uri="{FF2B5EF4-FFF2-40B4-BE49-F238E27FC236}">
                <a16:creationId xmlns:a16="http://schemas.microsoft.com/office/drawing/2014/main" id="{3D234D67-71A6-C78C-B4D7-8F22A401FF63}"/>
              </a:ext>
            </a:extLst>
          </p:cNvPr>
          <p:cNvPicPr>
            <a:picLocks noChangeAspect="1"/>
          </p:cNvPicPr>
          <p:nvPr/>
        </p:nvPicPr>
        <p:blipFill>
          <a:blip r:embed="rId3"/>
          <a:stretch>
            <a:fillRect/>
          </a:stretch>
        </p:blipFill>
        <p:spPr>
          <a:xfrm>
            <a:off x="11535757" y="6374755"/>
            <a:ext cx="325035" cy="419935"/>
          </a:xfrm>
          <a:prstGeom prst="rect">
            <a:avLst/>
          </a:prstGeom>
        </p:spPr>
      </p:pic>
      <p:pic>
        <p:nvPicPr>
          <p:cNvPr id="12" name="Google Shape;89;p13">
            <a:extLst>
              <a:ext uri="{FF2B5EF4-FFF2-40B4-BE49-F238E27FC236}">
                <a16:creationId xmlns:a16="http://schemas.microsoft.com/office/drawing/2014/main" id="{3E1A6C40-17B1-B194-2C05-5523A7A5B8CD}"/>
              </a:ext>
            </a:extLst>
          </p:cNvPr>
          <p:cNvPicPr preferRelativeResize="0"/>
          <p:nvPr/>
        </p:nvPicPr>
        <p:blipFill>
          <a:blip r:embed="rId4">
            <a:alphaModFix/>
          </a:blip>
          <a:srcRect t="10904"/>
          <a:stretch/>
        </p:blipFill>
        <p:spPr>
          <a:xfrm>
            <a:off x="5425239" y="6395621"/>
            <a:ext cx="1066800" cy="301640"/>
          </a:xfrm>
          <a:prstGeom prst="rect">
            <a:avLst/>
          </a:prstGeom>
          <a:noFill/>
          <a:ln>
            <a:noFill/>
          </a:ln>
        </p:spPr>
      </p:pic>
      <p:pic>
        <p:nvPicPr>
          <p:cNvPr id="13" name="Google Shape;91;p13">
            <a:extLst>
              <a:ext uri="{FF2B5EF4-FFF2-40B4-BE49-F238E27FC236}">
                <a16:creationId xmlns:a16="http://schemas.microsoft.com/office/drawing/2014/main" id="{FF20BE53-A0FA-D452-9590-9EB1794555B2}"/>
              </a:ext>
            </a:extLst>
          </p:cNvPr>
          <p:cNvPicPr preferRelativeResize="0"/>
          <p:nvPr/>
        </p:nvPicPr>
        <p:blipFill>
          <a:blip r:embed="rId5">
            <a:alphaModFix/>
          </a:blip>
          <a:stretch>
            <a:fillRect/>
          </a:stretch>
        </p:blipFill>
        <p:spPr>
          <a:xfrm>
            <a:off x="8991315" y="6400111"/>
            <a:ext cx="444619" cy="292659"/>
          </a:xfrm>
          <a:prstGeom prst="rect">
            <a:avLst/>
          </a:prstGeom>
          <a:noFill/>
          <a:ln>
            <a:noFill/>
          </a:ln>
        </p:spPr>
      </p:pic>
      <p:sp>
        <p:nvSpPr>
          <p:cNvPr id="14" name="TextBox 4">
            <a:extLst>
              <a:ext uri="{FF2B5EF4-FFF2-40B4-BE49-F238E27FC236}">
                <a16:creationId xmlns:a16="http://schemas.microsoft.com/office/drawing/2014/main" id="{6870C1EC-CF94-630A-0BAE-C8571227B640}"/>
              </a:ext>
            </a:extLst>
          </p:cNvPr>
          <p:cNvSpPr txBox="1"/>
          <p:nvPr/>
        </p:nvSpPr>
        <p:spPr>
          <a:xfrm>
            <a:off x="9387042" y="6374755"/>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5" name="Imagen 14">
            <a:extLst>
              <a:ext uri="{FF2B5EF4-FFF2-40B4-BE49-F238E27FC236}">
                <a16:creationId xmlns:a16="http://schemas.microsoft.com/office/drawing/2014/main" id="{2CB09E93-970D-6835-8DED-206614933279}"/>
              </a:ext>
            </a:extLst>
          </p:cNvPr>
          <p:cNvPicPr>
            <a:picLocks noChangeAspect="1"/>
          </p:cNvPicPr>
          <p:nvPr/>
        </p:nvPicPr>
        <p:blipFill>
          <a:blip r:embed="rId6"/>
          <a:stretch>
            <a:fillRect/>
          </a:stretch>
        </p:blipFill>
        <p:spPr>
          <a:xfrm>
            <a:off x="6473184" y="6423279"/>
            <a:ext cx="2469970" cy="365126"/>
          </a:xfrm>
          <a:prstGeom prst="rect">
            <a:avLst/>
          </a:prstGeom>
        </p:spPr>
      </p:pic>
    </p:spTree>
    <p:extLst>
      <p:ext uri="{BB962C8B-B14F-4D97-AF65-F5344CB8AC3E}">
        <p14:creationId xmlns:p14="http://schemas.microsoft.com/office/powerpoint/2010/main" val="229538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6E422-02FA-1396-38DD-FA5E145C7F9C}"/>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F1E5495D-01A9-23CD-7A68-F0F086CECD8F}"/>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AAAB09B1-CFB4-547A-1341-1918A367D1AB}"/>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2" name="Virsraksts 1">
            <a:extLst>
              <a:ext uri="{FF2B5EF4-FFF2-40B4-BE49-F238E27FC236}">
                <a16:creationId xmlns:a16="http://schemas.microsoft.com/office/drawing/2014/main" id="{BFB4CD82-D908-6DDD-DFB0-148F35A21353}"/>
              </a:ext>
            </a:extLst>
          </p:cNvPr>
          <p:cNvSpPr txBox="1">
            <a:spLocks noGrp="1"/>
          </p:cNvSpPr>
          <p:nvPr>
            <p:ph type="title"/>
          </p:nvPr>
        </p:nvSpPr>
        <p:spPr>
          <a:xfrm>
            <a:off x="418010" y="450603"/>
            <a:ext cx="11399522" cy="1099998"/>
          </a:xfrm>
          <a:prstGeom prst="rect">
            <a:avLst/>
          </a:prstGeom>
        </p:spPr>
        <p:txBody>
          <a:bodyPr>
            <a:normAutofit/>
          </a:bodyPr>
          <a:lstStyle>
            <a:lvl1pPr>
              <a:defRPr b="1">
                <a:solidFill>
                  <a:srgbClr val="1B5089"/>
                </a:solidFill>
                <a:latin typeface="Arial"/>
                <a:ea typeface="Arial"/>
                <a:cs typeface="Arial"/>
                <a:sym typeface="Arial"/>
              </a:defRPr>
            </a:lvl1pPr>
          </a:lstStyle>
          <a:p>
            <a:r>
              <a:rPr lang="en-GB" sz="3600" dirty="0">
                <a:solidFill>
                  <a:srgbClr val="1D4289"/>
                </a:solidFill>
                <a:latin typeface="Aptos" panose="020B0004020202020204" pitchFamily="34" charset="0"/>
              </a:rPr>
              <a:t>Results</a:t>
            </a:r>
            <a:endParaRPr sz="3600" dirty="0">
              <a:solidFill>
                <a:srgbClr val="1D4289"/>
              </a:solidFill>
              <a:latin typeface="Aptos" panose="020B0004020202020204" pitchFamily="34" charset="0"/>
            </a:endParaRPr>
          </a:p>
        </p:txBody>
      </p:sp>
      <p:sp>
        <p:nvSpPr>
          <p:cNvPr id="3" name="Satura vietturis 2">
            <a:extLst>
              <a:ext uri="{FF2B5EF4-FFF2-40B4-BE49-F238E27FC236}">
                <a16:creationId xmlns:a16="http://schemas.microsoft.com/office/drawing/2014/main" id="{79A849EC-B5AB-AD9B-C637-A0DFEEB60FE5}"/>
              </a:ext>
            </a:extLst>
          </p:cNvPr>
          <p:cNvSpPr txBox="1">
            <a:spLocks/>
          </p:cNvSpPr>
          <p:nvPr/>
        </p:nvSpPr>
        <p:spPr>
          <a:xfrm>
            <a:off x="418010" y="1550601"/>
            <a:ext cx="11618973" cy="4264550"/>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600"/>
              </a:spcBef>
              <a:buSzTx/>
              <a:buFont typeface="Arial" panose="020B0604020202020204" pitchFamily="34" charset="0"/>
              <a:buNone/>
              <a:defRPr sz="2800" kern="1200">
                <a:solidFill>
                  <a:schemeClr val="tx1"/>
                </a:solidFill>
                <a:latin typeface="Arial"/>
                <a:ea typeface="Arial"/>
                <a:cs typeface="Arial"/>
                <a:sym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2000" dirty="0">
                <a:latin typeface="Aptos" panose="020B0004020202020204" pitchFamily="34" charset="0"/>
              </a:rPr>
              <a:t>Urban </a:t>
            </a:r>
            <a:r>
              <a:rPr lang="es-ES" sz="2000" dirty="0" err="1">
                <a:latin typeface="Aptos" panose="020B0004020202020204" pitchFamily="34" charset="0"/>
              </a:rPr>
              <a:t>Composition</a:t>
            </a:r>
            <a:endParaRPr lang="tr-TR" sz="2000" dirty="0">
              <a:latin typeface="Aptos" panose="020B0004020202020204" pitchFamily="34" charset="0"/>
            </a:endParaRPr>
          </a:p>
        </p:txBody>
      </p:sp>
      <p:sp>
        <p:nvSpPr>
          <p:cNvPr id="10" name="Marcador de pie de página 1">
            <a:extLst>
              <a:ext uri="{FF2B5EF4-FFF2-40B4-BE49-F238E27FC236}">
                <a16:creationId xmlns:a16="http://schemas.microsoft.com/office/drawing/2014/main" id="{B860A7B1-E9F7-A098-F840-4710BCC9891B}"/>
              </a:ext>
            </a:extLst>
          </p:cNvPr>
          <p:cNvSpPr>
            <a:spLocks noGrp="1"/>
          </p:cNvSpPr>
          <p:nvPr>
            <p:ph type="ftr" sz="quarter" idx="11"/>
          </p:nvPr>
        </p:nvSpPr>
        <p:spPr>
          <a:xfrm>
            <a:off x="0" y="6407397"/>
            <a:ext cx="5250730" cy="365125"/>
          </a:xfrm>
        </p:spPr>
        <p:txBody>
          <a:bodyPr/>
          <a:lstStyle/>
          <a:p>
            <a:r>
              <a:rPr lang="es-ES" dirty="0"/>
              <a:t>Buenaño-Mariño, C. D. P., Sabán, J., Barba, E., &amp; García-Esparza, J. A. Urban </a:t>
            </a:r>
            <a:r>
              <a:rPr lang="es-ES" dirty="0" err="1"/>
              <a:t>Form</a:t>
            </a:r>
            <a:r>
              <a:rPr lang="es-ES" dirty="0"/>
              <a:t> </a:t>
            </a:r>
            <a:r>
              <a:rPr lang="es-ES" dirty="0" err="1"/>
              <a:t>Shapes</a:t>
            </a:r>
            <a:r>
              <a:rPr lang="es-ES" dirty="0"/>
              <a:t> </a:t>
            </a:r>
            <a:r>
              <a:rPr lang="es-ES" dirty="0" err="1"/>
              <a:t>Bird</a:t>
            </a:r>
            <a:r>
              <a:rPr lang="es-ES" dirty="0"/>
              <a:t> </a:t>
            </a:r>
            <a:r>
              <a:rPr lang="es-ES" dirty="0" err="1"/>
              <a:t>Community</a:t>
            </a:r>
            <a:r>
              <a:rPr lang="es-ES" dirty="0"/>
              <a:t>: </a:t>
            </a:r>
            <a:r>
              <a:rPr lang="es-ES" dirty="0" err="1"/>
              <a:t>Insights</a:t>
            </a:r>
            <a:r>
              <a:rPr lang="es-ES" dirty="0"/>
              <a:t> from </a:t>
            </a:r>
            <a:r>
              <a:rPr lang="es-ES" dirty="0" err="1"/>
              <a:t>the</a:t>
            </a:r>
            <a:r>
              <a:rPr lang="es-ES" dirty="0"/>
              <a:t> </a:t>
            </a:r>
            <a:r>
              <a:rPr lang="es-ES" dirty="0" err="1"/>
              <a:t>green</a:t>
            </a:r>
            <a:r>
              <a:rPr lang="es-ES" dirty="0"/>
              <a:t> capital of </a:t>
            </a:r>
            <a:r>
              <a:rPr lang="es-ES" dirty="0" err="1"/>
              <a:t>Europe</a:t>
            </a:r>
            <a:r>
              <a:rPr lang="es-ES" dirty="0"/>
              <a:t> 2024.</a:t>
            </a:r>
            <a:endParaRPr lang="tr-TR" dirty="0"/>
          </a:p>
        </p:txBody>
      </p:sp>
      <p:pic>
        <p:nvPicPr>
          <p:cNvPr id="11" name="Imagen 10">
            <a:extLst>
              <a:ext uri="{FF2B5EF4-FFF2-40B4-BE49-F238E27FC236}">
                <a16:creationId xmlns:a16="http://schemas.microsoft.com/office/drawing/2014/main" id="{6A4A0C43-62D9-0843-49EF-CCA439D2527B}"/>
              </a:ext>
            </a:extLst>
          </p:cNvPr>
          <p:cNvPicPr>
            <a:picLocks noChangeAspect="1"/>
          </p:cNvPicPr>
          <p:nvPr/>
        </p:nvPicPr>
        <p:blipFill>
          <a:blip r:embed="rId3"/>
          <a:stretch>
            <a:fillRect/>
          </a:stretch>
        </p:blipFill>
        <p:spPr>
          <a:xfrm>
            <a:off x="11535757" y="6374755"/>
            <a:ext cx="325035" cy="419935"/>
          </a:xfrm>
          <a:prstGeom prst="rect">
            <a:avLst/>
          </a:prstGeom>
        </p:spPr>
      </p:pic>
      <p:pic>
        <p:nvPicPr>
          <p:cNvPr id="12" name="Google Shape;89;p13">
            <a:extLst>
              <a:ext uri="{FF2B5EF4-FFF2-40B4-BE49-F238E27FC236}">
                <a16:creationId xmlns:a16="http://schemas.microsoft.com/office/drawing/2014/main" id="{4BF03E78-3CC7-A872-3C01-68CC7AE35FB8}"/>
              </a:ext>
            </a:extLst>
          </p:cNvPr>
          <p:cNvPicPr preferRelativeResize="0"/>
          <p:nvPr/>
        </p:nvPicPr>
        <p:blipFill>
          <a:blip r:embed="rId4">
            <a:alphaModFix/>
          </a:blip>
          <a:srcRect t="10904"/>
          <a:stretch/>
        </p:blipFill>
        <p:spPr>
          <a:xfrm>
            <a:off x="5425239" y="6395621"/>
            <a:ext cx="1066800" cy="301640"/>
          </a:xfrm>
          <a:prstGeom prst="rect">
            <a:avLst/>
          </a:prstGeom>
          <a:noFill/>
          <a:ln>
            <a:noFill/>
          </a:ln>
        </p:spPr>
      </p:pic>
      <p:pic>
        <p:nvPicPr>
          <p:cNvPr id="13" name="Google Shape;91;p13">
            <a:extLst>
              <a:ext uri="{FF2B5EF4-FFF2-40B4-BE49-F238E27FC236}">
                <a16:creationId xmlns:a16="http://schemas.microsoft.com/office/drawing/2014/main" id="{2E794962-70D3-897D-EEA5-2A196898E175}"/>
              </a:ext>
            </a:extLst>
          </p:cNvPr>
          <p:cNvPicPr preferRelativeResize="0"/>
          <p:nvPr/>
        </p:nvPicPr>
        <p:blipFill>
          <a:blip r:embed="rId5">
            <a:alphaModFix/>
          </a:blip>
          <a:stretch>
            <a:fillRect/>
          </a:stretch>
        </p:blipFill>
        <p:spPr>
          <a:xfrm>
            <a:off x="8991315" y="6400111"/>
            <a:ext cx="444619" cy="292659"/>
          </a:xfrm>
          <a:prstGeom prst="rect">
            <a:avLst/>
          </a:prstGeom>
          <a:noFill/>
          <a:ln>
            <a:noFill/>
          </a:ln>
        </p:spPr>
      </p:pic>
      <p:sp>
        <p:nvSpPr>
          <p:cNvPr id="14" name="TextBox 4">
            <a:extLst>
              <a:ext uri="{FF2B5EF4-FFF2-40B4-BE49-F238E27FC236}">
                <a16:creationId xmlns:a16="http://schemas.microsoft.com/office/drawing/2014/main" id="{681FB510-0D9B-3137-8FDA-E7305D102FEB}"/>
              </a:ext>
            </a:extLst>
          </p:cNvPr>
          <p:cNvSpPr txBox="1"/>
          <p:nvPr/>
        </p:nvSpPr>
        <p:spPr>
          <a:xfrm>
            <a:off x="9387042" y="6374755"/>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5" name="Imagen 14">
            <a:extLst>
              <a:ext uri="{FF2B5EF4-FFF2-40B4-BE49-F238E27FC236}">
                <a16:creationId xmlns:a16="http://schemas.microsoft.com/office/drawing/2014/main" id="{8B6EA9C0-AE5A-6D3D-E8FF-ADFFD6BC3014}"/>
              </a:ext>
            </a:extLst>
          </p:cNvPr>
          <p:cNvPicPr>
            <a:picLocks noChangeAspect="1"/>
          </p:cNvPicPr>
          <p:nvPr/>
        </p:nvPicPr>
        <p:blipFill>
          <a:blip r:embed="rId6"/>
          <a:stretch>
            <a:fillRect/>
          </a:stretch>
        </p:blipFill>
        <p:spPr>
          <a:xfrm>
            <a:off x="6473184" y="6423279"/>
            <a:ext cx="2469970" cy="365126"/>
          </a:xfrm>
          <a:prstGeom prst="rect">
            <a:avLst/>
          </a:prstGeom>
        </p:spPr>
      </p:pic>
      <p:sp>
        <p:nvSpPr>
          <p:cNvPr id="16" name="Google Shape;181;p20">
            <a:extLst>
              <a:ext uri="{FF2B5EF4-FFF2-40B4-BE49-F238E27FC236}">
                <a16:creationId xmlns:a16="http://schemas.microsoft.com/office/drawing/2014/main" id="{5CD7076B-B7B7-AF8D-207D-32EDFCAAB1A1}"/>
              </a:ext>
            </a:extLst>
          </p:cNvPr>
          <p:cNvSpPr txBox="1"/>
          <p:nvPr/>
        </p:nvSpPr>
        <p:spPr>
          <a:xfrm>
            <a:off x="2448232" y="5847249"/>
            <a:ext cx="4529667" cy="30774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800" b="1" dirty="0">
                <a:solidFill>
                  <a:schemeClr val="accent1"/>
                </a:solidFill>
                <a:latin typeface="Lato"/>
                <a:ea typeface="Lato"/>
                <a:cs typeface="Lato"/>
                <a:sym typeface="Lato"/>
              </a:rPr>
              <a:t>Fig. 3. </a:t>
            </a:r>
            <a:r>
              <a:rPr lang="en-US" sz="800" dirty="0">
                <a:solidFill>
                  <a:schemeClr val="accent1"/>
                </a:solidFill>
                <a:latin typeface="Lato"/>
                <a:ea typeface="Lato"/>
                <a:cs typeface="Lato"/>
              </a:rPr>
              <a:t>Number and percentage of buildings by construction period</a:t>
            </a:r>
            <a:r>
              <a:rPr lang="es-419" sz="800" b="1" dirty="0">
                <a:solidFill>
                  <a:schemeClr val="accent1"/>
                </a:solidFill>
                <a:latin typeface="Lato"/>
                <a:ea typeface="Lato"/>
                <a:cs typeface="Lato"/>
                <a:sym typeface="Lato"/>
              </a:rPr>
              <a:t>. </a:t>
            </a:r>
            <a:r>
              <a:rPr lang="es-419" sz="800" b="1" dirty="0" err="1">
                <a:solidFill>
                  <a:schemeClr val="accent1"/>
                </a:solidFill>
                <a:latin typeface="Lato"/>
                <a:ea typeface="Lato"/>
                <a:cs typeface="Lato"/>
                <a:sym typeface="Lato"/>
              </a:rPr>
              <a:t>Source</a:t>
            </a:r>
            <a:r>
              <a:rPr lang="es-419" sz="800" b="1" dirty="0">
                <a:solidFill>
                  <a:schemeClr val="accent1"/>
                </a:solidFill>
                <a:latin typeface="Lato"/>
                <a:ea typeface="Lato"/>
                <a:cs typeface="Lato"/>
                <a:sym typeface="Lato"/>
              </a:rPr>
              <a:t>:</a:t>
            </a:r>
            <a:r>
              <a:rPr lang="es-419" sz="800" dirty="0">
                <a:solidFill>
                  <a:schemeClr val="accent1"/>
                </a:solidFill>
                <a:latin typeface="Lato"/>
                <a:ea typeface="Lato"/>
                <a:cs typeface="Lato"/>
                <a:sym typeface="Lato"/>
              </a:rPr>
              <a:t> </a:t>
            </a:r>
            <a:r>
              <a:rPr lang="es-419" sz="800" dirty="0" err="1">
                <a:solidFill>
                  <a:schemeClr val="accent1"/>
                </a:solidFill>
                <a:latin typeface="Lato"/>
                <a:ea typeface="Lato"/>
                <a:cs typeface="Lato"/>
                <a:sym typeface="Lato"/>
              </a:rPr>
              <a:t>the</a:t>
            </a:r>
            <a:r>
              <a:rPr lang="es-419" sz="800" dirty="0">
                <a:solidFill>
                  <a:schemeClr val="accent1"/>
                </a:solidFill>
                <a:latin typeface="Lato"/>
                <a:ea typeface="Lato"/>
                <a:cs typeface="Lato"/>
                <a:sym typeface="Lato"/>
              </a:rPr>
              <a:t> </a:t>
            </a:r>
            <a:r>
              <a:rPr lang="es-419" sz="800" dirty="0" err="1">
                <a:solidFill>
                  <a:schemeClr val="accent1"/>
                </a:solidFill>
                <a:latin typeface="Lato"/>
                <a:ea typeface="Lato"/>
                <a:cs typeface="Lato"/>
                <a:sym typeface="Lato"/>
              </a:rPr>
              <a:t>authors</a:t>
            </a:r>
            <a:r>
              <a:rPr lang="es-419" sz="800" b="1" dirty="0">
                <a:solidFill>
                  <a:schemeClr val="accent1"/>
                </a:solidFill>
                <a:latin typeface="Lato"/>
                <a:ea typeface="Lato"/>
                <a:cs typeface="Lato"/>
                <a:sym typeface="Lato"/>
              </a:rPr>
              <a:t>.</a:t>
            </a:r>
            <a:endParaRPr sz="800" b="1" dirty="0">
              <a:solidFill>
                <a:schemeClr val="accent1"/>
              </a:solidFill>
              <a:latin typeface="Lato"/>
              <a:ea typeface="Lato"/>
              <a:cs typeface="Lato"/>
              <a:sym typeface="Lato"/>
            </a:endParaRPr>
          </a:p>
        </p:txBody>
      </p:sp>
      <p:pic>
        <p:nvPicPr>
          <p:cNvPr id="17" name="image24.jpg" descr="Gráfico, Gráfico de barras&#10;&#10;Descripción generada automáticamente">
            <a:extLst>
              <a:ext uri="{FF2B5EF4-FFF2-40B4-BE49-F238E27FC236}">
                <a16:creationId xmlns:a16="http://schemas.microsoft.com/office/drawing/2014/main" id="{30BCF175-6939-224A-66DF-6933096F55BA}"/>
              </a:ext>
            </a:extLst>
          </p:cNvPr>
          <p:cNvPicPr/>
          <p:nvPr/>
        </p:nvPicPr>
        <p:blipFill>
          <a:blip r:embed="rId7"/>
          <a:srcRect/>
          <a:stretch>
            <a:fillRect/>
          </a:stretch>
        </p:blipFill>
        <p:spPr>
          <a:xfrm>
            <a:off x="418010" y="2600189"/>
            <a:ext cx="5162550" cy="2895600"/>
          </a:xfrm>
          <a:prstGeom prst="rect">
            <a:avLst/>
          </a:prstGeom>
          <a:ln/>
        </p:spPr>
      </p:pic>
      <p:pic>
        <p:nvPicPr>
          <p:cNvPr id="9" name="Imagen 8">
            <a:extLst>
              <a:ext uri="{FF2B5EF4-FFF2-40B4-BE49-F238E27FC236}">
                <a16:creationId xmlns:a16="http://schemas.microsoft.com/office/drawing/2014/main" id="{2FB574AB-9196-3859-2195-BB432EBF2051}"/>
              </a:ext>
            </a:extLst>
          </p:cNvPr>
          <p:cNvPicPr>
            <a:picLocks noChangeAspect="1"/>
          </p:cNvPicPr>
          <p:nvPr/>
        </p:nvPicPr>
        <p:blipFill>
          <a:blip r:embed="rId8"/>
          <a:stretch>
            <a:fillRect/>
          </a:stretch>
        </p:blipFill>
        <p:spPr>
          <a:xfrm>
            <a:off x="5327473" y="1480857"/>
            <a:ext cx="6338686" cy="4432609"/>
          </a:xfrm>
          <a:prstGeom prst="rect">
            <a:avLst/>
          </a:prstGeom>
        </p:spPr>
      </p:pic>
    </p:spTree>
    <p:extLst>
      <p:ext uri="{BB962C8B-B14F-4D97-AF65-F5344CB8AC3E}">
        <p14:creationId xmlns:p14="http://schemas.microsoft.com/office/powerpoint/2010/main" val="3342403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7EC40-2E9C-972F-905B-3CF841767F56}"/>
            </a:ext>
          </a:extLst>
        </p:cNvPr>
        <p:cNvGrpSpPr/>
        <p:nvPr/>
      </p:nvGrpSpPr>
      <p:grpSpPr>
        <a:xfrm>
          <a:off x="0" y="0"/>
          <a:ext cx="0" cy="0"/>
          <a:chOff x="0" y="0"/>
          <a:chExt cx="0" cy="0"/>
        </a:xfrm>
      </p:grpSpPr>
      <p:sp>
        <p:nvSpPr>
          <p:cNvPr id="5" name="Dikdörtgen 4">
            <a:extLst>
              <a:ext uri="{FF2B5EF4-FFF2-40B4-BE49-F238E27FC236}">
                <a16:creationId xmlns:a16="http://schemas.microsoft.com/office/drawing/2014/main" id="{3414E2E2-56C7-35F3-1186-51A946401270}"/>
              </a:ext>
            </a:extLst>
          </p:cNvPr>
          <p:cNvSpPr/>
          <p:nvPr/>
        </p:nvSpPr>
        <p:spPr>
          <a:xfrm>
            <a:off x="0" y="6291935"/>
            <a:ext cx="12192000" cy="45719"/>
          </a:xfrm>
          <a:prstGeom prst="rect">
            <a:avLst/>
          </a:prstGeom>
          <a:solidFill>
            <a:srgbClr val="5B94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a:extLst>
              <a:ext uri="{FF2B5EF4-FFF2-40B4-BE49-F238E27FC236}">
                <a16:creationId xmlns:a16="http://schemas.microsoft.com/office/drawing/2014/main" id="{E4FABD19-997C-BF5D-8810-B161EC5ECECD}"/>
              </a:ext>
            </a:extLst>
          </p:cNvPr>
          <p:cNvPicPr>
            <a:picLocks noChangeAspect="1"/>
          </p:cNvPicPr>
          <p:nvPr/>
        </p:nvPicPr>
        <p:blipFill>
          <a:blip r:embed="rId2"/>
          <a:stretch>
            <a:fillRect/>
          </a:stretch>
        </p:blipFill>
        <p:spPr>
          <a:xfrm>
            <a:off x="10038080" y="6089366"/>
            <a:ext cx="1442720" cy="571154"/>
          </a:xfrm>
          <a:prstGeom prst="rect">
            <a:avLst/>
          </a:prstGeom>
        </p:spPr>
      </p:pic>
      <p:sp>
        <p:nvSpPr>
          <p:cNvPr id="10" name="Marcador de pie de página 1">
            <a:extLst>
              <a:ext uri="{FF2B5EF4-FFF2-40B4-BE49-F238E27FC236}">
                <a16:creationId xmlns:a16="http://schemas.microsoft.com/office/drawing/2014/main" id="{A32B1C9B-0575-E265-2EC7-CEF6587EF8EE}"/>
              </a:ext>
            </a:extLst>
          </p:cNvPr>
          <p:cNvSpPr>
            <a:spLocks noGrp="1"/>
          </p:cNvSpPr>
          <p:nvPr>
            <p:ph type="ftr" sz="quarter" idx="11"/>
          </p:nvPr>
        </p:nvSpPr>
        <p:spPr>
          <a:xfrm>
            <a:off x="0" y="6407397"/>
            <a:ext cx="5250730" cy="365125"/>
          </a:xfrm>
        </p:spPr>
        <p:txBody>
          <a:bodyPr/>
          <a:lstStyle/>
          <a:p>
            <a:r>
              <a:rPr lang="es-ES" dirty="0"/>
              <a:t>Buenaño-Mariño, C. D. P., Sabán, J., Barba, E., &amp; García-Esparza, J. A. Urban </a:t>
            </a:r>
            <a:r>
              <a:rPr lang="es-ES" dirty="0" err="1"/>
              <a:t>Form</a:t>
            </a:r>
            <a:r>
              <a:rPr lang="es-ES" dirty="0"/>
              <a:t> </a:t>
            </a:r>
            <a:r>
              <a:rPr lang="es-ES" dirty="0" err="1"/>
              <a:t>Shapes</a:t>
            </a:r>
            <a:r>
              <a:rPr lang="es-ES" dirty="0"/>
              <a:t> </a:t>
            </a:r>
            <a:r>
              <a:rPr lang="es-ES" dirty="0" err="1"/>
              <a:t>Bird</a:t>
            </a:r>
            <a:r>
              <a:rPr lang="es-ES" dirty="0"/>
              <a:t> </a:t>
            </a:r>
            <a:r>
              <a:rPr lang="es-ES" dirty="0" err="1"/>
              <a:t>Community</a:t>
            </a:r>
            <a:r>
              <a:rPr lang="es-ES" dirty="0"/>
              <a:t>: </a:t>
            </a:r>
            <a:r>
              <a:rPr lang="es-ES" dirty="0" err="1"/>
              <a:t>Insights</a:t>
            </a:r>
            <a:r>
              <a:rPr lang="es-ES" dirty="0"/>
              <a:t> from </a:t>
            </a:r>
            <a:r>
              <a:rPr lang="es-ES" dirty="0" err="1"/>
              <a:t>the</a:t>
            </a:r>
            <a:r>
              <a:rPr lang="es-ES" dirty="0"/>
              <a:t> </a:t>
            </a:r>
            <a:r>
              <a:rPr lang="es-ES" dirty="0" err="1"/>
              <a:t>green</a:t>
            </a:r>
            <a:r>
              <a:rPr lang="es-ES" dirty="0"/>
              <a:t> capital of </a:t>
            </a:r>
            <a:r>
              <a:rPr lang="es-ES" dirty="0" err="1"/>
              <a:t>Europe</a:t>
            </a:r>
            <a:r>
              <a:rPr lang="es-ES" dirty="0"/>
              <a:t> 2024.</a:t>
            </a:r>
            <a:endParaRPr lang="tr-TR" dirty="0"/>
          </a:p>
        </p:txBody>
      </p:sp>
      <p:pic>
        <p:nvPicPr>
          <p:cNvPr id="11" name="Imagen 10">
            <a:extLst>
              <a:ext uri="{FF2B5EF4-FFF2-40B4-BE49-F238E27FC236}">
                <a16:creationId xmlns:a16="http://schemas.microsoft.com/office/drawing/2014/main" id="{D6DAA04F-0959-9952-08CA-5B4970C0E6B0}"/>
              </a:ext>
            </a:extLst>
          </p:cNvPr>
          <p:cNvPicPr>
            <a:picLocks noChangeAspect="1"/>
          </p:cNvPicPr>
          <p:nvPr/>
        </p:nvPicPr>
        <p:blipFill>
          <a:blip r:embed="rId3"/>
          <a:stretch>
            <a:fillRect/>
          </a:stretch>
        </p:blipFill>
        <p:spPr>
          <a:xfrm>
            <a:off x="11535757" y="6374755"/>
            <a:ext cx="325035" cy="419935"/>
          </a:xfrm>
          <a:prstGeom prst="rect">
            <a:avLst/>
          </a:prstGeom>
        </p:spPr>
      </p:pic>
      <p:pic>
        <p:nvPicPr>
          <p:cNvPr id="12" name="Google Shape;89;p13">
            <a:extLst>
              <a:ext uri="{FF2B5EF4-FFF2-40B4-BE49-F238E27FC236}">
                <a16:creationId xmlns:a16="http://schemas.microsoft.com/office/drawing/2014/main" id="{0F72D02D-2693-4051-942C-A1F680B59E81}"/>
              </a:ext>
            </a:extLst>
          </p:cNvPr>
          <p:cNvPicPr preferRelativeResize="0"/>
          <p:nvPr/>
        </p:nvPicPr>
        <p:blipFill>
          <a:blip r:embed="rId4">
            <a:alphaModFix/>
          </a:blip>
          <a:srcRect t="10904"/>
          <a:stretch/>
        </p:blipFill>
        <p:spPr>
          <a:xfrm>
            <a:off x="5425239" y="6395621"/>
            <a:ext cx="1066800" cy="301640"/>
          </a:xfrm>
          <a:prstGeom prst="rect">
            <a:avLst/>
          </a:prstGeom>
          <a:noFill/>
          <a:ln>
            <a:noFill/>
          </a:ln>
        </p:spPr>
      </p:pic>
      <p:pic>
        <p:nvPicPr>
          <p:cNvPr id="13" name="Google Shape;91;p13">
            <a:extLst>
              <a:ext uri="{FF2B5EF4-FFF2-40B4-BE49-F238E27FC236}">
                <a16:creationId xmlns:a16="http://schemas.microsoft.com/office/drawing/2014/main" id="{CEBAADB2-E247-E465-00E7-0DC60D5C48CA}"/>
              </a:ext>
            </a:extLst>
          </p:cNvPr>
          <p:cNvPicPr preferRelativeResize="0"/>
          <p:nvPr/>
        </p:nvPicPr>
        <p:blipFill>
          <a:blip r:embed="rId5">
            <a:alphaModFix/>
          </a:blip>
          <a:stretch>
            <a:fillRect/>
          </a:stretch>
        </p:blipFill>
        <p:spPr>
          <a:xfrm>
            <a:off x="8991315" y="6400111"/>
            <a:ext cx="444619" cy="292659"/>
          </a:xfrm>
          <a:prstGeom prst="rect">
            <a:avLst/>
          </a:prstGeom>
          <a:noFill/>
          <a:ln>
            <a:noFill/>
          </a:ln>
        </p:spPr>
      </p:pic>
      <p:sp>
        <p:nvSpPr>
          <p:cNvPr id="14" name="TextBox 4">
            <a:extLst>
              <a:ext uri="{FF2B5EF4-FFF2-40B4-BE49-F238E27FC236}">
                <a16:creationId xmlns:a16="http://schemas.microsoft.com/office/drawing/2014/main" id="{FFF165CA-BA40-055A-2A04-4087F5E635E6}"/>
              </a:ext>
            </a:extLst>
          </p:cNvPr>
          <p:cNvSpPr txBox="1"/>
          <p:nvPr/>
        </p:nvSpPr>
        <p:spPr>
          <a:xfrm>
            <a:off x="9387042" y="6374755"/>
            <a:ext cx="820485" cy="461665"/>
          </a:xfrm>
          <a:prstGeom prst="rect">
            <a:avLst/>
          </a:prstGeom>
          <a:noFill/>
        </p:spPr>
        <p:txBody>
          <a:bodyPr wrap="square" rtlCol="0">
            <a:spAutoFit/>
          </a:bodyPr>
          <a:lstStyle/>
          <a:p>
            <a:r>
              <a:rPr lang="es-EC" sz="800" dirty="0">
                <a:solidFill>
                  <a:schemeClr val="tx1">
                    <a:lumMod val="65000"/>
                    <a:lumOff val="35000"/>
                  </a:schemeClr>
                </a:solidFill>
                <a:latin typeface="Times New Roman" panose="02020603050405020304" pitchFamily="18" charset="0"/>
                <a:ea typeface="Roboto" panose="02000000000000000000" pitchFamily="2" charset="0"/>
                <a:cs typeface="Times New Roman" panose="02020603050405020304" pitchFamily="18" charset="0"/>
              </a:rPr>
              <a:t>Sociedad Española de Ornitología</a:t>
            </a:r>
          </a:p>
        </p:txBody>
      </p:sp>
      <p:pic>
        <p:nvPicPr>
          <p:cNvPr id="15" name="Imagen 14">
            <a:extLst>
              <a:ext uri="{FF2B5EF4-FFF2-40B4-BE49-F238E27FC236}">
                <a16:creationId xmlns:a16="http://schemas.microsoft.com/office/drawing/2014/main" id="{5DC62DE4-BD26-57E9-BE2E-EA939A17995C}"/>
              </a:ext>
            </a:extLst>
          </p:cNvPr>
          <p:cNvPicPr>
            <a:picLocks noChangeAspect="1"/>
          </p:cNvPicPr>
          <p:nvPr/>
        </p:nvPicPr>
        <p:blipFill>
          <a:blip r:embed="rId6"/>
          <a:stretch>
            <a:fillRect/>
          </a:stretch>
        </p:blipFill>
        <p:spPr>
          <a:xfrm>
            <a:off x="6473184" y="6423279"/>
            <a:ext cx="2469970" cy="365126"/>
          </a:xfrm>
          <a:prstGeom prst="rect">
            <a:avLst/>
          </a:prstGeom>
        </p:spPr>
      </p:pic>
      <p:sp>
        <p:nvSpPr>
          <p:cNvPr id="6" name="Google Shape;181;p20">
            <a:extLst>
              <a:ext uri="{FF2B5EF4-FFF2-40B4-BE49-F238E27FC236}">
                <a16:creationId xmlns:a16="http://schemas.microsoft.com/office/drawing/2014/main" id="{AEDA4938-25AB-E13A-81EA-3BD654008B4A}"/>
              </a:ext>
            </a:extLst>
          </p:cNvPr>
          <p:cNvSpPr txBox="1"/>
          <p:nvPr/>
        </p:nvSpPr>
        <p:spPr>
          <a:xfrm>
            <a:off x="0" y="5719417"/>
            <a:ext cx="10277087" cy="553968"/>
          </a:xfrm>
          <a:prstGeom prst="rect">
            <a:avLst/>
          </a:prstGeom>
          <a:noFill/>
          <a:ln>
            <a:noFill/>
          </a:ln>
        </p:spPr>
        <p:txBody>
          <a:bodyPr spcFirstLastPara="1" wrap="square" lIns="91425" tIns="91425" rIns="91425" bIns="91425" anchor="t" anchorCtr="0">
            <a:spAutoFit/>
          </a:bodyPr>
          <a:lstStyle/>
          <a:p>
            <a:pPr algn="ctr"/>
            <a:r>
              <a:rPr lang="es-419" sz="800" b="1" dirty="0">
                <a:solidFill>
                  <a:schemeClr val="accent1"/>
                </a:solidFill>
                <a:latin typeface="Lato"/>
                <a:ea typeface="Lato"/>
                <a:cs typeface="Lato"/>
                <a:sym typeface="Lato"/>
              </a:rPr>
              <a:t>Fig. 4.</a:t>
            </a:r>
            <a:r>
              <a:rPr lang="es-419" sz="800" dirty="0">
                <a:solidFill>
                  <a:schemeClr val="accent1"/>
                </a:solidFill>
                <a:latin typeface="Lato"/>
                <a:ea typeface="Lato"/>
                <a:cs typeface="Lato"/>
                <a:sym typeface="Lato"/>
              </a:rPr>
              <a:t> </a:t>
            </a:r>
            <a:r>
              <a:rPr lang="en-US" sz="800" dirty="0">
                <a:solidFill>
                  <a:schemeClr val="accent1"/>
                </a:solidFill>
                <a:latin typeface="Lato"/>
                <a:ea typeface="Lato"/>
                <a:cs typeface="Lato"/>
              </a:rPr>
              <a:t>Three intersecting circles represent the OB, HC, and CB urban configurations. Species common to all configurations are placed in the central overlap, those shared by two configurations in the pairwise intersections, and species unique to one configuration in the non-overlapping areas. *Species with fewer than two individuals surveyed.</a:t>
            </a:r>
            <a:endParaRPr lang="tr-TR" sz="800" dirty="0">
              <a:solidFill>
                <a:schemeClr val="accent1"/>
              </a:solidFill>
              <a:latin typeface="Lato"/>
              <a:ea typeface="Lato"/>
              <a:cs typeface="Lato"/>
            </a:endParaRPr>
          </a:p>
          <a:p>
            <a:pPr marL="0" lvl="0" indent="0" algn="ctr" rtl="0">
              <a:spcBef>
                <a:spcPts val="0"/>
              </a:spcBef>
              <a:spcAft>
                <a:spcPts val="0"/>
              </a:spcAft>
              <a:buNone/>
            </a:pPr>
            <a:r>
              <a:rPr lang="es-419" sz="800" dirty="0">
                <a:solidFill>
                  <a:schemeClr val="accent1"/>
                </a:solidFill>
                <a:latin typeface="Lato"/>
                <a:ea typeface="Lato"/>
                <a:cs typeface="Lato"/>
                <a:sym typeface="Lato"/>
              </a:rPr>
              <a:t>. </a:t>
            </a:r>
            <a:r>
              <a:rPr lang="es-419" sz="800" b="1" dirty="0" err="1">
                <a:solidFill>
                  <a:schemeClr val="accent1"/>
                </a:solidFill>
                <a:latin typeface="Lato"/>
                <a:ea typeface="Lato"/>
                <a:cs typeface="Lato"/>
                <a:sym typeface="Lato"/>
              </a:rPr>
              <a:t>Source</a:t>
            </a:r>
            <a:r>
              <a:rPr lang="es-419" sz="800" b="1" dirty="0">
                <a:solidFill>
                  <a:schemeClr val="accent1"/>
                </a:solidFill>
                <a:latin typeface="Lato"/>
                <a:ea typeface="Lato"/>
                <a:cs typeface="Lato"/>
                <a:sym typeface="Lato"/>
              </a:rPr>
              <a:t>: The </a:t>
            </a:r>
            <a:r>
              <a:rPr lang="es-419" sz="800" b="1" dirty="0" err="1">
                <a:solidFill>
                  <a:schemeClr val="accent1"/>
                </a:solidFill>
                <a:latin typeface="Lato"/>
                <a:ea typeface="Lato"/>
                <a:cs typeface="Lato"/>
                <a:sym typeface="Lato"/>
              </a:rPr>
              <a:t>authors</a:t>
            </a:r>
            <a:r>
              <a:rPr lang="es-419" sz="800" dirty="0">
                <a:solidFill>
                  <a:schemeClr val="accent1"/>
                </a:solidFill>
                <a:latin typeface="Lato"/>
                <a:ea typeface="Lato"/>
                <a:cs typeface="Lato"/>
                <a:sym typeface="Lato"/>
              </a:rPr>
              <a:t>.</a:t>
            </a:r>
            <a:endParaRPr sz="800" dirty="0">
              <a:solidFill>
                <a:schemeClr val="accent1"/>
              </a:solidFill>
              <a:latin typeface="Lato"/>
              <a:ea typeface="Lato"/>
              <a:cs typeface="Lato"/>
              <a:sym typeface="Lato"/>
            </a:endParaRPr>
          </a:p>
        </p:txBody>
      </p:sp>
      <p:pic>
        <p:nvPicPr>
          <p:cNvPr id="7" name="image21.png" descr="A diagram of a variety of words&#10;&#10;Description automatically generated with medium confidence">
            <a:extLst>
              <a:ext uri="{FF2B5EF4-FFF2-40B4-BE49-F238E27FC236}">
                <a16:creationId xmlns:a16="http://schemas.microsoft.com/office/drawing/2014/main" id="{2CD9E45E-099C-9B01-29DC-A34D0BD29046}"/>
              </a:ext>
            </a:extLst>
          </p:cNvPr>
          <p:cNvPicPr/>
          <p:nvPr/>
        </p:nvPicPr>
        <p:blipFill>
          <a:blip r:embed="rId7"/>
          <a:srcRect l="13687" t="11223" r="24600" b="12032"/>
          <a:stretch/>
        </p:blipFill>
        <p:spPr>
          <a:xfrm>
            <a:off x="2414189" y="891487"/>
            <a:ext cx="5070693" cy="4758187"/>
          </a:xfrm>
          <a:prstGeom prst="rect">
            <a:avLst/>
          </a:prstGeom>
          <a:ln/>
        </p:spPr>
      </p:pic>
      <p:sp>
        <p:nvSpPr>
          <p:cNvPr id="16" name="Virsraksts 1">
            <a:extLst>
              <a:ext uri="{FF2B5EF4-FFF2-40B4-BE49-F238E27FC236}">
                <a16:creationId xmlns:a16="http://schemas.microsoft.com/office/drawing/2014/main" id="{4F5B5DCE-3BCD-0E1D-8AB5-CD6F555D907A}"/>
              </a:ext>
            </a:extLst>
          </p:cNvPr>
          <p:cNvSpPr txBox="1">
            <a:spLocks/>
          </p:cNvSpPr>
          <p:nvPr/>
        </p:nvSpPr>
        <p:spPr>
          <a:xfrm>
            <a:off x="418010" y="450603"/>
            <a:ext cx="11399522" cy="10999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1B5089"/>
                </a:solidFill>
                <a:latin typeface="Arial"/>
                <a:ea typeface="Arial"/>
                <a:cs typeface="Arial"/>
                <a:sym typeface="Arial"/>
              </a:defRPr>
            </a:lvl1pPr>
          </a:lstStyle>
          <a:p>
            <a:r>
              <a:rPr lang="en-GB" sz="3600">
                <a:solidFill>
                  <a:srgbClr val="1D4289"/>
                </a:solidFill>
                <a:latin typeface="Aptos" panose="020B0004020202020204" pitchFamily="34" charset="0"/>
              </a:rPr>
              <a:t>Results</a:t>
            </a:r>
            <a:endParaRPr lang="en-GB" sz="3600" dirty="0">
              <a:solidFill>
                <a:srgbClr val="1D4289"/>
              </a:solidFill>
              <a:latin typeface="Aptos" panose="020B0004020202020204" pitchFamily="34" charset="0"/>
            </a:endParaRPr>
          </a:p>
        </p:txBody>
      </p:sp>
      <p:sp>
        <p:nvSpPr>
          <p:cNvPr id="17" name="Rectángulo 16">
            <a:extLst>
              <a:ext uri="{FF2B5EF4-FFF2-40B4-BE49-F238E27FC236}">
                <a16:creationId xmlns:a16="http://schemas.microsoft.com/office/drawing/2014/main" id="{8371B25A-8632-0C2A-96B0-E85CB8CCD3F8}"/>
              </a:ext>
            </a:extLst>
          </p:cNvPr>
          <p:cNvSpPr/>
          <p:nvPr/>
        </p:nvSpPr>
        <p:spPr>
          <a:xfrm>
            <a:off x="7484882" y="1321626"/>
            <a:ext cx="4332650" cy="7873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0" i="0" dirty="0">
                <a:solidFill>
                  <a:srgbClr val="222222"/>
                </a:solidFill>
                <a:effectLst/>
                <a:latin typeface="Aptos" panose="020B0004020202020204" pitchFamily="34" charset="0"/>
              </a:rPr>
              <a:t>The Shannon Index was 1.04 in HC, 1.25 in OB and 1.48 in CB.</a:t>
            </a:r>
            <a:endParaRPr lang="ca-ES" dirty="0">
              <a:latin typeface="Aptos" panose="020B0004020202020204" pitchFamily="34" charset="0"/>
            </a:endParaRPr>
          </a:p>
        </p:txBody>
      </p:sp>
      <p:sp>
        <p:nvSpPr>
          <p:cNvPr id="19" name="Rectángulo 18">
            <a:extLst>
              <a:ext uri="{FF2B5EF4-FFF2-40B4-BE49-F238E27FC236}">
                <a16:creationId xmlns:a16="http://schemas.microsoft.com/office/drawing/2014/main" id="{AEC48C24-7792-97AD-162C-A651449D936F}"/>
              </a:ext>
            </a:extLst>
          </p:cNvPr>
          <p:cNvSpPr/>
          <p:nvPr/>
        </p:nvSpPr>
        <p:spPr>
          <a:xfrm>
            <a:off x="7484882" y="2351881"/>
            <a:ext cx="4332650" cy="7873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0" i="0" dirty="0">
                <a:solidFill>
                  <a:srgbClr val="222222"/>
                </a:solidFill>
                <a:effectLst/>
                <a:latin typeface="Aptos" panose="020B0004020202020204" pitchFamily="34" charset="0"/>
              </a:rPr>
              <a:t>The most abundant species (</a:t>
            </a:r>
            <a:r>
              <a:rPr lang="en-US" dirty="0">
                <a:solidFill>
                  <a:srgbClr val="222222"/>
                </a:solidFill>
                <a:latin typeface="Aptos" panose="020B0004020202020204" pitchFamily="34" charset="0"/>
              </a:rPr>
              <a:t>83%</a:t>
            </a:r>
            <a:r>
              <a:rPr lang="en-US" b="0" i="0" dirty="0">
                <a:solidFill>
                  <a:srgbClr val="222222"/>
                </a:solidFill>
                <a:effectLst/>
                <a:latin typeface="Aptos" panose="020B0004020202020204" pitchFamily="34" charset="0"/>
              </a:rPr>
              <a:t>)were the swift, the rock pigeon, the house sparrow and the </a:t>
            </a:r>
            <a:r>
              <a:rPr lang="en-US" dirty="0">
                <a:solidFill>
                  <a:srgbClr val="222222"/>
                </a:solidFill>
                <a:latin typeface="Aptos" panose="020B0004020202020204" pitchFamily="34" charset="0"/>
              </a:rPr>
              <a:t>Eurasian</a:t>
            </a:r>
            <a:r>
              <a:rPr lang="en-US" b="0" i="0" dirty="0">
                <a:solidFill>
                  <a:srgbClr val="222222"/>
                </a:solidFill>
                <a:effectLst/>
                <a:latin typeface="Aptos" panose="020B0004020202020204" pitchFamily="34" charset="0"/>
              </a:rPr>
              <a:t> collared dove. </a:t>
            </a:r>
            <a:endParaRPr lang="ca-ES" dirty="0">
              <a:latin typeface="Aptos" panose="020B0004020202020204" pitchFamily="34" charset="0"/>
            </a:endParaRPr>
          </a:p>
        </p:txBody>
      </p:sp>
      <p:sp>
        <p:nvSpPr>
          <p:cNvPr id="20" name="Rectángulo 19">
            <a:extLst>
              <a:ext uri="{FF2B5EF4-FFF2-40B4-BE49-F238E27FC236}">
                <a16:creationId xmlns:a16="http://schemas.microsoft.com/office/drawing/2014/main" id="{D799A820-4427-9A8A-160D-F36318534053}"/>
              </a:ext>
            </a:extLst>
          </p:cNvPr>
          <p:cNvSpPr/>
          <p:nvPr/>
        </p:nvSpPr>
        <p:spPr>
          <a:xfrm>
            <a:off x="7484882" y="3362686"/>
            <a:ext cx="4332650" cy="7873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222222"/>
                </a:solidFill>
                <a:latin typeface="Aptos" panose="020B0004020202020204" pitchFamily="34" charset="0"/>
              </a:rPr>
              <a:t> Individuals that feed in the air are more abundant  in HC.</a:t>
            </a:r>
            <a:endParaRPr lang="ca-ES" dirty="0">
              <a:solidFill>
                <a:srgbClr val="222222"/>
              </a:solidFill>
              <a:latin typeface="Aptos" panose="020B0004020202020204" pitchFamily="34" charset="0"/>
            </a:endParaRPr>
          </a:p>
        </p:txBody>
      </p:sp>
      <p:sp>
        <p:nvSpPr>
          <p:cNvPr id="21" name="Rectángulo 20">
            <a:extLst>
              <a:ext uri="{FF2B5EF4-FFF2-40B4-BE49-F238E27FC236}">
                <a16:creationId xmlns:a16="http://schemas.microsoft.com/office/drawing/2014/main" id="{535595E6-274B-8B69-326D-4510DBB141E7}"/>
              </a:ext>
            </a:extLst>
          </p:cNvPr>
          <p:cNvSpPr/>
          <p:nvPr/>
        </p:nvSpPr>
        <p:spPr>
          <a:xfrm>
            <a:off x="7484882" y="4414727"/>
            <a:ext cx="4332650" cy="78734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rgbClr val="222222"/>
                </a:solidFill>
                <a:latin typeface="Aptos" panose="020B0004020202020204" pitchFamily="34" charset="0"/>
              </a:rPr>
              <a:t>Higher numbers of birds using artificial structures are revealed, followed by those that nest in trees.</a:t>
            </a:r>
            <a:endParaRPr lang="ca-ES" dirty="0">
              <a:solidFill>
                <a:srgbClr val="222222"/>
              </a:solidFill>
              <a:latin typeface="Aptos" panose="020B0004020202020204" pitchFamily="34" charset="0"/>
            </a:endParaRPr>
          </a:p>
        </p:txBody>
      </p:sp>
    </p:spTree>
    <p:extLst>
      <p:ext uri="{BB962C8B-B14F-4D97-AF65-F5344CB8AC3E}">
        <p14:creationId xmlns:p14="http://schemas.microsoft.com/office/powerpoint/2010/main" val="200949170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8806</TotalTime>
  <Words>1385</Words>
  <Application>Microsoft Office PowerPoint</Application>
  <PresentationFormat>Panorámica</PresentationFormat>
  <Paragraphs>110</Paragraphs>
  <Slides>12</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Aptos</vt:lpstr>
      <vt:lpstr>Arial</vt:lpstr>
      <vt:lpstr>Calibri</vt:lpstr>
      <vt:lpstr>Calibri Light</vt:lpstr>
      <vt:lpstr>Lato</vt:lpstr>
      <vt:lpstr>Merriweather</vt:lpstr>
      <vt:lpstr>Merriweather Sans</vt:lpstr>
      <vt:lpstr>Roboto Light</vt:lpstr>
      <vt:lpstr>Times New Roman</vt:lpstr>
      <vt:lpstr>Office Teması</vt:lpstr>
      <vt:lpstr>Presentación de PowerPoint</vt:lpstr>
      <vt:lpstr>Introduction</vt:lpstr>
      <vt:lpstr>Presentación de PowerPoint</vt:lpstr>
      <vt:lpstr>Methodology</vt:lpstr>
      <vt:lpstr>Methodology</vt:lpstr>
      <vt:lpstr>Methodology</vt:lpstr>
      <vt:lpstr>Methodology</vt:lpstr>
      <vt:lpstr>Results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ilayda kılıç</dc:creator>
  <cp:lastModifiedBy>Cristina del Pilar Buenaño Mariño</cp:lastModifiedBy>
  <cp:revision>13</cp:revision>
  <dcterms:created xsi:type="dcterms:W3CDTF">2025-03-20T10:04:54Z</dcterms:created>
  <dcterms:modified xsi:type="dcterms:W3CDTF">2025-06-30T14:09:51Z</dcterms:modified>
</cp:coreProperties>
</file>